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7"/>
  </p:notesMasterIdLst>
  <p:sldIdLst>
    <p:sldId id="278" r:id="rId2"/>
    <p:sldId id="283" r:id="rId3"/>
    <p:sldId id="284" r:id="rId4"/>
    <p:sldId id="285" r:id="rId5"/>
    <p:sldId id="286" r:id="rId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09" autoAdjust="0"/>
  </p:normalViewPr>
  <p:slideViewPr>
    <p:cSldViewPr snapToGrid="0" snapToObjects="1">
      <p:cViewPr varScale="1">
        <p:scale>
          <a:sx n="68" d="100"/>
          <a:sy n="68" d="100"/>
        </p:scale>
        <p:origin x="594" y="6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חלוקת חפצים בדידים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לירוי מלמד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8005" y="326138"/>
            <a:ext cx="7625028" cy="768096"/>
          </a:xfrm>
        </p:spPr>
        <p:txBody>
          <a:bodyPr/>
          <a:lstStyle/>
          <a:p>
            <a:r>
              <a:rPr lang="he-IL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שאלה 1: מיכסה עליונה ותחתונה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BABCC57-FAE4-65A6-CB22-A56B35FE14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6448" y="1628107"/>
            <a:ext cx="11119104" cy="4434840"/>
          </a:xfrm>
        </p:spPr>
        <p:txBody>
          <a:bodyPr/>
          <a:lstStyle/>
          <a:p>
            <a:pPr algn="r" rtl="1"/>
            <a:r>
              <a:rPr lang="he-IL" sz="2400" dirty="0"/>
              <a:t>אלגוריתם ג'פרסון – הוא אלגוריתם לחילוק מושבים עקבי אשר פועל בצורה הבאה: </a:t>
            </a:r>
          </a:p>
          <a:p>
            <a:pPr algn="r" rtl="1"/>
            <a:endParaRPr lang="he-IL" dirty="0"/>
          </a:p>
          <a:p>
            <a:pPr algn="r" rtl="1"/>
            <a:r>
              <a:rPr lang="he-IL" sz="1800" dirty="0"/>
              <a:t>אתחול כל מפלגה ל 0 מושבים.</a:t>
            </a:r>
          </a:p>
          <a:p>
            <a:pPr algn="r" rtl="1"/>
            <a:endParaRPr lang="he-IL" sz="1800" dirty="0"/>
          </a:p>
          <a:p>
            <a:pPr algn="r" rtl="1"/>
            <a:r>
              <a:rPr lang="he-IL" sz="1800" dirty="0"/>
              <a:t>כל עוד נשאר מושבים:</a:t>
            </a:r>
            <a:br>
              <a:rPr lang="en-US" sz="1800" dirty="0"/>
            </a:br>
            <a:r>
              <a:rPr lang="he-IL" sz="1800" dirty="0"/>
              <a:t>	מחשבים לכל מפלגה את המנה הבאה – מספר הקולות / מספר המושבים הנוכחי + 1 </a:t>
            </a:r>
            <a:br>
              <a:rPr lang="en-US" sz="1800" dirty="0"/>
            </a:br>
            <a:r>
              <a:rPr lang="he-IL" sz="1800" dirty="0"/>
              <a:t>	נותנים את המושב הבא למפלגה שהמנה שלה הגדולה ביותר.</a:t>
            </a:r>
          </a:p>
          <a:p>
            <a:pPr algn="r" rtl="1"/>
            <a:endParaRPr lang="he-IL" dirty="0"/>
          </a:p>
          <a:p>
            <a:pPr algn="r" rtl="1"/>
            <a:r>
              <a:rPr lang="he-IL" sz="1400" dirty="0"/>
              <a:t>                                                  לדוג' – 5 מושבים, 500 בוחרים. (א: 40, ב: 135, ג:325)</a:t>
            </a:r>
          </a:p>
          <a:p>
            <a:pPr algn="r" rtl="1"/>
            <a:r>
              <a:rPr lang="he-IL" sz="1400" dirty="0"/>
              <a:t>חלוקה ראשונה: 0        0           0                                                       חלוקה רביעית:   0           1               2</a:t>
            </a:r>
          </a:p>
          <a:p>
            <a:pPr algn="r" rtl="1"/>
            <a:r>
              <a:rPr lang="he-IL" sz="1400" dirty="0"/>
              <a:t>מנות :             40     135       325                                                    מנות:                40        67.5        108.33</a:t>
            </a:r>
          </a:p>
          <a:p>
            <a:pPr algn="r" rtl="1"/>
            <a:r>
              <a:rPr lang="he-IL" sz="1400" dirty="0"/>
              <a:t>חלוקה שניה:     0       0           1                                                       חלוקה חמישית:  0           1               3</a:t>
            </a:r>
          </a:p>
          <a:p>
            <a:pPr algn="r" rtl="1"/>
            <a:r>
              <a:rPr lang="he-IL" sz="1400" dirty="0"/>
              <a:t>מנות:              40    135      162.5                                                   מנות:                40        67.5        80.25</a:t>
            </a:r>
          </a:p>
          <a:p>
            <a:pPr algn="r" rtl="1"/>
            <a:r>
              <a:rPr lang="he-IL" sz="1400" dirty="0"/>
              <a:t>חלוקה שלישית: 0       0           2                                                       חלוקה אחרונה:  0           1               4</a:t>
            </a:r>
          </a:p>
          <a:p>
            <a:pPr algn="r" rtl="1"/>
            <a:r>
              <a:rPr lang="he-IL" sz="1400" dirty="0"/>
              <a:t>מנות:              40    135     108.33</a:t>
            </a:r>
            <a:endParaRPr lang="en-US" sz="1400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302" y="457200"/>
            <a:ext cx="10671048" cy="768096"/>
          </a:xfrm>
        </p:spPr>
        <p:txBody>
          <a:bodyPr/>
          <a:lstStyle/>
          <a:p>
            <a:r>
              <a:rPr lang="he-IL" altLang="zh-CN" sz="2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א. הראו דוגמה עם שלוש מפלגות, שבה שיטת ג'פרסון נותנת למלפגה יותר מהמיכסה העליונה שלה</a:t>
            </a:r>
            <a:endParaRPr lang="en-US" sz="2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770B7-D63D-6A3E-DF0B-F3A4F5A9A2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5302" y="1685464"/>
            <a:ext cx="10680192" cy="5018223"/>
          </a:xfrm>
        </p:spPr>
        <p:txBody>
          <a:bodyPr/>
          <a:lstStyle/>
          <a:p>
            <a:pPr algn="r" rtl="1"/>
            <a:r>
              <a:rPr lang="he-IL" dirty="0"/>
              <a:t>דוגמה - </a:t>
            </a:r>
            <a:r>
              <a:rPr lang="he-IL" sz="1800" dirty="0"/>
              <a:t>5 מושבים, 500 בוחרים. (א: 70, ב: 70, ג:360).</a:t>
            </a:r>
            <a:br>
              <a:rPr lang="en-US" sz="1800" dirty="0"/>
            </a:br>
            <a:r>
              <a:rPr lang="he-IL" sz="1800" dirty="0"/>
              <a:t>יש לנו 5 מושבים המכסה העליונה של ג' (360) היא 4 מכיוון שהמיכסה העליונה של מפלגה היא מספר המושבים המגיע לה מעוגל כלפי מעלה, עכשיו נראה שהיא תקבל את כל המושבים.</a:t>
            </a:r>
          </a:p>
          <a:p>
            <a:pPr marL="0" indent="0" algn="r" rtl="1">
              <a:buNone/>
            </a:pPr>
            <a:r>
              <a:rPr lang="he-IL" sz="1800" dirty="0"/>
              <a:t>     בשביל שג' תקבל יותר</a:t>
            </a:r>
            <a:br>
              <a:rPr lang="en-US" sz="1800" dirty="0"/>
            </a:br>
            <a:r>
              <a:rPr lang="he-IL" sz="1800" dirty="0"/>
              <a:t>     ממה שמגיע לה, אנו</a:t>
            </a:r>
            <a:br>
              <a:rPr lang="en-US" sz="1800" dirty="0"/>
            </a:br>
            <a:r>
              <a:rPr lang="he-IL" sz="1800" dirty="0"/>
              <a:t>     צריכים שמספר המנה</a:t>
            </a:r>
            <a:br>
              <a:rPr lang="en-US" sz="1800" dirty="0"/>
            </a:br>
            <a:r>
              <a:rPr lang="he-IL" sz="1800" dirty="0"/>
              <a:t>     האחרונה שתתקבל</a:t>
            </a:r>
            <a:br>
              <a:rPr lang="en-US" sz="1800" dirty="0"/>
            </a:br>
            <a:r>
              <a:rPr lang="he-IL" sz="1800" dirty="0"/>
              <a:t>     תהיה גדולה מהמנות</a:t>
            </a:r>
            <a:br>
              <a:rPr lang="en-US" sz="1800" dirty="0"/>
            </a:br>
            <a:r>
              <a:rPr lang="he-IL" sz="1800" dirty="0"/>
              <a:t>     של המפלגות האחרות.</a:t>
            </a:r>
            <a:br>
              <a:rPr lang="en-US" sz="1800" dirty="0"/>
            </a:br>
            <a:r>
              <a:rPr lang="he-IL" sz="1800" dirty="0"/>
              <a:t>     כלומר שמספר הבחירות</a:t>
            </a:r>
            <a:br>
              <a:rPr lang="en-US" sz="1800" dirty="0"/>
            </a:br>
            <a:r>
              <a:rPr lang="he-IL" sz="1800" dirty="0"/>
              <a:t>     של המפלגה חלקי </a:t>
            </a:r>
            <a:br>
              <a:rPr lang="en-US" sz="1800" dirty="0"/>
            </a:br>
            <a:r>
              <a:rPr lang="he-IL" sz="1800" dirty="0"/>
              <a:t>     המכסה העליונה שלה</a:t>
            </a:r>
            <a:br>
              <a:rPr lang="en-US" sz="1800" dirty="0"/>
            </a:br>
            <a:r>
              <a:rPr lang="he-IL" sz="1800" dirty="0"/>
              <a:t>     פלוס אחד יהיה גדול</a:t>
            </a:r>
            <a:br>
              <a:rPr lang="en-US" sz="1800" dirty="0"/>
            </a:br>
            <a:r>
              <a:rPr lang="he-IL" sz="1800" dirty="0"/>
              <a:t>     ממספר הבחירות של</a:t>
            </a:r>
            <a:br>
              <a:rPr lang="en-US" sz="1800" dirty="0"/>
            </a:br>
            <a:r>
              <a:rPr lang="he-IL" sz="1800" dirty="0"/>
              <a:t>     המפלגות האחרות.</a:t>
            </a:r>
          </a:p>
          <a:p>
            <a:pPr marL="0" indent="0" algn="r" rtl="1">
              <a:buNone/>
            </a:pP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6046C1AE-9674-BB13-63E6-C97217925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862776"/>
              </p:ext>
            </p:extLst>
          </p:nvPr>
        </p:nvGraphicFramePr>
        <p:xfrm>
          <a:off x="765302" y="2624447"/>
          <a:ext cx="8128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18189081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3167537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6156208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92950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חלוקה ראשונה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632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360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מנות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40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חלוקה שנייה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330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180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מנות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69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חלוקה שלישית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315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120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מנות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777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חלוקה רביעית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082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מנות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39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חלוקה חמישית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531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מנות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21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חלוקה שישית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482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302" y="457200"/>
            <a:ext cx="10671048" cy="768096"/>
          </a:xfrm>
        </p:spPr>
        <p:txBody>
          <a:bodyPr/>
          <a:lstStyle/>
          <a:p>
            <a:r>
              <a:rPr lang="he-IL" altLang="zh-CN" sz="2400" dirty="0">
                <a:latin typeface="Arial Black" panose="020B0604020202020204" pitchFamily="34" charset="0"/>
                <a:cs typeface="Arial Black" panose="020B0604020202020204" pitchFamily="34" charset="0"/>
              </a:rPr>
              <a:t>ב</a:t>
            </a:r>
            <a:r>
              <a:rPr lang="he-IL" altLang="zh-CN" sz="2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. הראו דוגמה עם שלוש מפלגות, שבה שיטת אדאמס נותנת למפלגה פחות מהמיכסה התחתונה שלה.</a:t>
            </a:r>
            <a:endParaRPr lang="en-US" sz="2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770B7-D63D-6A3E-DF0B-F3A4F5A9A2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904" y="2279231"/>
            <a:ext cx="10680192" cy="2969663"/>
          </a:xfrm>
        </p:spPr>
        <p:txBody>
          <a:bodyPr/>
          <a:lstStyle/>
          <a:p>
            <a:pPr algn="r" rtl="1"/>
            <a:r>
              <a:rPr lang="he-IL" dirty="0"/>
              <a:t>דוגמה - </a:t>
            </a:r>
            <a:r>
              <a:rPr lang="he-IL" sz="1800" dirty="0"/>
              <a:t>3 מושבים, 300 בוחרים. (א: 210, ב: 50, ג: 40).</a:t>
            </a:r>
            <a:br>
              <a:rPr lang="en-US" sz="1800" dirty="0"/>
            </a:br>
            <a:r>
              <a:rPr lang="he-IL" sz="1800" dirty="0"/>
              <a:t>יש לנו 3 מושבים המכסה התחתונה של א' (210) היא 2 מכיוון שהמיכסה התחתונה של מפלגה היא מספר המושבים המגיע לה מעוגל כלפי מטה, עכשיו נראה שכולם יקבלו מושב אחד בדיוק.</a:t>
            </a:r>
            <a:endParaRPr lang="he-IL" dirty="0"/>
          </a:p>
          <a:p>
            <a:pPr algn="r" rtl="1"/>
            <a:endParaRPr lang="he-IL" sz="1800" dirty="0"/>
          </a:p>
          <a:p>
            <a:pPr algn="r" rtl="1"/>
            <a:endParaRPr lang="he-IL" dirty="0"/>
          </a:p>
          <a:p>
            <a:pPr algn="r" rtl="1"/>
            <a:r>
              <a:rPr lang="he-IL" sz="1800" dirty="0"/>
              <a:t>בשיטה של אדם </a:t>
            </a:r>
            <a:r>
              <a:rPr lang="en-US" dirty="0"/>
              <a:t>f(s) = s </a:t>
            </a:r>
            <a:r>
              <a:rPr lang="he-IL" dirty="0"/>
              <a:t> ולכן המנה הראשונה של כל המפלגות היא חלקי אפס כלומר אינסוף.</a:t>
            </a:r>
            <a:br>
              <a:rPr lang="en-US" dirty="0"/>
            </a:br>
            <a:r>
              <a:rPr lang="he-IL" dirty="0"/>
              <a:t>ולכן בשיטה זו דבר ראשון שעושים הוא נותנים לכל מפלגה מושב אחד.</a:t>
            </a:r>
          </a:p>
          <a:p>
            <a:pPr algn="r" rtl="1"/>
            <a:endParaRPr lang="he-IL" sz="1800" dirty="0"/>
          </a:p>
          <a:p>
            <a:pPr algn="r" rtl="1"/>
            <a:r>
              <a:rPr lang="he-IL" dirty="0"/>
              <a:t>זהו גם היה ההגיון המנחה.</a:t>
            </a:r>
            <a:endParaRPr lang="he-IL" sz="18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731580E-DB05-823D-E237-DDF9527F3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3432"/>
              </p:ext>
            </p:extLst>
          </p:nvPr>
        </p:nvGraphicFramePr>
        <p:xfrm>
          <a:off x="2297219" y="324358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3709382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5033644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5123372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58334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חלוקה ראשונה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869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3413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302" y="457200"/>
            <a:ext cx="10671048" cy="768096"/>
          </a:xfrm>
        </p:spPr>
        <p:txBody>
          <a:bodyPr/>
          <a:lstStyle/>
          <a:p>
            <a:pPr rtl="1"/>
            <a:r>
              <a:rPr lang="he-IL" altLang="zh-CN" sz="2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ג. </a:t>
            </a:r>
            <a:r>
              <a:rPr lang="he-IL" altLang="zh-CN" sz="2400" dirty="0">
                <a:latin typeface="Arial Black" panose="020B0604020202020204" pitchFamily="34" charset="0"/>
                <a:cs typeface="Arial Black" panose="020B0604020202020204" pitchFamily="34" charset="0"/>
              </a:rPr>
              <a:t>הוכיחו, שכאשר יש שתי מפלגות, כל שיטת מחלק עם פונקציה </a:t>
            </a:r>
            <a:r>
              <a:rPr lang="en-US" altLang="zh-CN" sz="2400" dirty="0">
                <a:latin typeface="Arial Black" panose="020B0604020202020204" pitchFamily="34" charset="0"/>
                <a:cs typeface="Arial Black" panose="020B0604020202020204" pitchFamily="34" charset="0"/>
              </a:rPr>
              <a:t>F</a:t>
            </a:r>
            <a:r>
              <a:rPr lang="he-IL" altLang="zh-CN" sz="2400" dirty="0">
                <a:latin typeface="Arial Black" panose="020B0604020202020204" pitchFamily="34" charset="0"/>
                <a:cs typeface="Arial Black" panose="020B0604020202020204" pitchFamily="34" charset="0"/>
              </a:rPr>
              <a:t> המקיימת לכל </a:t>
            </a:r>
            <a:r>
              <a:rPr lang="en-US" altLang="zh-CN" sz="2400" dirty="0">
                <a:latin typeface="Arial Black" panose="020B0604020202020204" pitchFamily="34" charset="0"/>
                <a:cs typeface="Arial Black" panose="020B0604020202020204" pitchFamily="34" charset="0"/>
              </a:rPr>
              <a:t>S</a:t>
            </a:r>
            <a:br>
              <a:rPr lang="en-US" altLang="zh-CN" sz="2400" dirty="0">
                <a:latin typeface="Arial Black" panose="020B0604020202020204" pitchFamily="34" charset="0"/>
                <a:cs typeface="Arial Black" panose="020B0604020202020204" pitchFamily="34" charset="0"/>
              </a:rPr>
            </a:br>
            <a:r>
              <a:rPr lang="en-US" altLang="zh-CN" sz="2400" dirty="0" err="1">
                <a:latin typeface="Arial Black" panose="020B0604020202020204" pitchFamily="34" charset="0"/>
                <a:cs typeface="Arial Black" panose="020B0604020202020204" pitchFamily="34" charset="0"/>
              </a:rPr>
              <a:t>S</a:t>
            </a:r>
            <a:r>
              <a:rPr lang="en-US" altLang="zh-CN" sz="2400" dirty="0">
                <a:latin typeface="Arial Black" panose="020B0604020202020204" pitchFamily="34" charset="0"/>
                <a:cs typeface="Arial Black" panose="020B0604020202020204" pitchFamily="34" charset="0"/>
              </a:rPr>
              <a:t> =&lt; f(s) =&lt; s+1 </a:t>
            </a:r>
            <a:r>
              <a:rPr lang="he-IL" altLang="zh-CN" sz="2400" dirty="0">
                <a:latin typeface="Arial Black" panose="020B0604020202020204" pitchFamily="34" charset="0"/>
                <a:cs typeface="Arial Black" panose="020B0604020202020204" pitchFamily="34" charset="0"/>
              </a:rPr>
              <a:t> נותנת לכל מפלגה את המיכסה העליונה או התחתונה שלה</a:t>
            </a:r>
            <a:endParaRPr lang="en-US" sz="2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770B7-D63D-6A3E-DF0B-F3A4F5A9A2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904" y="2279231"/>
            <a:ext cx="10680192" cy="2969663"/>
          </a:xfrm>
        </p:spPr>
        <p:txBody>
          <a:bodyPr/>
          <a:lstStyle/>
          <a:p>
            <a:pPr algn="r" rtl="1"/>
            <a:r>
              <a:rPr lang="he-IL" sz="1800" dirty="0"/>
              <a:t>ניסיון – לכל </a:t>
            </a:r>
            <a:r>
              <a:rPr lang="en-US" sz="1800" dirty="0"/>
              <a:t>S =&lt;</a:t>
            </a:r>
            <a:r>
              <a:rPr lang="en-US" dirty="0"/>
              <a:t> f(s) =&lt; S+1</a:t>
            </a:r>
            <a:r>
              <a:rPr lang="he-IL" dirty="0"/>
              <a:t> בשיטות המחלק, כאשר מחלקים </a:t>
            </a:r>
            <a:r>
              <a:rPr lang="en-US" dirty="0"/>
              <a:t>a+b+1</a:t>
            </a:r>
            <a:r>
              <a:rPr lang="he-IL" dirty="0"/>
              <a:t> מושבים לשתי מפלגות, נקבל שלמפלגה א מגיע </a:t>
            </a:r>
            <a:r>
              <a:rPr lang="en-US" dirty="0"/>
              <a:t>a</a:t>
            </a:r>
            <a:r>
              <a:rPr lang="he-IL" dirty="0"/>
              <a:t>+שארית מושבים ולמפלגה ב </a:t>
            </a:r>
            <a:r>
              <a:rPr lang="en-US" dirty="0"/>
              <a:t>b</a:t>
            </a:r>
            <a:r>
              <a:rPr lang="he-IL" dirty="0"/>
              <a:t>+שארית מושבים, נגיד שמפלגה א' תקבל את המושב הנוסף אם ורק אם השארית של מפלגה א' גדולה מ </a:t>
            </a:r>
            <a:r>
              <a:rPr lang="en-US" dirty="0"/>
              <a:t>0.5 – (a-b)*(0.5)/(a+b+2)</a:t>
            </a:r>
            <a:r>
              <a:rPr lang="he-IL" dirty="0"/>
              <a:t>.</a:t>
            </a:r>
          </a:p>
          <a:p>
            <a:pPr algn="r" rtl="1"/>
            <a:endParaRPr lang="he-IL" sz="1800" dirty="0"/>
          </a:p>
          <a:p>
            <a:pPr algn="r" rtl="1"/>
            <a:r>
              <a:rPr lang="he-IL" dirty="0"/>
              <a:t>מסקנה כאשר א' תקבל את המושב הנוסף אז ב' לא יקבל והיא תקבל מכסה תחתונה או להפך.</a:t>
            </a:r>
            <a:endParaRPr lang="he-IL" sz="1800" dirty="0"/>
          </a:p>
        </p:txBody>
      </p:sp>
    </p:spTree>
    <p:extLst>
      <p:ext uri="{BB962C8B-B14F-4D97-AF65-F5344CB8AC3E}">
        <p14:creationId xmlns:p14="http://schemas.microsoft.com/office/powerpoint/2010/main" val="1805334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{98BBD351-2E5D-424D-8CAA-AF89510BE8D2}tf78438558_win32</Template>
  <TotalTime>967</TotalTime>
  <Words>592</Words>
  <Application>Microsoft Office PowerPoint</Application>
  <PresentationFormat>Widescreen</PresentationFormat>
  <Paragraphs>78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Arial Black</vt:lpstr>
      <vt:lpstr>Sabon Next LT</vt:lpstr>
      <vt:lpstr>Office Theme</vt:lpstr>
      <vt:lpstr>חלוקת חפצים בדידים</vt:lpstr>
      <vt:lpstr>שאלה 1: מיכסה עליונה ותחתונה</vt:lpstr>
      <vt:lpstr>א. הראו דוגמה עם שלוש מפלגות, שבה שיטת ג'פרסון נותנת למלפגה יותר מהמיכסה העליונה שלה</vt:lpstr>
      <vt:lpstr>ב. הראו דוגמה עם שלוש מפלגות, שבה שיטת אדאמס נותנת למפלגה פחות מהמיכסה התחתונה שלה.</vt:lpstr>
      <vt:lpstr>ג. הוכיחו, שכאשר יש שתי מפלגות, כל שיטת מחלק עם פונקציה F המקיימת לכל S S =&lt; f(s) =&lt; s+1  נותנת לכל מפלגה את המיכסה העליונה או התחתונה שלה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חלוקת חפצים בדידים</dc:title>
  <dc:subject/>
  <dc:creator>לירוי ניסן מלמד</dc:creator>
  <cp:lastModifiedBy>לירוי ניסן מלמד</cp:lastModifiedBy>
  <cp:revision>3</cp:revision>
  <dcterms:created xsi:type="dcterms:W3CDTF">2022-11-10T19:24:31Z</dcterms:created>
  <dcterms:modified xsi:type="dcterms:W3CDTF">2022-11-15T15:54:48Z</dcterms:modified>
</cp:coreProperties>
</file>