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305" r:id="rId5"/>
    <p:sldId id="296" r:id="rId6"/>
    <p:sldId id="306" r:id="rId7"/>
    <p:sldId id="317" r:id="rId8"/>
    <p:sldId id="31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879" autoAdjust="0"/>
  </p:normalViewPr>
  <p:slideViewPr>
    <p:cSldViewPr snapToGrid="0">
      <p:cViewPr varScale="1">
        <p:scale>
          <a:sx n="76" d="100"/>
          <a:sy n="76" d="100"/>
        </p:scale>
        <p:origin x="126" y="20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1/9/2023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he-IL" dirty="0"/>
              <a:t>מיזוג הצעות תקציב</a:t>
            </a:r>
            <a:endParaRPr lang="en-US" dirty="0"/>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he-IL" dirty="0"/>
              <a:t>לירוי מלמד</a:t>
            </a:r>
            <a:endParaRPr lang="en-US" dirty="0"/>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426952" y="1808480"/>
            <a:ext cx="3749040" cy="1325880"/>
          </a:xfrm>
        </p:spPr>
        <p:txBody>
          <a:bodyPr>
            <a:normAutofit/>
          </a:bodyPr>
          <a:lstStyle/>
          <a:p>
            <a:pPr algn="ctr"/>
            <a:r>
              <a:rPr lang="he-IL" dirty="0">
                <a:solidFill>
                  <a:schemeClr val="accent3"/>
                </a:solidFill>
                <a:latin typeface="Baskerville Old Face" panose="02020602080505020303" pitchFamily="18" charset="77"/>
                <a:cs typeface="Calibri Light"/>
              </a:rPr>
              <a:t>מטלה 10</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fontScale="85000" lnSpcReduction="10000"/>
          </a:bodyPr>
          <a:lstStyle/>
          <a:p>
            <a:r>
              <a:rPr lang="he-IL" dirty="0"/>
              <a:t>10</a:t>
            </a:r>
            <a:endParaRPr lang="en-US" dirty="0"/>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426952" y="3134360"/>
            <a:ext cx="3749040" cy="4306824"/>
          </a:xfrm>
        </p:spPr>
        <p:txBody>
          <a:bodyPr vert="horz" lIns="91440" tIns="45720" rIns="91440" bIns="45720" rtlCol="0" anchor="t">
            <a:normAutofit/>
          </a:bodyPr>
          <a:lstStyle/>
          <a:p>
            <a:pPr marL="0" indent="0" algn="ctr">
              <a:lnSpc>
                <a:spcPct val="150000"/>
              </a:lnSpc>
              <a:buNone/>
            </a:pPr>
            <a:r>
              <a:rPr lang="he-IL" sz="2400" dirty="0">
                <a:solidFill>
                  <a:schemeClr val="accent3"/>
                </a:solidFill>
                <a:latin typeface="Gill Sans Nova Light" panose="020B0302020104020203" pitchFamily="34" charset="0"/>
                <a:cs typeface="Gill Sans Light" panose="020B0302020104020203" pitchFamily="34" charset="-79"/>
              </a:rPr>
              <a:t>אלגוריתמים</a:t>
            </a:r>
          </a:p>
          <a:p>
            <a:pPr marL="0" indent="0" algn="ctr">
              <a:lnSpc>
                <a:spcPct val="150000"/>
              </a:lnSpc>
              <a:buNone/>
            </a:pPr>
            <a:r>
              <a:rPr lang="he-IL" sz="2400" dirty="0">
                <a:solidFill>
                  <a:schemeClr val="accent3"/>
                </a:solidFill>
                <a:latin typeface="Gill Sans Nova Light" panose="020B0302020104020203" pitchFamily="34" charset="0"/>
                <a:cs typeface="Gill Sans Light" panose="020B0302020104020203" pitchFamily="34" charset="-79"/>
              </a:rPr>
              <a:t>כלכליים</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822325"/>
            <a:ext cx="8695944" cy="1325880"/>
          </a:xfrm>
        </p:spPr>
        <p:txBody>
          <a:bodyPr/>
          <a:lstStyle/>
          <a:p>
            <a:r>
              <a:rPr lang="he-IL" dirty="0"/>
              <a:t>שאלה 3: מניפולציה קבוצתית</a:t>
            </a: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134616" y="1788160"/>
            <a:ext cx="7744968" cy="360045"/>
          </a:xfrm>
        </p:spPr>
        <p:txBody>
          <a:bodyPr>
            <a:normAutofit fontScale="92500" lnSpcReduction="10000"/>
          </a:bodyPr>
          <a:lstStyle/>
          <a:p>
            <a:r>
              <a:rPr lang="he-IL" dirty="0"/>
              <a:t>א. הוכיחו, שמכרז ויקרי למכירת חפץ יחיד אינו מגלה אמת לקבוצות.</a:t>
            </a:r>
          </a:p>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6" name="Content Placeholder 2">
            <a:extLst>
              <a:ext uri="{FF2B5EF4-FFF2-40B4-BE49-F238E27FC236}">
                <a16:creationId xmlns:a16="http://schemas.microsoft.com/office/drawing/2014/main" id="{2D8BC54E-0B10-D65B-C24E-21160165B905}"/>
              </a:ext>
            </a:extLst>
          </p:cNvPr>
          <p:cNvSpPr txBox="1">
            <a:spLocks/>
          </p:cNvSpPr>
          <p:nvPr/>
        </p:nvSpPr>
        <p:spPr>
          <a:xfrm>
            <a:off x="2286000" y="2245360"/>
            <a:ext cx="7744968" cy="276923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Clr>
                <a:srgbClr val="73292A"/>
              </a:buClr>
              <a:buFont typeface="Arial" panose="020B0604020202020204" pitchFamily="34" charset="0"/>
              <a:buNone/>
              <a:defRPr sz="20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ctr" defTabSz="914400" rtl="0" eaLnBrk="1" latinLnBrk="0" hangingPunct="1">
              <a:lnSpc>
                <a:spcPct val="10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ctr"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r" rtl="1">
              <a:buFont typeface="Arial" panose="020B0604020202020204" pitchFamily="34" charset="0"/>
              <a:buChar char="•"/>
            </a:pPr>
            <a:r>
              <a:rPr lang="he-IL" sz="1400" b="1" dirty="0"/>
              <a:t>נזכיר שבמכרז ויקרי המנצח הוא מי שהגיש את ההצעה הגבוהה ביותר, אך לא משלם את מה שהציע אלא את ההצעה השנייה בגודלה.</a:t>
            </a:r>
          </a:p>
          <a:p>
            <a:pPr algn="r" rtl="1"/>
            <a:r>
              <a:rPr lang="he-IL" sz="1400" dirty="0"/>
              <a:t>לשם הדגמה נניח שהערכים שהשחקנים הציעו במכרז הם א' – 50, ב' - 30 וג' – 10 ואלו הערכים האמיתיים לערך החפץ,</a:t>
            </a:r>
          </a:p>
          <a:p>
            <a:pPr algn="r" rtl="1"/>
            <a:r>
              <a:rPr lang="he-IL" sz="1400" dirty="0"/>
              <a:t>בשלב זה שחקן א' יזכה במכרז וישלם 30 מה שאדם ב' הציע ותועלתו תהיה 30, בקבוצה יהיה ניתן לשנות את את הערכים שב' וג' הציעו וכך תועלתו של א' תהיה גדולה יותר. </a:t>
            </a:r>
          </a:p>
          <a:p>
            <a:pPr algn="r" rtl="1"/>
            <a:r>
              <a:rPr lang="he-IL" sz="1400" dirty="0"/>
              <a:t>כלומר, אם ב' היה מציע 10 וג' – 5 א' היה משלם 10 ותועלתו הייתה 40 ואילו התועלת של ב' וג' נשארה 0 כלומר שחקן א' הרוויח עם תועלת גדולה יותר ושחקנים ב' וג' לא הפסידו ולכן לב' וג' יש מניפולציה קבוצתית מוצלחת ולכן </a:t>
            </a:r>
            <a:r>
              <a:rPr lang="he-IL" sz="1400" b="1" dirty="0"/>
              <a:t>מכרז ויקרי למכירת חפץ יחיד אינו מגלה אמת לקבוצות</a:t>
            </a:r>
            <a:r>
              <a:rPr lang="he-IL" sz="1400" dirty="0"/>
              <a:t>.</a:t>
            </a:r>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1305560"/>
            <a:ext cx="7744968" cy="360045"/>
          </a:xfrm>
        </p:spPr>
        <p:txBody>
          <a:bodyPr>
            <a:normAutofit fontScale="92500" lnSpcReduction="10000"/>
          </a:bodyPr>
          <a:lstStyle/>
          <a:p>
            <a:r>
              <a:rPr lang="he-IL" dirty="0"/>
              <a:t>ב. הוכיחו, שאלגוריתם החציון הפשוט הוא מגלה אמת לקבוצות.</a:t>
            </a:r>
          </a:p>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6" name="Content Placeholder 2">
            <a:extLst>
              <a:ext uri="{FF2B5EF4-FFF2-40B4-BE49-F238E27FC236}">
                <a16:creationId xmlns:a16="http://schemas.microsoft.com/office/drawing/2014/main" id="{2D8BC54E-0B10-D65B-C24E-21160165B905}"/>
              </a:ext>
            </a:extLst>
          </p:cNvPr>
          <p:cNvSpPr txBox="1">
            <a:spLocks/>
          </p:cNvSpPr>
          <p:nvPr/>
        </p:nvSpPr>
        <p:spPr>
          <a:xfrm>
            <a:off x="2286000" y="1762760"/>
            <a:ext cx="7744968" cy="276923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Clr>
                <a:srgbClr val="73292A"/>
              </a:buClr>
              <a:buFont typeface="Arial" panose="020B0604020202020204" pitchFamily="34" charset="0"/>
              <a:buNone/>
              <a:defRPr sz="20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ctr" defTabSz="914400" rtl="0" eaLnBrk="1" latinLnBrk="0" hangingPunct="1">
              <a:lnSpc>
                <a:spcPct val="10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ctr"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r" rtl="1">
              <a:buFont typeface="Arial" panose="020B0604020202020204" pitchFamily="34" charset="0"/>
              <a:buChar char="•"/>
            </a:pPr>
            <a:r>
              <a:rPr lang="he-IL" sz="1400" b="1" dirty="0"/>
              <a:t>ישנו משפט שאומר שאלגוריתם החציון הוא אנונימי, יעיל פארטו ומגלה אמת.</a:t>
            </a:r>
          </a:p>
          <a:p>
            <a:pPr marL="342900" indent="-342900" algn="r" rtl="1">
              <a:buFont typeface="Arial" panose="020B0604020202020204" pitchFamily="34" charset="0"/>
              <a:buChar char="•"/>
            </a:pPr>
            <a:r>
              <a:rPr lang="he-IL" sz="1400" b="1" dirty="0"/>
              <a:t>באלגוריתם החציון מסמנים את ההצבעות של השחקנים ב</a:t>
            </a:r>
            <a:r>
              <a:rPr lang="en-US" sz="1400" b="1" dirty="0"/>
              <a:t>p1.</a:t>
            </a:r>
            <a:r>
              <a:rPr lang="he-IL" sz="1400" b="1" dirty="0"/>
              <a:t>.........</a:t>
            </a:r>
            <a:r>
              <a:rPr lang="en-US" sz="1400" b="1" dirty="0" err="1"/>
              <a:t>pn</a:t>
            </a:r>
            <a:r>
              <a:rPr lang="he-IL" sz="1400" b="1" dirty="0"/>
              <a:t>, מסדרים את סדר ההצבעות בסדר עולה כך ש </a:t>
            </a:r>
            <a:r>
              <a:rPr lang="en-US" sz="1400" b="1" dirty="0"/>
              <a:t>p1=&lt;….=&lt;</a:t>
            </a:r>
            <a:r>
              <a:rPr lang="en-US" sz="1400" b="1" dirty="0" err="1"/>
              <a:t>pn</a:t>
            </a:r>
            <a:r>
              <a:rPr lang="he-IL" sz="1400" b="1" dirty="0"/>
              <a:t> בוחרים את ההצבעה מספר </a:t>
            </a:r>
            <a:r>
              <a:rPr lang="en-US" sz="1400" b="1" dirty="0"/>
              <a:t>n/2</a:t>
            </a:r>
            <a:r>
              <a:rPr lang="he-IL" sz="1400" b="1" dirty="0"/>
              <a:t> ומעגלים למעלה.</a:t>
            </a:r>
          </a:p>
          <a:p>
            <a:pPr algn="r" rtl="1"/>
            <a:r>
              <a:rPr lang="he-IL" sz="1400" dirty="0"/>
              <a:t>נוכל להוכיח זאת על ידי סתירה, נניח בשלילה שאלגוריתם החציון הפשוט אינו מגלה אמת לקבוצות ולכן קיימת מניפולציה קבוצתית מוצלחת כך שלפחות שחקן אחד ירוויח וכל השאר לא יפסידו.</a:t>
            </a:r>
          </a:p>
          <a:p>
            <a:pPr algn="r" rtl="1"/>
            <a:r>
              <a:rPr lang="he-IL" sz="1400" dirty="0"/>
              <a:t>נציב </a:t>
            </a:r>
            <a:r>
              <a:rPr lang="en-US" sz="1400" dirty="0"/>
              <a:t>median</a:t>
            </a:r>
            <a:r>
              <a:rPr lang="he-IL" sz="1400" dirty="0"/>
              <a:t> להיות החציון העליון של ההצבעה ה</a:t>
            </a:r>
            <a:r>
              <a:rPr lang="en-US" sz="1400" dirty="0"/>
              <a:t>n/2</a:t>
            </a:r>
            <a:r>
              <a:rPr lang="he-IL" sz="1400" dirty="0"/>
              <a:t> ויהי שחקן א' ישים ערך </a:t>
            </a:r>
            <a:r>
              <a:rPr lang="en-US" sz="1400" dirty="0"/>
              <a:t>X</a:t>
            </a:r>
            <a:r>
              <a:rPr lang="he-IL" sz="1400" dirty="0"/>
              <a:t> גדול מ</a:t>
            </a:r>
            <a:r>
              <a:rPr lang="en-US" sz="1400" dirty="0"/>
              <a:t>median</a:t>
            </a:r>
            <a:r>
              <a:rPr lang="he-IL" sz="1400" dirty="0"/>
              <a:t>, אם ננסה לשנות את שאר הערכים של השחקנים האחרים כדי ששחקן א' ירוויח יהיו שחקנים שיפגעו בסתירה להנחה.</a:t>
            </a:r>
          </a:p>
          <a:p>
            <a:pPr algn="r" rtl="1"/>
            <a:r>
              <a:rPr lang="he-IL" sz="1400" dirty="0"/>
              <a:t>לכן </a:t>
            </a:r>
            <a:r>
              <a:rPr lang="he-IL" sz="1400" b="1" dirty="0"/>
              <a:t>אלגוריתם החציון הינו מגלה אמת לקבוצות</a:t>
            </a:r>
            <a:r>
              <a:rPr lang="he-IL" sz="1400" dirty="0"/>
              <a:t> ולא קיימת מניפולציה קבוצתית מוצלחת כך שלפחות שחקן אחד ירוויח ושאר השחקנים לא יפגעו.</a:t>
            </a:r>
          </a:p>
        </p:txBody>
      </p:sp>
    </p:spTree>
    <p:extLst>
      <p:ext uri="{BB962C8B-B14F-4D97-AF65-F5344CB8AC3E}">
        <p14:creationId xmlns:p14="http://schemas.microsoft.com/office/powerpoint/2010/main" val="218923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7960360" y="2881884"/>
            <a:ext cx="2852928" cy="1088136"/>
          </a:xfrm>
        </p:spPr>
        <p:txBody>
          <a:bodyPr/>
          <a:lstStyle/>
          <a:p>
            <a:r>
              <a:rPr lang="he-IL" dirty="0"/>
              <a:t>תודה רבה</a:t>
            </a:r>
            <a:endParaRPr lang="en-US" dirty="0"/>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1378712" y="2004060"/>
            <a:ext cx="2999232" cy="2843784"/>
          </a:xfrm>
        </p:spPr>
        <p:txBody>
          <a:bodyPr/>
          <a:lstStyle/>
          <a:p>
            <a:pPr algn="r" rtl="1"/>
            <a:r>
              <a:rPr lang="he-IL" dirty="0"/>
              <a:t>לירוי מלמד</a:t>
            </a:r>
          </a:p>
          <a:p>
            <a:pPr algn="r" rtl="1"/>
            <a:r>
              <a:rPr lang="he-IL" dirty="0"/>
              <a:t>תז 209366970</a:t>
            </a:r>
          </a:p>
          <a:p>
            <a:pPr algn="r" rtl="1"/>
            <a:r>
              <a:rPr lang="en-US" dirty="0"/>
              <a:t>Melamedia.com</a:t>
            </a:r>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{057215F6-880F-4E97-8824-B42682CC1BA6}tf56410444_win32</Template>
  <TotalTime>27</TotalTime>
  <Words>357</Words>
  <Application>Microsoft Office PowerPoint</Application>
  <PresentationFormat>Widescreen</PresentationFormat>
  <Paragraphs>29</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Baskerville</vt:lpstr>
      <vt:lpstr>Baskerville Old Face</vt:lpstr>
      <vt:lpstr>Calibri</vt:lpstr>
      <vt:lpstr>Gill Sans Light</vt:lpstr>
      <vt:lpstr>Gill Sans Nova</vt:lpstr>
      <vt:lpstr>Gill Sans Nova Light</vt:lpstr>
      <vt:lpstr>Office Theme</vt:lpstr>
      <vt:lpstr>מיזוג הצעות תקציב</vt:lpstr>
      <vt:lpstr>מטלה 10</vt:lpstr>
      <vt:lpstr>שאלה 3: מניפולציה קבוצתית</vt:lpstr>
      <vt:lpstr>PowerPoint Presentation</vt:lpstr>
      <vt:lpstr>תודה רבה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מיזוג הצעות תקציב</dc:title>
  <dc:creator>לירוי ניסן מלמד</dc:creator>
  <cp:lastModifiedBy>לירוי ניסן מלמד</cp:lastModifiedBy>
  <cp:revision>1</cp:revision>
  <dcterms:created xsi:type="dcterms:W3CDTF">2023-01-09T21:07:49Z</dcterms:created>
  <dcterms:modified xsi:type="dcterms:W3CDTF">2023-01-09T21:35:10Z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