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9" r:id="rId3"/>
    <p:sldId id="258" r:id="rId4"/>
    <p:sldId id="262" r:id="rId5"/>
    <p:sldId id="288" r:id="rId6"/>
    <p:sldId id="264" r:id="rId7"/>
    <p:sldId id="265" r:id="rId8"/>
    <p:sldId id="283" r:id="rId9"/>
    <p:sldId id="272" r:id="rId10"/>
    <p:sldId id="267" r:id="rId11"/>
    <p:sldId id="268" r:id="rId12"/>
    <p:sldId id="274" r:id="rId13"/>
    <p:sldId id="277" r:id="rId14"/>
    <p:sldId id="276" r:id="rId15"/>
    <p:sldId id="284" r:id="rId16"/>
    <p:sldId id="285" r:id="rId17"/>
    <p:sldId id="275" r:id="rId18"/>
    <p:sldId id="281" r:id="rId19"/>
    <p:sldId id="279" r:id="rId20"/>
    <p:sldId id="282" r:id="rId21"/>
    <p:sldId id="280" r:id="rId22"/>
    <p:sldId id="286" r:id="rId23"/>
    <p:sldId id="287" r:id="rId24"/>
    <p:sldId id="26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B5CF93-CD6B-A847-83C9-7845250E35B0}" name="Simon Tarras" initials="ST" userId="14aef8da1ce9e4b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0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FBDF7-B02B-4104-9EAF-C460D59CA111}" type="datetimeFigureOut">
              <a:rPr lang="de-DE" smtClean="0"/>
              <a:t>11.07.2025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09BCD-4DDD-4B35-8423-F9EDC79789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0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4F67DEF7-FC7F-D26A-80BB-9C0B9262D9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9" y="1446269"/>
            <a:ext cx="11444816" cy="2707745"/>
          </a:xfrm>
          <a:prstGeom prst="rect">
            <a:avLst/>
          </a:prstGeom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383117" y="6297614"/>
            <a:ext cx="11444816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383117" y="4103689"/>
            <a:ext cx="11444816" cy="2192337"/>
          </a:xfrm>
          <a:prstGeom prst="rect">
            <a:avLst/>
          </a:prstGeom>
          <a:solidFill>
            <a:srgbClr val="003F5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>
                <a:latin typeface="+mn-lt"/>
              </a:rPr>
              <a:t>  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35459" y="4779150"/>
            <a:ext cx="10236873" cy="269850"/>
          </a:xfrm>
          <a:ln>
            <a:solidFill>
              <a:srgbClr val="003F57"/>
            </a:solidFill>
          </a:ln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Format 16:9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109133" y="5229200"/>
            <a:ext cx="10363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Aft>
                <a:spcPts val="300"/>
              </a:spcAft>
            </a:pPr>
            <a:r>
              <a:rPr lang="de-DE" sz="1500" dirty="0">
                <a:solidFill>
                  <a:schemeClr val="bg1"/>
                </a:solidFill>
                <a:latin typeface="+mn-lt"/>
              </a:rPr>
              <a:t>Simon, Tarras, s.tarras@tu-bs.de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109132" y="4379040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+mn-lt"/>
              </a:rPr>
              <a:t>Evaluierung von Transferlernen mit Deep </a:t>
            </a:r>
            <a:r>
              <a:rPr lang="de-DE" sz="2000" b="1" dirty="0" err="1">
                <a:solidFill>
                  <a:schemeClr val="bg1"/>
                </a:solidFill>
                <a:latin typeface="+mn-lt"/>
              </a:rPr>
              <a:t>Direct</a:t>
            </a:r>
            <a:r>
              <a:rPr lang="de-DE" sz="2000" b="1" dirty="0">
                <a:solidFill>
                  <a:schemeClr val="bg1"/>
                </a:solidFill>
                <a:latin typeface="+mn-lt"/>
              </a:rPr>
              <a:t> Cascade Networks</a:t>
            </a:r>
          </a:p>
        </p:txBody>
      </p:sp>
      <p:pic>
        <p:nvPicPr>
          <p:cNvPr id="11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648000"/>
            <a:ext cx="2832001" cy="10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9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483E5639-F722-AD2D-EE29-AB52F19B01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12" y="520707"/>
            <a:ext cx="1630821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12192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575733" y="1339851"/>
            <a:ext cx="11161184" cy="4622800"/>
          </a:xfrm>
          <a:noFill/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Textmasterformat bearbeiten</a:t>
            </a:r>
          </a:p>
          <a:p>
            <a:pPr lvl="1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Zweite Ebene</a:t>
            </a:r>
          </a:p>
          <a:p>
            <a:pPr lvl="2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Dritte Ebene</a:t>
            </a:r>
          </a:p>
          <a:p>
            <a:pPr lvl="3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Vierte Ebene</a:t>
            </a:r>
          </a:p>
          <a:p>
            <a:pPr lvl="4">
              <a:buClr>
                <a:srgbClr val="C0C0C0"/>
              </a:buClr>
            </a:pPr>
            <a:r>
              <a:rPr lang="de-DE" sz="2667" dirty="0">
                <a:solidFill>
                  <a:srgbClr val="C0C0C0"/>
                </a:solidFill>
              </a:rPr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94668ED-3CF4-105D-F632-CEB32FD8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pic>
        <p:nvPicPr>
          <p:cNvPr id="7" name="Grafik 6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EABBECFB-BDE0-6633-F33E-ADB14D7F7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78" y="6169026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5734" y="1200000"/>
            <a:ext cx="11167533" cy="4608000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6" name="Grafik 5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3CD99CA7-F224-B3A1-A133-0821C48E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778" y="6144400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5733" y="1200000"/>
            <a:ext cx="5376000" cy="4560000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6480043" y="1200000"/>
            <a:ext cx="5376000" cy="4560000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4" name="Grafik 3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F2A9D6D5-5029-80C8-9B6C-1B2CF6AD34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554" y="6169026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N-Danksagung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719667" y="1600201"/>
            <a:ext cx="92625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</a:t>
            </a:r>
            <a:b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de-DE" sz="3600" b="1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Ihre Aufmerksamkeit.</a:t>
            </a:r>
            <a:endParaRPr lang="de-DE" sz="36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feld 5"/>
          <p:cNvSpPr txBox="1"/>
          <p:nvPr userDrawn="1"/>
        </p:nvSpPr>
        <p:spPr>
          <a:xfrm>
            <a:off x="719668" y="4695825"/>
            <a:ext cx="1057063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Simon Tarras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s.tarras@tu-bs.de</a:t>
            </a:r>
          </a:p>
        </p:txBody>
      </p:sp>
      <p:pic>
        <p:nvPicPr>
          <p:cNvPr id="4" name="Grafik 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19756137-71EE-763D-1C28-37C6F9D3E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14" y="1000125"/>
            <a:ext cx="6194606" cy="4645954"/>
          </a:xfrm>
          <a:prstGeom prst="rect">
            <a:avLst/>
          </a:prstGeom>
        </p:spPr>
      </p:pic>
      <p:pic>
        <p:nvPicPr>
          <p:cNvPr id="8" name="Grafik 7" descr="Ein Bild, das Schrift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F079F130-ED07-0904-CE5B-26E2ED3F90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554" y="6169026"/>
            <a:ext cx="903489" cy="4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9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081600"/>
            <a:ext cx="12192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4" y="111126"/>
            <a:ext cx="1116753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4" y="1200000"/>
            <a:ext cx="11167533" cy="46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" y="5915031"/>
            <a:ext cx="1809187" cy="66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895533" y="6140451"/>
            <a:ext cx="6227535" cy="492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067" dirty="0">
                <a:latin typeface="+mn-lt"/>
              </a:rPr>
              <a:t>2025-07-15 | Simon Tarras | Evaluierung von Transferlernen mit Deep </a:t>
            </a:r>
            <a:r>
              <a:rPr lang="de-DE" sz="1067" dirty="0" err="1">
                <a:latin typeface="+mn-lt"/>
              </a:rPr>
              <a:t>Direct</a:t>
            </a:r>
            <a:r>
              <a:rPr lang="de-DE" sz="1067" dirty="0">
                <a:latin typeface="+mn-lt"/>
              </a:rPr>
              <a:t> Cascade Networks | Seite</a:t>
            </a:r>
            <a:r>
              <a:rPr lang="de-DE" sz="1067" baseline="0" dirty="0">
                <a:latin typeface="+mn-lt"/>
              </a:rPr>
              <a:t> </a:t>
            </a:r>
            <a:fld id="{54091A06-E49E-4F45-A4ED-27B9A60B04AE}" type="slidenum">
              <a:rPr lang="de-DE" sz="1067" baseline="0" smtClean="0">
                <a:latin typeface="+mn-lt"/>
              </a:rPr>
              <a:pPr marL="0" marR="0" indent="0" algn="l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de-DE" sz="1067" baseline="0" dirty="0">
                <a:latin typeface="+mn-lt"/>
              </a:rPr>
              <a:t>/24</a:t>
            </a:r>
            <a:endParaRPr lang="de-DE" sz="1067" dirty="0">
              <a:latin typeface="+mn-lt"/>
            </a:endParaRPr>
          </a:p>
          <a:p>
            <a:endParaRPr lang="de-DE" sz="1067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840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6" r:id="rId3"/>
    <p:sldLayoutId id="2147483667" r:id="rId4"/>
    <p:sldLayoutId id="2147483672" r:id="rId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933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253994" indent="-2518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2pPr>
      <a:lvl3pPr marL="482588" indent="-2264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723882" indent="-23917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990575" indent="-26457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1600160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6pPr>
      <a:lvl7pPr marL="2209745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7pPr>
      <a:lvl8pPr marL="2819330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8pPr>
      <a:lvl9pPr marL="3428914" indent="-264577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133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74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Konsistentes Auftreten</a:t>
            </a:r>
            <a:br>
              <a:rPr lang="de-DE" dirty="0"/>
            </a:br>
            <a:r>
              <a:rPr lang="de-DE" b="0" dirty="0" err="1"/>
              <a:t>Overfitting</a:t>
            </a:r>
            <a:r>
              <a:rPr lang="de-DE" b="0" dirty="0"/>
              <a:t> und Einbruch bei TF</a:t>
            </a:r>
          </a:p>
        </p:txBody>
      </p:sp>
      <p:pic>
        <p:nvPicPr>
          <p:cNvPr id="7" name="Grafik 6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EDC10F2C-3DAB-43B6-DDE4-3F5EBC79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07" y="2241920"/>
            <a:ext cx="3711586" cy="2783690"/>
          </a:xfrm>
          <a:prstGeom prst="rect">
            <a:avLst/>
          </a:prstGeom>
        </p:spPr>
      </p:pic>
      <p:pic>
        <p:nvPicPr>
          <p:cNvPr id="9" name="Grafik 8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7BE08BBF-F9E8-C104-099A-C3F98E30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0" y="2241920"/>
            <a:ext cx="3711587" cy="2783690"/>
          </a:xfrm>
          <a:prstGeom prst="rect">
            <a:avLst/>
          </a:prstGeom>
        </p:spPr>
      </p:pic>
      <p:pic>
        <p:nvPicPr>
          <p:cNvPr id="11" name="Grafik 10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C2CF74BC-2749-1D3C-C0B5-CE35FE5FA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793" y="2241920"/>
            <a:ext cx="3711587" cy="278369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FE25B51-C336-4406-1151-9994908EAB3D}"/>
              </a:ext>
            </a:extLst>
          </p:cNvPr>
          <p:cNvSpPr txBox="1"/>
          <p:nvPr/>
        </p:nvSpPr>
        <p:spPr>
          <a:xfrm>
            <a:off x="1382276" y="1832372"/>
            <a:ext cx="200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r>
              <a:rPr lang="de-DE" dirty="0"/>
              <a:t> mit TF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2D694D1-BEC2-C6AF-78E4-660BF2641F59}"/>
              </a:ext>
            </a:extLst>
          </p:cNvPr>
          <p:cNvSpPr txBox="1"/>
          <p:nvPr/>
        </p:nvSpPr>
        <p:spPr>
          <a:xfrm>
            <a:off x="5082540" y="1832372"/>
            <a:ext cx="215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Einbruch bei TF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1498D4-9457-5217-3312-50EF8E1EAC76}"/>
              </a:ext>
            </a:extLst>
          </p:cNvPr>
          <p:cNvSpPr txBox="1"/>
          <p:nvPr/>
        </p:nvSpPr>
        <p:spPr>
          <a:xfrm>
            <a:off x="9213226" y="1832372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Ohne TF</a:t>
            </a:r>
          </a:p>
        </p:txBody>
      </p:sp>
    </p:spTree>
    <p:extLst>
      <p:ext uri="{BB962C8B-B14F-4D97-AF65-F5344CB8AC3E}">
        <p14:creationId xmlns:p14="http://schemas.microsoft.com/office/powerpoint/2010/main" val="21560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Konsistentes Auftreten</a:t>
            </a:r>
            <a:br>
              <a:rPr lang="de-DE" dirty="0"/>
            </a:br>
            <a:r>
              <a:rPr lang="de-DE" b="0" dirty="0"/>
              <a:t>Zeitnahme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E0ABB8B-3569-632E-80E2-597B1841A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8597172"/>
              </p:ext>
            </p:extLst>
          </p:nvPr>
        </p:nvGraphicFramePr>
        <p:xfrm>
          <a:off x="576263" y="1200150"/>
          <a:ext cx="1116647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618">
                  <a:extLst>
                    <a:ext uri="{9D8B030D-6E8A-4147-A177-3AD203B41FA5}">
                      <a16:colId xmlns:a16="http://schemas.microsoft.com/office/drawing/2014/main" val="1626059641"/>
                    </a:ext>
                  </a:extLst>
                </a:gridCol>
                <a:gridCol w="2791618">
                  <a:extLst>
                    <a:ext uri="{9D8B030D-6E8A-4147-A177-3AD203B41FA5}">
                      <a16:colId xmlns:a16="http://schemas.microsoft.com/office/drawing/2014/main" val="441000284"/>
                    </a:ext>
                  </a:extLst>
                </a:gridCol>
                <a:gridCol w="2791618">
                  <a:extLst>
                    <a:ext uri="{9D8B030D-6E8A-4147-A177-3AD203B41FA5}">
                      <a16:colId xmlns:a16="http://schemas.microsoft.com/office/drawing/2014/main" val="770551764"/>
                    </a:ext>
                  </a:extLst>
                </a:gridCol>
                <a:gridCol w="2791618">
                  <a:extLst>
                    <a:ext uri="{9D8B030D-6E8A-4147-A177-3AD203B41FA5}">
                      <a16:colId xmlns:a16="http://schemas.microsoft.com/office/drawing/2014/main" val="2469344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Netze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TF 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Cascade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Komplett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7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9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33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8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Regr2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8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03017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8355B1A6-66FC-9F86-E287-F2B310FCED1D}"/>
              </a:ext>
            </a:extLst>
          </p:cNvPr>
          <p:cNvSpPr/>
          <p:nvPr/>
        </p:nvSpPr>
        <p:spPr>
          <a:xfrm>
            <a:off x="400724" y="2597285"/>
            <a:ext cx="11517549" cy="408562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1BAEFAE-2F7E-B173-D469-5D005358DD37}"/>
              </a:ext>
            </a:extLst>
          </p:cNvPr>
          <p:cNvSpPr/>
          <p:nvPr/>
        </p:nvSpPr>
        <p:spPr>
          <a:xfrm>
            <a:off x="400724" y="3498917"/>
            <a:ext cx="11517549" cy="995262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9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4DAF3-00A3-C5A0-C4E2-DB4F0997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Direct</a:t>
            </a:r>
            <a:r>
              <a:rPr lang="de-DE" b="0" dirty="0"/>
              <a:t> Cascade Netze</a:t>
            </a:r>
            <a:endParaRPr lang="de-DE" dirty="0"/>
          </a:p>
        </p:txBody>
      </p:sp>
      <p:pic>
        <p:nvPicPr>
          <p:cNvPr id="7" name="Inhaltsplatzhalter 6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3AF037B1-2460-9194-6583-1E4F87348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93" y="1014215"/>
            <a:ext cx="2934813" cy="5016241"/>
          </a:xfrm>
        </p:spPr>
      </p:pic>
      <p:pic>
        <p:nvPicPr>
          <p:cNvPr id="5" name="Grafik 4" descr="Ein Bild, das Text, Screenshot, Schrift, weiß enthält.&#10;&#10;KI-generierte Inhalte können fehlerhaft sein.">
            <a:extLst>
              <a:ext uri="{FF2B5EF4-FFF2-40B4-BE49-F238E27FC236}">
                <a16:creationId xmlns:a16="http://schemas.microsoft.com/office/drawing/2014/main" id="{63547AC9-549F-9C2B-A243-D4A7235AD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609927"/>
            <a:ext cx="2999874" cy="3638145"/>
          </a:xfrm>
          <a:prstGeom prst="rect">
            <a:avLst/>
          </a:prstGeom>
        </p:spPr>
      </p:pic>
      <p:pic>
        <p:nvPicPr>
          <p:cNvPr id="9" name="Grafik 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4125701-9AA1-BD27-043F-FC2C6E9FB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154" y="1014214"/>
            <a:ext cx="2934814" cy="501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CC001-11D2-3482-13AB-FAF0B5B9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Augmented</a:t>
            </a:r>
            <a:r>
              <a:rPr lang="de-DE" b="0" dirty="0"/>
              <a:t> Vector (</a:t>
            </a:r>
            <a:r>
              <a:rPr lang="de-DE" b="0" dirty="0" err="1"/>
              <a:t>AugVec</a:t>
            </a:r>
            <a:r>
              <a:rPr lang="de-DE" b="0" dirty="0"/>
              <a:t>)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B3C84B-3B4E-F190-7BB9-7613059B8107}"/>
              </a:ext>
            </a:extLst>
          </p:cNvPr>
          <p:cNvSpPr txBox="1"/>
          <p:nvPr/>
        </p:nvSpPr>
        <p:spPr>
          <a:xfrm>
            <a:off x="843280" y="1341120"/>
            <a:ext cx="498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Shape der Daten: (N, H, W, C) -&gt; (N, 32, 32, 1)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748E2B5-896D-B647-7085-7519DD0BFA01}"/>
              </a:ext>
            </a:extLst>
          </p:cNvPr>
          <p:cNvSpPr txBox="1"/>
          <p:nvPr/>
        </p:nvSpPr>
        <p:spPr>
          <a:xfrm>
            <a:off x="7179013" y="1382653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Shape der </a:t>
            </a:r>
            <a:r>
              <a:rPr lang="de-DE" dirty="0" err="1"/>
              <a:t>Prediction</a:t>
            </a:r>
            <a:r>
              <a:rPr lang="de-DE" dirty="0"/>
              <a:t>: (N, 10)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6DB59F-3952-EF3E-4EA7-53E10D22CB42}"/>
              </a:ext>
            </a:extLst>
          </p:cNvPr>
          <p:cNvSpPr txBox="1"/>
          <p:nvPr/>
        </p:nvSpPr>
        <p:spPr>
          <a:xfrm>
            <a:off x="843280" y="2232421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 </a:t>
            </a:r>
            <a:r>
              <a:rPr lang="de-DE" dirty="0" err="1"/>
              <a:t>Preaugment</a:t>
            </a:r>
            <a:r>
              <a:rPr lang="de-DE" dirty="0"/>
              <a:t>: (N, H, W, C) -&gt; (N, H*W)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FE9D36-E2B0-07FC-0D63-EE95030A9578}"/>
              </a:ext>
            </a:extLst>
          </p:cNvPr>
          <p:cNvSpPr txBox="1"/>
          <p:nvPr/>
        </p:nvSpPr>
        <p:spPr>
          <a:xfrm>
            <a:off x="7179013" y="2232421"/>
            <a:ext cx="32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COD: </a:t>
            </a:r>
            <a:r>
              <a:rPr lang="de-DE" dirty="0" err="1"/>
              <a:t>AugVec</a:t>
            </a:r>
            <a:r>
              <a:rPr lang="de-DE" dirty="0"/>
              <a:t>: (N, (H*W).10)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197CB871-9005-7B8C-D963-8EA1ABCCE035}"/>
              </a:ext>
            </a:extLst>
          </p:cNvPr>
          <p:cNvSpPr/>
          <p:nvPr/>
        </p:nvSpPr>
        <p:spPr>
          <a:xfrm>
            <a:off x="5932169" y="2315487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EEA3A17-C80D-5EFE-709F-85C5BBEBB3BF}"/>
              </a:ext>
            </a:extLst>
          </p:cNvPr>
          <p:cNvSpPr txBox="1"/>
          <p:nvPr/>
        </p:nvSpPr>
        <p:spPr>
          <a:xfrm>
            <a:off x="843280" y="3030466"/>
            <a:ext cx="488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1DC </a:t>
            </a:r>
            <a:r>
              <a:rPr lang="de-DE" dirty="0" err="1"/>
              <a:t>Preaugment</a:t>
            </a:r>
            <a:r>
              <a:rPr lang="de-DE" dirty="0"/>
              <a:t>: (N, H, W, C) -&gt; (N, H*W, C)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BAD2E18-53A4-AE6F-1279-F56D505F7F65}"/>
              </a:ext>
            </a:extLst>
          </p:cNvPr>
          <p:cNvSpPr txBox="1"/>
          <p:nvPr/>
        </p:nvSpPr>
        <p:spPr>
          <a:xfrm>
            <a:off x="7179013" y="3030466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1DC: </a:t>
            </a:r>
            <a:r>
              <a:rPr lang="de-DE" dirty="0" err="1"/>
              <a:t>AugVec</a:t>
            </a:r>
            <a:r>
              <a:rPr lang="de-DE" dirty="0"/>
              <a:t>: (N, (H*W).10, C)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D716B64B-DC67-DB00-5D5C-4E7B28D88A81}"/>
              </a:ext>
            </a:extLst>
          </p:cNvPr>
          <p:cNvSpPr/>
          <p:nvPr/>
        </p:nvSpPr>
        <p:spPr>
          <a:xfrm>
            <a:off x="5932169" y="3123722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7AA0F09-5081-720E-63BF-D3AE59E0D06E}"/>
              </a:ext>
            </a:extLst>
          </p:cNvPr>
          <p:cNvSpPr txBox="1"/>
          <p:nvPr/>
        </p:nvSpPr>
        <p:spPr>
          <a:xfrm>
            <a:off x="843280" y="382851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2DC ohne </a:t>
            </a:r>
            <a:r>
              <a:rPr lang="de-DE" dirty="0" err="1"/>
              <a:t>Preaugment</a:t>
            </a:r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D7321A6-4574-124F-C11C-3618F72435F0}"/>
              </a:ext>
            </a:extLst>
          </p:cNvPr>
          <p:cNvSpPr/>
          <p:nvPr/>
        </p:nvSpPr>
        <p:spPr>
          <a:xfrm>
            <a:off x="5932169" y="3911577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FB612A-9C41-F079-D891-1F8C375E464C}"/>
              </a:ext>
            </a:extLst>
          </p:cNvPr>
          <p:cNvSpPr txBox="1"/>
          <p:nvPr/>
        </p:nvSpPr>
        <p:spPr>
          <a:xfrm>
            <a:off x="7179013" y="3828511"/>
            <a:ext cx="39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2DC:AugVec: (N, H, W, C.(H, W, 10))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6D2652-A398-89F3-8B00-6CF7D013A7FD}"/>
              </a:ext>
            </a:extLst>
          </p:cNvPr>
          <p:cNvSpPr txBox="1"/>
          <p:nvPr/>
        </p:nvSpPr>
        <p:spPr>
          <a:xfrm>
            <a:off x="843280" y="4960347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1Lay </a:t>
            </a:r>
            <a:r>
              <a:rPr lang="de-DE" dirty="0" err="1"/>
              <a:t>Preaugment</a:t>
            </a:r>
            <a:r>
              <a:rPr lang="de-DE" dirty="0"/>
              <a:t>: (N, X) -&gt; (N, 3)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E3C5745-A0B4-5587-4DFF-A76854D48CBD}"/>
              </a:ext>
            </a:extLst>
          </p:cNvPr>
          <p:cNvSpPr/>
          <p:nvPr/>
        </p:nvSpPr>
        <p:spPr>
          <a:xfrm>
            <a:off x="5932168" y="5043413"/>
            <a:ext cx="454661" cy="20320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1B47A8B-9755-2532-4418-953F4A726884}"/>
              </a:ext>
            </a:extLst>
          </p:cNvPr>
          <p:cNvCxnSpPr>
            <a:cxnSpLocks/>
          </p:cNvCxnSpPr>
          <p:nvPr/>
        </p:nvCxnSpPr>
        <p:spPr>
          <a:xfrm>
            <a:off x="575734" y="4464996"/>
            <a:ext cx="11087730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1637BB4-E66E-205A-1138-B72B1ED6E419}"/>
              </a:ext>
            </a:extLst>
          </p:cNvPr>
          <p:cNvSpPr txBox="1"/>
          <p:nvPr/>
        </p:nvSpPr>
        <p:spPr>
          <a:xfrm>
            <a:off x="7179013" y="4813068"/>
            <a:ext cx="2493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Regr.Pred</a:t>
            </a:r>
            <a:r>
              <a:rPr lang="de-DE" dirty="0"/>
              <a:t>. (N, 1)</a:t>
            </a:r>
          </a:p>
          <a:p>
            <a:r>
              <a:rPr lang="de-DE" dirty="0"/>
              <a:t>1Lay: </a:t>
            </a:r>
            <a:r>
              <a:rPr lang="de-DE" dirty="0" err="1"/>
              <a:t>AugVec</a:t>
            </a:r>
            <a:r>
              <a:rPr lang="de-DE" dirty="0"/>
              <a:t>: (N, 3.1)</a:t>
            </a:r>
          </a:p>
        </p:txBody>
      </p:sp>
    </p:spTree>
    <p:extLst>
      <p:ext uri="{BB962C8B-B14F-4D97-AF65-F5344CB8AC3E}">
        <p14:creationId xmlns:p14="http://schemas.microsoft.com/office/powerpoint/2010/main" val="12161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/>
      <p:bldP spid="15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E6A5A-F66A-EE3B-604B-22FF5616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 err="1"/>
              <a:t>Targetdatengröße</a:t>
            </a:r>
            <a:endParaRPr lang="de-DE" dirty="0"/>
          </a:p>
        </p:txBody>
      </p:sp>
      <p:pic>
        <p:nvPicPr>
          <p:cNvPr id="5" name="Inhaltsplatzhalter 4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B76A3788-BA56-8379-442A-26B5153AE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218406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380620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12BA2-4EC1-BBAF-42DC-29504C87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54" y="39641"/>
            <a:ext cx="11167533" cy="708025"/>
          </a:xfrm>
        </p:spPr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/>
              <a:t>TF vs. wo</a:t>
            </a:r>
            <a:endParaRPr lang="de-DE" dirty="0"/>
          </a:p>
        </p:txBody>
      </p:sp>
      <p:pic>
        <p:nvPicPr>
          <p:cNvPr id="5" name="Inhaltsplatzhalter 4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6F7D4F75-3A47-9C0E-F5B7-AC5BCAB83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6871"/>
            <a:ext cx="6229880" cy="4672410"/>
          </a:xfrm>
        </p:spPr>
      </p:pic>
      <p:pic>
        <p:nvPicPr>
          <p:cNvPr id="7" name="Grafik 6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928A0175-57A6-1D35-4082-E64F428B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21" y="996871"/>
            <a:ext cx="6229879" cy="467240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55CC4F1-3065-C819-34F0-68BC15C17E86}"/>
              </a:ext>
            </a:extLst>
          </p:cNvPr>
          <p:cNvSpPr txBox="1"/>
          <p:nvPr/>
        </p:nvSpPr>
        <p:spPr>
          <a:xfrm>
            <a:off x="2881544" y="9968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TF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85B44A-8C0A-83A0-A2C9-86445E136CFF}"/>
              </a:ext>
            </a:extLst>
          </p:cNvPr>
          <p:cNvSpPr txBox="1"/>
          <p:nvPr/>
        </p:nvSpPr>
        <p:spPr>
          <a:xfrm>
            <a:off x="8971131" y="100405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wo</a:t>
            </a:r>
          </a:p>
        </p:txBody>
      </p:sp>
    </p:spTree>
    <p:extLst>
      <p:ext uri="{BB962C8B-B14F-4D97-AF65-F5344CB8AC3E}">
        <p14:creationId xmlns:p14="http://schemas.microsoft.com/office/powerpoint/2010/main" val="7078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B8A42-A846-5705-CC9A-45395665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</a:t>
            </a:r>
            <a:br>
              <a:rPr lang="de-DE" dirty="0"/>
            </a:br>
            <a:r>
              <a:rPr lang="de-DE" b="0" dirty="0"/>
              <a:t>wo vs. Komplett</a:t>
            </a:r>
            <a:endParaRPr lang="de-DE" dirty="0"/>
          </a:p>
        </p:txBody>
      </p:sp>
      <p:pic>
        <p:nvPicPr>
          <p:cNvPr id="5" name="Inhaltsplatzhalter 4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102C8762-BBDA-2A7B-6865-6CC5CDA13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20" y="1143001"/>
            <a:ext cx="6095999" cy="4571999"/>
          </a:xfrm>
        </p:spPr>
      </p:pic>
      <p:pic>
        <p:nvPicPr>
          <p:cNvPr id="7" name="Grafik 6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5201D687-1D0B-8000-B5A6-B38303142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1142999"/>
            <a:ext cx="6096000" cy="457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CAEDDF1-A0F6-675C-D124-44599A194DD2}"/>
              </a:ext>
            </a:extLst>
          </p:cNvPr>
          <p:cNvSpPr txBox="1"/>
          <p:nvPr/>
        </p:nvSpPr>
        <p:spPr>
          <a:xfrm>
            <a:off x="2871691" y="114299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D6B7FE-8955-3ECC-797F-DB6867F4603D}"/>
              </a:ext>
            </a:extLst>
          </p:cNvPr>
          <p:cNvSpPr txBox="1"/>
          <p:nvPr/>
        </p:nvSpPr>
        <p:spPr>
          <a:xfrm>
            <a:off x="8464333" y="114299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Komplett</a:t>
            </a:r>
          </a:p>
        </p:txBody>
      </p:sp>
    </p:spTree>
    <p:extLst>
      <p:ext uri="{BB962C8B-B14F-4D97-AF65-F5344CB8AC3E}">
        <p14:creationId xmlns:p14="http://schemas.microsoft.com/office/powerpoint/2010/main" val="365404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BEF16-F915-A0F2-BA1C-BB85D22E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Regressionsnetze</a:t>
            </a:r>
            <a:endParaRPr lang="de-DE" dirty="0"/>
          </a:p>
        </p:txBody>
      </p:sp>
      <p:pic>
        <p:nvPicPr>
          <p:cNvPr id="6" name="Inhaltsplatzhalter 5" descr="Ein Bild, das Text, Screenshot, Schrift, weiß enthält.&#10;&#10;KI-generierte Inhalte können fehlerhaft sein.">
            <a:extLst>
              <a:ext uri="{FF2B5EF4-FFF2-40B4-BE49-F238E27FC236}">
                <a16:creationId xmlns:a16="http://schemas.microsoft.com/office/drawing/2014/main" id="{A1F49E3F-A5F5-7A8E-179A-2B7A0C627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01" y="1279974"/>
            <a:ext cx="3364183" cy="4079966"/>
          </a:xfrm>
        </p:spPr>
      </p:pic>
      <p:pic>
        <p:nvPicPr>
          <p:cNvPr id="5" name="Grafik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89178A1F-6FE2-7676-0A44-E3C53B858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05" y="1278170"/>
            <a:ext cx="4569631" cy="40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8D16A-C9ED-E6E0-C364-62103306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Bestwert </a:t>
            </a:r>
            <a:r>
              <a:rPr lang="de-DE" b="0" dirty="0" err="1"/>
              <a:t>Targetdaten</a:t>
            </a:r>
            <a:endParaRPr lang="de-DE" dirty="0"/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4FEBBCE-F4EF-5D8E-66AB-B1427CE3B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18406"/>
            <a:ext cx="6096000" cy="45720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6EC8A696-A165-056D-65AB-0183C4B4E1C0}"/>
              </a:ext>
            </a:extLst>
          </p:cNvPr>
          <p:cNvSpPr txBox="1"/>
          <p:nvPr/>
        </p:nvSpPr>
        <p:spPr>
          <a:xfrm>
            <a:off x="8871625" y="4716264"/>
            <a:ext cx="3245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 vielen </a:t>
            </a:r>
            <a:r>
              <a:rPr lang="de-DE" dirty="0" err="1"/>
              <a:t>Targetdaten</a:t>
            </a:r>
            <a:r>
              <a:rPr lang="de-DE" dirty="0"/>
              <a:t>:</a:t>
            </a:r>
          </a:p>
          <a:p>
            <a:r>
              <a:rPr lang="de-DE" dirty="0" err="1"/>
              <a:t>Direct</a:t>
            </a:r>
            <a:r>
              <a:rPr lang="de-DE" dirty="0"/>
              <a:t> Cascade ist </a:t>
            </a:r>
          </a:p>
          <a:p>
            <a:r>
              <a:rPr lang="de-DE" dirty="0"/>
              <a:t>Besser als </a:t>
            </a:r>
            <a:r>
              <a:rPr lang="de-DE" dirty="0" err="1"/>
              <a:t>Direct</a:t>
            </a:r>
            <a:r>
              <a:rPr lang="de-DE" dirty="0"/>
              <a:t> Cascade TF</a:t>
            </a:r>
          </a:p>
        </p:txBody>
      </p:sp>
    </p:spTree>
    <p:extLst>
      <p:ext uri="{BB962C8B-B14F-4D97-AF65-F5344CB8AC3E}">
        <p14:creationId xmlns:p14="http://schemas.microsoft.com/office/powerpoint/2010/main" val="2849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C11E3-C52D-7FB2-256C-0AB6864A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wenige </a:t>
            </a:r>
            <a:r>
              <a:rPr lang="de-DE" b="0" dirty="0" err="1"/>
              <a:t>Targetdaten</a:t>
            </a:r>
            <a:endParaRPr lang="de-DE" dirty="0"/>
          </a:p>
        </p:txBody>
      </p:sp>
      <p:pic>
        <p:nvPicPr>
          <p:cNvPr id="4" name="Grafik 3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7C5E68FC-071D-B308-6E6E-1B954EF6C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2" y="1850071"/>
            <a:ext cx="3785446" cy="2839085"/>
          </a:xfrm>
          <a:prstGeom prst="rect">
            <a:avLst/>
          </a:prstGeom>
        </p:spPr>
      </p:pic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38F1E198-34F5-1015-8305-5F784BFA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54" y="1850071"/>
            <a:ext cx="3721946" cy="2791460"/>
          </a:xfrm>
          <a:prstGeom prst="rect">
            <a:avLst/>
          </a:prstGeom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9ACD643C-BC38-D780-65E9-42C7DE372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0" y="1850071"/>
            <a:ext cx="3784602" cy="283845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8E9CB14-EB96-3E1E-7AA6-0D65E07E22B2}"/>
              </a:ext>
            </a:extLst>
          </p:cNvPr>
          <p:cNvSpPr txBox="1"/>
          <p:nvPr/>
        </p:nvSpPr>
        <p:spPr>
          <a:xfrm>
            <a:off x="2109330" y="16654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4DB4258-F517-5074-5B1E-16BD83ABE97F}"/>
              </a:ext>
            </a:extLst>
          </p:cNvPr>
          <p:cNvSpPr txBox="1"/>
          <p:nvPr/>
        </p:nvSpPr>
        <p:spPr>
          <a:xfrm>
            <a:off x="5856191" y="166477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E94FF60-9202-C518-9B05-53283C9F20B3}"/>
              </a:ext>
            </a:extLst>
          </p:cNvPr>
          <p:cNvSpPr txBox="1"/>
          <p:nvPr/>
        </p:nvSpPr>
        <p:spPr>
          <a:xfrm>
            <a:off x="9333439" y="16647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Komplett</a:t>
            </a:r>
          </a:p>
        </p:txBody>
      </p:sp>
    </p:spTree>
    <p:extLst>
      <p:ext uri="{BB962C8B-B14F-4D97-AF65-F5344CB8AC3E}">
        <p14:creationId xmlns:p14="http://schemas.microsoft.com/office/powerpoint/2010/main" val="276678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/>
          <a:lstStyle/>
          <a:p>
            <a:r>
              <a:rPr lang="en-US" dirty="0" err="1"/>
              <a:t>Gliederung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15408" y="1584960"/>
            <a:ext cx="11161184" cy="36068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Motivation</a:t>
            </a:r>
          </a:p>
          <a:p>
            <a:pPr marL="342900" indent="-342900">
              <a:buAutoNum type="arabicPeriod"/>
            </a:pPr>
            <a:r>
              <a:rPr lang="en-US" dirty="0" err="1"/>
              <a:t>Kaskadierungsvarianten</a:t>
            </a:r>
            <a:endParaRPr lang="en-US" dirty="0"/>
          </a:p>
          <a:p>
            <a:pPr marL="596894" lvl="1" indent="-342900">
              <a:buAutoNum type="arabicPeriod"/>
            </a:pPr>
            <a:r>
              <a:rPr lang="en-US" dirty="0"/>
              <a:t>Deep Cascade</a:t>
            </a:r>
          </a:p>
          <a:p>
            <a:pPr marL="596894" lvl="1" indent="-342900">
              <a:buAutoNum type="arabicPeriod"/>
            </a:pPr>
            <a:r>
              <a:rPr lang="en-US" dirty="0"/>
              <a:t>Direct Cascade</a:t>
            </a:r>
          </a:p>
          <a:p>
            <a:pPr marL="342900" indent="-342900">
              <a:buAutoNum type="arabicPeriod"/>
            </a:pPr>
            <a:r>
              <a:rPr lang="en-US" dirty="0" err="1"/>
              <a:t>Datensätze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Konsistentes</a:t>
            </a:r>
            <a:r>
              <a:rPr lang="en-US" dirty="0"/>
              <a:t> </a:t>
            </a:r>
            <a:r>
              <a:rPr lang="en-US" dirty="0" err="1"/>
              <a:t>Auftreten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Zeitnahme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Klassifikation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Regression</a:t>
            </a:r>
          </a:p>
          <a:p>
            <a:pPr marL="342900" indent="-342900">
              <a:buAutoNum type="arabicPeriod"/>
            </a:pPr>
            <a:r>
              <a:rPr lang="en-US" dirty="0" err="1"/>
              <a:t>Zusammenfassung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30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F09BA-3DD3-86A6-ED35-421B7897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Funktionierendes TF</a:t>
            </a:r>
            <a:endParaRPr lang="de-DE" dirty="0"/>
          </a:p>
        </p:txBody>
      </p:sp>
      <p:pic>
        <p:nvPicPr>
          <p:cNvPr id="5" name="Inhaltsplatzhalter 4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4D81EDC2-9D13-9523-6881-83ECF69D6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4" y="1780540"/>
            <a:ext cx="4395893" cy="3296920"/>
          </a:xfrm>
        </p:spPr>
      </p:pic>
      <p:pic>
        <p:nvPicPr>
          <p:cNvPr id="7" name="Grafik 6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D4B9527-0755-8014-CADD-3CECF4F35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27" y="1784985"/>
            <a:ext cx="4389967" cy="329247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1F7A7E-5781-563D-DF2E-B0EFCD11A77B}"/>
              </a:ext>
            </a:extLst>
          </p:cNvPr>
          <p:cNvSpPr txBox="1"/>
          <p:nvPr/>
        </p:nvSpPr>
        <p:spPr>
          <a:xfrm>
            <a:off x="9457267" y="4765039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Deep Cascade:</a:t>
            </a:r>
          </a:p>
          <a:p>
            <a:r>
              <a:rPr lang="de-DE" dirty="0"/>
              <a:t>TF: ca. 75</a:t>
            </a:r>
          </a:p>
          <a:p>
            <a:r>
              <a:rPr lang="de-DE" dirty="0"/>
              <a:t>Wo: ca. 69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4E77055-EB6B-DD51-B30A-3E68770228B1}"/>
              </a:ext>
            </a:extLst>
          </p:cNvPr>
          <p:cNvSpPr txBox="1"/>
          <p:nvPr/>
        </p:nvSpPr>
        <p:spPr>
          <a:xfrm>
            <a:off x="1103704" y="111517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4109F96-8664-5198-D6C7-61534632977F}"/>
              </a:ext>
            </a:extLst>
          </p:cNvPr>
          <p:cNvSpPr txBox="1"/>
          <p:nvPr/>
        </p:nvSpPr>
        <p:spPr>
          <a:xfrm>
            <a:off x="2356418" y="1595873"/>
            <a:ext cx="83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 TF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A955B7A-CF95-BBA2-D591-D8BE87C93F6C}"/>
              </a:ext>
            </a:extLst>
          </p:cNvPr>
          <p:cNvSpPr txBox="1"/>
          <p:nvPr/>
        </p:nvSpPr>
        <p:spPr>
          <a:xfrm>
            <a:off x="6621108" y="1596410"/>
            <a:ext cx="1091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Ohne TF</a:t>
            </a:r>
          </a:p>
        </p:txBody>
      </p:sp>
    </p:spTree>
    <p:extLst>
      <p:ext uri="{BB962C8B-B14F-4D97-AF65-F5344CB8AC3E}">
        <p14:creationId xmlns:p14="http://schemas.microsoft.com/office/powerpoint/2010/main" val="15222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8B384-6B36-4E03-8FC1-7D02D8B3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br>
              <a:rPr lang="de-DE" dirty="0"/>
            </a:br>
            <a:r>
              <a:rPr lang="de-DE" b="0" dirty="0"/>
              <a:t>Early </a:t>
            </a:r>
            <a:r>
              <a:rPr lang="de-DE" b="0" dirty="0" err="1"/>
              <a:t>Stopping</a:t>
            </a:r>
            <a:endParaRPr lang="de-DE" dirty="0"/>
          </a:p>
        </p:txBody>
      </p:sp>
      <p:pic>
        <p:nvPicPr>
          <p:cNvPr id="7" name="Grafik 6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AD63D452-CA2C-A35F-04A2-0DD07769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60" y="1327709"/>
            <a:ext cx="5262881" cy="394716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6AF54EC-16AC-6E66-6801-E19E9F6D7F67}"/>
              </a:ext>
            </a:extLst>
          </p:cNvPr>
          <p:cNvSpPr txBox="1"/>
          <p:nvPr/>
        </p:nvSpPr>
        <p:spPr>
          <a:xfrm>
            <a:off x="6096000" y="5414096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Es kommt zu lokalen Minima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AE0665B-E0E5-C3DA-65C4-5E1B9E9BF5B0}"/>
              </a:ext>
            </a:extLst>
          </p:cNvPr>
          <p:cNvSpPr txBox="1"/>
          <p:nvPr/>
        </p:nvSpPr>
        <p:spPr>
          <a:xfrm>
            <a:off x="564095" y="1327709"/>
            <a:ext cx="449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Accuracy</a:t>
            </a:r>
            <a:r>
              <a:rPr lang="de-DE" dirty="0"/>
              <a:t>-Metrik (ACCM):</a:t>
            </a:r>
          </a:p>
          <a:p>
            <a:r>
              <a:rPr lang="de-DE" dirty="0"/>
              <a:t>10% Differenz zwischen ACC vom </a:t>
            </a:r>
            <a:r>
              <a:rPr lang="de-DE" dirty="0" err="1"/>
              <a:t>Validationsubset</a:t>
            </a:r>
            <a:r>
              <a:rPr lang="de-DE" dirty="0"/>
              <a:t> und vom Trainingssubset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4CE5B4-B1F7-020F-EA46-3DB5731C17A5}"/>
              </a:ext>
            </a:extLst>
          </p:cNvPr>
          <p:cNvSpPr txBox="1"/>
          <p:nvPr/>
        </p:nvSpPr>
        <p:spPr>
          <a:xfrm>
            <a:off x="564095" y="4074540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Mean Absolute Error-Metrik (MAEM):</a:t>
            </a:r>
          </a:p>
          <a:p>
            <a:r>
              <a:rPr lang="de-DE" dirty="0"/>
              <a:t>Validation-MAE wird schlechter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04BECE-4C99-DBA8-52DD-B0E09471B9F2}"/>
              </a:ext>
            </a:extLst>
          </p:cNvPr>
          <p:cNvSpPr txBox="1"/>
          <p:nvPr/>
        </p:nvSpPr>
        <p:spPr>
          <a:xfrm flipH="1">
            <a:off x="564095" y="2839624"/>
            <a:ext cx="3388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Loss-Metrik (LM):</a:t>
            </a:r>
          </a:p>
          <a:p>
            <a:r>
              <a:rPr lang="de-DE" dirty="0"/>
              <a:t>Validation-Loss wird schlechter</a:t>
            </a:r>
          </a:p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0487A4-CCE1-4040-783F-68B7472B91FB}"/>
              </a:ext>
            </a:extLst>
          </p:cNvPr>
          <p:cNvSpPr txBox="1"/>
          <p:nvPr/>
        </p:nvSpPr>
        <p:spPr>
          <a:xfrm>
            <a:off x="7570566" y="1213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LM</a:t>
            </a:r>
          </a:p>
        </p:txBody>
      </p:sp>
    </p:spTree>
    <p:extLst>
      <p:ext uri="{BB962C8B-B14F-4D97-AF65-F5344CB8AC3E}">
        <p14:creationId xmlns:p14="http://schemas.microsoft.com/office/powerpoint/2010/main" val="8962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1FD7C-9EB0-3431-236C-DF3F91F0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99E62-6508-4A37-9585-B9287306C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669" y="1829119"/>
            <a:ext cx="5156220" cy="353328"/>
          </a:xfrm>
        </p:spPr>
        <p:txBody>
          <a:bodyPr/>
          <a:lstStyle/>
          <a:p>
            <a:r>
              <a:rPr lang="de-DE" dirty="0"/>
              <a:t>Komplettnetze sind besser als Deep Cascade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D2ABEE-9052-3FA5-4664-FE72B016B15D}"/>
              </a:ext>
            </a:extLst>
          </p:cNvPr>
          <p:cNvSpPr txBox="1"/>
          <p:nvPr/>
        </p:nvSpPr>
        <p:spPr>
          <a:xfrm>
            <a:off x="575734" y="11885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Overfitting</a:t>
            </a:r>
            <a:r>
              <a:rPr lang="de-DE" dirty="0"/>
              <a:t> auf </a:t>
            </a:r>
            <a:r>
              <a:rPr lang="de-DE" dirty="0" err="1"/>
              <a:t>Sourcedatensatz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197B29-DB72-8EB8-DD41-4AF2272943A7}"/>
              </a:ext>
            </a:extLst>
          </p:cNvPr>
          <p:cNvSpPr txBox="1"/>
          <p:nvPr/>
        </p:nvSpPr>
        <p:spPr>
          <a:xfrm>
            <a:off x="575734" y="1645498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Einbruch direkt bei TF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5E09B3-BEAA-7F1D-DFC8-9ABD45F56CE7}"/>
              </a:ext>
            </a:extLst>
          </p:cNvPr>
          <p:cNvSpPr txBox="1"/>
          <p:nvPr/>
        </p:nvSpPr>
        <p:spPr>
          <a:xfrm>
            <a:off x="575734" y="2102446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Eindimensionale Kaskadennetze sind </a:t>
            </a:r>
          </a:p>
          <a:p>
            <a:r>
              <a:rPr lang="de-DE" dirty="0"/>
              <a:t>Mit kleinen Datensätzen langsamer als </a:t>
            </a:r>
          </a:p>
          <a:p>
            <a:r>
              <a:rPr lang="de-DE" dirty="0"/>
              <a:t>Komplettnetze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823DE4-644A-2ECD-F295-CC2D8E9FC786}"/>
              </a:ext>
            </a:extLst>
          </p:cNvPr>
          <p:cNvSpPr txBox="1"/>
          <p:nvPr/>
        </p:nvSpPr>
        <p:spPr>
          <a:xfrm>
            <a:off x="575734" y="3832225"/>
            <a:ext cx="439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ACC abhängig von der </a:t>
            </a:r>
            <a:r>
              <a:rPr lang="de-DE" dirty="0" err="1"/>
              <a:t>Targetdatengröße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250F331-2908-370F-3BF3-E50DB87AF600}"/>
              </a:ext>
            </a:extLst>
          </p:cNvPr>
          <p:cNvSpPr txBox="1"/>
          <p:nvPr/>
        </p:nvSpPr>
        <p:spPr>
          <a:xfrm>
            <a:off x="575734" y="4279409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TF schlechter als Cascade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03D193D-CA6F-3D45-F429-49FC5AABE0D1}"/>
              </a:ext>
            </a:extLst>
          </p:cNvPr>
          <p:cNvSpPr txBox="1"/>
          <p:nvPr/>
        </p:nvSpPr>
        <p:spPr>
          <a:xfrm>
            <a:off x="575734" y="4746121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Cascade schlechter als Komplettnetz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BA63CE1-1012-4C64-2398-44A68D617DB6}"/>
              </a:ext>
            </a:extLst>
          </p:cNvPr>
          <p:cNvSpPr/>
          <p:nvPr/>
        </p:nvSpPr>
        <p:spPr>
          <a:xfrm>
            <a:off x="496111" y="1188551"/>
            <a:ext cx="4291032" cy="201185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F687F9-267F-AEA3-0A19-92BFE7AA20C1}"/>
              </a:ext>
            </a:extLst>
          </p:cNvPr>
          <p:cNvSpPr/>
          <p:nvPr/>
        </p:nvSpPr>
        <p:spPr>
          <a:xfrm>
            <a:off x="496111" y="3686783"/>
            <a:ext cx="4479289" cy="1780162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ABA45C9-0923-1560-4BE5-E55E25B35CC1}"/>
              </a:ext>
            </a:extLst>
          </p:cNvPr>
          <p:cNvSpPr txBox="1"/>
          <p:nvPr/>
        </p:nvSpPr>
        <p:spPr>
          <a:xfrm>
            <a:off x="6446314" y="2263704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 ist besser als Deep Cascade TF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A2938C6-E48E-04D2-ACD4-85BC24B936C8}"/>
              </a:ext>
            </a:extLst>
          </p:cNvPr>
          <p:cNvSpPr txBox="1"/>
          <p:nvPr/>
        </p:nvSpPr>
        <p:spPr>
          <a:xfrm>
            <a:off x="6446314" y="3173518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Direct</a:t>
            </a:r>
            <a:r>
              <a:rPr lang="de-DE" dirty="0"/>
              <a:t> Cascade TF ist besser als </a:t>
            </a:r>
            <a:r>
              <a:rPr lang="de-DE" dirty="0" err="1"/>
              <a:t>Direct</a:t>
            </a:r>
            <a:r>
              <a:rPr lang="de-DE" dirty="0"/>
              <a:t> Cascade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93E9FA-D559-AACC-4B0A-56D7C8D0F52D}"/>
              </a:ext>
            </a:extLst>
          </p:cNvPr>
          <p:cNvSpPr txBox="1"/>
          <p:nvPr/>
        </p:nvSpPr>
        <p:spPr>
          <a:xfrm>
            <a:off x="6446314" y="3628425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Early-</a:t>
            </a:r>
            <a:r>
              <a:rPr lang="de-DE" dirty="0" err="1"/>
              <a:t>Stopping</a:t>
            </a:r>
            <a:r>
              <a:rPr lang="de-DE" dirty="0"/>
              <a:t> verbessert nichts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B62960E-6123-D250-24DE-AA10513A1A8E}"/>
              </a:ext>
            </a:extLst>
          </p:cNvPr>
          <p:cNvSpPr/>
          <p:nvPr/>
        </p:nvSpPr>
        <p:spPr>
          <a:xfrm>
            <a:off x="6396020" y="1557882"/>
            <a:ext cx="5447004" cy="2643675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29C09C8-E0C3-715D-8A63-D1341FD4F0A4}"/>
              </a:ext>
            </a:extLst>
          </p:cNvPr>
          <p:cNvSpPr txBox="1"/>
          <p:nvPr/>
        </p:nvSpPr>
        <p:spPr>
          <a:xfrm>
            <a:off x="7444472" y="1142138"/>
            <a:ext cx="345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 (wenig </a:t>
            </a:r>
            <a:r>
              <a:rPr lang="de-DE" dirty="0" err="1"/>
              <a:t>Targetdaten</a:t>
            </a:r>
            <a:r>
              <a:rPr lang="de-DE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373DF41-D045-C4B3-5024-5284643497D1}"/>
              </a:ext>
            </a:extLst>
          </p:cNvPr>
          <p:cNvSpPr txBox="1"/>
          <p:nvPr/>
        </p:nvSpPr>
        <p:spPr>
          <a:xfrm>
            <a:off x="1915844" y="328913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Klassifikation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947E112-EE65-B422-B270-D724250831D5}"/>
              </a:ext>
            </a:extLst>
          </p:cNvPr>
          <p:cNvSpPr txBox="1"/>
          <p:nvPr/>
        </p:nvSpPr>
        <p:spPr>
          <a:xfrm>
            <a:off x="1915844" y="84830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Allgemein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D9F1649-B8B9-2DAE-4504-DC48C2092C77}"/>
              </a:ext>
            </a:extLst>
          </p:cNvPr>
          <p:cNvSpPr txBox="1"/>
          <p:nvPr/>
        </p:nvSpPr>
        <p:spPr>
          <a:xfrm>
            <a:off x="6159500" y="4767159"/>
            <a:ext cx="4782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Klassifikation funktioniert nicht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Regression funktioniert in manchen Fällen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FE49AA8-8941-CC98-8333-D47354B18D40}"/>
              </a:ext>
            </a:extLst>
          </p:cNvPr>
          <p:cNvSpPr txBox="1"/>
          <p:nvPr/>
        </p:nvSpPr>
        <p:spPr>
          <a:xfrm>
            <a:off x="6446314" y="2718611"/>
            <a:ext cx="544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Deep Cascade TF ist besser als </a:t>
            </a:r>
            <a:r>
              <a:rPr lang="de-DE" dirty="0" err="1"/>
              <a:t>Direct</a:t>
            </a:r>
            <a:r>
              <a:rPr lang="de-DE" dirty="0"/>
              <a:t> Cascade TF</a:t>
            </a:r>
          </a:p>
        </p:txBody>
      </p:sp>
    </p:spTree>
    <p:extLst>
      <p:ext uri="{BB962C8B-B14F-4D97-AF65-F5344CB8AC3E}">
        <p14:creationId xmlns:p14="http://schemas.microsoft.com/office/powerpoint/2010/main" val="22391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1" grpId="0" animBg="1"/>
      <p:bldP spid="13" grpId="0"/>
      <p:bldP spid="14" grpId="0"/>
      <p:bldP spid="15" grpId="0"/>
      <p:bldP spid="16" grpId="0" animBg="1"/>
      <p:bldP spid="17" grpId="0"/>
      <p:bldP spid="18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22EC0-E265-92DD-3E25-BE609FDC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60827-6411-4492-2FCD-39DF11F5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[0] </a:t>
            </a:r>
            <a:r>
              <a:rPr lang="en-US" dirty="0"/>
              <a:t>Enrique S. Marquez and Christian </a:t>
            </a:r>
            <a:r>
              <a:rPr lang="en-US" dirty="0" err="1"/>
              <a:t>Lebiere</a:t>
            </a:r>
            <a:r>
              <a:rPr lang="en-US" dirty="0"/>
              <a:t>. The Cascade-Correlation Learning Architecture. Tech. rep. School of Computer Science, Carnegie-Mellon University, 1990.</a:t>
            </a:r>
            <a:endParaRPr lang="de-DE" dirty="0"/>
          </a:p>
          <a:p>
            <a:r>
              <a:rPr lang="de-DE" dirty="0"/>
              <a:t>[1] </a:t>
            </a:r>
            <a:r>
              <a:rPr lang="en-US" dirty="0"/>
              <a:t>Enno Littmann and Helge Ritter. “Cascade Network Architectures”. In: Intern. Joint Conference On Neural Networks. 1992.</a:t>
            </a:r>
            <a:endParaRPr lang="de-DE" dirty="0"/>
          </a:p>
          <a:p>
            <a:r>
              <a:rPr lang="de-DE" dirty="0"/>
              <a:t>[2] </a:t>
            </a:r>
            <a:r>
              <a:rPr lang="en-US" dirty="0"/>
              <a:t>Enrique S. Marquez. “Deep Cascade Learning”. PhD thesis. Faculty of Engineering, Physical Sciences Electronics, and </a:t>
            </a:r>
            <a:r>
              <a:rPr lang="en-US" dirty="0" err="1"/>
              <a:t>ComputerScience</a:t>
            </a:r>
            <a:r>
              <a:rPr lang="en-US" dirty="0"/>
              <a:t>, 2019.</a:t>
            </a:r>
            <a:endParaRPr lang="de-DE" dirty="0"/>
          </a:p>
          <a:p>
            <a:r>
              <a:rPr lang="de-DE" dirty="0"/>
              <a:t>[3] </a:t>
            </a:r>
            <a:r>
              <a:rPr lang="en-US" dirty="0"/>
              <a:t>Sinno Jialin Pan and Qiang Yang. “A Survey on Transfer Learning”. In: IEEE Transactions on knowledge and data engineering 22.10(2010).</a:t>
            </a:r>
          </a:p>
          <a:p>
            <a:r>
              <a:rPr lang="en-US" dirty="0"/>
              <a:t>[4] Yann LeCun et al. Learning Algorithms for Classification: A Comparison on handwritten digit recognition.</a:t>
            </a:r>
          </a:p>
          <a:p>
            <a:r>
              <a:rPr lang="en-US" dirty="0"/>
              <a:t>[5] Yuval Netzer et al. “Reading Digits in Natural Images with Unsupervised </a:t>
            </a:r>
            <a:r>
              <a:rPr lang="en-US" dirty="0" err="1"/>
              <a:t>FEature</a:t>
            </a:r>
            <a:r>
              <a:rPr lang="en-US" dirty="0"/>
              <a:t> Learning”. In: NIPS Workshop on Deep Learning and Unsupervised Feature Learning. Google Inc., Mountain View, CA and Stanford University, Stanford, CA, 2011.</a:t>
            </a:r>
          </a:p>
          <a:p>
            <a:r>
              <a:rPr lang="en-US" dirty="0"/>
              <a:t>[6] David Harrison et al. Corrected Version of Boston Housing Data. </a:t>
            </a:r>
            <a:r>
              <a:rPr lang="en-US" dirty="0" err="1"/>
              <a:t>StatLib</a:t>
            </a:r>
            <a:r>
              <a:rPr lang="en-US" dirty="0"/>
              <a:t> Library from Carnegie Mellon University. 1997.</a:t>
            </a:r>
          </a:p>
          <a:p>
            <a:r>
              <a:rPr lang="en-US" dirty="0"/>
              <a:t>[7] Cam Nugent. California Housing Prices. online at www.kaggle.com.2018.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28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21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r>
              <a:rPr lang="de-DE" b="0" dirty="0"/>
              <a:t>Trainingszeit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9A48F9E-CA2E-46FB-72C0-E5B023C76216}"/>
              </a:ext>
            </a:extLst>
          </p:cNvPr>
          <p:cNvSpPr/>
          <p:nvPr/>
        </p:nvSpPr>
        <p:spPr>
          <a:xfrm>
            <a:off x="2020290" y="1464802"/>
            <a:ext cx="2937753" cy="680936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NN benötigt viel Rechenzeit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8135B5F-609A-0E4F-7549-8355D1017426}"/>
              </a:ext>
            </a:extLst>
          </p:cNvPr>
          <p:cNvSpPr/>
          <p:nvPr/>
        </p:nvSpPr>
        <p:spPr>
          <a:xfrm>
            <a:off x="2258618" y="2646449"/>
            <a:ext cx="2461098" cy="680936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CasCor</a:t>
            </a:r>
            <a:r>
              <a:rPr lang="de-DE" dirty="0">
                <a:solidFill>
                  <a:schemeClr val="tx1"/>
                </a:solidFill>
              </a:rPr>
              <a:t> entwickelt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73BD46B-D531-E3C6-DF91-F2A601B07B56}"/>
              </a:ext>
            </a:extLst>
          </p:cNvPr>
          <p:cNvSpPr/>
          <p:nvPr/>
        </p:nvSpPr>
        <p:spPr>
          <a:xfrm>
            <a:off x="575734" y="4197221"/>
            <a:ext cx="2354094" cy="680935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Weiterentwicklung zu </a:t>
            </a:r>
            <a:r>
              <a:rPr lang="de-DE" dirty="0" err="1">
                <a:solidFill>
                  <a:schemeClr val="tx1"/>
                </a:solidFill>
              </a:rPr>
              <a:t>Direct</a:t>
            </a:r>
            <a:r>
              <a:rPr lang="de-DE" dirty="0">
                <a:solidFill>
                  <a:schemeClr val="tx1"/>
                </a:solidFill>
              </a:rPr>
              <a:t> Cascade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7706F8E-1C28-F6FE-0E2B-26739DFA0637}"/>
              </a:ext>
            </a:extLst>
          </p:cNvPr>
          <p:cNvSpPr/>
          <p:nvPr/>
        </p:nvSpPr>
        <p:spPr>
          <a:xfrm>
            <a:off x="3644810" y="4197222"/>
            <a:ext cx="2354094" cy="680935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Weiterentwicklung zu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Deep Cascade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2328C98-00E0-0FD6-FC17-C263406F76CE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489167" y="2145738"/>
            <a:ext cx="0" cy="500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F47CF40-2B56-EF9C-7BC5-A226C1172EC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52781" y="3327385"/>
            <a:ext cx="1736386" cy="869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BD2468C-B0FC-C92A-7A7F-FF7AD5DC101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3489167" y="3327385"/>
            <a:ext cx="1332690" cy="869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F148A8CD-4059-DF06-A60A-5D601917DED2}"/>
              </a:ext>
            </a:extLst>
          </p:cNvPr>
          <p:cNvSpPr txBox="1"/>
          <p:nvPr/>
        </p:nvSpPr>
        <p:spPr>
          <a:xfrm>
            <a:off x="7033098" y="2461783"/>
            <a:ext cx="424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Beides soll die Trainingszeit reduzieren.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0AFF919-D539-985C-9521-DB0F2E0571E9}"/>
              </a:ext>
            </a:extLst>
          </p:cNvPr>
          <p:cNvSpPr txBox="1"/>
          <p:nvPr/>
        </p:nvSpPr>
        <p:spPr>
          <a:xfrm>
            <a:off x="7033098" y="324433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Preis sind leichte Einbußen in der </a:t>
            </a:r>
          </a:p>
          <a:p>
            <a:r>
              <a:rPr lang="de-DE" dirty="0"/>
              <a:t>Performanz.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3F5B182-5267-0D27-900F-2763BCD85ADB}"/>
              </a:ext>
            </a:extLst>
          </p:cNvPr>
          <p:cNvSpPr txBox="1"/>
          <p:nvPr/>
        </p:nvSpPr>
        <p:spPr>
          <a:xfrm>
            <a:off x="10677685" y="54909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[0, 1, 2]</a:t>
            </a:r>
          </a:p>
        </p:txBody>
      </p:sp>
    </p:spTree>
    <p:extLst>
      <p:ext uri="{BB962C8B-B14F-4D97-AF65-F5344CB8AC3E}">
        <p14:creationId xmlns:p14="http://schemas.microsoft.com/office/powerpoint/2010/main" val="233465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r>
              <a:rPr lang="de-DE" b="0" dirty="0"/>
              <a:t>Datenmenge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CAA0D8-68CC-B8CD-6A13-D652464F8A7C}"/>
              </a:ext>
            </a:extLst>
          </p:cNvPr>
          <p:cNvSpPr/>
          <p:nvPr/>
        </p:nvSpPr>
        <p:spPr>
          <a:xfrm>
            <a:off x="904672" y="1118681"/>
            <a:ext cx="6167337" cy="535021"/>
          </a:xfrm>
          <a:prstGeom prst="rect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„Bei neuronalen Netzen ist nichts besser als mehr Daten.“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D3AE57-3DAF-9E3A-2CD5-B738B36606E0}"/>
              </a:ext>
            </a:extLst>
          </p:cNvPr>
          <p:cNvSpPr txBox="1"/>
          <p:nvPr/>
        </p:nvSpPr>
        <p:spPr>
          <a:xfrm>
            <a:off x="904672" y="2009583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existieren aber nicht immer.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7A12FAD-4C08-71C4-58E4-1B8F148D9037}"/>
              </a:ext>
            </a:extLst>
          </p:cNvPr>
          <p:cNvSpPr txBox="1"/>
          <p:nvPr/>
        </p:nvSpPr>
        <p:spPr>
          <a:xfrm>
            <a:off x="4786009" y="2009583"/>
            <a:ext cx="684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Möglichkeit damit klarzukommen ist das Transferlernen (TF)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6C5A8622-D01A-A8F7-5B00-633C7DACA19E}"/>
              </a:ext>
            </a:extLst>
          </p:cNvPr>
          <p:cNvSpPr/>
          <p:nvPr/>
        </p:nvSpPr>
        <p:spPr>
          <a:xfrm>
            <a:off x="4368706" y="2090087"/>
            <a:ext cx="369652" cy="208323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B9DFD39-E7EC-5039-4388-FCF2A1F20714}"/>
              </a:ext>
            </a:extLst>
          </p:cNvPr>
          <p:cNvCxnSpPr/>
          <p:nvPr/>
        </p:nvCxnSpPr>
        <p:spPr>
          <a:xfrm>
            <a:off x="350196" y="2607013"/>
            <a:ext cx="11614825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gestreift nach rechts 13">
            <a:extLst>
              <a:ext uri="{FF2B5EF4-FFF2-40B4-BE49-F238E27FC236}">
                <a16:creationId xmlns:a16="http://schemas.microsoft.com/office/drawing/2014/main" id="{A03F2008-AA90-6E2E-D91E-DC93ED1C0C19}"/>
              </a:ext>
            </a:extLst>
          </p:cNvPr>
          <p:cNvSpPr/>
          <p:nvPr/>
        </p:nvSpPr>
        <p:spPr>
          <a:xfrm>
            <a:off x="4826540" y="3813241"/>
            <a:ext cx="2538919" cy="1235412"/>
          </a:xfrm>
          <a:prstGeom prst="stripedRightArrow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Transfer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E944DD3-C137-8398-666D-A91DDEBD86F4}"/>
              </a:ext>
            </a:extLst>
          </p:cNvPr>
          <p:cNvSpPr/>
          <p:nvPr/>
        </p:nvSpPr>
        <p:spPr>
          <a:xfrm>
            <a:off x="752272" y="3122583"/>
            <a:ext cx="2858130" cy="2616732"/>
          </a:xfrm>
          <a:prstGeom prst="ellipse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8EE54AE-1AB8-55E2-CC6F-6EAB1971E175}"/>
              </a:ext>
            </a:extLst>
          </p:cNvPr>
          <p:cNvSpPr/>
          <p:nvPr/>
        </p:nvSpPr>
        <p:spPr>
          <a:xfrm>
            <a:off x="8581598" y="3122583"/>
            <a:ext cx="2858130" cy="2616732"/>
          </a:xfrm>
          <a:prstGeom prst="ellipse">
            <a:avLst/>
          </a:prstGeom>
          <a:noFill/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7778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DAA84-1A3A-497B-7595-FDE39CB4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  <a:br>
              <a:rPr lang="de-DE" dirty="0"/>
            </a:br>
            <a:r>
              <a:rPr lang="de-DE" b="0" dirty="0"/>
              <a:t>Transferlernen (TF)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741396-D006-97E7-9BD6-898D72F423FB}"/>
              </a:ext>
            </a:extLst>
          </p:cNvPr>
          <p:cNvSpPr txBox="1"/>
          <p:nvPr/>
        </p:nvSpPr>
        <p:spPr>
          <a:xfrm>
            <a:off x="6669793" y="1347998"/>
            <a:ext cx="2242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Probleme: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Transfer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983A47-686F-40B0-0744-8C0EE876C322}"/>
              </a:ext>
            </a:extLst>
          </p:cNvPr>
          <p:cNvSpPr txBox="1"/>
          <p:nvPr/>
        </p:nvSpPr>
        <p:spPr>
          <a:xfrm>
            <a:off x="575734" y="1235550"/>
            <a:ext cx="5137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Arten TF: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Domainwechsel (</a:t>
            </a:r>
            <a:r>
              <a:rPr lang="de-DE" dirty="0" err="1"/>
              <a:t>Transductive</a:t>
            </a:r>
            <a:r>
              <a:rPr lang="de-DE" dirty="0"/>
              <a:t> TF)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Taskwechsel (</a:t>
            </a:r>
            <a:r>
              <a:rPr lang="de-DE" dirty="0" err="1"/>
              <a:t>Inductive</a:t>
            </a:r>
            <a:r>
              <a:rPr lang="de-DE" dirty="0"/>
              <a:t> TF)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Task- und Domainwechsel (</a:t>
            </a:r>
            <a:r>
              <a:rPr lang="de-DE" dirty="0" err="1"/>
              <a:t>Unsupervised</a:t>
            </a:r>
            <a:r>
              <a:rPr lang="de-DE" dirty="0"/>
              <a:t> TF)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01A1FD-2D83-FA6F-56B9-3D01B9F1380F}"/>
              </a:ext>
            </a:extLst>
          </p:cNvPr>
          <p:cNvSpPr txBox="1"/>
          <p:nvPr/>
        </p:nvSpPr>
        <p:spPr>
          <a:xfrm>
            <a:off x="11302121" y="55934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88A1FF5-AC41-D137-E9D4-71DC1A4EF3C1}"/>
              </a:ext>
            </a:extLst>
          </p:cNvPr>
          <p:cNvSpPr txBox="1"/>
          <p:nvPr/>
        </p:nvSpPr>
        <p:spPr>
          <a:xfrm>
            <a:off x="575733" y="3025302"/>
            <a:ext cx="423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wird hier </a:t>
            </a:r>
            <a:r>
              <a:rPr lang="de-DE" dirty="0" err="1"/>
              <a:t>Transductive</a:t>
            </a:r>
            <a:r>
              <a:rPr lang="de-DE" dirty="0"/>
              <a:t> TF genutzt.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FD872C-4754-2D92-2CC0-5C638A9B5545}"/>
              </a:ext>
            </a:extLst>
          </p:cNvPr>
          <p:cNvSpPr txBox="1"/>
          <p:nvPr/>
        </p:nvSpPr>
        <p:spPr>
          <a:xfrm>
            <a:off x="575733" y="3463367"/>
            <a:ext cx="44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Datensatzwechsel während dem Training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155DAEC-2F8E-8FC2-ED87-5BC88E2A1B60}"/>
              </a:ext>
            </a:extLst>
          </p:cNvPr>
          <p:cNvSpPr txBox="1"/>
          <p:nvPr/>
        </p:nvSpPr>
        <p:spPr>
          <a:xfrm>
            <a:off x="6282665" y="3322233"/>
            <a:ext cx="382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: Welche Datensätze (Später)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EFFB98-C97F-12A5-E031-CC470B3C95F5}"/>
              </a:ext>
            </a:extLst>
          </p:cNvPr>
          <p:cNvSpPr txBox="1"/>
          <p:nvPr/>
        </p:nvSpPr>
        <p:spPr>
          <a:xfrm>
            <a:off x="6282665" y="3832699"/>
            <a:ext cx="5585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: Deep Cascade, </a:t>
            </a:r>
            <a:r>
              <a:rPr lang="de-DE" dirty="0" err="1"/>
              <a:t>Direct</a:t>
            </a:r>
            <a:r>
              <a:rPr lang="de-DE" dirty="0"/>
              <a:t> Cascade jeweils als Austausch des Datensatzes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50A95A-8CFA-66F2-A515-CC55B5335F09}"/>
              </a:ext>
            </a:extLst>
          </p:cNvPr>
          <p:cNvSpPr txBox="1"/>
          <p:nvPr/>
        </p:nvSpPr>
        <p:spPr>
          <a:xfrm>
            <a:off x="6282665" y="467266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When</a:t>
            </a:r>
            <a:r>
              <a:rPr lang="de-DE" dirty="0"/>
              <a:t>: Muss ausgetestet werden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BFDE8AF-2036-8A92-6425-CA1962490761}"/>
              </a:ext>
            </a:extLst>
          </p:cNvPr>
          <p:cNvCxnSpPr/>
          <p:nvPr/>
        </p:nvCxnSpPr>
        <p:spPr>
          <a:xfrm>
            <a:off x="5846323" y="867095"/>
            <a:ext cx="0" cy="51925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err="1"/>
              <a:t>Kaskadierungsvarianten</a:t>
            </a:r>
            <a:br>
              <a:rPr lang="de-DE" dirty="0"/>
            </a:br>
            <a:r>
              <a:rPr lang="de-DE" b="0" dirty="0"/>
              <a:t>Deep Cascade</a:t>
            </a:r>
            <a:endParaRPr lang="de-DE" b="0"/>
          </a:p>
        </p:txBody>
      </p:sp>
      <p:pic>
        <p:nvPicPr>
          <p:cNvPr id="7" name="Inhaltsplatzhalter 6" descr="Ein Bild, das Text, Diagramm, Screenshot, Entwurf enthält.&#10;&#10;KI-generierte Inhalte können fehlerhaft sein.">
            <a:extLst>
              <a:ext uri="{FF2B5EF4-FFF2-40B4-BE49-F238E27FC236}">
                <a16:creationId xmlns:a16="http://schemas.microsoft.com/office/drawing/2014/main" id="{9FBDBA74-CE0E-A573-63D1-1E48FF1B4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0" r="1" b="13078"/>
          <a:stretch>
            <a:fillRect/>
          </a:stretch>
        </p:blipFill>
        <p:spPr>
          <a:xfrm>
            <a:off x="575734" y="1125000"/>
            <a:ext cx="11167533" cy="4608000"/>
          </a:xfrm>
          <a:noFill/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97C89D5-5842-B29F-BA37-9C8C7256A801}"/>
              </a:ext>
            </a:extLst>
          </p:cNvPr>
          <p:cNvSpPr/>
          <p:nvPr/>
        </p:nvSpPr>
        <p:spPr>
          <a:xfrm>
            <a:off x="5807412" y="1400783"/>
            <a:ext cx="6157609" cy="447472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4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4" y="111126"/>
            <a:ext cx="11167533" cy="70802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/>
              <a:t>Kaskadierungsvarianten</a:t>
            </a:r>
            <a:br>
              <a:rPr lang="de-DE"/>
            </a:br>
            <a:r>
              <a:rPr lang="de-DE" b="0"/>
              <a:t>Direct Cascade</a:t>
            </a:r>
          </a:p>
        </p:txBody>
      </p:sp>
      <p:pic>
        <p:nvPicPr>
          <p:cNvPr id="8" name="Inhaltsplatzhalter 7" descr="Ein Bild, das Tex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8EEFEEA3-C35A-326C-4DB0-5C9C9B80DBC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957" y="1007489"/>
            <a:ext cx="2162706" cy="4887473"/>
          </a:xfrm>
          <a:noFill/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1A99B3A-51A5-D625-D9A4-EADC368860A5}"/>
              </a:ext>
            </a:extLst>
          </p:cNvPr>
          <p:cNvSpPr/>
          <p:nvPr/>
        </p:nvSpPr>
        <p:spPr>
          <a:xfrm>
            <a:off x="7840494" y="3657600"/>
            <a:ext cx="2704289" cy="23346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20790F-698D-60DF-E323-F0C29E315457}"/>
              </a:ext>
            </a:extLst>
          </p:cNvPr>
          <p:cNvSpPr txBox="1"/>
          <p:nvPr/>
        </p:nvSpPr>
        <p:spPr>
          <a:xfrm>
            <a:off x="445485" y="2472899"/>
            <a:ext cx="3762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Klassifikation:</a:t>
            </a:r>
          </a:p>
          <a:p>
            <a:r>
              <a:rPr lang="de-DE" dirty="0"/>
              <a:t>Loss: </a:t>
            </a:r>
            <a:r>
              <a:rPr lang="de-DE" dirty="0" err="1"/>
              <a:t>Categorical</a:t>
            </a:r>
            <a:r>
              <a:rPr lang="de-DE" dirty="0"/>
              <a:t> Cross </a:t>
            </a:r>
            <a:r>
              <a:rPr lang="de-DE" dirty="0" err="1"/>
              <a:t>Entropy</a:t>
            </a:r>
            <a:endParaRPr lang="de-DE" dirty="0"/>
          </a:p>
          <a:p>
            <a:r>
              <a:rPr lang="de-DE" dirty="0"/>
              <a:t>Output Layer Aktivierungsfunktion: </a:t>
            </a:r>
          </a:p>
          <a:p>
            <a:r>
              <a:rPr lang="de-DE" dirty="0" err="1"/>
              <a:t>Softmax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F60A07-2C40-55F8-1899-E0F11A25F6A9}"/>
              </a:ext>
            </a:extLst>
          </p:cNvPr>
          <p:cNvSpPr txBox="1"/>
          <p:nvPr/>
        </p:nvSpPr>
        <p:spPr>
          <a:xfrm>
            <a:off x="445485" y="3962107"/>
            <a:ext cx="3762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Regression:</a:t>
            </a:r>
          </a:p>
          <a:p>
            <a:r>
              <a:rPr lang="de-DE" dirty="0"/>
              <a:t>Loss: Mean </a:t>
            </a:r>
            <a:r>
              <a:rPr lang="de-DE" dirty="0" err="1"/>
              <a:t>Squared</a:t>
            </a:r>
            <a:r>
              <a:rPr lang="de-DE" dirty="0"/>
              <a:t> Error</a:t>
            </a:r>
          </a:p>
          <a:p>
            <a:r>
              <a:rPr lang="de-DE" dirty="0"/>
              <a:t>Output Layer Aktivierungsfunktion: </a:t>
            </a:r>
          </a:p>
          <a:p>
            <a:r>
              <a:rPr lang="de-DE" dirty="0"/>
              <a:t>Linear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0F5A72-9178-84A5-0DA6-E5F51B712BF9}"/>
              </a:ext>
            </a:extLst>
          </p:cNvPr>
          <p:cNvSpPr txBox="1"/>
          <p:nvPr/>
        </p:nvSpPr>
        <p:spPr>
          <a:xfrm>
            <a:off x="471133" y="1260690"/>
            <a:ext cx="3736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Adam Optimizer</a:t>
            </a:r>
          </a:p>
          <a:p>
            <a:r>
              <a:rPr lang="de-DE" dirty="0"/>
              <a:t>Hidden Layer Aktivierungsfunktion:</a:t>
            </a:r>
          </a:p>
          <a:p>
            <a:r>
              <a:rPr lang="de-DE" dirty="0" err="1"/>
              <a:t>ReLU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DAFE8-94B5-84ED-062F-61499931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3" y="91865"/>
            <a:ext cx="11167533" cy="708025"/>
          </a:xfrm>
        </p:spPr>
        <p:txBody>
          <a:bodyPr/>
          <a:lstStyle/>
          <a:p>
            <a:r>
              <a:rPr lang="de-DE" dirty="0"/>
              <a:t>Datensätze</a:t>
            </a:r>
            <a:br>
              <a:rPr lang="de-DE" dirty="0"/>
            </a:br>
            <a:r>
              <a:rPr lang="de-DE" b="0" dirty="0"/>
              <a:t>Klassifikation und Regression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BED2F-3EF1-2BC5-9D2C-CCAE3CE18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200000"/>
            <a:ext cx="3178240" cy="443974"/>
          </a:xfrm>
        </p:spPr>
        <p:txBody>
          <a:bodyPr/>
          <a:lstStyle/>
          <a:p>
            <a:r>
              <a:rPr lang="de-DE" dirty="0"/>
              <a:t>Klassifikation: MNIST-&gt;SVHN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077C22-D6A9-0AE0-AB84-BA5F3AD5CC71}"/>
              </a:ext>
            </a:extLst>
          </p:cNvPr>
          <p:cNvSpPr txBox="1"/>
          <p:nvPr/>
        </p:nvSpPr>
        <p:spPr>
          <a:xfrm>
            <a:off x="335957" y="3174449"/>
            <a:ext cx="3714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Von Josef Steppan - Eigenes Werk, CC BY-SA 4.0, https://commons.wikimedia.org/w/index.php?curid=64810040</a:t>
            </a:r>
          </a:p>
        </p:txBody>
      </p:sp>
      <p:pic>
        <p:nvPicPr>
          <p:cNvPr id="8" name="Grafik 7" descr="Ein Bild, das Screenshot, Quadrat, Schrift, Rechteck enthält.&#10;&#10;KI-generierte Inhalte können fehlerhaft sein.">
            <a:extLst>
              <a:ext uri="{FF2B5EF4-FFF2-40B4-BE49-F238E27FC236}">
                <a16:creationId xmlns:a16="http://schemas.microsoft.com/office/drawing/2014/main" id="{A8AD40F9-E8C7-38D3-F9EA-C30BCDC241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721209"/>
            <a:ext cx="2391203" cy="14532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CB5F122-9831-B90E-5AF6-AA9E9A00F75E}"/>
              </a:ext>
            </a:extLst>
          </p:cNvPr>
          <p:cNvSpPr txBox="1"/>
          <p:nvPr/>
        </p:nvSpPr>
        <p:spPr>
          <a:xfrm>
            <a:off x="67454" y="5104002"/>
            <a:ext cx="4926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/>
              <a:t>Yuval Netzer, Tao Wang, Adam Coates, Alessandro </a:t>
            </a:r>
            <a:r>
              <a:rPr lang="de-DE" sz="1000" dirty="0" err="1"/>
              <a:t>Bissacco</a:t>
            </a:r>
            <a:r>
              <a:rPr lang="de-DE" sz="1000" dirty="0"/>
              <a:t>, Bo Wu, Andrew Y. </a:t>
            </a:r>
            <a:r>
              <a:rPr lang="de-DE" sz="1000" dirty="0" err="1"/>
              <a:t>Ng</a:t>
            </a:r>
            <a:r>
              <a:rPr lang="de-DE" sz="1000" dirty="0"/>
              <a:t> </a:t>
            </a:r>
            <a:r>
              <a:rPr lang="de-DE" sz="1000" u="sng" dirty="0"/>
              <a:t>Reading Digits in Natural Images </a:t>
            </a:r>
            <a:r>
              <a:rPr lang="de-DE" sz="1000" u="sng" dirty="0" err="1"/>
              <a:t>with</a:t>
            </a:r>
            <a:r>
              <a:rPr lang="de-DE" sz="1000" u="sng" dirty="0"/>
              <a:t> </a:t>
            </a:r>
            <a:r>
              <a:rPr lang="de-DE" sz="1000" u="sng" dirty="0" err="1"/>
              <a:t>Unsupervised</a:t>
            </a:r>
            <a:r>
              <a:rPr lang="de-DE" sz="1000" u="sng" dirty="0"/>
              <a:t> Feature Learning</a:t>
            </a:r>
            <a:r>
              <a:rPr lang="de-DE" sz="1000" dirty="0"/>
              <a:t> </a:t>
            </a:r>
            <a:r>
              <a:rPr lang="de-DE" sz="1000" i="1" dirty="0"/>
              <a:t>NIPS Workshop on Deep Learning and </a:t>
            </a:r>
            <a:r>
              <a:rPr lang="de-DE" sz="1000" i="1" dirty="0" err="1"/>
              <a:t>Unsupervised</a:t>
            </a:r>
            <a:r>
              <a:rPr lang="de-DE" sz="1000" i="1" dirty="0"/>
              <a:t> Feature Learning 2011</a:t>
            </a:r>
            <a:r>
              <a:rPr lang="de-DE" sz="1000" dirty="0"/>
              <a:t>.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D29F10B-1D26-9142-CA2F-431A1BEE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40" y="3631376"/>
            <a:ext cx="1778188" cy="14158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3A5FDEC-C2CC-1B1B-3E4D-5764C1F7931A}"/>
              </a:ext>
            </a:extLst>
          </p:cNvPr>
          <p:cNvSpPr txBox="1"/>
          <p:nvPr/>
        </p:nvSpPr>
        <p:spPr>
          <a:xfrm>
            <a:off x="3206712" y="2085530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(N, 28, 28, 1)</a:t>
            </a:r>
          </a:p>
          <a:p>
            <a:r>
              <a:rPr lang="de-DE" dirty="0"/>
              <a:t>-&gt; (N, 32, 32, 1)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4E6330-E4C3-1419-8F25-784F49CF8979}"/>
              </a:ext>
            </a:extLst>
          </p:cNvPr>
          <p:cNvSpPr txBox="1"/>
          <p:nvPr/>
        </p:nvSpPr>
        <p:spPr>
          <a:xfrm>
            <a:off x="2974354" y="4016115"/>
            <a:ext cx="18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(N, 32, 32, 3)</a:t>
            </a:r>
          </a:p>
          <a:p>
            <a:r>
              <a:rPr lang="de-DE" dirty="0"/>
              <a:t>-&gt; (N, 32, 32, 1)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05FC90-6C62-BA4C-D40C-1FB83762D4AB}"/>
              </a:ext>
            </a:extLst>
          </p:cNvPr>
          <p:cNvSpPr txBox="1"/>
          <p:nvPr/>
        </p:nvSpPr>
        <p:spPr>
          <a:xfrm>
            <a:off x="8839029" y="1162200"/>
            <a:ext cx="317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LSTAT umdrehen für Proportionalität mit </a:t>
            </a:r>
            <a:r>
              <a:rPr lang="de-DE" dirty="0" err="1"/>
              <a:t>MedInc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8794F3-1C79-708D-5A9C-8F01EA4D82D1}"/>
              </a:ext>
            </a:extLst>
          </p:cNvPr>
          <p:cNvSpPr txBox="1"/>
          <p:nvPr/>
        </p:nvSpPr>
        <p:spPr>
          <a:xfrm>
            <a:off x="8839029" y="1992080"/>
            <a:ext cx="21403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(AGE * 85)/100 = </a:t>
            </a:r>
          </a:p>
          <a:p>
            <a:r>
              <a:rPr lang="de-DE" dirty="0"/>
              <a:t>Durchschnittsalter</a:t>
            </a:r>
          </a:p>
          <a:p>
            <a:r>
              <a:rPr lang="de-DE" dirty="0"/>
              <a:t>-&gt; Passend für </a:t>
            </a:r>
            <a:r>
              <a:rPr lang="de-DE" dirty="0" err="1"/>
              <a:t>age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B3AC12-E706-DD27-D719-444FCA665533}"/>
              </a:ext>
            </a:extLst>
          </p:cNvPr>
          <p:cNvSpPr txBox="1"/>
          <p:nvPr/>
        </p:nvSpPr>
        <p:spPr>
          <a:xfrm>
            <a:off x="8839029" y="3098959"/>
            <a:ext cx="2858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totalRooms</a:t>
            </a:r>
            <a:r>
              <a:rPr lang="de-DE" dirty="0"/>
              <a:t>/</a:t>
            </a:r>
            <a:r>
              <a:rPr lang="de-DE" dirty="0" err="1"/>
              <a:t>households</a:t>
            </a:r>
            <a:r>
              <a:rPr lang="de-DE" dirty="0"/>
              <a:t> = </a:t>
            </a:r>
          </a:p>
          <a:p>
            <a:r>
              <a:rPr lang="de-DE" dirty="0" err="1"/>
              <a:t>AveRoomsPerDwelling</a:t>
            </a:r>
            <a:endParaRPr lang="de-DE" dirty="0"/>
          </a:p>
          <a:p>
            <a:r>
              <a:rPr lang="de-DE" dirty="0"/>
              <a:t>-&gt; Passend für RM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F8AD581-3CEC-8DC4-1DA5-51B351C5B579}"/>
              </a:ext>
            </a:extLst>
          </p:cNvPr>
          <p:cNvSpPr txBox="1"/>
          <p:nvPr/>
        </p:nvSpPr>
        <p:spPr>
          <a:xfrm>
            <a:off x="8839029" y="4205838"/>
            <a:ext cx="2922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Cali Prices /1000</a:t>
            </a:r>
          </a:p>
          <a:p>
            <a:r>
              <a:rPr lang="de-DE" dirty="0"/>
              <a:t>-&gt; Passend für Bost Prices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19A14E-B3EB-3058-1696-D293F33098F7}"/>
              </a:ext>
            </a:extLst>
          </p:cNvPr>
          <p:cNvSpPr txBox="1"/>
          <p:nvPr/>
        </p:nvSpPr>
        <p:spPr>
          <a:xfrm>
            <a:off x="8839029" y="502965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Prices ist der Zielwert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3A0D428-ACA8-924E-6849-555120DD8937}"/>
              </a:ext>
            </a:extLst>
          </p:cNvPr>
          <p:cNvCxnSpPr>
            <a:cxnSpLocks/>
          </p:cNvCxnSpPr>
          <p:nvPr/>
        </p:nvCxnSpPr>
        <p:spPr>
          <a:xfrm>
            <a:off x="5126477" y="881845"/>
            <a:ext cx="0" cy="518384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125CF42-FCB6-42AB-C28B-E952506A1D64}"/>
              </a:ext>
            </a:extLst>
          </p:cNvPr>
          <p:cNvSpPr txBox="1"/>
          <p:nvPr/>
        </p:nvSpPr>
        <p:spPr>
          <a:xfrm>
            <a:off x="10532679" y="569636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[4, 5, 6, 7]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B73CF3-C035-09E2-8DA6-5E37CF10806B}"/>
              </a:ext>
            </a:extLst>
          </p:cNvPr>
          <p:cNvSpPr txBox="1"/>
          <p:nvPr/>
        </p:nvSpPr>
        <p:spPr>
          <a:xfrm>
            <a:off x="5116748" y="3468549"/>
            <a:ext cx="3367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Cali:</a:t>
            </a:r>
          </a:p>
          <a:p>
            <a:r>
              <a:rPr lang="de-DE" dirty="0" err="1"/>
              <a:t>Longitude</a:t>
            </a:r>
            <a:r>
              <a:rPr lang="de-DE" dirty="0"/>
              <a:t>, </a:t>
            </a:r>
            <a:r>
              <a:rPr lang="de-DE" dirty="0" err="1"/>
              <a:t>latidute</a:t>
            </a:r>
            <a:r>
              <a:rPr lang="de-DE" dirty="0"/>
              <a:t>, </a:t>
            </a:r>
            <a:r>
              <a:rPr lang="de-DE" dirty="0" err="1"/>
              <a:t>age</a:t>
            </a:r>
            <a:r>
              <a:rPr lang="de-DE" dirty="0"/>
              <a:t>, </a:t>
            </a:r>
            <a:r>
              <a:rPr lang="de-DE" dirty="0" err="1"/>
              <a:t>totalRooms</a:t>
            </a:r>
            <a:r>
              <a:rPr lang="de-DE" dirty="0"/>
              <a:t>, </a:t>
            </a:r>
            <a:r>
              <a:rPr lang="de-DE" dirty="0" err="1"/>
              <a:t>Bedrooms</a:t>
            </a:r>
            <a:r>
              <a:rPr lang="de-DE" dirty="0"/>
              <a:t>, </a:t>
            </a:r>
            <a:r>
              <a:rPr lang="de-DE" dirty="0" err="1"/>
              <a:t>pop</a:t>
            </a:r>
            <a:r>
              <a:rPr lang="de-DE" dirty="0"/>
              <a:t>, </a:t>
            </a:r>
            <a:r>
              <a:rPr lang="de-DE" dirty="0" err="1"/>
              <a:t>households</a:t>
            </a:r>
            <a:r>
              <a:rPr lang="de-DE" dirty="0"/>
              <a:t>, median </a:t>
            </a:r>
            <a:r>
              <a:rPr lang="de-DE" dirty="0" err="1"/>
              <a:t>income</a:t>
            </a:r>
            <a:r>
              <a:rPr lang="de-DE" dirty="0"/>
              <a:t> (</a:t>
            </a:r>
            <a:r>
              <a:rPr lang="de-DE" dirty="0" err="1"/>
              <a:t>MedInc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age</a:t>
            </a:r>
            <a:r>
              <a:rPr lang="de-DE" dirty="0"/>
              <a:t>, </a:t>
            </a:r>
            <a:r>
              <a:rPr lang="de-DE" dirty="0" err="1"/>
              <a:t>AveRoomsPerDwelling</a:t>
            </a:r>
            <a:r>
              <a:rPr lang="de-DE" dirty="0"/>
              <a:t>, </a:t>
            </a:r>
            <a:r>
              <a:rPr lang="de-DE" dirty="0" err="1"/>
              <a:t>MedInc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81AA523-B1A1-1E12-1418-B3070EA555C4}"/>
              </a:ext>
            </a:extLst>
          </p:cNvPr>
          <p:cNvSpPr txBox="1"/>
          <p:nvPr/>
        </p:nvSpPr>
        <p:spPr>
          <a:xfrm>
            <a:off x="5126476" y="1147807"/>
            <a:ext cx="33478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Regression: Bost-&gt;Cali</a:t>
            </a:r>
          </a:p>
          <a:p>
            <a:endParaRPr lang="de-DE" dirty="0"/>
          </a:p>
          <a:p>
            <a:r>
              <a:rPr lang="de-DE" dirty="0"/>
              <a:t>Bost: </a:t>
            </a:r>
          </a:p>
          <a:p>
            <a:r>
              <a:rPr lang="de-DE" dirty="0"/>
              <a:t>CRIM, ZN, INDUS, CHAS, NOX, RM, AGE, DIS, RAD, TAX, PTRATIO, B, LSTAT</a:t>
            </a:r>
          </a:p>
          <a:p>
            <a:r>
              <a:rPr lang="de-DE" dirty="0"/>
              <a:t>-&gt; RM, AGE, LSTAT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70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  <p:bldP spid="18" grpId="0"/>
      <p:bldP spid="19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704A2-B94E-0194-1B3B-E00CA11C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66" y="93698"/>
            <a:ext cx="11167533" cy="708025"/>
          </a:xfrm>
        </p:spPr>
        <p:txBody>
          <a:bodyPr/>
          <a:lstStyle/>
          <a:p>
            <a:r>
              <a:rPr lang="de-DE" dirty="0"/>
              <a:t>Konsistentes Auftreten</a:t>
            </a:r>
            <a:br>
              <a:rPr lang="de-DE" dirty="0"/>
            </a:br>
            <a:r>
              <a:rPr lang="de-DE" b="0" dirty="0" err="1"/>
              <a:t>ConvMaxPool</a:t>
            </a:r>
            <a:r>
              <a:rPr lang="de-DE" b="0" dirty="0"/>
              <a:t> (CMP)</a:t>
            </a:r>
            <a:endParaRPr lang="de-DE" dirty="0"/>
          </a:p>
        </p:txBody>
      </p:sp>
      <p:pic>
        <p:nvPicPr>
          <p:cNvPr id="5" name="Inhaltsplatzhalter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F7B0CD73-14B2-6E7C-F3B2-F405A48DA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86" y="931468"/>
            <a:ext cx="2414588" cy="4995064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5D2496D-D93B-FD13-1CA8-E4CDC07F8830}"/>
              </a:ext>
            </a:extLst>
          </p:cNvPr>
          <p:cNvSpPr txBox="1"/>
          <p:nvPr/>
        </p:nvSpPr>
        <p:spPr>
          <a:xfrm>
            <a:off x="6420255" y="1138137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Input: (N, 32, 32, 1)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68F2EF-F2C0-62C4-D515-6585683DF002}"/>
              </a:ext>
            </a:extLst>
          </p:cNvPr>
          <p:cNvSpPr txBox="1"/>
          <p:nvPr/>
        </p:nvSpPr>
        <p:spPr>
          <a:xfrm>
            <a:off x="6420255" y="182645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Hidden Layer: </a:t>
            </a:r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DF98553-F65A-6FB0-4ED2-D0849647F99A}"/>
              </a:ext>
            </a:extLst>
          </p:cNvPr>
          <p:cNvSpPr txBox="1"/>
          <p:nvPr/>
        </p:nvSpPr>
        <p:spPr>
          <a:xfrm>
            <a:off x="6420255" y="251477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Output Layer: </a:t>
            </a:r>
            <a:r>
              <a:rPr lang="de-DE" dirty="0" err="1"/>
              <a:t>Softmax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8FF7560-030B-111D-AF2A-16575BDA770A}"/>
              </a:ext>
            </a:extLst>
          </p:cNvPr>
          <p:cNvSpPr txBox="1"/>
          <p:nvPr/>
        </p:nvSpPr>
        <p:spPr>
          <a:xfrm>
            <a:off x="6420255" y="3203091"/>
            <a:ext cx="4634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TF irgendwann im Netz. </a:t>
            </a:r>
          </a:p>
          <a:p>
            <a:r>
              <a:rPr lang="de-DE" dirty="0"/>
              <a:t>Die ersten paar Layer trainieren auf MNIST,</a:t>
            </a:r>
          </a:p>
          <a:p>
            <a:r>
              <a:rPr lang="de-DE" dirty="0"/>
              <a:t>Die letzten paar Layer auf SVHN</a:t>
            </a:r>
          </a:p>
        </p:txBody>
      </p:sp>
    </p:spTree>
    <p:extLst>
      <p:ext uri="{BB962C8B-B14F-4D97-AF65-F5344CB8AC3E}">
        <p14:creationId xmlns:p14="http://schemas.microsoft.com/office/powerpoint/2010/main" val="30839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1109</Words>
  <Application>Microsoft Office PowerPoint</Application>
  <PresentationFormat>Breitbild</PresentationFormat>
  <Paragraphs>197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TUBraunschweig_PPT2007_Folienpool_16_9</vt:lpstr>
      <vt:lpstr>PowerPoint-Präsentation</vt:lpstr>
      <vt:lpstr>Gliederung</vt:lpstr>
      <vt:lpstr>Motivation Trainingszeit</vt:lpstr>
      <vt:lpstr>Motivation Datenmenge</vt:lpstr>
      <vt:lpstr>Motivation Transferlernen (TF)</vt:lpstr>
      <vt:lpstr>Kaskadierungsvarianten Deep Cascade</vt:lpstr>
      <vt:lpstr>Kaskadierungsvarianten Direct Cascade</vt:lpstr>
      <vt:lpstr>Datensätze Klassifikation und Regression</vt:lpstr>
      <vt:lpstr>Konsistentes Auftreten ConvMaxPool (CMP)</vt:lpstr>
      <vt:lpstr>Konsistentes Auftreten Overfitting und Einbruch bei TF</vt:lpstr>
      <vt:lpstr>Konsistentes Auftreten Zeitnahme</vt:lpstr>
      <vt:lpstr>Klassifikation Direct Cascade Netze</vt:lpstr>
      <vt:lpstr>Klassifikation Augmented Vector (AugVec)</vt:lpstr>
      <vt:lpstr>Klassifikation Targetdatengröße</vt:lpstr>
      <vt:lpstr>Klassifikation TF vs. wo</vt:lpstr>
      <vt:lpstr>Klassifikation wo vs. Komplett</vt:lpstr>
      <vt:lpstr>Regression Regressionsnetze</vt:lpstr>
      <vt:lpstr>Regression Bestwert Targetdaten</vt:lpstr>
      <vt:lpstr>Regression wenige Targetdaten</vt:lpstr>
      <vt:lpstr>Regression Funktionierendes TF</vt:lpstr>
      <vt:lpstr>Regression Early Stopping</vt:lpstr>
      <vt:lpstr>Zusammenfassung</vt:lpstr>
      <vt:lpstr>Quellen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Inga Schleicher</dc:creator>
  <cp:lastModifiedBy>Simon Tarras</cp:lastModifiedBy>
  <cp:revision>205</cp:revision>
  <dcterms:created xsi:type="dcterms:W3CDTF">2021-05-28T11:59:38Z</dcterms:created>
  <dcterms:modified xsi:type="dcterms:W3CDTF">2025-07-11T13:13:51Z</dcterms:modified>
</cp:coreProperties>
</file>