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9" r:id="rId3"/>
    <p:sldId id="258" r:id="rId4"/>
    <p:sldId id="262" r:id="rId5"/>
    <p:sldId id="296" r:id="rId6"/>
    <p:sldId id="288" r:id="rId7"/>
    <p:sldId id="290" r:id="rId8"/>
    <p:sldId id="265" r:id="rId9"/>
    <p:sldId id="264" r:id="rId10"/>
    <p:sldId id="291" r:id="rId11"/>
    <p:sldId id="283" r:id="rId12"/>
    <p:sldId id="292" r:id="rId13"/>
    <p:sldId id="274" r:id="rId14"/>
    <p:sldId id="277" r:id="rId15"/>
    <p:sldId id="272" r:id="rId16"/>
    <p:sldId id="267" r:id="rId17"/>
    <p:sldId id="276" r:id="rId18"/>
    <p:sldId id="284" r:id="rId19"/>
    <p:sldId id="285" r:id="rId20"/>
    <p:sldId id="293" r:id="rId21"/>
    <p:sldId id="275" r:id="rId22"/>
    <p:sldId id="281" r:id="rId23"/>
    <p:sldId id="279" r:id="rId24"/>
    <p:sldId id="282" r:id="rId25"/>
    <p:sldId id="280" r:id="rId26"/>
    <p:sldId id="294" r:id="rId27"/>
    <p:sldId id="268" r:id="rId28"/>
    <p:sldId id="295" r:id="rId29"/>
    <p:sldId id="297" r:id="rId30"/>
    <p:sldId id="287" r:id="rId31"/>
    <p:sldId id="260" r:id="rId32"/>
    <p:sldId id="286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B5CF93-CD6B-A847-83C9-7845250E35B0}" name="Simon Tarras" initials="ST" userId="14aef8da1ce9e4b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0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FBDF7-B02B-4104-9EAF-C460D59CA111}" type="datetimeFigureOut">
              <a:rPr lang="de-DE" smtClean="0"/>
              <a:t>12.07.2025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09BCD-4DDD-4B35-8423-F9EDC7978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0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383117" y="6297614"/>
            <a:ext cx="11444816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383117" y="4103689"/>
            <a:ext cx="11444816" cy="2192337"/>
          </a:xfrm>
          <a:prstGeom prst="rect">
            <a:avLst/>
          </a:prstGeom>
          <a:solidFill>
            <a:srgbClr val="003F5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latin typeface="+mn-lt"/>
              </a:rPr>
              <a:t>  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235459" y="4779150"/>
            <a:ext cx="10236873" cy="269850"/>
          </a:xfrm>
          <a:ln>
            <a:solidFill>
              <a:srgbClr val="003F57"/>
            </a:solidFill>
          </a:ln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Format 16:9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109133" y="5229200"/>
            <a:ext cx="1036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Aft>
                <a:spcPts val="300"/>
              </a:spcAft>
            </a:pPr>
            <a:r>
              <a:rPr lang="de-DE" sz="1500" dirty="0">
                <a:solidFill>
                  <a:schemeClr val="bg1"/>
                </a:solidFill>
                <a:latin typeface="+mn-lt"/>
              </a:rPr>
              <a:t>Simon, Tarras, s.tarras@tu-bs.de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109132" y="4379040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+mn-lt"/>
              </a:rPr>
              <a:t>Evaluierung von Transferlernen mit Deep </a:t>
            </a:r>
            <a:r>
              <a:rPr lang="de-DE" sz="2000" b="1" dirty="0" err="1">
                <a:solidFill>
                  <a:schemeClr val="bg1"/>
                </a:solidFill>
                <a:latin typeface="+mn-lt"/>
              </a:rPr>
              <a:t>Direct</a:t>
            </a:r>
            <a:r>
              <a:rPr lang="de-DE" sz="2000" b="1" dirty="0">
                <a:solidFill>
                  <a:schemeClr val="bg1"/>
                </a:solidFill>
                <a:latin typeface="+mn-lt"/>
              </a:rPr>
              <a:t> Cascade Networks</a:t>
            </a:r>
          </a:p>
        </p:txBody>
      </p:sp>
      <p:pic>
        <p:nvPicPr>
          <p:cNvPr id="11" name="Picture 13" descr="TUBS_CO_15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48000"/>
            <a:ext cx="2832001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483E5639-F722-AD2D-EE29-AB52F19B01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12" y="520707"/>
            <a:ext cx="1630821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12192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575733" y="1339851"/>
            <a:ext cx="11161184" cy="4622800"/>
          </a:xfrm>
          <a:noFill/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94668ED-3CF4-105D-F632-CEB32FD8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pic>
        <p:nvPicPr>
          <p:cNvPr id="7" name="Grafik 6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EABBECFB-BDE0-6633-F33E-ADB14D7F7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78" y="6169026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5734" y="1200000"/>
            <a:ext cx="11167533" cy="4608000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6" name="Grafik 5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3CD99CA7-F224-B3A1-A133-0821C48E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78" y="6144400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5733" y="1200000"/>
            <a:ext cx="5376000" cy="4560000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6480043" y="1200000"/>
            <a:ext cx="5376000" cy="4560000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4" name="Grafik 3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F2A9D6D5-5029-80C8-9B6C-1B2CF6AD3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554" y="6169026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33B61-8DDC-ED9D-A3D2-63FDA28F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33" y="2720975"/>
            <a:ext cx="11167533" cy="708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0350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N-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719667" y="1600201"/>
            <a:ext cx="92625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</a:t>
            </a:r>
            <a:b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Ihre Aufmerksamkeit.</a:t>
            </a:r>
            <a:endParaRPr lang="de-DE" sz="36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719668" y="4695825"/>
            <a:ext cx="1057063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Simon Tarras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s.tarras@tu-bs.de</a:t>
            </a:r>
          </a:p>
        </p:txBody>
      </p:sp>
      <p:pic>
        <p:nvPicPr>
          <p:cNvPr id="4" name="Grafik 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19756137-71EE-763D-1C28-37C6F9D3E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14" y="1000125"/>
            <a:ext cx="6194606" cy="4645954"/>
          </a:xfrm>
          <a:prstGeom prst="rect">
            <a:avLst/>
          </a:prstGeom>
        </p:spPr>
      </p:pic>
      <p:pic>
        <p:nvPicPr>
          <p:cNvPr id="8" name="Grafik 7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F079F130-ED07-0904-CE5B-26E2ED3F90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554" y="6169026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081600"/>
            <a:ext cx="12192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200000"/>
            <a:ext cx="11167533" cy="46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" y="5915031"/>
            <a:ext cx="1809187" cy="66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895533" y="6140451"/>
            <a:ext cx="6227535" cy="492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67" dirty="0">
                <a:latin typeface="+mn-lt"/>
              </a:rPr>
              <a:t>2025-07-15 | Simon Tarras | Evaluierung von Transferlernen mit Deep </a:t>
            </a:r>
            <a:r>
              <a:rPr lang="de-DE" sz="1067" dirty="0" err="1">
                <a:latin typeface="+mn-lt"/>
              </a:rPr>
              <a:t>Direct</a:t>
            </a:r>
            <a:r>
              <a:rPr lang="de-DE" sz="1067" dirty="0">
                <a:latin typeface="+mn-lt"/>
              </a:rPr>
              <a:t> Cascade Networks | Seite</a:t>
            </a:r>
            <a:r>
              <a:rPr lang="de-DE" sz="1067" baseline="0" dirty="0">
                <a:latin typeface="+mn-lt"/>
              </a:rPr>
              <a:t> </a:t>
            </a:r>
            <a:fld id="{54091A06-E49E-4F45-A4ED-27B9A60B04AE}" type="slidenum">
              <a:rPr lang="de-DE" sz="1067" baseline="0" smtClean="0">
                <a:latin typeface="+mn-lt"/>
              </a:rPr>
              <a:pPr marL="0" marR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067" baseline="0" dirty="0">
                <a:latin typeface="+mn-lt"/>
              </a:rPr>
              <a:t>/31</a:t>
            </a:r>
            <a:endParaRPr lang="de-DE" sz="1067" dirty="0">
              <a:latin typeface="+mn-lt"/>
            </a:endParaRPr>
          </a:p>
          <a:p>
            <a:endParaRPr lang="de-DE" sz="1067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40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6" r:id="rId3"/>
    <p:sldLayoutId id="2147483667" r:id="rId4"/>
    <p:sldLayoutId id="2147483673" r:id="rId5"/>
    <p:sldLayoutId id="2147483672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253994" indent="-2518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482588" indent="-2264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723882" indent="-2391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990575" indent="-26457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600160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6pPr>
      <a:lvl7pPr marL="2209745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7pPr>
      <a:lvl8pPr marL="2819330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8pPr>
      <a:lvl9pPr marL="3428914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4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3A199-C5CB-68F6-33FB-C5BB94C2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065" y="2720975"/>
            <a:ext cx="2055869" cy="708025"/>
          </a:xfrm>
        </p:spPr>
        <p:txBody>
          <a:bodyPr/>
          <a:lstStyle/>
          <a:p>
            <a:r>
              <a:rPr lang="de-DE" dirty="0"/>
              <a:t>Datensätze</a:t>
            </a:r>
          </a:p>
        </p:txBody>
      </p:sp>
    </p:spTree>
    <p:extLst>
      <p:ext uri="{BB962C8B-B14F-4D97-AF65-F5344CB8AC3E}">
        <p14:creationId xmlns:p14="http://schemas.microsoft.com/office/powerpoint/2010/main" val="426777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DAFE8-94B5-84ED-062F-61499931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3" y="91865"/>
            <a:ext cx="11167533" cy="708025"/>
          </a:xfrm>
        </p:spPr>
        <p:txBody>
          <a:bodyPr/>
          <a:lstStyle/>
          <a:p>
            <a:r>
              <a:rPr lang="de-DE" dirty="0"/>
              <a:t>Datensätze</a:t>
            </a:r>
            <a:br>
              <a:rPr lang="de-DE" dirty="0"/>
            </a:br>
            <a:r>
              <a:rPr lang="de-DE" b="0" dirty="0"/>
              <a:t>Klassifikation und Regression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BED2F-3EF1-2BC5-9D2C-CCAE3CE1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200000"/>
            <a:ext cx="3898990" cy="443974"/>
          </a:xfrm>
        </p:spPr>
        <p:txBody>
          <a:bodyPr/>
          <a:lstStyle/>
          <a:p>
            <a:r>
              <a:rPr lang="de-DE" dirty="0"/>
              <a:t>Klassifikation: MNIST [4] -&gt; SVHN [5]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077C22-D6A9-0AE0-AB84-BA5F3AD5CC71}"/>
              </a:ext>
            </a:extLst>
          </p:cNvPr>
          <p:cNvSpPr txBox="1"/>
          <p:nvPr/>
        </p:nvSpPr>
        <p:spPr>
          <a:xfrm>
            <a:off x="335957" y="3174449"/>
            <a:ext cx="3714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Von Josef Steppan - Eigenes Werk, CC BY-SA 4.0, https://commons.wikimedia.org/w/index.php?curid=64810040</a:t>
            </a:r>
          </a:p>
        </p:txBody>
      </p:sp>
      <p:pic>
        <p:nvPicPr>
          <p:cNvPr id="8" name="Grafik 7" descr="Ein Bild, das Screenshot, Quadrat, Schrift, Rechteck enthält.&#10;&#10;KI-generierte Inhalte können fehlerhaft sein.">
            <a:extLst>
              <a:ext uri="{FF2B5EF4-FFF2-40B4-BE49-F238E27FC236}">
                <a16:creationId xmlns:a16="http://schemas.microsoft.com/office/drawing/2014/main" id="{A8AD40F9-E8C7-38D3-F9EA-C30BCDC241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721209"/>
            <a:ext cx="2391203" cy="14532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CB5F122-9831-B90E-5AF6-AA9E9A00F75E}"/>
              </a:ext>
            </a:extLst>
          </p:cNvPr>
          <p:cNvSpPr txBox="1"/>
          <p:nvPr/>
        </p:nvSpPr>
        <p:spPr>
          <a:xfrm>
            <a:off x="67454" y="5104002"/>
            <a:ext cx="49267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Yuval Netzer, Tao Wang, Adam Coates, Alessandro </a:t>
            </a:r>
            <a:r>
              <a:rPr lang="de-DE" sz="1000" dirty="0" err="1"/>
              <a:t>Bissacco</a:t>
            </a:r>
            <a:r>
              <a:rPr lang="de-DE" sz="1000" dirty="0"/>
              <a:t>, Bo Wu, Andrew Y. </a:t>
            </a:r>
            <a:r>
              <a:rPr lang="de-DE" sz="1000" dirty="0" err="1"/>
              <a:t>Ng</a:t>
            </a:r>
            <a:r>
              <a:rPr lang="de-DE" sz="1000" dirty="0"/>
              <a:t> </a:t>
            </a:r>
            <a:r>
              <a:rPr lang="de-DE" sz="1000" u="sng" dirty="0"/>
              <a:t>Reading Digits in Natural Images </a:t>
            </a:r>
            <a:r>
              <a:rPr lang="de-DE" sz="1000" u="sng" dirty="0" err="1"/>
              <a:t>with</a:t>
            </a:r>
            <a:r>
              <a:rPr lang="de-DE" sz="1000" u="sng" dirty="0"/>
              <a:t> </a:t>
            </a:r>
            <a:r>
              <a:rPr lang="de-DE" sz="1000" u="sng" dirty="0" err="1"/>
              <a:t>Unsupervised</a:t>
            </a:r>
            <a:r>
              <a:rPr lang="de-DE" sz="1000" u="sng" dirty="0"/>
              <a:t> Feature Learning</a:t>
            </a:r>
            <a:r>
              <a:rPr lang="de-DE" sz="1000" dirty="0"/>
              <a:t> </a:t>
            </a:r>
            <a:r>
              <a:rPr lang="de-DE" sz="1000" i="1" dirty="0"/>
              <a:t>NIPS Workshop on Deep Learning and </a:t>
            </a:r>
            <a:r>
              <a:rPr lang="de-DE" sz="1000" i="1" dirty="0" err="1"/>
              <a:t>Unsupervised</a:t>
            </a:r>
            <a:r>
              <a:rPr lang="de-DE" sz="1000" i="1" dirty="0"/>
              <a:t> Feature Learning 2011</a:t>
            </a:r>
            <a:r>
              <a:rPr lang="de-DE" sz="1000" dirty="0"/>
              <a:t>.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29F10B-1D26-9142-CA2F-431A1BEE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0" y="3631376"/>
            <a:ext cx="1778188" cy="14158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3A5FDEC-C2CC-1B1B-3E4D-5764C1F7931A}"/>
              </a:ext>
            </a:extLst>
          </p:cNvPr>
          <p:cNvSpPr txBox="1"/>
          <p:nvPr/>
        </p:nvSpPr>
        <p:spPr>
          <a:xfrm>
            <a:off x="3206712" y="2085530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(N, 28, 28, 1)</a:t>
            </a:r>
          </a:p>
          <a:p>
            <a:r>
              <a:rPr lang="de-DE" dirty="0"/>
              <a:t>-&gt; (N, 32, 32, 1)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4E6330-E4C3-1419-8F25-784F49CF8979}"/>
              </a:ext>
            </a:extLst>
          </p:cNvPr>
          <p:cNvSpPr txBox="1"/>
          <p:nvPr/>
        </p:nvSpPr>
        <p:spPr>
          <a:xfrm>
            <a:off x="2974354" y="4016115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(N, 32, 32, 3)</a:t>
            </a:r>
          </a:p>
          <a:p>
            <a:r>
              <a:rPr lang="de-DE" dirty="0"/>
              <a:t>-&gt; (N, 32, 32, 1)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05FC90-6C62-BA4C-D40C-1FB83762D4AB}"/>
              </a:ext>
            </a:extLst>
          </p:cNvPr>
          <p:cNvSpPr txBox="1"/>
          <p:nvPr/>
        </p:nvSpPr>
        <p:spPr>
          <a:xfrm>
            <a:off x="8839028" y="1001141"/>
            <a:ext cx="31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LSTAT umdrehen für Proportionalität mit </a:t>
            </a:r>
            <a:r>
              <a:rPr lang="de-DE" dirty="0" err="1"/>
              <a:t>MedInc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8794F3-1C79-708D-5A9C-8F01EA4D82D1}"/>
              </a:ext>
            </a:extLst>
          </p:cNvPr>
          <p:cNvSpPr txBox="1"/>
          <p:nvPr/>
        </p:nvSpPr>
        <p:spPr>
          <a:xfrm>
            <a:off x="8839028" y="1759230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(AGE * 85)/100 = </a:t>
            </a:r>
          </a:p>
          <a:p>
            <a:r>
              <a:rPr lang="de-DE" dirty="0"/>
              <a:t>Durchschnittsalter</a:t>
            </a:r>
          </a:p>
          <a:p>
            <a:r>
              <a:rPr lang="de-DE" dirty="0"/>
              <a:t>-&gt; Passend für </a:t>
            </a:r>
            <a:r>
              <a:rPr lang="de-DE" dirty="0" err="1"/>
              <a:t>age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B3AC12-E706-DD27-D719-444FCA665533}"/>
              </a:ext>
            </a:extLst>
          </p:cNvPr>
          <p:cNvSpPr txBox="1"/>
          <p:nvPr/>
        </p:nvSpPr>
        <p:spPr>
          <a:xfrm>
            <a:off x="8839028" y="2794318"/>
            <a:ext cx="2858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totalRooms</a:t>
            </a:r>
            <a:r>
              <a:rPr lang="de-DE" dirty="0"/>
              <a:t>/</a:t>
            </a:r>
            <a:r>
              <a:rPr lang="de-DE" dirty="0" err="1"/>
              <a:t>households</a:t>
            </a:r>
            <a:r>
              <a:rPr lang="de-DE" dirty="0"/>
              <a:t> = </a:t>
            </a:r>
          </a:p>
          <a:p>
            <a:r>
              <a:rPr lang="de-DE" dirty="0" err="1"/>
              <a:t>AveRoomsPerDwelling</a:t>
            </a:r>
            <a:endParaRPr lang="de-DE" dirty="0"/>
          </a:p>
          <a:p>
            <a:r>
              <a:rPr lang="de-DE" dirty="0"/>
              <a:t>-&gt; Passend für RM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8AD581-3CEC-8DC4-1DA5-51B351C5B579}"/>
              </a:ext>
            </a:extLst>
          </p:cNvPr>
          <p:cNvSpPr txBox="1"/>
          <p:nvPr/>
        </p:nvSpPr>
        <p:spPr>
          <a:xfrm>
            <a:off x="8839028" y="3823452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Cali Prices /1000</a:t>
            </a:r>
          </a:p>
          <a:p>
            <a:r>
              <a:rPr lang="de-DE" dirty="0"/>
              <a:t>-&gt; Passend für Bost Prices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19A14E-B3EB-3058-1696-D293F33098F7}"/>
              </a:ext>
            </a:extLst>
          </p:cNvPr>
          <p:cNvSpPr txBox="1"/>
          <p:nvPr/>
        </p:nvSpPr>
        <p:spPr>
          <a:xfrm>
            <a:off x="8839028" y="457558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Prices ist der Zielwert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3A0D428-ACA8-924E-6849-555120DD8937}"/>
              </a:ext>
            </a:extLst>
          </p:cNvPr>
          <p:cNvCxnSpPr>
            <a:cxnSpLocks/>
          </p:cNvCxnSpPr>
          <p:nvPr/>
        </p:nvCxnSpPr>
        <p:spPr>
          <a:xfrm>
            <a:off x="5126477" y="881845"/>
            <a:ext cx="0" cy="518384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125CF42-FCB6-42AB-C28B-E952506A1D64}"/>
              </a:ext>
            </a:extLst>
          </p:cNvPr>
          <p:cNvSpPr txBox="1"/>
          <p:nvPr/>
        </p:nvSpPr>
        <p:spPr>
          <a:xfrm>
            <a:off x="5083334" y="5219563"/>
            <a:ext cx="7511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[4] Yann LeCun et al. Learning Algorithms for Classification: A Comparison on handwritten digit recognition.</a:t>
            </a:r>
          </a:p>
          <a:p>
            <a:r>
              <a:rPr lang="en-US" sz="1000" dirty="0"/>
              <a:t>[5] Yuval Netzer et al. “Reading Digits in Natural Images with Unsupervised </a:t>
            </a:r>
            <a:r>
              <a:rPr lang="en-US" sz="1000" dirty="0" err="1"/>
              <a:t>FEature</a:t>
            </a:r>
            <a:r>
              <a:rPr lang="en-US" sz="1000" dirty="0"/>
              <a:t> Learning”. In: NIPS Workshop on Deep Learning and Unsupervised Feature Learning. Google Inc., Mountain View, CA and Stanford University, Stanford, CA, 2011.</a:t>
            </a:r>
          </a:p>
          <a:p>
            <a:r>
              <a:rPr lang="en-US" sz="1000" dirty="0"/>
              <a:t>[6] David Harrison et al. Corrected Version of Boston Housing Data. </a:t>
            </a:r>
            <a:r>
              <a:rPr lang="en-US" sz="1000" dirty="0" err="1"/>
              <a:t>StatLib</a:t>
            </a:r>
            <a:r>
              <a:rPr lang="en-US" sz="1000" dirty="0"/>
              <a:t> Library from Carnegie Mellon University. 1997.</a:t>
            </a:r>
          </a:p>
          <a:p>
            <a:r>
              <a:rPr lang="en-US" sz="1000" dirty="0"/>
              <a:t>[7] Cam Nugent. California Housing Prices. online at www.kaggle.com.2018.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B73CF3-C035-09E2-8DA6-5E37CF10806B}"/>
              </a:ext>
            </a:extLst>
          </p:cNvPr>
          <p:cNvSpPr txBox="1"/>
          <p:nvPr/>
        </p:nvSpPr>
        <p:spPr>
          <a:xfrm>
            <a:off x="5126477" y="3073672"/>
            <a:ext cx="3367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Cali:</a:t>
            </a:r>
          </a:p>
          <a:p>
            <a:r>
              <a:rPr lang="de-DE" dirty="0" err="1"/>
              <a:t>Longitude</a:t>
            </a:r>
            <a:r>
              <a:rPr lang="de-DE" dirty="0"/>
              <a:t>, </a:t>
            </a:r>
            <a:r>
              <a:rPr lang="de-DE" dirty="0" err="1"/>
              <a:t>latidute</a:t>
            </a:r>
            <a:r>
              <a:rPr lang="de-DE" dirty="0"/>
              <a:t>, </a:t>
            </a:r>
            <a:r>
              <a:rPr lang="de-DE" dirty="0" err="1"/>
              <a:t>age</a:t>
            </a:r>
            <a:r>
              <a:rPr lang="de-DE" dirty="0"/>
              <a:t>, </a:t>
            </a:r>
            <a:r>
              <a:rPr lang="de-DE" dirty="0" err="1"/>
              <a:t>totalRooms</a:t>
            </a:r>
            <a:r>
              <a:rPr lang="de-DE" dirty="0"/>
              <a:t>, </a:t>
            </a:r>
            <a:r>
              <a:rPr lang="de-DE" dirty="0" err="1"/>
              <a:t>Bedrooms</a:t>
            </a:r>
            <a:r>
              <a:rPr lang="de-DE" dirty="0"/>
              <a:t>, </a:t>
            </a:r>
            <a:r>
              <a:rPr lang="de-DE" dirty="0" err="1"/>
              <a:t>pop</a:t>
            </a:r>
            <a:r>
              <a:rPr lang="de-DE" dirty="0"/>
              <a:t>, </a:t>
            </a:r>
            <a:r>
              <a:rPr lang="de-DE" dirty="0" err="1"/>
              <a:t>households</a:t>
            </a:r>
            <a:r>
              <a:rPr lang="de-DE" dirty="0"/>
              <a:t>, median </a:t>
            </a:r>
            <a:r>
              <a:rPr lang="de-DE" dirty="0" err="1"/>
              <a:t>income</a:t>
            </a:r>
            <a:r>
              <a:rPr lang="de-DE" dirty="0"/>
              <a:t> (</a:t>
            </a:r>
            <a:r>
              <a:rPr lang="de-DE" dirty="0" err="1"/>
              <a:t>MedInc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age</a:t>
            </a:r>
            <a:r>
              <a:rPr lang="de-DE" dirty="0"/>
              <a:t>, </a:t>
            </a:r>
            <a:r>
              <a:rPr lang="de-DE" dirty="0" err="1"/>
              <a:t>AveRoomsPerDwelling</a:t>
            </a:r>
            <a:r>
              <a:rPr lang="de-DE" dirty="0"/>
              <a:t>, </a:t>
            </a:r>
            <a:r>
              <a:rPr lang="de-DE" dirty="0" err="1"/>
              <a:t>MedInc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1AA523-B1A1-1E12-1418-B3070EA555C4}"/>
              </a:ext>
            </a:extLst>
          </p:cNvPr>
          <p:cNvSpPr txBox="1"/>
          <p:nvPr/>
        </p:nvSpPr>
        <p:spPr>
          <a:xfrm>
            <a:off x="5126477" y="944819"/>
            <a:ext cx="3347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Regression: Bost [6] -&gt; Cali [7]</a:t>
            </a:r>
          </a:p>
          <a:p>
            <a:endParaRPr lang="de-DE" dirty="0"/>
          </a:p>
          <a:p>
            <a:r>
              <a:rPr lang="de-DE" dirty="0"/>
              <a:t>Bost: </a:t>
            </a:r>
          </a:p>
          <a:p>
            <a:r>
              <a:rPr lang="de-DE" dirty="0"/>
              <a:t>CRIM, ZN, INDUS, CHAS, NOX, RM, AGE, DIS, RAD, TAX, PTRATIO, B, LSTAT</a:t>
            </a:r>
          </a:p>
          <a:p>
            <a:r>
              <a:rPr lang="de-DE" dirty="0"/>
              <a:t>-&gt; RM, AGE, LSTAT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7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CD7EE-C866-3789-D2B0-1B78DB6C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742" y="2720975"/>
            <a:ext cx="2318516" cy="708025"/>
          </a:xfrm>
        </p:spPr>
        <p:txBody>
          <a:bodyPr/>
          <a:lstStyle/>
          <a:p>
            <a:r>
              <a:rPr lang="de-DE" dirty="0"/>
              <a:t>Klassifikation</a:t>
            </a:r>
          </a:p>
        </p:txBody>
      </p:sp>
    </p:spTree>
    <p:extLst>
      <p:ext uri="{BB962C8B-B14F-4D97-AF65-F5344CB8AC3E}">
        <p14:creationId xmlns:p14="http://schemas.microsoft.com/office/powerpoint/2010/main" val="73052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4DAF3-00A3-C5A0-C4E2-DB4F0997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Direct</a:t>
            </a:r>
            <a:r>
              <a:rPr lang="de-DE" b="0" dirty="0"/>
              <a:t> Cascade Netze</a:t>
            </a:r>
            <a:endParaRPr lang="de-DE" dirty="0"/>
          </a:p>
        </p:txBody>
      </p:sp>
      <p:pic>
        <p:nvPicPr>
          <p:cNvPr id="7" name="Inhaltsplatzhalter 6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3AF037B1-2460-9194-6583-1E4F87348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87" y="1150259"/>
            <a:ext cx="2855219" cy="4880197"/>
          </a:xfrm>
        </p:spPr>
      </p:pic>
      <p:pic>
        <p:nvPicPr>
          <p:cNvPr id="5" name="Grafik 4" descr="Ein Bild, das Text, Screenshot, Schrift, weiß enthält.&#10;&#10;KI-generierte Inhalte können fehlerhaft sein.">
            <a:extLst>
              <a:ext uri="{FF2B5EF4-FFF2-40B4-BE49-F238E27FC236}">
                <a16:creationId xmlns:a16="http://schemas.microsoft.com/office/drawing/2014/main" id="{63547AC9-549F-9C2B-A243-D4A7235AD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609927"/>
            <a:ext cx="2999874" cy="3638145"/>
          </a:xfrm>
          <a:prstGeom prst="rect">
            <a:avLst/>
          </a:prstGeom>
        </p:spPr>
      </p:pic>
      <p:pic>
        <p:nvPicPr>
          <p:cNvPr id="9" name="Grafik 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4125701-9AA1-BD27-043F-FC2C6E9FB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748" y="1150258"/>
            <a:ext cx="2855220" cy="488019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CC2C526-B84D-8B45-3ABD-435F84AB7FF0}"/>
              </a:ext>
            </a:extLst>
          </p:cNvPr>
          <p:cNvSpPr txBox="1"/>
          <p:nvPr/>
        </p:nvSpPr>
        <p:spPr>
          <a:xfrm>
            <a:off x="777880" y="124059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ClassOneDense</a:t>
            </a:r>
            <a:r>
              <a:rPr lang="de-DE" dirty="0"/>
              <a:t> (COD)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20CEF00-C779-931C-381E-293AE5970C69}"/>
              </a:ext>
            </a:extLst>
          </p:cNvPr>
          <p:cNvSpPr txBox="1"/>
          <p:nvPr/>
        </p:nvSpPr>
        <p:spPr>
          <a:xfrm>
            <a:off x="5041245" y="80206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OneDLilConv</a:t>
            </a:r>
            <a:r>
              <a:rPr lang="de-DE" dirty="0"/>
              <a:t> (1DC)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70A9A8-E4AC-B314-6658-7429585B0CAB}"/>
              </a:ext>
            </a:extLst>
          </p:cNvPr>
          <p:cNvSpPr txBox="1"/>
          <p:nvPr/>
        </p:nvSpPr>
        <p:spPr>
          <a:xfrm>
            <a:off x="8954167" y="82754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Little </a:t>
            </a:r>
            <a:r>
              <a:rPr lang="de-DE" dirty="0" err="1"/>
              <a:t>Conv</a:t>
            </a:r>
            <a:r>
              <a:rPr lang="de-DE" dirty="0"/>
              <a:t> (2DC)</a:t>
            </a:r>
          </a:p>
        </p:txBody>
      </p:sp>
    </p:spTree>
    <p:extLst>
      <p:ext uri="{BB962C8B-B14F-4D97-AF65-F5344CB8AC3E}">
        <p14:creationId xmlns:p14="http://schemas.microsoft.com/office/powerpoint/2010/main" val="32660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CC001-11D2-3482-13AB-FAF0B5B9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Augmented</a:t>
            </a:r>
            <a:r>
              <a:rPr lang="de-DE" b="0" dirty="0"/>
              <a:t> Vector (</a:t>
            </a:r>
            <a:r>
              <a:rPr lang="de-DE" b="0" dirty="0" err="1"/>
              <a:t>AugVec</a:t>
            </a:r>
            <a:r>
              <a:rPr lang="de-DE" b="0" dirty="0"/>
              <a:t>)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B3C84B-3B4E-F190-7BB9-7613059B8107}"/>
              </a:ext>
            </a:extLst>
          </p:cNvPr>
          <p:cNvSpPr txBox="1"/>
          <p:nvPr/>
        </p:nvSpPr>
        <p:spPr>
          <a:xfrm>
            <a:off x="575734" y="1330930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Shape der Daten: (N, H, W, C) -&gt; (N, 32, 32, 1)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48E2B5-896D-B647-7085-7519DD0BFA01}"/>
              </a:ext>
            </a:extLst>
          </p:cNvPr>
          <p:cNvSpPr txBox="1"/>
          <p:nvPr/>
        </p:nvSpPr>
        <p:spPr>
          <a:xfrm>
            <a:off x="7179013" y="138265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Shape der </a:t>
            </a:r>
            <a:r>
              <a:rPr lang="de-DE" dirty="0" err="1"/>
              <a:t>Prediction</a:t>
            </a:r>
            <a:r>
              <a:rPr lang="de-DE" dirty="0"/>
              <a:t>: (N, 10)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6DB59F-3952-EF3E-4EA7-53E10D22CB42}"/>
              </a:ext>
            </a:extLst>
          </p:cNvPr>
          <p:cNvSpPr txBox="1"/>
          <p:nvPr/>
        </p:nvSpPr>
        <p:spPr>
          <a:xfrm>
            <a:off x="575734" y="2222231"/>
            <a:ext cx="493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 </a:t>
            </a:r>
            <a:r>
              <a:rPr lang="de-DE" dirty="0" err="1"/>
              <a:t>Preprocessing</a:t>
            </a:r>
            <a:r>
              <a:rPr lang="de-DE" dirty="0"/>
              <a:t>: (N, H, W, C) -&gt; (N, H*W)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FE9D36-E2B0-07FC-0D63-EE95030A9578}"/>
              </a:ext>
            </a:extLst>
          </p:cNvPr>
          <p:cNvSpPr txBox="1"/>
          <p:nvPr/>
        </p:nvSpPr>
        <p:spPr>
          <a:xfrm>
            <a:off x="7179013" y="2232421"/>
            <a:ext cx="32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COD: </a:t>
            </a:r>
            <a:r>
              <a:rPr lang="de-DE" dirty="0" err="1"/>
              <a:t>AugVec</a:t>
            </a:r>
            <a:r>
              <a:rPr lang="de-DE" dirty="0"/>
              <a:t>: (N, (H*W).10)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97CB871-9005-7B8C-D963-8EA1ABCCE035}"/>
              </a:ext>
            </a:extLst>
          </p:cNvPr>
          <p:cNvSpPr/>
          <p:nvPr/>
        </p:nvSpPr>
        <p:spPr>
          <a:xfrm>
            <a:off x="5932169" y="2315487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EA3A17-C80D-5EFE-709F-85C5BBEBB3BF}"/>
              </a:ext>
            </a:extLst>
          </p:cNvPr>
          <p:cNvSpPr txBox="1"/>
          <p:nvPr/>
        </p:nvSpPr>
        <p:spPr>
          <a:xfrm>
            <a:off x="575734" y="3059668"/>
            <a:ext cx="510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1DC </a:t>
            </a:r>
            <a:r>
              <a:rPr lang="de-DE" dirty="0" err="1"/>
              <a:t>Preprocessing</a:t>
            </a:r>
            <a:r>
              <a:rPr lang="de-DE" dirty="0"/>
              <a:t>: (N, H, W, C) -&gt; (N, H*W, 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BAD2E18-53A4-AE6F-1279-F56D505F7F65}"/>
              </a:ext>
            </a:extLst>
          </p:cNvPr>
          <p:cNvSpPr txBox="1"/>
          <p:nvPr/>
        </p:nvSpPr>
        <p:spPr>
          <a:xfrm>
            <a:off x="7179013" y="3030466"/>
            <a:ext cx="33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1DC: </a:t>
            </a:r>
            <a:r>
              <a:rPr lang="de-DE" dirty="0" err="1"/>
              <a:t>AugVec</a:t>
            </a:r>
            <a:r>
              <a:rPr lang="de-DE" dirty="0"/>
              <a:t>: (N, (H*W).10, C)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716B64B-DC67-DB00-5D5C-4E7B28D88A81}"/>
              </a:ext>
            </a:extLst>
          </p:cNvPr>
          <p:cNvSpPr/>
          <p:nvPr/>
        </p:nvSpPr>
        <p:spPr>
          <a:xfrm>
            <a:off x="5932169" y="3123722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7AA0F09-5081-720E-63BF-D3AE59E0D06E}"/>
              </a:ext>
            </a:extLst>
          </p:cNvPr>
          <p:cNvSpPr txBox="1"/>
          <p:nvPr/>
        </p:nvSpPr>
        <p:spPr>
          <a:xfrm>
            <a:off x="575734" y="3828511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2DC ohne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D7321A6-4574-124F-C11C-3618F72435F0}"/>
              </a:ext>
            </a:extLst>
          </p:cNvPr>
          <p:cNvSpPr/>
          <p:nvPr/>
        </p:nvSpPr>
        <p:spPr>
          <a:xfrm>
            <a:off x="5932169" y="3911577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FB612A-9C41-F079-D891-1F8C375E464C}"/>
              </a:ext>
            </a:extLst>
          </p:cNvPr>
          <p:cNvSpPr txBox="1"/>
          <p:nvPr/>
        </p:nvSpPr>
        <p:spPr>
          <a:xfrm>
            <a:off x="7179013" y="3828511"/>
            <a:ext cx="39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2DC:AugVec: (N, H, W, C.(H, W, 10))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6D2652-A398-89F3-8B00-6CF7D013A7FD}"/>
              </a:ext>
            </a:extLst>
          </p:cNvPr>
          <p:cNvSpPr txBox="1"/>
          <p:nvPr/>
        </p:nvSpPr>
        <p:spPr>
          <a:xfrm>
            <a:off x="575734" y="4976775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1Lay </a:t>
            </a:r>
            <a:r>
              <a:rPr lang="de-DE" dirty="0" err="1"/>
              <a:t>Preprocessing</a:t>
            </a:r>
            <a:r>
              <a:rPr lang="de-DE" dirty="0"/>
              <a:t>: (N, X) -&gt; (N, 3)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E3C5745-A0B4-5587-4DFF-A76854D48CBD}"/>
              </a:ext>
            </a:extLst>
          </p:cNvPr>
          <p:cNvSpPr/>
          <p:nvPr/>
        </p:nvSpPr>
        <p:spPr>
          <a:xfrm>
            <a:off x="5932168" y="5043413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1B47A8B-9755-2532-4418-953F4A726884}"/>
              </a:ext>
            </a:extLst>
          </p:cNvPr>
          <p:cNvCxnSpPr>
            <a:cxnSpLocks/>
          </p:cNvCxnSpPr>
          <p:nvPr/>
        </p:nvCxnSpPr>
        <p:spPr>
          <a:xfrm>
            <a:off x="575734" y="4464996"/>
            <a:ext cx="1108773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1637BB4-E66E-205A-1138-B72B1ED6E419}"/>
              </a:ext>
            </a:extLst>
          </p:cNvPr>
          <p:cNvSpPr txBox="1"/>
          <p:nvPr/>
        </p:nvSpPr>
        <p:spPr>
          <a:xfrm>
            <a:off x="7179013" y="4813068"/>
            <a:ext cx="249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Regr.Pred</a:t>
            </a:r>
            <a:r>
              <a:rPr lang="de-DE" dirty="0"/>
              <a:t>. (N, 1)</a:t>
            </a:r>
          </a:p>
          <a:p>
            <a:r>
              <a:rPr lang="de-DE" dirty="0"/>
              <a:t>1Lay: </a:t>
            </a:r>
            <a:r>
              <a:rPr lang="de-DE" dirty="0" err="1"/>
              <a:t>AugVec</a:t>
            </a:r>
            <a:r>
              <a:rPr lang="de-DE" dirty="0"/>
              <a:t>: (N, 3.1)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1F9DE2D-2935-4636-CB24-F7A52E9189A6}"/>
              </a:ext>
            </a:extLst>
          </p:cNvPr>
          <p:cNvSpPr txBox="1"/>
          <p:nvPr/>
        </p:nvSpPr>
        <p:spPr>
          <a:xfrm>
            <a:off x="10351676" y="4662876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:= Samples</a:t>
            </a:r>
          </a:p>
          <a:p>
            <a:r>
              <a:rPr lang="de-DE" dirty="0"/>
              <a:t>H := Height</a:t>
            </a:r>
          </a:p>
          <a:p>
            <a:r>
              <a:rPr lang="de-DE" dirty="0"/>
              <a:t>W := Width</a:t>
            </a:r>
          </a:p>
          <a:p>
            <a:r>
              <a:rPr lang="de-DE" dirty="0"/>
              <a:t>C := Channels</a:t>
            </a:r>
          </a:p>
        </p:txBody>
      </p:sp>
    </p:spTree>
    <p:extLst>
      <p:ext uri="{BB962C8B-B14F-4D97-AF65-F5344CB8AC3E}">
        <p14:creationId xmlns:p14="http://schemas.microsoft.com/office/powerpoint/2010/main" val="1216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704A2-B94E-0194-1B3B-E00CA11C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66" y="93698"/>
            <a:ext cx="11167533" cy="708025"/>
          </a:xfrm>
        </p:spPr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ConvMaxPool</a:t>
            </a:r>
            <a:r>
              <a:rPr lang="de-DE" b="0" dirty="0"/>
              <a:t> (CMP)</a:t>
            </a:r>
            <a:endParaRPr lang="de-DE" dirty="0"/>
          </a:p>
        </p:txBody>
      </p:sp>
      <p:pic>
        <p:nvPicPr>
          <p:cNvPr id="5" name="Inhaltsplatzhalter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F7B0CD73-14B2-6E7C-F3B2-F405A48DA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86" y="931468"/>
            <a:ext cx="2414588" cy="4995064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520790F-698D-60DF-E323-F0C29E315457}"/>
              </a:ext>
            </a:extLst>
          </p:cNvPr>
          <p:cNvSpPr txBox="1"/>
          <p:nvPr/>
        </p:nvSpPr>
        <p:spPr>
          <a:xfrm>
            <a:off x="6661459" y="2618814"/>
            <a:ext cx="3762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Klassifikation:</a:t>
            </a:r>
          </a:p>
          <a:p>
            <a:r>
              <a:rPr lang="de-DE" dirty="0"/>
              <a:t>Loss: </a:t>
            </a:r>
            <a:r>
              <a:rPr lang="de-DE" dirty="0" err="1"/>
              <a:t>Categorical</a:t>
            </a:r>
            <a:r>
              <a:rPr lang="de-DE" dirty="0"/>
              <a:t> Cross </a:t>
            </a:r>
            <a:r>
              <a:rPr lang="de-DE" dirty="0" err="1"/>
              <a:t>Entropy</a:t>
            </a:r>
            <a:endParaRPr lang="de-DE" dirty="0"/>
          </a:p>
          <a:p>
            <a:r>
              <a:rPr lang="de-DE" dirty="0"/>
              <a:t>Output Layer Aktivierungsfunktion: </a:t>
            </a:r>
          </a:p>
          <a:p>
            <a:r>
              <a:rPr lang="de-DE" dirty="0" err="1"/>
              <a:t>Softmax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60A07-2C40-55F8-1899-E0F11A25F6A9}"/>
              </a:ext>
            </a:extLst>
          </p:cNvPr>
          <p:cNvSpPr txBox="1"/>
          <p:nvPr/>
        </p:nvSpPr>
        <p:spPr>
          <a:xfrm>
            <a:off x="6661459" y="4108022"/>
            <a:ext cx="3762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Regression:</a:t>
            </a:r>
          </a:p>
          <a:p>
            <a:r>
              <a:rPr lang="de-DE" dirty="0"/>
              <a:t>Loss: Mean </a:t>
            </a:r>
            <a:r>
              <a:rPr lang="de-DE" dirty="0" err="1"/>
              <a:t>Squared</a:t>
            </a:r>
            <a:r>
              <a:rPr lang="de-DE" dirty="0"/>
              <a:t> Error</a:t>
            </a:r>
          </a:p>
          <a:p>
            <a:r>
              <a:rPr lang="de-DE" dirty="0"/>
              <a:t>Output Layer Aktivierungsfunktion: </a:t>
            </a:r>
          </a:p>
          <a:p>
            <a:r>
              <a:rPr lang="de-DE" dirty="0"/>
              <a:t>Linear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0F5A72-9178-84A5-0DA6-E5F51B712BF9}"/>
              </a:ext>
            </a:extLst>
          </p:cNvPr>
          <p:cNvSpPr txBox="1"/>
          <p:nvPr/>
        </p:nvSpPr>
        <p:spPr>
          <a:xfrm>
            <a:off x="6687107" y="1406605"/>
            <a:ext cx="3736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Adam Optimizer</a:t>
            </a:r>
          </a:p>
          <a:p>
            <a:r>
              <a:rPr lang="de-DE" dirty="0"/>
              <a:t>Hidden Layer Aktivierungsfunktion:</a:t>
            </a:r>
          </a:p>
          <a:p>
            <a:r>
              <a:rPr lang="de-DE" dirty="0" err="1"/>
              <a:t>ReLU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90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/>
              <a:t>Konsistentes Auftreten</a:t>
            </a:r>
          </a:p>
        </p:txBody>
      </p:sp>
      <p:pic>
        <p:nvPicPr>
          <p:cNvPr id="7" name="Grafik 6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EDC10F2C-3DAB-43B6-DDE4-3F5EBC79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37" y="1652214"/>
            <a:ext cx="4983540" cy="373765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FE25B51-C336-4406-1151-9994908EAB3D}"/>
              </a:ext>
            </a:extLst>
          </p:cNvPr>
          <p:cNvSpPr txBox="1"/>
          <p:nvPr/>
        </p:nvSpPr>
        <p:spPr>
          <a:xfrm>
            <a:off x="2394570" y="1283465"/>
            <a:ext cx="200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Overfitting</a:t>
            </a:r>
            <a:r>
              <a:rPr lang="de-DE" dirty="0"/>
              <a:t> mit TF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D694D1-BEC2-C6AF-78E4-660BF2641F59}"/>
              </a:ext>
            </a:extLst>
          </p:cNvPr>
          <p:cNvSpPr txBox="1"/>
          <p:nvPr/>
        </p:nvSpPr>
        <p:spPr>
          <a:xfrm>
            <a:off x="8173589" y="1340137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bei TF</a:t>
            </a:r>
          </a:p>
        </p:txBody>
      </p:sp>
      <p:pic>
        <p:nvPicPr>
          <p:cNvPr id="8" name="Grafik 7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84804978-9D17-324C-5349-FD38F7FB8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49" y="1652214"/>
            <a:ext cx="4960443" cy="372033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18C5C80-B840-E0E0-9A8A-E1E0E5E8AEAC}"/>
              </a:ext>
            </a:extLst>
          </p:cNvPr>
          <p:cNvSpPr txBox="1"/>
          <p:nvPr/>
        </p:nvSpPr>
        <p:spPr>
          <a:xfrm>
            <a:off x="8369538" y="551786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</a:t>
            </a:r>
            <a:r>
              <a:rPr lang="de-DE" dirty="0"/>
              <a:t> Cascade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5C6381-4855-096D-3BC3-42E97A01E7C9}"/>
              </a:ext>
            </a:extLst>
          </p:cNvPr>
          <p:cNvSpPr txBox="1"/>
          <p:nvPr/>
        </p:nvSpPr>
        <p:spPr>
          <a:xfrm>
            <a:off x="2688119" y="551041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</a:t>
            </a:r>
          </a:p>
        </p:txBody>
      </p:sp>
    </p:spTree>
    <p:extLst>
      <p:ext uri="{BB962C8B-B14F-4D97-AF65-F5344CB8AC3E}">
        <p14:creationId xmlns:p14="http://schemas.microsoft.com/office/powerpoint/2010/main" val="21560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E6A5A-F66A-EE3B-604B-22FF5616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Targetdatengröße</a:t>
            </a:r>
            <a:endParaRPr lang="de-DE" dirty="0"/>
          </a:p>
        </p:txBody>
      </p:sp>
      <p:pic>
        <p:nvPicPr>
          <p:cNvPr id="4" name="Grafik 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4C75556F-F4DC-FBE0-CA92-7C31A7A5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143000"/>
            <a:ext cx="6096000" cy="457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021F8A-EAC2-E08F-61DB-E861B4928EF5}"/>
              </a:ext>
            </a:extLst>
          </p:cNvPr>
          <p:cNvSpPr txBox="1"/>
          <p:nvPr/>
        </p:nvSpPr>
        <p:spPr>
          <a:xfrm>
            <a:off x="9484468" y="1327666"/>
            <a:ext cx="17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1DC Testdaten</a:t>
            </a:r>
          </a:p>
          <a:p>
            <a:r>
              <a:rPr lang="de-DE" dirty="0"/>
              <a:t>-&gt; </a:t>
            </a:r>
            <a:r>
              <a:rPr lang="de-DE" dirty="0" err="1"/>
              <a:t>Targetdaten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0694C7-E9F4-2F22-C001-1E011AA1CB74}"/>
              </a:ext>
            </a:extLst>
          </p:cNvPr>
          <p:cNvSpPr txBox="1"/>
          <p:nvPr/>
        </p:nvSpPr>
        <p:spPr>
          <a:xfrm>
            <a:off x="1303498" y="1229450"/>
            <a:ext cx="397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Targetdatensamples</a:t>
            </a:r>
            <a:r>
              <a:rPr lang="de-DE" dirty="0"/>
              <a:t> | Trainingsdauer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452B607-338E-88FA-78B8-2681F5DF807E}"/>
              </a:ext>
            </a:extLst>
          </p:cNvPr>
          <p:cNvCxnSpPr>
            <a:cxnSpLocks/>
          </p:cNvCxnSpPr>
          <p:nvPr/>
        </p:nvCxnSpPr>
        <p:spPr>
          <a:xfrm>
            <a:off x="4562272" y="1760706"/>
            <a:ext cx="0" cy="20428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FBC8603-1CBB-314D-1D4F-E6903A3DA252}"/>
              </a:ext>
            </a:extLst>
          </p:cNvPr>
          <p:cNvCxnSpPr>
            <a:cxnSpLocks/>
          </p:cNvCxnSpPr>
          <p:nvPr/>
        </p:nvCxnSpPr>
        <p:spPr>
          <a:xfrm>
            <a:off x="4659549" y="1964988"/>
            <a:ext cx="0" cy="18466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2BB4CAF-515D-35D1-6B40-9379EB97DDC7}"/>
              </a:ext>
            </a:extLst>
          </p:cNvPr>
          <p:cNvCxnSpPr>
            <a:cxnSpLocks/>
          </p:cNvCxnSpPr>
          <p:nvPr/>
        </p:nvCxnSpPr>
        <p:spPr>
          <a:xfrm>
            <a:off x="4741875" y="2178677"/>
            <a:ext cx="0" cy="62288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E9459A7-B0C4-9C9F-3F5B-7E07E8303C53}"/>
              </a:ext>
            </a:extLst>
          </p:cNvPr>
          <p:cNvSpPr txBox="1"/>
          <p:nvPr/>
        </p:nvSpPr>
        <p:spPr>
          <a:xfrm>
            <a:off x="9484468" y="21786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TF bei 2 Networks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D89697B-95E2-7A55-203B-6AFF6992B950}"/>
              </a:ext>
            </a:extLst>
          </p:cNvPr>
          <p:cNvSpPr txBox="1"/>
          <p:nvPr/>
        </p:nvSpPr>
        <p:spPr>
          <a:xfrm>
            <a:off x="5586266" y="5426325"/>
            <a:ext cx="1146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Networks</a:t>
            </a:r>
          </a:p>
        </p:txBody>
      </p:sp>
      <p:pic>
        <p:nvPicPr>
          <p:cNvPr id="22" name="Grafik 21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694E2B0A-CDE7-AA99-86B2-EC2409032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uiExpand="1" build="allAtOnce"/>
      <p:bldP spid="3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12BA2-4EC1-BBAF-42DC-29504C87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54" y="39641"/>
            <a:ext cx="11167533" cy="708025"/>
          </a:xfrm>
        </p:spPr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Convolution</a:t>
            </a:r>
            <a:r>
              <a:rPr lang="de-DE" b="0" dirty="0"/>
              <a:t> vs. Linear</a:t>
            </a:r>
            <a:endParaRPr lang="de-DE" dirty="0"/>
          </a:p>
        </p:txBody>
      </p:sp>
      <p:pic>
        <p:nvPicPr>
          <p:cNvPr id="5" name="Inhaltsplatzhalter 4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6F7D4F75-3A47-9C0E-F5B7-AC5BCAB83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6871"/>
            <a:ext cx="6229880" cy="4672410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55CC4F1-3065-C819-34F0-68BC15C17E86}"/>
              </a:ext>
            </a:extLst>
          </p:cNvPr>
          <p:cNvSpPr txBox="1"/>
          <p:nvPr/>
        </p:nvSpPr>
        <p:spPr>
          <a:xfrm>
            <a:off x="2519396" y="9892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Convolution</a:t>
            </a:r>
            <a:endParaRPr lang="de-DE" dirty="0"/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AB6E5134-3A3B-AA50-072D-1B8B58A5A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20" y="996871"/>
            <a:ext cx="6229880" cy="46724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85B44A-8C0A-83A0-A2C9-86445E136CFF}"/>
              </a:ext>
            </a:extLst>
          </p:cNvPr>
          <p:cNvSpPr txBox="1"/>
          <p:nvPr/>
        </p:nvSpPr>
        <p:spPr>
          <a:xfrm>
            <a:off x="8749276" y="9968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7078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B8A42-A846-5705-CC9A-4539566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/>
              <a:t>Inkrementell vs. Diskontinuierlich</a:t>
            </a:r>
            <a:endParaRPr lang="de-DE" dirty="0"/>
          </a:p>
        </p:txBody>
      </p:sp>
      <p:pic>
        <p:nvPicPr>
          <p:cNvPr id="5" name="Inhaltsplatzhalter 4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102C8762-BBDA-2A7B-6865-6CC5CDA1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142998"/>
            <a:ext cx="6095999" cy="4571999"/>
          </a:xfrm>
        </p:spPr>
      </p:pic>
      <p:pic>
        <p:nvPicPr>
          <p:cNvPr id="7" name="Grafik 6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5201D687-1D0B-8000-B5A6-B38303142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142997"/>
            <a:ext cx="6096000" cy="457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CAEDDF1-A0F6-675C-D124-44599A194DD2}"/>
              </a:ext>
            </a:extLst>
          </p:cNvPr>
          <p:cNvSpPr txBox="1"/>
          <p:nvPr/>
        </p:nvSpPr>
        <p:spPr>
          <a:xfrm>
            <a:off x="2461866" y="11429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Inkrementell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D6B7FE-8955-3ECC-797F-DB6867F4603D}"/>
              </a:ext>
            </a:extLst>
          </p:cNvPr>
          <p:cNvSpPr txBox="1"/>
          <p:nvPr/>
        </p:nvSpPr>
        <p:spPr>
          <a:xfrm>
            <a:off x="8365039" y="114299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Diskontinuierlich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990EE3-DEA8-8CA2-B2B7-484C93B89AC2}"/>
              </a:ext>
            </a:extLst>
          </p:cNvPr>
          <p:cNvSpPr txBox="1"/>
          <p:nvPr/>
        </p:nvSpPr>
        <p:spPr>
          <a:xfrm>
            <a:off x="1373188" y="179263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/>
              <a:t>Epochs</a:t>
            </a:r>
            <a:r>
              <a:rPr lang="de-DE" sz="1050" dirty="0"/>
              <a:t>: 10</a:t>
            </a:r>
          </a:p>
          <a:p>
            <a:r>
              <a:rPr lang="de-DE" sz="1050" dirty="0"/>
              <a:t>Samples: 732</a:t>
            </a:r>
          </a:p>
          <a:p>
            <a:r>
              <a:rPr lang="de-DE" sz="1050" dirty="0"/>
              <a:t>Time: 185s</a:t>
            </a:r>
          </a:p>
        </p:txBody>
      </p:sp>
    </p:spTree>
    <p:extLst>
      <p:ext uri="{BB962C8B-B14F-4D97-AF65-F5344CB8AC3E}">
        <p14:creationId xmlns:p14="http://schemas.microsoft.com/office/powerpoint/2010/main" val="36540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en-US" dirty="0" err="1"/>
              <a:t>Gliederung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15408" y="1584960"/>
            <a:ext cx="11161184" cy="36068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Motivation</a:t>
            </a:r>
          </a:p>
          <a:p>
            <a:pPr marL="342900" indent="-342900">
              <a:buAutoNum type="arabicPeriod"/>
            </a:pPr>
            <a:r>
              <a:rPr lang="en-US" dirty="0" err="1"/>
              <a:t>Kaskadierungsvarianten</a:t>
            </a:r>
            <a:endParaRPr lang="en-US" dirty="0"/>
          </a:p>
          <a:p>
            <a:pPr marL="596894" lvl="1" indent="-342900">
              <a:buAutoNum type="arabicPeriod"/>
            </a:pPr>
            <a:r>
              <a:rPr lang="en-US" dirty="0"/>
              <a:t>Deep Cascade</a:t>
            </a:r>
          </a:p>
          <a:p>
            <a:pPr marL="596894" lvl="1" indent="-342900">
              <a:buAutoNum type="arabicPeriod"/>
            </a:pPr>
            <a:r>
              <a:rPr lang="en-US" dirty="0"/>
              <a:t>Direct Cascade</a:t>
            </a:r>
          </a:p>
          <a:p>
            <a:pPr marL="342900" indent="-342900">
              <a:buAutoNum type="arabicPeriod"/>
            </a:pPr>
            <a:r>
              <a:rPr lang="en-US" dirty="0" err="1"/>
              <a:t>Datensätze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Klassifikation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Regression</a:t>
            </a:r>
          </a:p>
          <a:p>
            <a:pPr marL="342900" indent="-342900">
              <a:buAutoNum type="arabicPeriod"/>
            </a:pPr>
            <a:r>
              <a:rPr lang="en-US" dirty="0" err="1"/>
              <a:t>Zeitnahme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30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AC94D-8A61-F366-D048-3045E7B0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46" y="2720975"/>
            <a:ext cx="2104507" cy="708025"/>
          </a:xfrm>
        </p:spPr>
        <p:txBody>
          <a:bodyPr/>
          <a:lstStyle/>
          <a:p>
            <a:r>
              <a:rPr lang="de-DE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68629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BEF16-F915-A0F2-BA1C-BB85D22E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Regressionsnetze</a:t>
            </a:r>
            <a:endParaRPr lang="de-DE" dirty="0"/>
          </a:p>
        </p:txBody>
      </p:sp>
      <p:pic>
        <p:nvPicPr>
          <p:cNvPr id="6" name="Inhaltsplatzhalter 5" descr="Ein Bild, das Text, Screenshot, Schrift, weiß enthält.&#10;&#10;KI-generierte Inhalte können fehlerhaft sein.">
            <a:extLst>
              <a:ext uri="{FF2B5EF4-FFF2-40B4-BE49-F238E27FC236}">
                <a16:creationId xmlns:a16="http://schemas.microsoft.com/office/drawing/2014/main" id="{A1F49E3F-A5F5-7A8E-179A-2B7A0C627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01" y="1279974"/>
            <a:ext cx="3364183" cy="4079966"/>
          </a:xfrm>
        </p:spPr>
      </p:pic>
      <p:pic>
        <p:nvPicPr>
          <p:cNvPr id="5" name="Grafik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89178A1F-6FE2-7676-0A44-E3C53B858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5" y="1278170"/>
            <a:ext cx="4569631" cy="408177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12F8304-B4E9-F7B7-49FD-B5BBA73A445D}"/>
              </a:ext>
            </a:extLst>
          </p:cNvPr>
          <p:cNvSpPr txBox="1"/>
          <p:nvPr/>
        </p:nvSpPr>
        <p:spPr>
          <a:xfrm>
            <a:off x="4426085" y="12781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(Regr2)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E7E554-0A2D-3FB9-8891-3469D4B7A002}"/>
              </a:ext>
            </a:extLst>
          </p:cNvPr>
          <p:cNvSpPr txBox="1"/>
          <p:nvPr/>
        </p:nvSpPr>
        <p:spPr>
          <a:xfrm>
            <a:off x="8154777" y="90883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One</a:t>
            </a:r>
            <a:r>
              <a:rPr lang="de-DE" dirty="0"/>
              <a:t> Layer (1Lay)</a:t>
            </a:r>
          </a:p>
        </p:txBody>
      </p:sp>
    </p:spTree>
    <p:extLst>
      <p:ext uri="{BB962C8B-B14F-4D97-AF65-F5344CB8AC3E}">
        <p14:creationId xmlns:p14="http://schemas.microsoft.com/office/powerpoint/2010/main" val="120298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8D16A-C9ED-E6E0-C364-62103306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Bestwert </a:t>
            </a:r>
            <a:r>
              <a:rPr lang="de-DE" b="0" dirty="0" err="1"/>
              <a:t>Targetdaten</a:t>
            </a:r>
            <a:endParaRPr lang="de-DE" dirty="0"/>
          </a:p>
        </p:txBody>
      </p:sp>
      <p:pic>
        <p:nvPicPr>
          <p:cNvPr id="5" name="Inhaltsplatzhalter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4FEBBCE-F4EF-5D8E-66AB-B1427CE3B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8406"/>
            <a:ext cx="6096000" cy="45720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D60CF07-C0C2-E66F-E624-2BD8615A8FC4}"/>
              </a:ext>
            </a:extLst>
          </p:cNvPr>
          <p:cNvSpPr txBox="1"/>
          <p:nvPr/>
        </p:nvSpPr>
        <p:spPr>
          <a:xfrm>
            <a:off x="575734" y="2495178"/>
            <a:ext cx="219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8k Target-Daten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AABE76B-BBE2-8D26-88DC-152FAAFC9330}"/>
              </a:ext>
            </a:extLst>
          </p:cNvPr>
          <p:cNvSpPr txBox="1"/>
          <p:nvPr/>
        </p:nvSpPr>
        <p:spPr>
          <a:xfrm>
            <a:off x="555010" y="187988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1Lay: Diskontinuierlich</a:t>
            </a:r>
          </a:p>
        </p:txBody>
      </p:sp>
      <p:pic>
        <p:nvPicPr>
          <p:cNvPr id="6" name="Grafik 5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218396D6-CF45-6109-617E-19FC79CBA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8406"/>
            <a:ext cx="6095999" cy="4572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CA0BE16-2F57-988A-8FD5-E2B270F805F1}"/>
              </a:ext>
            </a:extLst>
          </p:cNvPr>
          <p:cNvSpPr txBox="1"/>
          <p:nvPr/>
        </p:nvSpPr>
        <p:spPr>
          <a:xfrm>
            <a:off x="573836" y="2495178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206 Target-Daten</a:t>
            </a:r>
          </a:p>
        </p:txBody>
      </p:sp>
    </p:spTree>
    <p:extLst>
      <p:ext uri="{BB962C8B-B14F-4D97-AF65-F5344CB8AC3E}">
        <p14:creationId xmlns:p14="http://schemas.microsoft.com/office/powerpoint/2010/main" val="284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C11E3-C52D-7FB2-256C-0AB6864A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wenige </a:t>
            </a:r>
            <a:r>
              <a:rPr lang="de-DE" b="0" dirty="0" err="1"/>
              <a:t>Targetdaten</a:t>
            </a:r>
            <a:endParaRPr lang="de-DE" dirty="0"/>
          </a:p>
        </p:txBody>
      </p:sp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38F1E198-34F5-1015-8305-5F784BFAD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" y="1142999"/>
            <a:ext cx="6095997" cy="4571999"/>
          </a:xfrm>
          <a:prstGeom prst="rect">
            <a:avLst/>
          </a:prstGeom>
        </p:spPr>
      </p:pic>
      <p:pic>
        <p:nvPicPr>
          <p:cNvPr id="7" name="Grafik 6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85D0BD44-5AF1-C41F-FD3B-7AE5BCC7A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50" y="1143000"/>
            <a:ext cx="6096000" cy="457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789483-13D8-DEF5-9D9C-4D2BCBC00DFC}"/>
              </a:ext>
            </a:extLst>
          </p:cNvPr>
          <p:cNvSpPr txBox="1"/>
          <p:nvPr/>
        </p:nvSpPr>
        <p:spPr>
          <a:xfrm>
            <a:off x="2247090" y="110894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</a:t>
            </a:r>
            <a:r>
              <a:rPr lang="de-DE" dirty="0"/>
              <a:t> Cascade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D5510DB-1C6D-B16F-4BA5-178E024CD7EA}"/>
              </a:ext>
            </a:extLst>
          </p:cNvPr>
          <p:cNvSpPr txBox="1"/>
          <p:nvPr/>
        </p:nvSpPr>
        <p:spPr>
          <a:xfrm>
            <a:off x="8288636" y="110894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</a:t>
            </a:r>
          </a:p>
        </p:txBody>
      </p:sp>
    </p:spTree>
    <p:extLst>
      <p:ext uri="{BB962C8B-B14F-4D97-AF65-F5344CB8AC3E}">
        <p14:creationId xmlns:p14="http://schemas.microsoft.com/office/powerpoint/2010/main" val="276678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F09BA-3DD3-86A6-ED35-421B7897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Funktionierendes TF</a:t>
            </a:r>
            <a:endParaRPr lang="de-DE" dirty="0"/>
          </a:p>
        </p:txBody>
      </p:sp>
      <p:pic>
        <p:nvPicPr>
          <p:cNvPr id="5" name="Inhaltsplatzhalter 4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4D81EDC2-9D13-9523-6881-83ECF69D6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250004"/>
            <a:ext cx="6096000" cy="4572000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E77055-EB6B-DD51-B30A-3E68770228B1}"/>
              </a:ext>
            </a:extLst>
          </p:cNvPr>
          <p:cNvSpPr txBox="1"/>
          <p:nvPr/>
        </p:nvSpPr>
        <p:spPr>
          <a:xfrm>
            <a:off x="2198429" y="11562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</a:t>
            </a:r>
            <a:r>
              <a:rPr lang="de-DE" dirty="0"/>
              <a:t> Cascade</a:t>
            </a:r>
          </a:p>
        </p:txBody>
      </p:sp>
      <p:pic>
        <p:nvPicPr>
          <p:cNvPr id="13" name="Grafik 12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C2A4F519-30F9-EE70-B680-6007367AB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004"/>
            <a:ext cx="6096000" cy="45720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8605484-7310-C157-5E28-0CD28540932E}"/>
              </a:ext>
            </a:extLst>
          </p:cNvPr>
          <p:cNvSpPr txBox="1"/>
          <p:nvPr/>
        </p:nvSpPr>
        <p:spPr>
          <a:xfrm>
            <a:off x="8346345" y="115625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</a:t>
            </a:r>
          </a:p>
        </p:txBody>
      </p:sp>
    </p:spTree>
    <p:extLst>
      <p:ext uri="{BB962C8B-B14F-4D97-AF65-F5344CB8AC3E}">
        <p14:creationId xmlns:p14="http://schemas.microsoft.com/office/powerpoint/2010/main" val="15222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8B384-6B36-4E03-8FC1-7D02D8B3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Early </a:t>
            </a:r>
            <a:r>
              <a:rPr lang="de-DE" b="0" dirty="0" err="1"/>
              <a:t>Stopping</a:t>
            </a:r>
            <a:endParaRPr lang="de-DE" dirty="0"/>
          </a:p>
        </p:txBody>
      </p:sp>
      <p:pic>
        <p:nvPicPr>
          <p:cNvPr id="7" name="Grafik 6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AD63D452-CA2C-A35F-04A2-0DD07769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0" y="1327709"/>
            <a:ext cx="5262881" cy="394716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6AF54EC-16AC-6E66-6801-E19E9F6D7F67}"/>
              </a:ext>
            </a:extLst>
          </p:cNvPr>
          <p:cNvSpPr txBox="1"/>
          <p:nvPr/>
        </p:nvSpPr>
        <p:spPr>
          <a:xfrm>
            <a:off x="6096000" y="5414096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Es kommt zu lokalen Minima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E0665B-E0E5-C3DA-65C4-5E1B9E9BF5B0}"/>
              </a:ext>
            </a:extLst>
          </p:cNvPr>
          <p:cNvSpPr txBox="1"/>
          <p:nvPr/>
        </p:nvSpPr>
        <p:spPr>
          <a:xfrm>
            <a:off x="575734" y="1876728"/>
            <a:ext cx="449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Accuracy</a:t>
            </a:r>
            <a:r>
              <a:rPr lang="de-DE" dirty="0"/>
              <a:t>-Metrik (ACCM):</a:t>
            </a:r>
          </a:p>
          <a:p>
            <a:r>
              <a:rPr lang="de-DE" dirty="0"/>
              <a:t>10% Differenz zwischen ACC vom </a:t>
            </a:r>
            <a:r>
              <a:rPr lang="de-DE" dirty="0" err="1"/>
              <a:t>Validationsubset</a:t>
            </a:r>
            <a:r>
              <a:rPr lang="de-DE" dirty="0"/>
              <a:t> und vom Trainingssubset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4CE5B4-B1F7-020F-EA46-3DB5731C17A5}"/>
              </a:ext>
            </a:extLst>
          </p:cNvPr>
          <p:cNvSpPr txBox="1"/>
          <p:nvPr/>
        </p:nvSpPr>
        <p:spPr>
          <a:xfrm>
            <a:off x="575734" y="4623559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Mean Absolute Error-Metrik (MAEM):</a:t>
            </a:r>
          </a:p>
          <a:p>
            <a:r>
              <a:rPr lang="de-DE" dirty="0"/>
              <a:t>Validation-MAE wird schlechter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04BECE-4C99-DBA8-52DD-B0E09471B9F2}"/>
              </a:ext>
            </a:extLst>
          </p:cNvPr>
          <p:cNvSpPr txBox="1"/>
          <p:nvPr/>
        </p:nvSpPr>
        <p:spPr>
          <a:xfrm flipH="1">
            <a:off x="575734" y="3388643"/>
            <a:ext cx="3388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Loss-Metrik (LM):</a:t>
            </a:r>
          </a:p>
          <a:p>
            <a:r>
              <a:rPr lang="de-DE" dirty="0"/>
              <a:t>Validation-Loss wird schlechter</a:t>
            </a: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0487A4-CCE1-4040-783F-68B7472B91FB}"/>
              </a:ext>
            </a:extLst>
          </p:cNvPr>
          <p:cNvSpPr txBox="1"/>
          <p:nvPr/>
        </p:nvSpPr>
        <p:spPr>
          <a:xfrm>
            <a:off x="7570566" y="1213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173F2A-CBD0-0FB6-B154-BBEE866BA384}"/>
              </a:ext>
            </a:extLst>
          </p:cNvPr>
          <p:cNvSpPr txBox="1"/>
          <p:nvPr/>
        </p:nvSpPr>
        <p:spPr>
          <a:xfrm>
            <a:off x="575734" y="1195810"/>
            <a:ext cx="32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Versuch </a:t>
            </a:r>
            <a:r>
              <a:rPr lang="de-DE" dirty="0" err="1"/>
              <a:t>Overfitting</a:t>
            </a:r>
            <a:r>
              <a:rPr lang="de-DE" dirty="0"/>
              <a:t> verhindern</a:t>
            </a:r>
          </a:p>
        </p:txBody>
      </p:sp>
    </p:spTree>
    <p:extLst>
      <p:ext uri="{BB962C8B-B14F-4D97-AF65-F5344CB8AC3E}">
        <p14:creationId xmlns:p14="http://schemas.microsoft.com/office/powerpoint/2010/main" val="8962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5D6A7-AC37-5B0F-1B2F-89119479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38" y="2720975"/>
            <a:ext cx="2075324" cy="708025"/>
          </a:xfrm>
        </p:spPr>
        <p:txBody>
          <a:bodyPr/>
          <a:lstStyle/>
          <a:p>
            <a:r>
              <a:rPr lang="de-DE" dirty="0"/>
              <a:t>Zeitnahme</a:t>
            </a:r>
          </a:p>
        </p:txBody>
      </p:sp>
    </p:spTree>
    <p:extLst>
      <p:ext uri="{BB962C8B-B14F-4D97-AF65-F5344CB8AC3E}">
        <p14:creationId xmlns:p14="http://schemas.microsoft.com/office/powerpoint/2010/main" val="2855258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Zeitnahme</a:t>
            </a:r>
            <a:endParaRPr lang="de-DE" b="0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E0ABB8B-3569-632E-80E2-597B1841A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597172"/>
              </p:ext>
            </p:extLst>
          </p:nvPr>
        </p:nvGraphicFramePr>
        <p:xfrm>
          <a:off x="576263" y="1200150"/>
          <a:ext cx="111664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618">
                  <a:extLst>
                    <a:ext uri="{9D8B030D-6E8A-4147-A177-3AD203B41FA5}">
                      <a16:colId xmlns:a16="http://schemas.microsoft.com/office/drawing/2014/main" val="1626059641"/>
                    </a:ext>
                  </a:extLst>
                </a:gridCol>
                <a:gridCol w="2791618">
                  <a:extLst>
                    <a:ext uri="{9D8B030D-6E8A-4147-A177-3AD203B41FA5}">
                      <a16:colId xmlns:a16="http://schemas.microsoft.com/office/drawing/2014/main" val="441000284"/>
                    </a:ext>
                  </a:extLst>
                </a:gridCol>
                <a:gridCol w="2791618">
                  <a:extLst>
                    <a:ext uri="{9D8B030D-6E8A-4147-A177-3AD203B41FA5}">
                      <a16:colId xmlns:a16="http://schemas.microsoft.com/office/drawing/2014/main" val="770551764"/>
                    </a:ext>
                  </a:extLst>
                </a:gridCol>
                <a:gridCol w="2791618">
                  <a:extLst>
                    <a:ext uri="{9D8B030D-6E8A-4147-A177-3AD203B41FA5}">
                      <a16:colId xmlns:a16="http://schemas.microsoft.com/office/drawing/2014/main" val="2469344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Netze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TF 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Komplett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7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9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3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8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Regr2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8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03017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8355B1A6-66FC-9F86-E287-F2B310FCED1D}"/>
              </a:ext>
            </a:extLst>
          </p:cNvPr>
          <p:cNvSpPr/>
          <p:nvPr/>
        </p:nvSpPr>
        <p:spPr>
          <a:xfrm>
            <a:off x="400724" y="2597285"/>
            <a:ext cx="11517549" cy="408562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BAEFAE-2F7E-B173-D469-5D005358DD37}"/>
              </a:ext>
            </a:extLst>
          </p:cNvPr>
          <p:cNvSpPr/>
          <p:nvPr/>
        </p:nvSpPr>
        <p:spPr>
          <a:xfrm>
            <a:off x="400724" y="3498917"/>
            <a:ext cx="11517549" cy="995262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9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08F18-71C8-6702-67EF-8D5E6CDB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546" y="2720975"/>
            <a:ext cx="3018907" cy="708025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864798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5F75A-A8F9-BC93-3175-DC8B19C7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B696DC8-7771-59BF-4DF0-AC2706934B5D}"/>
              </a:ext>
            </a:extLst>
          </p:cNvPr>
          <p:cNvSpPr txBox="1"/>
          <p:nvPr/>
        </p:nvSpPr>
        <p:spPr>
          <a:xfrm>
            <a:off x="369856" y="1202041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Trainingseffizienz wird gesteigert.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9AB02DB-68ED-91A2-A96E-59BFB5C87B48}"/>
              </a:ext>
            </a:extLst>
          </p:cNvPr>
          <p:cNvSpPr txBox="1"/>
          <p:nvPr/>
        </p:nvSpPr>
        <p:spPr>
          <a:xfrm>
            <a:off x="369856" y="1758174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Performanz mit TF meistens etwas schlechter als ohne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DDEAC1B-5904-FE63-F1FD-5F627910864C}"/>
              </a:ext>
            </a:extLst>
          </p:cNvPr>
          <p:cNvSpPr txBox="1"/>
          <p:nvPr/>
        </p:nvSpPr>
        <p:spPr>
          <a:xfrm>
            <a:off x="369856" y="2653456"/>
            <a:ext cx="605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Trainingsdauer:</a:t>
            </a:r>
          </a:p>
          <a:p>
            <a:r>
              <a:rPr lang="de-DE" dirty="0"/>
              <a:t>Bei wenigen Daten und Epochen: (Von viel Zeit zu wenig)</a:t>
            </a:r>
          </a:p>
          <a:p>
            <a:r>
              <a:rPr lang="de-DE" dirty="0"/>
              <a:t>TF, Inkrementell, Diskontinuierlichen.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FC711D3-8A91-AB0F-8C0F-42E3BBE7D504}"/>
              </a:ext>
            </a:extLst>
          </p:cNvPr>
          <p:cNvSpPr txBox="1"/>
          <p:nvPr/>
        </p:nvSpPr>
        <p:spPr>
          <a:xfrm>
            <a:off x="369856" y="4319721"/>
            <a:ext cx="1028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Performanz bei den genutzten Datensätzen:</a:t>
            </a:r>
          </a:p>
          <a:p>
            <a:r>
              <a:rPr lang="de-DE" dirty="0"/>
              <a:t>Klassifikation mit </a:t>
            </a:r>
            <a:r>
              <a:rPr lang="de-DE" dirty="0" err="1"/>
              <a:t>Direct</a:t>
            </a:r>
            <a:r>
              <a:rPr lang="de-DE" dirty="0"/>
              <a:t> Cascade Networks ist nicht mit TF machbar. (</a:t>
            </a:r>
            <a:r>
              <a:rPr lang="de-DE" dirty="0" err="1"/>
              <a:t>Maxacc</a:t>
            </a:r>
            <a:r>
              <a:rPr lang="de-DE" dirty="0"/>
              <a:t>: 60%; </a:t>
            </a:r>
            <a:r>
              <a:rPr lang="de-DE" dirty="0" err="1"/>
              <a:t>Bestacc</a:t>
            </a:r>
            <a:r>
              <a:rPr lang="de-DE" dirty="0"/>
              <a:t>: 90%)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E18763D-D48E-62F1-678F-8F6C04657DD5}"/>
              </a:ext>
            </a:extLst>
          </p:cNvPr>
          <p:cNvSpPr txBox="1"/>
          <p:nvPr/>
        </p:nvSpPr>
        <p:spPr>
          <a:xfrm>
            <a:off x="369856" y="4966052"/>
            <a:ext cx="112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 funktioniert mit </a:t>
            </a:r>
            <a:r>
              <a:rPr lang="de-DE" dirty="0" err="1"/>
              <a:t>Direct</a:t>
            </a:r>
            <a:r>
              <a:rPr lang="de-DE" dirty="0"/>
              <a:t> Cascade Networks mit TF. (</a:t>
            </a:r>
            <a:r>
              <a:rPr lang="de-DE" dirty="0" err="1"/>
              <a:t>MinMAE</a:t>
            </a:r>
            <a:r>
              <a:rPr lang="de-DE" dirty="0"/>
              <a:t>: 60k$, </a:t>
            </a:r>
            <a:r>
              <a:rPr lang="de-DE" dirty="0" err="1"/>
              <a:t>BestMAE</a:t>
            </a:r>
            <a:r>
              <a:rPr lang="de-DE" dirty="0"/>
              <a:t>: 56k$, Range:500k$)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9445DE9-8DFE-9ADC-00A3-2D0E3AFC5BCF}"/>
              </a:ext>
            </a:extLst>
          </p:cNvPr>
          <p:cNvSpPr txBox="1"/>
          <p:nvPr/>
        </p:nvSpPr>
        <p:spPr>
          <a:xfrm>
            <a:off x="369856" y="2002854"/>
            <a:ext cx="725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Ausnahme: </a:t>
            </a:r>
            <a:r>
              <a:rPr lang="de-DE" dirty="0" err="1"/>
              <a:t>Direct</a:t>
            </a:r>
            <a:r>
              <a:rPr lang="de-DE" dirty="0"/>
              <a:t> Cascade TF Regression bei wenigen Target-Daten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DC2D9C6-014E-40CE-F1EC-1351C982B299}"/>
              </a:ext>
            </a:extLst>
          </p:cNvPr>
          <p:cNvSpPr txBox="1"/>
          <p:nvPr/>
        </p:nvSpPr>
        <p:spPr>
          <a:xfrm>
            <a:off x="369856" y="3518908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mehr Daten und mehr Epochen ändert sich das Bild.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3CBDD05-F4F3-2F67-A3DD-173E67BF6109}"/>
              </a:ext>
            </a:extLst>
          </p:cNvPr>
          <p:cNvSpPr txBox="1"/>
          <p:nvPr/>
        </p:nvSpPr>
        <p:spPr>
          <a:xfrm>
            <a:off x="4202349" y="120204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Modelleistung verschlechtert sich.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EEA1E3C-5429-5281-4B0C-1111CC42D0F7}"/>
              </a:ext>
            </a:extLst>
          </p:cNvPr>
          <p:cNvSpPr/>
          <p:nvPr/>
        </p:nvSpPr>
        <p:spPr>
          <a:xfrm>
            <a:off x="340673" y="1067971"/>
            <a:ext cx="7606826" cy="624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87E6250-35AE-2252-59D1-0BA3FE733E62}"/>
              </a:ext>
            </a:extLst>
          </p:cNvPr>
          <p:cNvSpPr/>
          <p:nvPr/>
        </p:nvSpPr>
        <p:spPr>
          <a:xfrm>
            <a:off x="340673" y="1758174"/>
            <a:ext cx="7284439" cy="624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5A3CFE4-7782-6311-FA22-E52666778A69}"/>
              </a:ext>
            </a:extLst>
          </p:cNvPr>
          <p:cNvSpPr/>
          <p:nvPr/>
        </p:nvSpPr>
        <p:spPr>
          <a:xfrm>
            <a:off x="340674" y="2595803"/>
            <a:ext cx="6157404" cy="1354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5A8A35E-C53F-B95D-22D5-ABC6FDEC016C}"/>
              </a:ext>
            </a:extLst>
          </p:cNvPr>
          <p:cNvSpPr/>
          <p:nvPr/>
        </p:nvSpPr>
        <p:spPr>
          <a:xfrm>
            <a:off x="340673" y="4270641"/>
            <a:ext cx="11273342" cy="12222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7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r>
              <a:rPr lang="de-DE" b="0" dirty="0"/>
              <a:t>Trainingszeit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9A48F9E-CA2E-46FB-72C0-E5B023C76216}"/>
              </a:ext>
            </a:extLst>
          </p:cNvPr>
          <p:cNvSpPr/>
          <p:nvPr/>
        </p:nvSpPr>
        <p:spPr>
          <a:xfrm>
            <a:off x="2020290" y="1464802"/>
            <a:ext cx="2937753" cy="680936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NN benötigt viel Rechenzeit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135B5F-609A-0E4F-7549-8355D1017426}"/>
              </a:ext>
            </a:extLst>
          </p:cNvPr>
          <p:cNvSpPr/>
          <p:nvPr/>
        </p:nvSpPr>
        <p:spPr>
          <a:xfrm>
            <a:off x="2258618" y="2646449"/>
            <a:ext cx="2461098" cy="680936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CasCor</a:t>
            </a:r>
            <a:r>
              <a:rPr lang="de-DE" dirty="0">
                <a:solidFill>
                  <a:schemeClr val="tx1"/>
                </a:solidFill>
              </a:rPr>
              <a:t> entwickelt [0]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3BD46B-D531-E3C6-DF91-F2A601B07B56}"/>
              </a:ext>
            </a:extLst>
          </p:cNvPr>
          <p:cNvSpPr/>
          <p:nvPr/>
        </p:nvSpPr>
        <p:spPr>
          <a:xfrm>
            <a:off x="575734" y="4197221"/>
            <a:ext cx="2354094" cy="680935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Entwicklung zu </a:t>
            </a:r>
            <a:r>
              <a:rPr lang="de-DE" dirty="0" err="1">
                <a:solidFill>
                  <a:schemeClr val="tx1"/>
                </a:solidFill>
              </a:rPr>
              <a:t>Direct</a:t>
            </a:r>
            <a:r>
              <a:rPr lang="de-DE" dirty="0">
                <a:solidFill>
                  <a:schemeClr val="tx1"/>
                </a:solidFill>
              </a:rPr>
              <a:t> Cascade [1]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706F8E-1C28-F6FE-0E2B-26739DFA0637}"/>
              </a:ext>
            </a:extLst>
          </p:cNvPr>
          <p:cNvSpPr/>
          <p:nvPr/>
        </p:nvSpPr>
        <p:spPr>
          <a:xfrm>
            <a:off x="3644810" y="4197222"/>
            <a:ext cx="2354094" cy="680935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Weiterentwicklung zu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Deep Cascade [2]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2328C98-00E0-0FD6-FC17-C263406F76C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489167" y="2145738"/>
            <a:ext cx="0" cy="500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F47CF40-2B56-EF9C-7BC5-A226C1172EC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52781" y="3327385"/>
            <a:ext cx="1736386" cy="869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BD2468C-B0FC-C92A-7A7F-FF7AD5DC101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489167" y="3327385"/>
            <a:ext cx="1332690" cy="869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148A8CD-4059-DF06-A60A-5D601917DED2}"/>
              </a:ext>
            </a:extLst>
          </p:cNvPr>
          <p:cNvSpPr txBox="1"/>
          <p:nvPr/>
        </p:nvSpPr>
        <p:spPr>
          <a:xfrm>
            <a:off x="7033098" y="2461783"/>
            <a:ext cx="424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Beides soll die Trainingszeit reduzieren.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0AFF919-D539-985C-9521-DB0F2E0571E9}"/>
              </a:ext>
            </a:extLst>
          </p:cNvPr>
          <p:cNvSpPr txBox="1"/>
          <p:nvPr/>
        </p:nvSpPr>
        <p:spPr>
          <a:xfrm>
            <a:off x="7033098" y="324433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Preis sind leichte Einbußen in der </a:t>
            </a:r>
          </a:p>
          <a:p>
            <a:r>
              <a:rPr lang="de-DE" dirty="0"/>
              <a:t>Performanz.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3F5B182-5267-0D27-900F-2763BCD85ADB}"/>
              </a:ext>
            </a:extLst>
          </p:cNvPr>
          <p:cNvSpPr txBox="1"/>
          <p:nvPr/>
        </p:nvSpPr>
        <p:spPr>
          <a:xfrm>
            <a:off x="2020290" y="5339349"/>
            <a:ext cx="9769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[0] </a:t>
            </a:r>
            <a:r>
              <a:rPr lang="en-US" sz="1000" dirty="0"/>
              <a:t>Enrique S. Marquez and Christian </a:t>
            </a:r>
            <a:r>
              <a:rPr lang="en-US" sz="1000" dirty="0" err="1"/>
              <a:t>Lebiere</a:t>
            </a:r>
            <a:r>
              <a:rPr lang="en-US" sz="1000" dirty="0"/>
              <a:t>. The Cascade-Correlation Learning Architecture. Tech. rep. School of Computer Science, Carnegie-Mellon University, 1990.</a:t>
            </a:r>
            <a:endParaRPr lang="de-DE" sz="1000" dirty="0"/>
          </a:p>
          <a:p>
            <a:r>
              <a:rPr lang="de-DE" sz="1000" dirty="0"/>
              <a:t>[1] </a:t>
            </a:r>
            <a:r>
              <a:rPr lang="en-US" sz="1000" dirty="0"/>
              <a:t>Enno Littmann and Helge Ritter. “Cascade Network Architectures”. In: Intern. Joint Conference On Neural Networks. 1992.</a:t>
            </a:r>
            <a:endParaRPr lang="de-DE" sz="1000" dirty="0"/>
          </a:p>
          <a:p>
            <a:r>
              <a:rPr lang="de-DE" sz="1000" dirty="0"/>
              <a:t>[2] </a:t>
            </a:r>
            <a:r>
              <a:rPr lang="en-US" sz="1000" dirty="0"/>
              <a:t>Enrique S. Marquez. “Deep Cascade Learning”. PhD thesis. Faculty of Engineering, Physical Sciences Electronics, and </a:t>
            </a:r>
            <a:r>
              <a:rPr lang="en-US" sz="1000" dirty="0" err="1"/>
              <a:t>ComputerScience</a:t>
            </a:r>
            <a:r>
              <a:rPr lang="en-US" sz="1000" dirty="0"/>
              <a:t>, 2019.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346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22EC0-E265-92DD-3E25-BE609FDC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60827-6411-4492-2FCD-39DF11F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125000"/>
            <a:ext cx="11167533" cy="4608000"/>
          </a:xfrm>
        </p:spPr>
        <p:txBody>
          <a:bodyPr/>
          <a:lstStyle/>
          <a:p>
            <a:r>
              <a:rPr lang="de-DE" dirty="0"/>
              <a:t>[0] </a:t>
            </a:r>
            <a:r>
              <a:rPr lang="en-US" dirty="0"/>
              <a:t>Enrique S. Marquez and Christian </a:t>
            </a:r>
            <a:r>
              <a:rPr lang="en-US" dirty="0" err="1"/>
              <a:t>Lebiere</a:t>
            </a:r>
            <a:r>
              <a:rPr lang="en-US" dirty="0"/>
              <a:t>. The Cascade-Correlation Learning Architecture. Tech. rep. School of Computer Science, Carnegie-Mellon University, 1990.</a:t>
            </a:r>
            <a:endParaRPr lang="de-DE" dirty="0"/>
          </a:p>
          <a:p>
            <a:r>
              <a:rPr lang="de-DE" dirty="0"/>
              <a:t>[1] </a:t>
            </a:r>
            <a:r>
              <a:rPr lang="en-US" dirty="0"/>
              <a:t>Enno Littmann and Helge Ritter. “Cascade Network Architectures”. In: Intern. Joint Conference On Neural Networks. 1992.</a:t>
            </a:r>
            <a:endParaRPr lang="de-DE" dirty="0"/>
          </a:p>
          <a:p>
            <a:r>
              <a:rPr lang="de-DE" dirty="0"/>
              <a:t>[2] </a:t>
            </a:r>
            <a:r>
              <a:rPr lang="en-US" dirty="0"/>
              <a:t>Enrique S. Marquez. “Deep Cascade Learning”. PhD thesis. Faculty of Engineering, Physical Sciences Electronics, and </a:t>
            </a:r>
            <a:r>
              <a:rPr lang="en-US" dirty="0" err="1"/>
              <a:t>ComputerScience</a:t>
            </a:r>
            <a:r>
              <a:rPr lang="en-US" dirty="0"/>
              <a:t>, 2019.</a:t>
            </a:r>
            <a:endParaRPr lang="de-DE" dirty="0"/>
          </a:p>
          <a:p>
            <a:r>
              <a:rPr lang="de-DE" dirty="0"/>
              <a:t>[3] </a:t>
            </a:r>
            <a:r>
              <a:rPr lang="en-US" dirty="0"/>
              <a:t>Sinno Jialin Pan and Qiang Yang. “A Survey on Transfer Learning”. In: IEEE Transactions on knowledge and data engineering 22.10(2010).</a:t>
            </a:r>
          </a:p>
          <a:p>
            <a:r>
              <a:rPr lang="en-US" dirty="0"/>
              <a:t>[4] Yann LeCun et al. Learning Algorithms for Classification: A Comparison on handwritten digit recognition.</a:t>
            </a:r>
          </a:p>
          <a:p>
            <a:r>
              <a:rPr lang="en-US" dirty="0"/>
              <a:t>[5] Yuval Netzer et al. “Reading Digits in Natural Images with Unsupervised </a:t>
            </a:r>
            <a:r>
              <a:rPr lang="en-US" dirty="0" err="1"/>
              <a:t>FEature</a:t>
            </a:r>
            <a:r>
              <a:rPr lang="en-US" dirty="0"/>
              <a:t> Learning”. In: NIPS Workshop on Deep Learning and Unsupervised Feature Learning. Google Inc., Mountain View, CA and Stanford University, Stanford, CA, 2011.</a:t>
            </a:r>
          </a:p>
          <a:p>
            <a:r>
              <a:rPr lang="en-US" dirty="0"/>
              <a:t>[6] David Harrison et al. Corrected Version of Boston Housing Data. </a:t>
            </a:r>
            <a:r>
              <a:rPr lang="en-US" dirty="0" err="1"/>
              <a:t>StatLib</a:t>
            </a:r>
            <a:r>
              <a:rPr lang="en-US" dirty="0"/>
              <a:t> Library from Carnegie Mellon University. 1997.</a:t>
            </a:r>
          </a:p>
          <a:p>
            <a:r>
              <a:rPr lang="en-US" dirty="0"/>
              <a:t>[7] Cam Nugent. California Housing Prices. online at www.kaggle.com.2018.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283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18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FD7C-9EB0-3431-236C-DF3F91F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99E62-6508-4A37-9585-B9287306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669" y="1829119"/>
            <a:ext cx="5156220" cy="353328"/>
          </a:xfrm>
        </p:spPr>
        <p:txBody>
          <a:bodyPr/>
          <a:lstStyle/>
          <a:p>
            <a:r>
              <a:rPr lang="de-DE" dirty="0"/>
              <a:t>Komplettnetze sind besser als Deep Cascade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197B29-DB72-8EB8-DD41-4AF2272943A7}"/>
              </a:ext>
            </a:extLst>
          </p:cNvPr>
          <p:cNvSpPr txBox="1"/>
          <p:nvPr/>
        </p:nvSpPr>
        <p:spPr>
          <a:xfrm>
            <a:off x="574298" y="1431398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Einbruch direkt bei TF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5E09B3-BEAA-7F1D-DFC8-9ABD45F56CE7}"/>
              </a:ext>
            </a:extLst>
          </p:cNvPr>
          <p:cNvSpPr txBox="1"/>
          <p:nvPr/>
        </p:nvSpPr>
        <p:spPr>
          <a:xfrm>
            <a:off x="575734" y="1889467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Eindimensionale Kaskadennetze sind </a:t>
            </a:r>
          </a:p>
          <a:p>
            <a:r>
              <a:rPr lang="de-DE" dirty="0"/>
              <a:t>Mit kleinen Datensätzen langsamer als </a:t>
            </a:r>
          </a:p>
          <a:p>
            <a:r>
              <a:rPr lang="de-DE" dirty="0"/>
              <a:t>Komplettnetze, bei wenigen Epochen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823DE4-644A-2ECD-F295-CC2D8E9FC786}"/>
              </a:ext>
            </a:extLst>
          </p:cNvPr>
          <p:cNvSpPr txBox="1"/>
          <p:nvPr/>
        </p:nvSpPr>
        <p:spPr>
          <a:xfrm>
            <a:off x="575734" y="3832225"/>
            <a:ext cx="439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ACC abhängig von der </a:t>
            </a:r>
            <a:r>
              <a:rPr lang="de-DE" dirty="0" err="1"/>
              <a:t>Targetdatengröße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50F331-2908-370F-3BF3-E50DB87AF600}"/>
              </a:ext>
            </a:extLst>
          </p:cNvPr>
          <p:cNvSpPr txBox="1"/>
          <p:nvPr/>
        </p:nvSpPr>
        <p:spPr>
          <a:xfrm>
            <a:off x="575734" y="427940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TF schlechter als Cascade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3D193D-CA6F-3D45-F429-49FC5AABE0D1}"/>
              </a:ext>
            </a:extLst>
          </p:cNvPr>
          <p:cNvSpPr txBox="1"/>
          <p:nvPr/>
        </p:nvSpPr>
        <p:spPr>
          <a:xfrm>
            <a:off x="575734" y="4746121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Cascade schlechter als Komplettnetz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BA63CE1-1012-4C64-2398-44A68D617DB6}"/>
              </a:ext>
            </a:extLst>
          </p:cNvPr>
          <p:cNvSpPr/>
          <p:nvPr/>
        </p:nvSpPr>
        <p:spPr>
          <a:xfrm>
            <a:off x="496111" y="1188551"/>
            <a:ext cx="4291032" cy="201185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F687F9-267F-AEA3-0A19-92BFE7AA20C1}"/>
              </a:ext>
            </a:extLst>
          </p:cNvPr>
          <p:cNvSpPr/>
          <p:nvPr/>
        </p:nvSpPr>
        <p:spPr>
          <a:xfrm>
            <a:off x="496111" y="3686783"/>
            <a:ext cx="4479289" cy="1780162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BA45C9-0923-1560-4BE5-E55E25B35CC1}"/>
              </a:ext>
            </a:extLst>
          </p:cNvPr>
          <p:cNvSpPr txBox="1"/>
          <p:nvPr/>
        </p:nvSpPr>
        <p:spPr>
          <a:xfrm>
            <a:off x="6446314" y="2263704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 ist besser als Deep Cascade TF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A2938C6-E48E-04D2-ACD4-85BC24B936C8}"/>
              </a:ext>
            </a:extLst>
          </p:cNvPr>
          <p:cNvSpPr txBox="1"/>
          <p:nvPr/>
        </p:nvSpPr>
        <p:spPr>
          <a:xfrm>
            <a:off x="6446314" y="3173518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</a:t>
            </a:r>
            <a:r>
              <a:rPr lang="de-DE" dirty="0"/>
              <a:t> Cascade TF ist besser als </a:t>
            </a:r>
            <a:r>
              <a:rPr lang="de-DE" dirty="0" err="1"/>
              <a:t>Direct</a:t>
            </a:r>
            <a:r>
              <a:rPr lang="de-DE" dirty="0"/>
              <a:t> Cascade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93E9FA-D559-AACC-4B0A-56D7C8D0F52D}"/>
              </a:ext>
            </a:extLst>
          </p:cNvPr>
          <p:cNvSpPr txBox="1"/>
          <p:nvPr/>
        </p:nvSpPr>
        <p:spPr>
          <a:xfrm>
            <a:off x="6446314" y="362842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Early-</a:t>
            </a:r>
            <a:r>
              <a:rPr lang="de-DE" dirty="0" err="1"/>
              <a:t>Stopping</a:t>
            </a:r>
            <a:r>
              <a:rPr lang="de-DE" dirty="0"/>
              <a:t> verbessert nichts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62960E-6123-D250-24DE-AA10513A1A8E}"/>
              </a:ext>
            </a:extLst>
          </p:cNvPr>
          <p:cNvSpPr/>
          <p:nvPr/>
        </p:nvSpPr>
        <p:spPr>
          <a:xfrm>
            <a:off x="6396020" y="1557882"/>
            <a:ext cx="5447004" cy="2643675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29C09C8-E0C3-715D-8A63-D1341FD4F0A4}"/>
              </a:ext>
            </a:extLst>
          </p:cNvPr>
          <p:cNvSpPr txBox="1"/>
          <p:nvPr/>
        </p:nvSpPr>
        <p:spPr>
          <a:xfrm>
            <a:off x="7444472" y="1142138"/>
            <a:ext cx="345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 (wenig </a:t>
            </a:r>
            <a:r>
              <a:rPr lang="de-DE" dirty="0" err="1"/>
              <a:t>Targetdaten</a:t>
            </a:r>
            <a:r>
              <a:rPr lang="de-DE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73DF41-D045-C4B3-5024-5284643497D1}"/>
              </a:ext>
            </a:extLst>
          </p:cNvPr>
          <p:cNvSpPr txBox="1"/>
          <p:nvPr/>
        </p:nvSpPr>
        <p:spPr>
          <a:xfrm>
            <a:off x="1915844" y="328913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Klassifikation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947E112-EE65-B422-B270-D724250831D5}"/>
              </a:ext>
            </a:extLst>
          </p:cNvPr>
          <p:cNvSpPr txBox="1"/>
          <p:nvPr/>
        </p:nvSpPr>
        <p:spPr>
          <a:xfrm>
            <a:off x="1915844" y="8483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Allgemein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D9F1649-B8B9-2DAE-4504-DC48C2092C77}"/>
              </a:ext>
            </a:extLst>
          </p:cNvPr>
          <p:cNvSpPr txBox="1"/>
          <p:nvPr/>
        </p:nvSpPr>
        <p:spPr>
          <a:xfrm>
            <a:off x="5147824" y="4676067"/>
            <a:ext cx="682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Klassifikation funktioniert bei </a:t>
            </a:r>
            <a:r>
              <a:rPr lang="de-DE" dirty="0" err="1"/>
              <a:t>Direct</a:t>
            </a:r>
            <a:r>
              <a:rPr lang="de-DE" dirty="0"/>
              <a:t> Cascade nicht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Regression funktioniert bei </a:t>
            </a:r>
            <a:r>
              <a:rPr lang="de-DE" dirty="0" err="1"/>
              <a:t>Direct</a:t>
            </a:r>
            <a:r>
              <a:rPr lang="de-DE" dirty="0"/>
              <a:t> Cascade bei wenigen Daten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FE49AA8-8941-CC98-8333-D47354B18D40}"/>
              </a:ext>
            </a:extLst>
          </p:cNvPr>
          <p:cNvSpPr txBox="1"/>
          <p:nvPr/>
        </p:nvSpPr>
        <p:spPr>
          <a:xfrm>
            <a:off x="6446314" y="2718611"/>
            <a:ext cx="544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 TF ist besser als </a:t>
            </a:r>
            <a:r>
              <a:rPr lang="de-DE" dirty="0" err="1"/>
              <a:t>Direct</a:t>
            </a:r>
            <a:r>
              <a:rPr lang="de-DE" dirty="0"/>
              <a:t> Cascade TF</a:t>
            </a:r>
          </a:p>
        </p:txBody>
      </p:sp>
    </p:spTree>
    <p:extLst>
      <p:ext uri="{BB962C8B-B14F-4D97-AF65-F5344CB8AC3E}">
        <p14:creationId xmlns:p14="http://schemas.microsoft.com/office/powerpoint/2010/main" val="22391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1" grpId="0" animBg="1"/>
      <p:bldP spid="13" grpId="0"/>
      <p:bldP spid="14" grpId="0"/>
      <p:bldP spid="15" grpId="0"/>
      <p:bldP spid="16" grpId="0" animBg="1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r>
              <a:rPr lang="de-DE" b="0" dirty="0"/>
              <a:t>Datenmenge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CAA0D8-68CC-B8CD-6A13-D652464F8A7C}"/>
              </a:ext>
            </a:extLst>
          </p:cNvPr>
          <p:cNvSpPr/>
          <p:nvPr/>
        </p:nvSpPr>
        <p:spPr>
          <a:xfrm>
            <a:off x="904672" y="1118681"/>
            <a:ext cx="6167337" cy="535021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„Bei neuronalen Netzen ist nichts besser als mehr Daten.“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D3AE57-3DAF-9E3A-2CD5-B738B36606E0}"/>
              </a:ext>
            </a:extLst>
          </p:cNvPr>
          <p:cNvSpPr txBox="1"/>
          <p:nvPr/>
        </p:nvSpPr>
        <p:spPr>
          <a:xfrm>
            <a:off x="904672" y="2009583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existieren aber nicht immer.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A12FAD-4C08-71C4-58E4-1B8F148D9037}"/>
              </a:ext>
            </a:extLst>
          </p:cNvPr>
          <p:cNvSpPr txBox="1"/>
          <p:nvPr/>
        </p:nvSpPr>
        <p:spPr>
          <a:xfrm>
            <a:off x="4786009" y="2009583"/>
            <a:ext cx="684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Möglichkeit damit klarzukommen ist das Transferlernen (TF)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C5A8622-D01A-A8F7-5B00-633C7DACA19E}"/>
              </a:ext>
            </a:extLst>
          </p:cNvPr>
          <p:cNvSpPr/>
          <p:nvPr/>
        </p:nvSpPr>
        <p:spPr>
          <a:xfrm>
            <a:off x="4368706" y="2090087"/>
            <a:ext cx="369652" cy="208323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9DFD39-E7EC-5039-4388-FCF2A1F20714}"/>
              </a:ext>
            </a:extLst>
          </p:cNvPr>
          <p:cNvCxnSpPr/>
          <p:nvPr/>
        </p:nvCxnSpPr>
        <p:spPr>
          <a:xfrm>
            <a:off x="350196" y="2607013"/>
            <a:ext cx="1161482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gestreift nach rechts 13">
            <a:extLst>
              <a:ext uri="{FF2B5EF4-FFF2-40B4-BE49-F238E27FC236}">
                <a16:creationId xmlns:a16="http://schemas.microsoft.com/office/drawing/2014/main" id="{A03F2008-AA90-6E2E-D91E-DC93ED1C0C19}"/>
              </a:ext>
            </a:extLst>
          </p:cNvPr>
          <p:cNvSpPr/>
          <p:nvPr/>
        </p:nvSpPr>
        <p:spPr>
          <a:xfrm>
            <a:off x="4826540" y="3813241"/>
            <a:ext cx="2538919" cy="1235412"/>
          </a:xfrm>
          <a:prstGeom prst="stripedRightArrow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Transfer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E944DD3-C137-8398-666D-A91DDEBD86F4}"/>
              </a:ext>
            </a:extLst>
          </p:cNvPr>
          <p:cNvSpPr/>
          <p:nvPr/>
        </p:nvSpPr>
        <p:spPr>
          <a:xfrm>
            <a:off x="752272" y="3122583"/>
            <a:ext cx="2858130" cy="2616732"/>
          </a:xfrm>
          <a:prstGeom prst="ellipse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8EE54AE-1AB8-55E2-CC6F-6EAB1971E175}"/>
              </a:ext>
            </a:extLst>
          </p:cNvPr>
          <p:cNvSpPr/>
          <p:nvPr/>
        </p:nvSpPr>
        <p:spPr>
          <a:xfrm>
            <a:off x="8581598" y="3122583"/>
            <a:ext cx="2858130" cy="2616732"/>
          </a:xfrm>
          <a:prstGeom prst="ellipse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778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FE937-EE4C-3BBB-6125-2BA4DFEF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5E5300-A233-8012-F603-7E9D8C26CD9D}"/>
              </a:ext>
            </a:extLst>
          </p:cNvPr>
          <p:cNvSpPr txBox="1"/>
          <p:nvPr/>
        </p:nvSpPr>
        <p:spPr>
          <a:xfrm>
            <a:off x="695556" y="1707632"/>
            <a:ext cx="530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Trainingseffizienz steigern? – ohne Modelleistung </a:t>
            </a:r>
          </a:p>
          <a:p>
            <a:r>
              <a:rPr lang="de-DE" dirty="0"/>
              <a:t>auf Target zu verschlechtern.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C8A217-7DF7-D81F-2BBE-6EA62BA496DF}"/>
              </a:ext>
            </a:extLst>
          </p:cNvPr>
          <p:cNvSpPr txBox="1"/>
          <p:nvPr/>
        </p:nvSpPr>
        <p:spPr>
          <a:xfrm>
            <a:off x="6713441" y="1699581"/>
            <a:ext cx="4899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Einfluss von TF auf Performanz, Trainingszeit </a:t>
            </a:r>
          </a:p>
          <a:p>
            <a:r>
              <a:rPr lang="de-DE" dirty="0"/>
              <a:t>und Schätzgenauigkeit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C18133-0651-5F98-B217-5A1F042A52D7}"/>
              </a:ext>
            </a:extLst>
          </p:cNvPr>
          <p:cNvSpPr txBox="1"/>
          <p:nvPr/>
        </p:nvSpPr>
        <p:spPr>
          <a:xfrm>
            <a:off x="1172124" y="3224349"/>
            <a:ext cx="1032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gut ist die Performanz von TF mit </a:t>
            </a:r>
            <a:r>
              <a:rPr lang="de-DE" dirty="0" err="1"/>
              <a:t>Direct</a:t>
            </a:r>
            <a:r>
              <a:rPr lang="de-DE" dirty="0"/>
              <a:t> Cascade Networks bei Klassifikation und Regression?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5A3C54-EA11-A9BD-62EB-620FBE5481D4}"/>
              </a:ext>
            </a:extLst>
          </p:cNvPr>
          <p:cNvSpPr txBox="1"/>
          <p:nvPr/>
        </p:nvSpPr>
        <p:spPr>
          <a:xfrm>
            <a:off x="8154311" y="4615934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Vergleichsreferenz: </a:t>
            </a:r>
          </a:p>
          <a:p>
            <a:r>
              <a:rPr lang="de-DE" dirty="0"/>
              <a:t>Deep Cascade Networks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BB02346-09AD-EE7B-E66F-E59085E34584}"/>
              </a:ext>
            </a:extLst>
          </p:cNvPr>
          <p:cNvSpPr/>
          <p:nvPr/>
        </p:nvSpPr>
        <p:spPr>
          <a:xfrm>
            <a:off x="575734" y="1620948"/>
            <a:ext cx="5421338" cy="805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A0610C-FB33-1728-FD99-9C9E5207B9A7}"/>
              </a:ext>
            </a:extLst>
          </p:cNvPr>
          <p:cNvSpPr/>
          <p:nvPr/>
        </p:nvSpPr>
        <p:spPr>
          <a:xfrm>
            <a:off x="6713441" y="1620947"/>
            <a:ext cx="5029826" cy="805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796952-4A33-5CC2-7E87-9073CDA865E1}"/>
              </a:ext>
            </a:extLst>
          </p:cNvPr>
          <p:cNvSpPr/>
          <p:nvPr/>
        </p:nvSpPr>
        <p:spPr>
          <a:xfrm>
            <a:off x="1172124" y="3179389"/>
            <a:ext cx="10321047" cy="499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EB59B7-0DCE-AE26-B9DA-9A2BE7D48BC5}"/>
              </a:ext>
            </a:extLst>
          </p:cNvPr>
          <p:cNvSpPr/>
          <p:nvPr/>
        </p:nvSpPr>
        <p:spPr>
          <a:xfrm>
            <a:off x="8106369" y="4536366"/>
            <a:ext cx="2832529" cy="805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07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DAA84-1A3A-497B-7595-FDE39CB4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r>
              <a:rPr lang="de-DE" b="0" dirty="0"/>
              <a:t>Transferlernen (TF)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741396-D006-97E7-9BD6-898D72F423FB}"/>
              </a:ext>
            </a:extLst>
          </p:cNvPr>
          <p:cNvSpPr txBox="1"/>
          <p:nvPr/>
        </p:nvSpPr>
        <p:spPr>
          <a:xfrm>
            <a:off x="6669793" y="1347998"/>
            <a:ext cx="2242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Probleme: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983A47-686F-40B0-0744-8C0EE876C322}"/>
              </a:ext>
            </a:extLst>
          </p:cNvPr>
          <p:cNvSpPr txBox="1"/>
          <p:nvPr/>
        </p:nvSpPr>
        <p:spPr>
          <a:xfrm>
            <a:off x="575734" y="1235550"/>
            <a:ext cx="5137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Arten TF: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Domainwechsel (</a:t>
            </a:r>
            <a:r>
              <a:rPr lang="de-DE" dirty="0" err="1"/>
              <a:t>Transductive</a:t>
            </a:r>
            <a:r>
              <a:rPr lang="de-DE" dirty="0"/>
              <a:t> TF)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Taskwechsel (</a:t>
            </a:r>
            <a:r>
              <a:rPr lang="de-DE" dirty="0" err="1"/>
              <a:t>Inductive</a:t>
            </a:r>
            <a:r>
              <a:rPr lang="de-DE" dirty="0"/>
              <a:t> TF)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Task- und Domainwechsel (</a:t>
            </a:r>
            <a:r>
              <a:rPr lang="de-DE" dirty="0" err="1"/>
              <a:t>Unsupervised</a:t>
            </a:r>
            <a:r>
              <a:rPr lang="de-DE" dirty="0"/>
              <a:t> TF)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01A1FD-2D83-FA6F-56B9-3D01B9F1380F}"/>
              </a:ext>
            </a:extLst>
          </p:cNvPr>
          <p:cNvSpPr txBox="1"/>
          <p:nvPr/>
        </p:nvSpPr>
        <p:spPr>
          <a:xfrm>
            <a:off x="11302121" y="559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8A1FF5-AC41-D137-E9D4-71DC1A4EF3C1}"/>
              </a:ext>
            </a:extLst>
          </p:cNvPr>
          <p:cNvSpPr txBox="1"/>
          <p:nvPr/>
        </p:nvSpPr>
        <p:spPr>
          <a:xfrm>
            <a:off x="575733" y="3025302"/>
            <a:ext cx="423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wird hier </a:t>
            </a:r>
            <a:r>
              <a:rPr lang="de-DE" dirty="0" err="1"/>
              <a:t>Transductive</a:t>
            </a:r>
            <a:r>
              <a:rPr lang="de-DE" dirty="0"/>
              <a:t> TF genutzt.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FD872C-4754-2D92-2CC0-5C638A9B5545}"/>
              </a:ext>
            </a:extLst>
          </p:cNvPr>
          <p:cNvSpPr txBox="1"/>
          <p:nvPr/>
        </p:nvSpPr>
        <p:spPr>
          <a:xfrm>
            <a:off x="575733" y="3463367"/>
            <a:ext cx="44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Datensatzwechsel während dem Training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55DAEC-2F8E-8FC2-ED87-5BC88E2A1B60}"/>
              </a:ext>
            </a:extLst>
          </p:cNvPr>
          <p:cNvSpPr txBox="1"/>
          <p:nvPr/>
        </p:nvSpPr>
        <p:spPr>
          <a:xfrm>
            <a:off x="6282665" y="3322233"/>
            <a:ext cx="38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: Welche Datensätze (Später)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EFFB98-C97F-12A5-E031-CC470B3C95F5}"/>
              </a:ext>
            </a:extLst>
          </p:cNvPr>
          <p:cNvSpPr txBox="1"/>
          <p:nvPr/>
        </p:nvSpPr>
        <p:spPr>
          <a:xfrm>
            <a:off x="6282665" y="3832699"/>
            <a:ext cx="558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: Deep Cascade, </a:t>
            </a:r>
            <a:r>
              <a:rPr lang="de-DE" dirty="0" err="1"/>
              <a:t>Direct</a:t>
            </a:r>
            <a:r>
              <a:rPr lang="de-DE" dirty="0"/>
              <a:t> Cascade jeweils als Austausch des Datensatzes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50A95A-8CFA-66F2-A515-CC55B5335F09}"/>
              </a:ext>
            </a:extLst>
          </p:cNvPr>
          <p:cNvSpPr txBox="1"/>
          <p:nvPr/>
        </p:nvSpPr>
        <p:spPr>
          <a:xfrm>
            <a:off x="6282665" y="467266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When</a:t>
            </a:r>
            <a:r>
              <a:rPr lang="de-DE" dirty="0"/>
              <a:t>: Muss ausgetestet werden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BFDE8AF-2036-8A92-6425-CA1962490761}"/>
              </a:ext>
            </a:extLst>
          </p:cNvPr>
          <p:cNvCxnSpPr/>
          <p:nvPr/>
        </p:nvCxnSpPr>
        <p:spPr>
          <a:xfrm>
            <a:off x="5846323" y="867095"/>
            <a:ext cx="0" cy="51925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6D646-D47A-4D91-A619-BCCCD041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844" y="2720975"/>
            <a:ext cx="4040312" cy="708025"/>
          </a:xfrm>
        </p:spPr>
        <p:txBody>
          <a:bodyPr/>
          <a:lstStyle/>
          <a:p>
            <a:r>
              <a:rPr lang="de-DE" dirty="0" err="1"/>
              <a:t>Kaskadierungsvarianten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0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/>
              <a:t>Kaskadierungsvarianten</a:t>
            </a:r>
            <a:br>
              <a:rPr lang="de-DE"/>
            </a:br>
            <a:r>
              <a:rPr lang="de-DE" b="0"/>
              <a:t>Direct Cascade</a:t>
            </a:r>
          </a:p>
        </p:txBody>
      </p:sp>
      <p:pic>
        <p:nvPicPr>
          <p:cNvPr id="8" name="Inhaltsplatzhalter 7" descr="Ein Bild, das Tex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8EEFEEA3-C35A-326C-4DB0-5C9C9B80DBC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7" y="1007489"/>
            <a:ext cx="2162706" cy="4887473"/>
          </a:xfrm>
          <a:noFill/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1A99B3A-51A5-D625-D9A4-EADC368860A5}"/>
              </a:ext>
            </a:extLst>
          </p:cNvPr>
          <p:cNvSpPr/>
          <p:nvPr/>
        </p:nvSpPr>
        <p:spPr>
          <a:xfrm>
            <a:off x="7840494" y="3657600"/>
            <a:ext cx="2704289" cy="23346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2995FF-3D63-6EFA-E2F3-83A58D11BB13}"/>
              </a:ext>
            </a:extLst>
          </p:cNvPr>
          <p:cNvSpPr txBox="1"/>
          <p:nvPr/>
        </p:nvSpPr>
        <p:spPr>
          <a:xfrm>
            <a:off x="1157591" y="1809345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wurde noch nie gemacht.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26A5E0-3D56-B437-8A79-E549BA277B4E}"/>
              </a:ext>
            </a:extLst>
          </p:cNvPr>
          <p:cNvSpPr txBox="1"/>
          <p:nvPr/>
        </p:nvSpPr>
        <p:spPr>
          <a:xfrm>
            <a:off x="1157591" y="2373550"/>
            <a:ext cx="430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Weder in Regression noch Klassifikation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F31AFA-CD3E-52F4-3CE5-06BDAD83B9E8}"/>
              </a:ext>
            </a:extLst>
          </p:cNvPr>
          <p:cNvSpPr txBox="1"/>
          <p:nvPr/>
        </p:nvSpPr>
        <p:spPr>
          <a:xfrm>
            <a:off x="1157591" y="298420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 ist Referenz</a:t>
            </a:r>
          </a:p>
        </p:txBody>
      </p:sp>
    </p:spTree>
    <p:extLst>
      <p:ext uri="{BB962C8B-B14F-4D97-AF65-F5344CB8AC3E}">
        <p14:creationId xmlns:p14="http://schemas.microsoft.com/office/powerpoint/2010/main" val="2708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err="1"/>
              <a:t>Kaskadierungsvarianten</a:t>
            </a:r>
            <a:br>
              <a:rPr lang="de-DE" dirty="0"/>
            </a:br>
            <a:r>
              <a:rPr lang="de-DE" b="0" dirty="0"/>
              <a:t>Deep Cascade</a:t>
            </a:r>
            <a:endParaRPr lang="de-DE" b="0"/>
          </a:p>
        </p:txBody>
      </p:sp>
      <p:pic>
        <p:nvPicPr>
          <p:cNvPr id="7" name="Inhaltsplatzhalter 6" descr="Ein Bild, das Text, Diagramm, Screenshot, Entwurf enthält.&#10;&#10;KI-generierte Inhalte können fehlerhaft sein.">
            <a:extLst>
              <a:ext uri="{FF2B5EF4-FFF2-40B4-BE49-F238E27FC236}">
                <a16:creationId xmlns:a16="http://schemas.microsoft.com/office/drawing/2014/main" id="{9FBDBA74-CE0E-A573-63D1-1E48FF1B4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0" r="1" b="13078"/>
          <a:stretch>
            <a:fillRect/>
          </a:stretch>
        </p:blipFill>
        <p:spPr>
          <a:xfrm>
            <a:off x="575734" y="1125000"/>
            <a:ext cx="11167533" cy="4608000"/>
          </a:xfrm>
          <a:noFill/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97C89D5-5842-B29F-BA37-9C8C7256A801}"/>
              </a:ext>
            </a:extLst>
          </p:cNvPr>
          <p:cNvSpPr/>
          <p:nvPr/>
        </p:nvSpPr>
        <p:spPr>
          <a:xfrm>
            <a:off x="448733" y="2821020"/>
            <a:ext cx="5845063" cy="13035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C4CBF89-5549-48B2-0766-1B8BCCEB44B8}"/>
              </a:ext>
            </a:extLst>
          </p:cNvPr>
          <p:cNvSpPr/>
          <p:nvPr/>
        </p:nvSpPr>
        <p:spPr>
          <a:xfrm>
            <a:off x="5898204" y="3359894"/>
            <a:ext cx="5845063" cy="13541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6F065C1-D085-75EB-1506-A90720801BD5}"/>
              </a:ext>
            </a:extLst>
          </p:cNvPr>
          <p:cNvSpPr/>
          <p:nvPr/>
        </p:nvSpPr>
        <p:spPr>
          <a:xfrm>
            <a:off x="448733" y="4124528"/>
            <a:ext cx="5845063" cy="16084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65D78-AFDC-51C9-C652-AAE5C8EBBF9F}"/>
              </a:ext>
            </a:extLst>
          </p:cNvPr>
          <p:cNvSpPr/>
          <p:nvPr/>
        </p:nvSpPr>
        <p:spPr>
          <a:xfrm>
            <a:off x="5898204" y="4714066"/>
            <a:ext cx="5845063" cy="13541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4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1479</Words>
  <Application>Microsoft Office PowerPoint</Application>
  <PresentationFormat>Breitbild</PresentationFormat>
  <Paragraphs>237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TUBraunschweig_PPT2007_Folienpool_16_9</vt:lpstr>
      <vt:lpstr>PowerPoint-Präsentation</vt:lpstr>
      <vt:lpstr>Gliederung</vt:lpstr>
      <vt:lpstr>Motivation Trainingszeit</vt:lpstr>
      <vt:lpstr>Motivation Datenmenge</vt:lpstr>
      <vt:lpstr>Forschungsfragen</vt:lpstr>
      <vt:lpstr>Motivation Transferlernen (TF)</vt:lpstr>
      <vt:lpstr>Kaskadierungsvarianten</vt:lpstr>
      <vt:lpstr>Kaskadierungsvarianten Direct Cascade</vt:lpstr>
      <vt:lpstr>Kaskadierungsvarianten Deep Cascade</vt:lpstr>
      <vt:lpstr>Datensätze</vt:lpstr>
      <vt:lpstr>Datensätze Klassifikation und Regression</vt:lpstr>
      <vt:lpstr>Klassifikation</vt:lpstr>
      <vt:lpstr>Klassifikation Direct Cascade Netze</vt:lpstr>
      <vt:lpstr>Klassifikation Augmented Vector (AugVec)</vt:lpstr>
      <vt:lpstr>Klassifikation ConvMaxPool (CMP)</vt:lpstr>
      <vt:lpstr>Klassifikation Konsistentes Auftreten</vt:lpstr>
      <vt:lpstr>Klassifikation Targetdatengröße</vt:lpstr>
      <vt:lpstr>Klassifikation Convolution vs. Linear</vt:lpstr>
      <vt:lpstr>Klassifikation Inkrementell vs. Diskontinuierlich</vt:lpstr>
      <vt:lpstr>Regression</vt:lpstr>
      <vt:lpstr>Regression Regressionsnetze</vt:lpstr>
      <vt:lpstr>Regression Bestwert Targetdaten</vt:lpstr>
      <vt:lpstr>Regression wenige Targetdaten</vt:lpstr>
      <vt:lpstr>Regression Funktionierendes TF</vt:lpstr>
      <vt:lpstr>Regression Early Stopping</vt:lpstr>
      <vt:lpstr>Zeitnahme</vt:lpstr>
      <vt:lpstr>Zeitnahme</vt:lpstr>
      <vt:lpstr>Zusammenfassung</vt:lpstr>
      <vt:lpstr>Zusammenfassung</vt:lpstr>
      <vt:lpstr>Quellen</vt:lpstr>
      <vt:lpstr>PowerPoint-Präsentation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Inga Schleicher</dc:creator>
  <cp:lastModifiedBy>Simon Tarras</cp:lastModifiedBy>
  <cp:revision>261</cp:revision>
  <dcterms:created xsi:type="dcterms:W3CDTF">2021-05-28T11:59:38Z</dcterms:created>
  <dcterms:modified xsi:type="dcterms:W3CDTF">2025-07-12T15:02:20Z</dcterms:modified>
</cp:coreProperties>
</file>