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6"/>
  </p:notesMasterIdLst>
  <p:sldIdLst>
    <p:sldId id="256" r:id="rId2"/>
    <p:sldId id="257" r:id="rId3"/>
    <p:sldId id="283" r:id="rId4"/>
    <p:sldId id="284" r:id="rId5"/>
    <p:sldId id="285" r:id="rId6"/>
    <p:sldId id="286" r:id="rId7"/>
    <p:sldId id="287" r:id="rId8"/>
    <p:sldId id="288" r:id="rId9"/>
    <p:sldId id="289" r:id="rId10"/>
    <p:sldId id="290" r:id="rId11"/>
    <p:sldId id="291" r:id="rId12"/>
    <p:sldId id="281" r:id="rId13"/>
    <p:sldId id="292" r:id="rId14"/>
    <p:sldId id="293" r:id="rId15"/>
    <p:sldId id="282" r:id="rId16"/>
    <p:sldId id="294" r:id="rId17"/>
    <p:sldId id="295" r:id="rId18"/>
    <p:sldId id="296" r:id="rId19"/>
    <p:sldId id="297" r:id="rId20"/>
    <p:sldId id="298" r:id="rId21"/>
    <p:sldId id="299" r:id="rId22"/>
    <p:sldId id="300" r:id="rId23"/>
    <p:sldId id="301" r:id="rId24"/>
    <p:sldId id="302"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5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3" name="Google Shape;53;p1: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0" name="Google Shape;60;p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393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0" name="Google Shape;60;p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3586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4" name="Google Shape;254;p2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4" name="Google Shape;254;p2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4935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4" name="Google Shape;254;p2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2313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0" name="Google Shape;260;p2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4" name="Google Shape;254;p2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860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0" name="Google Shape;260;p2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8024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0" name="Google Shape;260;p27: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9456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4" name="Google Shape;254;p2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385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0" name="Google Shape;60;p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4" name="Google Shape;254;p2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3676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4" name="Google Shape;254;p2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1435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4" name="Google Shape;254;p2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6848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4" name="Google Shape;254;p2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555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4" name="Google Shape;254;p26: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181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0" name="Google Shape;60;p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6944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0" name="Google Shape;60;p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4422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0" name="Google Shape;60;p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734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0" name="Google Shape;60;p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6075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0" name="Google Shape;60;p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4099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0" name="Google Shape;60;p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0" name="Google Shape;60;p2: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3784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bg>
      <p:bgPr>
        <a:blipFill>
          <a:blip r:embed="rId2">
            <a:alphaModFix/>
          </a:blip>
          <a:stretch>
            <a:fillRect/>
          </a:stretch>
        </a:blipFill>
        <a:effectLst/>
      </p:bgPr>
    </p:bg>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235164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Título vertical y texto">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s-ES"/>
              <a:t>Haga clic para modificar el estilo de título del patrón</a:t>
            </a:r>
            <a:endParaRPr/>
          </a:p>
        </p:txBody>
      </p:sp>
      <p:sp>
        <p:nvSpPr>
          <p:cNvPr id="49" name="Google Shape;49;p11"/>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s-ES"/>
              <a:t>Editar los estilos de texto del patrón</a:t>
            </a:r>
          </a:p>
        </p:txBody>
      </p:sp>
    </p:spTree>
    <p:extLst>
      <p:ext uri="{BB962C8B-B14F-4D97-AF65-F5344CB8AC3E}">
        <p14:creationId xmlns:p14="http://schemas.microsoft.com/office/powerpoint/2010/main" val="220226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n blanco" type="blank">
  <p:cSld name="En blanco">
    <p:bg>
      <p:bgPr>
        <a:blipFill>
          <a:blip r:embed="rId2">
            <a:alphaModFix/>
          </a:blip>
          <a:stretch>
            <a:fillRect/>
          </a:stretch>
        </a:blipFill>
        <a:effectLst/>
      </p:bgPr>
    </p:bg>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133765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Encabezado de sección">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s-ES"/>
              <a:t>Haga clic para modificar el estilo de título del patrón</a:t>
            </a:r>
            <a:endParaRPr/>
          </a:p>
        </p:txBody>
      </p:sp>
      <p:sp>
        <p:nvSpPr>
          <p:cNvPr id="14" name="Google Shape;14;p3"/>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pPr lvl="0"/>
            <a:r>
              <a:rPr lang="es-ES"/>
              <a:t>Editar los estilos de texto del patrón</a:t>
            </a:r>
          </a:p>
        </p:txBody>
      </p:sp>
      <p:sp>
        <p:nvSpPr>
          <p:cNvPr id="15" name="Google Shape;15;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s-CO"/>
          </a:p>
        </p:txBody>
      </p:sp>
      <p:sp>
        <p:nvSpPr>
          <p:cNvPr id="16" name="Google Shape;16;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s-CO"/>
          </a:p>
        </p:txBody>
      </p:sp>
      <p:sp>
        <p:nvSpPr>
          <p:cNvPr id="17" name="Google Shape;17;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9666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s-ES"/>
              <a:t>Haga clic para modificar el estilo de título del patrón</a:t>
            </a:r>
            <a:endParaRPr/>
          </a:p>
        </p:txBody>
      </p:sp>
      <p:sp>
        <p:nvSpPr>
          <p:cNvPr id="20" name="Google Shape;20;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s-ES"/>
              <a:t>Editar los estilos de texto del patrón</a:t>
            </a:r>
          </a:p>
        </p:txBody>
      </p:sp>
      <p:sp>
        <p:nvSpPr>
          <p:cNvPr id="21" name="Google Shape;21;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s-CO"/>
          </a:p>
        </p:txBody>
      </p:sp>
      <p:sp>
        <p:nvSpPr>
          <p:cNvPr id="22" name="Google Shape;22;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s-CO"/>
          </a:p>
        </p:txBody>
      </p:sp>
      <p:sp>
        <p:nvSpPr>
          <p:cNvPr id="23" name="Google Shape;23;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44290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Dos objetos">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s-ES"/>
              <a:t>Haga clic para modificar el estilo de título del patrón</a:t>
            </a:r>
            <a:endParaRPr/>
          </a:p>
        </p:txBody>
      </p:sp>
      <p:sp>
        <p:nvSpPr>
          <p:cNvPr id="26" name="Google Shape;26;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s-ES"/>
              <a:t>Editar los estilos de texto del patrón</a:t>
            </a:r>
          </a:p>
        </p:txBody>
      </p:sp>
      <p:sp>
        <p:nvSpPr>
          <p:cNvPr id="27" name="Google Shape;27;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s-ES"/>
              <a:t>Editar los estilos de texto del patrón</a:t>
            </a:r>
          </a:p>
        </p:txBody>
      </p:sp>
    </p:spTree>
    <p:extLst>
      <p:ext uri="{BB962C8B-B14F-4D97-AF65-F5344CB8AC3E}">
        <p14:creationId xmlns:p14="http://schemas.microsoft.com/office/powerpoint/2010/main" val="4132100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Comparación">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s-ES"/>
              <a:t>Haga clic para modificar el estilo de título del patrón</a:t>
            </a:r>
            <a:endParaRPr/>
          </a:p>
        </p:txBody>
      </p:sp>
      <p:sp>
        <p:nvSpPr>
          <p:cNvPr id="30" name="Google Shape;30;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s-ES"/>
              <a:t>Editar los estilos de texto del patrón</a:t>
            </a:r>
          </a:p>
        </p:txBody>
      </p:sp>
      <p:sp>
        <p:nvSpPr>
          <p:cNvPr id="31" name="Google Shape;31;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s-ES"/>
              <a:t>Editar los estilos de texto del patrón</a:t>
            </a:r>
          </a:p>
        </p:txBody>
      </p:sp>
      <p:sp>
        <p:nvSpPr>
          <p:cNvPr id="32" name="Google Shape;32;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s-ES"/>
              <a:t>Editar los estilos de texto del patrón</a:t>
            </a:r>
          </a:p>
        </p:txBody>
      </p:sp>
      <p:sp>
        <p:nvSpPr>
          <p:cNvPr id="33" name="Google Shape;33;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s-ES"/>
              <a:t>Editar los estilos de texto del patrón</a:t>
            </a:r>
          </a:p>
        </p:txBody>
      </p:sp>
    </p:spTree>
    <p:extLst>
      <p:ext uri="{BB962C8B-B14F-4D97-AF65-F5344CB8AC3E}">
        <p14:creationId xmlns:p14="http://schemas.microsoft.com/office/powerpoint/2010/main" val="392421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Solo el título">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s-ES"/>
              <a:t>Haga clic para modificar el estilo de título del patrón</a:t>
            </a:r>
            <a:endParaRPr/>
          </a:p>
        </p:txBody>
      </p:sp>
    </p:spTree>
    <p:extLst>
      <p:ext uri="{BB962C8B-B14F-4D97-AF65-F5344CB8AC3E}">
        <p14:creationId xmlns:p14="http://schemas.microsoft.com/office/powerpoint/2010/main" val="3764478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Contenido con título">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s-ES"/>
              <a:t>Haga clic para modificar el estilo de título del patrón</a:t>
            </a:r>
            <a:endParaRPr/>
          </a:p>
        </p:txBody>
      </p:sp>
      <p:sp>
        <p:nvSpPr>
          <p:cNvPr id="38" name="Google Shape;38;p8"/>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s-ES"/>
              <a:t>Editar los estilos de texto del patrón</a:t>
            </a:r>
          </a:p>
        </p:txBody>
      </p:sp>
      <p:sp>
        <p:nvSpPr>
          <p:cNvPr id="39" name="Google Shape;39;p8"/>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lvl="0"/>
            <a:r>
              <a:rPr lang="es-ES"/>
              <a:t>Editar los estilos de texto del patrón</a:t>
            </a:r>
          </a:p>
        </p:txBody>
      </p:sp>
    </p:spTree>
    <p:extLst>
      <p:ext uri="{BB962C8B-B14F-4D97-AF65-F5344CB8AC3E}">
        <p14:creationId xmlns:p14="http://schemas.microsoft.com/office/powerpoint/2010/main" val="48279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Imagen con título">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s-ES"/>
              <a:t>Haga clic para modificar el estilo de título del patrón</a:t>
            </a:r>
            <a:endParaRPr/>
          </a:p>
        </p:txBody>
      </p:sp>
      <p:sp>
        <p:nvSpPr>
          <p:cNvPr id="42" name="Google Shape;42;p9"/>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s-ES"/>
              <a:t>Haga clic en el icono para agregar una imagen</a:t>
            </a:r>
            <a:endParaRPr/>
          </a:p>
        </p:txBody>
      </p:sp>
      <p:sp>
        <p:nvSpPr>
          <p:cNvPr id="43" name="Google Shape;43;p9"/>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lvl="0"/>
            <a:r>
              <a:rPr lang="es-ES"/>
              <a:t>Editar los estilos de texto del patrón</a:t>
            </a:r>
          </a:p>
        </p:txBody>
      </p:sp>
    </p:spTree>
    <p:extLst>
      <p:ext uri="{BB962C8B-B14F-4D97-AF65-F5344CB8AC3E}">
        <p14:creationId xmlns:p14="http://schemas.microsoft.com/office/powerpoint/2010/main" val="127327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Título y texto vertical">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s-ES"/>
              <a:t>Haga clic para modificar el estilo de título del patrón</a:t>
            </a:r>
            <a:endParaRPr/>
          </a:p>
        </p:txBody>
      </p:sp>
      <p:sp>
        <p:nvSpPr>
          <p:cNvPr id="46" name="Google Shape;46;p10"/>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s-ES"/>
              <a:t>Editar los estilos de texto del patrón</a:t>
            </a:r>
          </a:p>
        </p:txBody>
      </p:sp>
    </p:spTree>
    <p:extLst>
      <p:ext uri="{BB962C8B-B14F-4D97-AF65-F5344CB8AC3E}">
        <p14:creationId xmlns:p14="http://schemas.microsoft.com/office/powerpoint/2010/main" val="391736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s-CO"/>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s-CO"/>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55658121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parzibyte.me/blog/wp-content/uploads/2019/04/3-Agregar-usuario-con-el-mismo-nombre.png"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Rectángulo 1">
            <a:extLst>
              <a:ext uri="{FF2B5EF4-FFF2-40B4-BE49-F238E27FC236}">
                <a16:creationId xmlns:a16="http://schemas.microsoft.com/office/drawing/2014/main" id="{79CAD0BC-CD1A-DED0-C48C-065BB185ADEF}"/>
              </a:ext>
            </a:extLst>
          </p:cNvPr>
          <p:cNvSpPr/>
          <p:nvPr/>
        </p:nvSpPr>
        <p:spPr>
          <a:xfrm>
            <a:off x="1798644" y="4221585"/>
            <a:ext cx="5546711" cy="1938992"/>
          </a:xfrm>
          <a:prstGeom prst="rect">
            <a:avLst/>
          </a:prstGeom>
          <a:noFill/>
        </p:spPr>
        <p:txBody>
          <a:bodyPr wrap="none" lIns="91440" tIns="45720" rIns="91440" bIns="45720">
            <a:spAutoFit/>
          </a:bodyPr>
          <a:lstStyle/>
          <a:p>
            <a:pPr algn="ctr"/>
            <a:r>
              <a:rPr lang="es-ES" sz="4000" b="0" cap="none" spc="0" dirty="0">
                <a:ln w="0"/>
                <a:solidFill>
                  <a:schemeClr val="tx1"/>
                </a:solidFill>
                <a:effectLst>
                  <a:outerShdw blurRad="38100" dist="19050" dir="2700000" algn="tl" rotWithShape="0">
                    <a:schemeClr val="dk1">
                      <a:alpha val="40000"/>
                    </a:schemeClr>
                  </a:outerShdw>
                </a:effectLst>
                <a:latin typeface="Jumble" panose="02000503000000020004" pitchFamily="2" charset="0"/>
              </a:rPr>
              <a:t>Instalación de MySQL </a:t>
            </a:r>
          </a:p>
          <a:p>
            <a:pPr algn="ctr"/>
            <a:r>
              <a:rPr lang="es-ES" sz="4000" b="0" cap="none" spc="0" dirty="0">
                <a:ln w="0"/>
                <a:solidFill>
                  <a:schemeClr val="tx1"/>
                </a:solidFill>
                <a:effectLst>
                  <a:outerShdw blurRad="38100" dist="19050" dir="2700000" algn="tl" rotWithShape="0">
                    <a:schemeClr val="dk1">
                      <a:alpha val="40000"/>
                    </a:schemeClr>
                  </a:outerShdw>
                </a:effectLst>
                <a:latin typeface="Jumble" panose="02000503000000020004" pitchFamily="2" charset="0"/>
              </a:rPr>
              <a:t>Y </a:t>
            </a:r>
          </a:p>
          <a:p>
            <a:pPr algn="ctr"/>
            <a:r>
              <a:rPr lang="es-ES" sz="4000" b="0" cap="none" spc="0" dirty="0">
                <a:ln w="0"/>
                <a:solidFill>
                  <a:schemeClr val="tx1"/>
                </a:solidFill>
                <a:effectLst>
                  <a:outerShdw blurRad="38100" dist="19050" dir="2700000" algn="tl" rotWithShape="0">
                    <a:schemeClr val="dk1">
                      <a:alpha val="40000"/>
                    </a:schemeClr>
                  </a:outerShdw>
                </a:effectLst>
                <a:latin typeface="Jumble" panose="02000503000000020004" pitchFamily="2" charset="0"/>
              </a:rPr>
              <a:t>PostgreSQL en Linux</a:t>
            </a:r>
          </a:p>
        </p:txBody>
      </p:sp>
      <p:sp>
        <p:nvSpPr>
          <p:cNvPr id="3" name="Rectángulo 2">
            <a:extLst>
              <a:ext uri="{FF2B5EF4-FFF2-40B4-BE49-F238E27FC236}">
                <a16:creationId xmlns:a16="http://schemas.microsoft.com/office/drawing/2014/main" id="{EA1AA534-3D23-5850-3374-F32370EE1C84}"/>
              </a:ext>
            </a:extLst>
          </p:cNvPr>
          <p:cNvSpPr/>
          <p:nvPr/>
        </p:nvSpPr>
        <p:spPr>
          <a:xfrm>
            <a:off x="2181761" y="6150114"/>
            <a:ext cx="4780476" cy="707886"/>
          </a:xfrm>
          <a:prstGeom prst="rect">
            <a:avLst/>
          </a:prstGeom>
          <a:noFill/>
        </p:spPr>
        <p:txBody>
          <a:bodyPr wrap="none" lIns="91440" tIns="45720" rIns="91440" bIns="45720">
            <a:spAutoFit/>
          </a:bodyPr>
          <a:lstStyle/>
          <a:p>
            <a:pPr algn="ctr"/>
            <a:r>
              <a:rPr lang="es-ES" sz="2000" b="0" cap="none" spc="0" dirty="0">
                <a:ln w="0"/>
                <a:solidFill>
                  <a:schemeClr val="tx1"/>
                </a:solidFill>
                <a:effectLst>
                  <a:outerShdw blurRad="38100" dist="19050" dir="2700000" algn="tl" rotWithShape="0">
                    <a:schemeClr val="dk1">
                      <a:alpha val="40000"/>
                    </a:schemeClr>
                  </a:outerShdw>
                </a:effectLst>
                <a:latin typeface="Myanmar Text" panose="020B0502040204020203" pitchFamily="34" charset="0"/>
                <a:cs typeface="Myanmar Text" panose="020B0502040204020203" pitchFamily="34" charset="0"/>
              </a:rPr>
              <a:t>PRESENTADO POR:</a:t>
            </a:r>
          </a:p>
          <a:p>
            <a:pPr algn="ctr"/>
            <a:r>
              <a:rPr lang="es-ES" sz="2000" b="0" cap="none" spc="0" dirty="0">
                <a:ln w="0"/>
                <a:solidFill>
                  <a:schemeClr val="tx1"/>
                </a:solidFill>
                <a:effectLst>
                  <a:outerShdw blurRad="38100" dist="19050" dir="2700000" algn="tl" rotWithShape="0">
                    <a:schemeClr val="dk1">
                      <a:alpha val="40000"/>
                    </a:schemeClr>
                  </a:outerShdw>
                </a:effectLst>
                <a:latin typeface="Myanmar Text" panose="020B0502040204020203" pitchFamily="34" charset="0"/>
                <a:cs typeface="Myanmar Text" panose="020B0502040204020203" pitchFamily="34" charset="0"/>
              </a:rPr>
              <a:t>LISSETTE VIVIANA CÁRDENAS PALLARES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 name="CuadroTexto 2">
            <a:extLst>
              <a:ext uri="{FF2B5EF4-FFF2-40B4-BE49-F238E27FC236}">
                <a16:creationId xmlns:a16="http://schemas.microsoft.com/office/drawing/2014/main" id="{00C299CA-C2C0-2318-067A-159120E931C5}"/>
              </a:ext>
            </a:extLst>
          </p:cNvPr>
          <p:cNvSpPr txBox="1"/>
          <p:nvPr/>
        </p:nvSpPr>
        <p:spPr>
          <a:xfrm>
            <a:off x="337088" y="352988"/>
            <a:ext cx="8469824" cy="1938992"/>
          </a:xfrm>
          <a:prstGeom prst="rect">
            <a:avLst/>
          </a:prstGeom>
          <a:noFill/>
        </p:spPr>
        <p:txBody>
          <a:bodyPr wrap="square">
            <a:spAutoFit/>
          </a:bodyPr>
          <a:lstStyle/>
          <a:p>
            <a:pPr algn="ctr"/>
            <a:r>
              <a:rPr lang="es-ES" sz="2400" b="0" i="0" dirty="0">
                <a:solidFill>
                  <a:schemeClr val="tx1"/>
                </a:solidFill>
                <a:effectLst/>
                <a:latin typeface="Myanmar Text" panose="020B0502040204020203" pitchFamily="34" charset="0"/>
                <a:cs typeface="Myanmar Text" panose="020B0502040204020203" pitchFamily="34" charset="0"/>
              </a:rPr>
              <a:t>Paso 2</a:t>
            </a:r>
          </a:p>
          <a:p>
            <a:pPr algn="just"/>
            <a:br>
              <a:rPr lang="es-ES" sz="2400" dirty="0">
                <a:solidFill>
                  <a:schemeClr val="tx1"/>
                </a:solidFill>
                <a:latin typeface="Myanmar Text" panose="020B0502040204020203" pitchFamily="34" charset="0"/>
                <a:cs typeface="Myanmar Text" panose="020B0502040204020203" pitchFamily="34" charset="0"/>
              </a:rPr>
            </a:br>
            <a:r>
              <a:rPr lang="es-ES" sz="2400" b="0" i="0" dirty="0">
                <a:solidFill>
                  <a:schemeClr val="tx1"/>
                </a:solidFill>
                <a:effectLst/>
                <a:latin typeface="Myanmar Text" panose="020B0502040204020203" pitchFamily="34" charset="0"/>
                <a:cs typeface="Myanmar Text" panose="020B0502040204020203" pitchFamily="34" charset="0"/>
              </a:rPr>
              <a:t>En las siguientes preguntas podemos establecer las respuestas adecuadas las cuales por seguridad siempre será “Y”:</a:t>
            </a:r>
            <a:endParaRPr lang="es-CO" sz="900" dirty="0">
              <a:solidFill>
                <a:schemeClr val="tx1"/>
              </a:solidFill>
              <a:latin typeface="Myanmar Text" panose="020B0502040204020203" pitchFamily="34" charset="0"/>
              <a:cs typeface="Myanmar Text" panose="020B0502040204020203" pitchFamily="34" charset="0"/>
            </a:endParaRPr>
          </a:p>
        </p:txBody>
      </p:sp>
      <p:pic>
        <p:nvPicPr>
          <p:cNvPr id="8194" name="Picture 2">
            <a:extLst>
              <a:ext uri="{FF2B5EF4-FFF2-40B4-BE49-F238E27FC236}">
                <a16:creationId xmlns:a16="http://schemas.microsoft.com/office/drawing/2014/main" id="{FA2D956F-C823-7B85-2223-EFFC482C5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95224"/>
            <a:ext cx="9144000" cy="476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225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 name="CuadroTexto 2">
            <a:extLst>
              <a:ext uri="{FF2B5EF4-FFF2-40B4-BE49-F238E27FC236}">
                <a16:creationId xmlns:a16="http://schemas.microsoft.com/office/drawing/2014/main" id="{00C299CA-C2C0-2318-067A-159120E931C5}"/>
              </a:ext>
            </a:extLst>
          </p:cNvPr>
          <p:cNvSpPr txBox="1"/>
          <p:nvPr/>
        </p:nvSpPr>
        <p:spPr>
          <a:xfrm>
            <a:off x="337088" y="997565"/>
            <a:ext cx="8469824" cy="4401205"/>
          </a:xfrm>
          <a:prstGeom prst="rect">
            <a:avLst/>
          </a:prstGeom>
          <a:noFill/>
        </p:spPr>
        <p:txBody>
          <a:bodyPr wrap="square">
            <a:spAutoFit/>
          </a:bodyPr>
          <a:lstStyle/>
          <a:p>
            <a:pPr algn="ctr"/>
            <a:r>
              <a:rPr lang="es-ES" sz="3200" b="1" i="0" dirty="0">
                <a:solidFill>
                  <a:schemeClr val="tx1"/>
                </a:solidFill>
                <a:effectLst/>
                <a:latin typeface="Myanmar Text" panose="020B0502040204020203" pitchFamily="34" charset="0"/>
                <a:cs typeface="Myanmar Text" panose="020B0502040204020203" pitchFamily="34" charset="0"/>
              </a:rPr>
              <a:t>CÓMO CREAR USUARIOS Y CONCEDER PERMISOS EN MYSQL UBUNTU</a:t>
            </a:r>
          </a:p>
          <a:p>
            <a:pPr algn="just"/>
            <a:r>
              <a:rPr lang="es-ES" sz="1800" b="0" i="0" dirty="0">
                <a:solidFill>
                  <a:srgbClr val="505050"/>
                </a:solidFill>
                <a:effectLst/>
                <a:latin typeface="Myanmar Text" panose="020B0502040204020203" pitchFamily="34" charset="0"/>
                <a:cs typeface="Myanmar Text" panose="020B0502040204020203" pitchFamily="34" charset="0"/>
              </a:rPr>
              <a:t>Una vez configuremos las políticas de seguridad de MySQL vamos a crear usuarios. Por defecto MySQL creará una cuenta de usuario </a:t>
            </a:r>
            <a:r>
              <a:rPr lang="es-ES" sz="1800" b="0" i="0" dirty="0" err="1">
                <a:solidFill>
                  <a:srgbClr val="505050"/>
                </a:solidFill>
                <a:effectLst/>
                <a:latin typeface="Myanmar Text" panose="020B0502040204020203" pitchFamily="34" charset="0"/>
                <a:cs typeface="Myanmar Text" panose="020B0502040204020203" pitchFamily="34" charset="0"/>
              </a:rPr>
              <a:t>root</a:t>
            </a:r>
            <a:r>
              <a:rPr lang="es-ES" sz="1800" b="0" i="0" dirty="0">
                <a:solidFill>
                  <a:srgbClr val="505050"/>
                </a:solidFill>
                <a:effectLst/>
                <a:latin typeface="Myanmar Text" panose="020B0502040204020203" pitchFamily="34" charset="0"/>
                <a:cs typeface="Myanmar Text" panose="020B0502040204020203" pitchFamily="34" charset="0"/>
              </a:rPr>
              <a:t> para administrar la base de datos. Este es un usuario que cuenta con todos los privilegios sobre el servidor MySQL, es decir, tiene acceso total sobre la base de datos, tabla, usuario y demás elementos de MySQL, de allí la importancia de crear una cuenta extra, en los sistemas operativos Ubuntu con MySQL 5.7 (y versiones posteriores).</a:t>
            </a:r>
          </a:p>
          <a:p>
            <a:pPr algn="just"/>
            <a:r>
              <a:rPr lang="es-ES" sz="1800" b="0" i="0" dirty="0">
                <a:solidFill>
                  <a:srgbClr val="505050"/>
                </a:solidFill>
                <a:effectLst/>
                <a:latin typeface="Myanmar Text" panose="020B0502040204020203" pitchFamily="34" charset="0"/>
                <a:cs typeface="Myanmar Text" panose="020B0502040204020203" pitchFamily="34" charset="0"/>
              </a:rPr>
              <a:t> </a:t>
            </a:r>
          </a:p>
          <a:p>
            <a:pPr algn="just"/>
            <a:r>
              <a:rPr lang="es-ES" sz="1800" b="0" i="0" dirty="0">
                <a:solidFill>
                  <a:srgbClr val="505050"/>
                </a:solidFill>
                <a:effectLst/>
                <a:latin typeface="Myanmar Text" panose="020B0502040204020203" pitchFamily="34" charset="0"/>
                <a:cs typeface="Myanmar Text" panose="020B0502040204020203" pitchFamily="34" charset="0"/>
              </a:rPr>
              <a:t>El usuario </a:t>
            </a:r>
            <a:r>
              <a:rPr lang="es-ES" sz="1800" b="0" i="0" dirty="0" err="1">
                <a:solidFill>
                  <a:srgbClr val="505050"/>
                </a:solidFill>
                <a:effectLst/>
                <a:latin typeface="Myanmar Text" panose="020B0502040204020203" pitchFamily="34" charset="0"/>
                <a:cs typeface="Myanmar Text" panose="020B0502040204020203" pitchFamily="34" charset="0"/>
              </a:rPr>
              <a:t>root</a:t>
            </a:r>
            <a:r>
              <a:rPr lang="es-ES" sz="1800" b="0" i="0" dirty="0">
                <a:solidFill>
                  <a:srgbClr val="505050"/>
                </a:solidFill>
                <a:effectLst/>
                <a:latin typeface="Myanmar Text" panose="020B0502040204020203" pitchFamily="34" charset="0"/>
                <a:cs typeface="Myanmar Text" panose="020B0502040204020203" pitchFamily="34" charset="0"/>
              </a:rPr>
              <a:t> de MySQL ha sido configurado para autenticarse tomando como base el complemento </a:t>
            </a:r>
            <a:r>
              <a:rPr lang="es-ES" sz="1800" b="0" i="0" dirty="0" err="1">
                <a:solidFill>
                  <a:srgbClr val="505050"/>
                </a:solidFill>
                <a:effectLst/>
                <a:latin typeface="Myanmar Text" panose="020B0502040204020203" pitchFamily="34" charset="0"/>
                <a:cs typeface="Myanmar Text" panose="020B0502040204020203" pitchFamily="34" charset="0"/>
              </a:rPr>
              <a:t>auth_socket</a:t>
            </a:r>
            <a:r>
              <a:rPr lang="es-ES" sz="1800" b="0" i="0" dirty="0">
                <a:solidFill>
                  <a:srgbClr val="505050"/>
                </a:solidFill>
                <a:effectLst/>
                <a:latin typeface="Myanmar Text" panose="020B0502040204020203" pitchFamily="34" charset="0"/>
                <a:cs typeface="Myanmar Text" panose="020B0502040204020203" pitchFamily="34" charset="0"/>
              </a:rPr>
              <a:t> de forma predeterminada en lugar de usar una contraseña. Al usar este complemento es que obligatoriamente se necesita que el nombre del usuario del sistema operativo desde donde se invoca a MySQL coincida con el nombre del usuario MySQL ingresado.</a:t>
            </a:r>
          </a:p>
        </p:txBody>
      </p:sp>
    </p:spTree>
    <p:extLst>
      <p:ext uri="{BB962C8B-B14F-4D97-AF65-F5344CB8AC3E}">
        <p14:creationId xmlns:p14="http://schemas.microsoft.com/office/powerpoint/2010/main" val="543964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 name="Rectangle 1">
            <a:extLst>
              <a:ext uri="{FF2B5EF4-FFF2-40B4-BE49-F238E27FC236}">
                <a16:creationId xmlns:a16="http://schemas.microsoft.com/office/drawing/2014/main" id="{BFF70D1B-F4B1-3E16-47E3-A53E7FF57086}"/>
              </a:ext>
            </a:extLst>
          </p:cNvPr>
          <p:cNvSpPr>
            <a:spLocks noChangeArrowheads="1"/>
          </p:cNvSpPr>
          <p:nvPr/>
        </p:nvSpPr>
        <p:spPr bwMode="auto">
          <a:xfrm>
            <a:off x="434713" y="667639"/>
            <a:ext cx="8109679" cy="121305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a:ln>
                  <a:noFill/>
                </a:ln>
                <a:solidFill>
                  <a:srgbClr val="505050"/>
                </a:solidFill>
                <a:effectLst/>
                <a:latin typeface="Helvetica" panose="020B0604020202020204" pitchFamily="34" charset="0"/>
              </a:rPr>
              <a:t>En este caso debemos acceder a </a:t>
            </a:r>
            <a:r>
              <a:rPr kumimoji="0" lang="es-CO" altLang="es-CO" sz="2000" b="0" i="0" u="none" strike="noStrike" cap="none" normalizeH="0" baseline="0" dirty="0" err="1">
                <a:ln>
                  <a:noFill/>
                </a:ln>
                <a:solidFill>
                  <a:srgbClr val="505050"/>
                </a:solidFill>
                <a:effectLst/>
                <a:latin typeface="Helvetica" panose="020B0604020202020204" pitchFamily="34" charset="0"/>
              </a:rPr>
              <a:t>mysql</a:t>
            </a:r>
            <a:r>
              <a:rPr kumimoji="0" lang="es-CO" altLang="es-CO" sz="2000" b="0" i="0" u="none" strike="noStrike" cap="none" normalizeH="0" baseline="0" dirty="0">
                <a:ln>
                  <a:noFill/>
                </a:ln>
                <a:solidFill>
                  <a:srgbClr val="505050"/>
                </a:solidFill>
                <a:effectLst/>
                <a:latin typeface="Helvetica" panose="020B0604020202020204" pitchFamily="34" charset="0"/>
              </a:rPr>
              <a:t> con privilegios de sudo:</a:t>
            </a:r>
          </a:p>
          <a:p>
            <a:pPr marL="0" marR="0" lvl="0" indent="0" algn="ctr" defTabSz="914400" rtl="0" eaLnBrk="0" fontAlgn="base" latinLnBrk="0" hangingPunct="0">
              <a:lnSpc>
                <a:spcPct val="100000"/>
              </a:lnSpc>
              <a:spcBef>
                <a:spcPct val="0"/>
              </a:spcBef>
              <a:spcAft>
                <a:spcPct val="0"/>
              </a:spcAft>
              <a:buClrTx/>
              <a:buSzTx/>
              <a:buFontTx/>
              <a:buNone/>
              <a:tabLst/>
            </a:pPr>
            <a:endParaRPr lang="es-CO" altLang="es-CO" sz="2000" dirty="0">
              <a:solidFill>
                <a:srgbClr val="505050"/>
              </a:solidFill>
              <a:latin typeface="Helvetica" panose="020B0604020202020204" pitchFamily="34" charset="0"/>
              <a:cs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sudo </a:t>
            </a:r>
            <a:r>
              <a:rPr kumimoji="0" lang="es-CO" altLang="es-CO"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mysql</a:t>
            </a:r>
            <a:endParaRPr kumimoji="0" lang="es-CO" altLang="es-CO" sz="1600" b="0" i="0" u="none" strike="noStrike" cap="none" normalizeH="0" baseline="0" dirty="0">
              <a:ln>
                <a:noFill/>
              </a:ln>
              <a:solidFill>
                <a:schemeClr val="tx1"/>
              </a:solidFill>
              <a:effectLst/>
            </a:endParaRPr>
          </a:p>
        </p:txBody>
      </p:sp>
      <p:pic>
        <p:nvPicPr>
          <p:cNvPr id="1027" name="Picture 3">
            <a:extLst>
              <a:ext uri="{FF2B5EF4-FFF2-40B4-BE49-F238E27FC236}">
                <a16:creationId xmlns:a16="http://schemas.microsoft.com/office/drawing/2014/main" id="{6D67BC45-9526-2C5B-0ED6-611BCA5CBB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5701"/>
          <a:stretch/>
        </p:blipFill>
        <p:spPr bwMode="auto">
          <a:xfrm>
            <a:off x="0" y="2435327"/>
            <a:ext cx="9144000" cy="29161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3" name="Rectangle 1">
            <a:extLst>
              <a:ext uri="{FF2B5EF4-FFF2-40B4-BE49-F238E27FC236}">
                <a16:creationId xmlns:a16="http://schemas.microsoft.com/office/drawing/2014/main" id="{38AB5EE5-05A2-2B61-0A2E-292AB75F0A7E}"/>
              </a:ext>
            </a:extLst>
          </p:cNvPr>
          <p:cNvSpPr>
            <a:spLocks noChangeArrowheads="1"/>
          </p:cNvSpPr>
          <p:nvPr/>
        </p:nvSpPr>
        <p:spPr bwMode="auto">
          <a:xfrm>
            <a:off x="749508" y="164500"/>
            <a:ext cx="7420131" cy="182860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a:ln>
                  <a:noFill/>
                </a:ln>
                <a:solidFill>
                  <a:srgbClr val="6A6A6A"/>
                </a:solidFill>
                <a:effectLst/>
                <a:latin typeface="Helvetica" panose="020B0604020202020204" pitchFamily="34" charset="0"/>
              </a:rPr>
              <a:t>Paso 2</a:t>
            </a:r>
            <a:endParaRPr kumimoji="0" lang="es-CO" altLang="es-CO" sz="12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s-CO" altLang="es-CO" sz="3600" b="0" i="0" u="none" strike="noStrike" cap="none" normalizeH="0" baseline="0" dirty="0">
                <a:ln>
                  <a:noFill/>
                </a:ln>
                <a:solidFill>
                  <a:schemeClr val="tx1"/>
                </a:solidFill>
                <a:effectLst/>
                <a:latin typeface="Arial" panose="020B0604020202020204" pitchFamily="34" charset="0"/>
              </a:rPr>
            </a:br>
            <a:r>
              <a:rPr kumimoji="0" lang="es-CO" altLang="es-CO" sz="1600" b="0" i="0" u="none" strike="noStrike" cap="none" normalizeH="0" baseline="0" dirty="0">
                <a:ln>
                  <a:noFill/>
                </a:ln>
                <a:solidFill>
                  <a:srgbClr val="505050"/>
                </a:solidFill>
                <a:effectLst/>
                <a:latin typeface="Helvetica" panose="020B0604020202020204" pitchFamily="34" charset="0"/>
              </a:rPr>
              <a:t>Listaremos los usuarios actuales con sus opciones de autenticación con el siguiente comando: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a:t>
            </a:r>
            <a:r>
              <a:rPr kumimoji="0" lang="es-CO" altLang="es-CO"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user,authentication_string,plugin,host</a:t>
            </a:r>
            <a:r>
              <a:rPr kumimoji="0" lang="es-CO" altLang="es-CO"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FROM </a:t>
            </a:r>
            <a:r>
              <a:rPr kumimoji="0" lang="es-CO" altLang="es-CO"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mysql.user</a:t>
            </a:r>
            <a:r>
              <a:rPr kumimoji="0" lang="es-CO" altLang="es-CO"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CO" altLang="es-CO" sz="1200" b="0" i="0" u="none" strike="noStrike" cap="none" normalizeH="0" baseline="0" dirty="0">
                <a:ln>
                  <a:noFill/>
                </a:ln>
                <a:solidFill>
                  <a:schemeClr val="tx1"/>
                </a:solidFill>
                <a:effectLst/>
              </a:rPr>
              <a:t> </a:t>
            </a:r>
            <a:endParaRPr kumimoji="0" lang="es-CO" altLang="es-CO" sz="3600" b="0" i="0" u="none" strike="noStrike" cap="none" normalizeH="0" baseline="0" dirty="0">
              <a:ln>
                <a:noFill/>
              </a:ln>
              <a:solidFill>
                <a:schemeClr val="tx1"/>
              </a:solidFill>
              <a:effectLst/>
              <a:latin typeface="Arial" panose="020B0604020202020204" pitchFamily="34" charset="0"/>
            </a:endParaRPr>
          </a:p>
        </p:txBody>
      </p:sp>
      <p:pic>
        <p:nvPicPr>
          <p:cNvPr id="2051" name="Picture 3">
            <a:extLst>
              <a:ext uri="{FF2B5EF4-FFF2-40B4-BE49-F238E27FC236}">
                <a16:creationId xmlns:a16="http://schemas.microsoft.com/office/drawing/2014/main" id="{A9003E3A-2438-90C4-5055-70275DD2A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93105"/>
            <a:ext cx="9144000" cy="486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11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3" name="Rectangle 1">
            <a:extLst>
              <a:ext uri="{FF2B5EF4-FFF2-40B4-BE49-F238E27FC236}">
                <a16:creationId xmlns:a16="http://schemas.microsoft.com/office/drawing/2014/main" id="{6FAC3D49-7908-B741-F035-A377B7C7B0E3}"/>
              </a:ext>
            </a:extLst>
          </p:cNvPr>
          <p:cNvSpPr>
            <a:spLocks noChangeArrowheads="1"/>
          </p:cNvSpPr>
          <p:nvPr/>
        </p:nvSpPr>
        <p:spPr bwMode="auto">
          <a:xfrm>
            <a:off x="232347" y="425873"/>
            <a:ext cx="8679305" cy="4967926"/>
          </a:xfrm>
          <a:prstGeom prst="rect">
            <a:avLst/>
          </a:prstGeom>
          <a:solidFill>
            <a:schemeClr val="bg1"/>
          </a:solidFill>
          <a:ln>
            <a:noFill/>
          </a:ln>
          <a:effec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a:ln>
                  <a:noFill/>
                </a:ln>
                <a:solidFill>
                  <a:srgbClr val="6A6A6A"/>
                </a:solidFill>
                <a:effectLst/>
                <a:latin typeface="Helvetica" panose="020B0604020202020204" pitchFamily="34" charset="0"/>
              </a:rPr>
              <a:t>Paso 3</a:t>
            </a:r>
            <a:endParaRPr kumimoji="0" lang="es-CO" altLang="es-CO"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s-CO" altLang="es-CO" sz="4400" b="0" i="0" u="none" strike="noStrike" cap="none" normalizeH="0" baseline="0" dirty="0">
                <a:ln>
                  <a:noFill/>
                </a:ln>
                <a:solidFill>
                  <a:schemeClr val="tx1"/>
                </a:solidFill>
                <a:effectLst/>
              </a:rPr>
            </a:br>
            <a:r>
              <a:rPr kumimoji="0" lang="es-CO" altLang="es-CO" sz="2000" b="0" i="0" u="none" strike="noStrike" cap="none" normalizeH="0" baseline="0" dirty="0">
                <a:ln>
                  <a:noFill/>
                </a:ln>
                <a:solidFill>
                  <a:srgbClr val="505050"/>
                </a:solidFill>
                <a:effectLst/>
                <a:latin typeface="Helvetica" panose="020B0604020202020204" pitchFamily="34" charset="0"/>
              </a:rPr>
              <a:t>Podemos ver que el usuario </a:t>
            </a:r>
            <a:r>
              <a:rPr kumimoji="0" lang="es-CO" altLang="es-CO" sz="2000" b="0" i="0" u="none" strike="noStrike" cap="none" normalizeH="0" baseline="0" dirty="0" err="1">
                <a:ln>
                  <a:noFill/>
                </a:ln>
                <a:solidFill>
                  <a:srgbClr val="505050"/>
                </a:solidFill>
                <a:effectLst/>
                <a:latin typeface="Helvetica" panose="020B0604020202020204" pitchFamily="34" charset="0"/>
              </a:rPr>
              <a:t>root</a:t>
            </a:r>
            <a:r>
              <a:rPr kumimoji="0" lang="es-CO" altLang="es-CO" sz="2000" b="0" i="0" u="none" strike="noStrike" cap="none" normalizeH="0" baseline="0" dirty="0">
                <a:ln>
                  <a:noFill/>
                </a:ln>
                <a:solidFill>
                  <a:srgbClr val="505050"/>
                </a:solidFill>
                <a:effectLst/>
                <a:latin typeface="Helvetica" panose="020B0604020202020204" pitchFamily="34" charset="0"/>
              </a:rPr>
              <a:t> hace uso de “</a:t>
            </a:r>
            <a:r>
              <a:rPr kumimoji="0" lang="es-CO" altLang="es-CO" sz="2000" b="0" i="0" u="none" strike="noStrike" cap="none" normalizeH="0" baseline="0" dirty="0" err="1">
                <a:ln>
                  <a:noFill/>
                </a:ln>
                <a:solidFill>
                  <a:srgbClr val="505050"/>
                </a:solidFill>
                <a:effectLst/>
                <a:latin typeface="Helvetica" panose="020B0604020202020204" pitchFamily="34" charset="0"/>
              </a:rPr>
              <a:t>auth_socket</a:t>
            </a:r>
            <a:r>
              <a:rPr kumimoji="0" lang="es-CO" altLang="es-CO" sz="2000" b="0" i="0" u="none" strike="noStrike" cap="none" normalizeH="0" baseline="0" dirty="0">
                <a:ln>
                  <a:noFill/>
                </a:ln>
                <a:solidFill>
                  <a:srgbClr val="505050"/>
                </a:solidFill>
                <a:effectLst/>
                <a:latin typeface="Helvetica" panose="020B0604020202020204" pitchFamily="34" charset="0"/>
              </a:rPr>
              <a:t>”. Podemos configurar el usuario </a:t>
            </a:r>
            <a:r>
              <a:rPr kumimoji="0" lang="es-CO" altLang="es-CO" sz="2000" b="0" i="0" u="none" strike="noStrike" cap="none" normalizeH="0" baseline="0" dirty="0" err="1">
                <a:ln>
                  <a:noFill/>
                </a:ln>
                <a:solidFill>
                  <a:srgbClr val="505050"/>
                </a:solidFill>
                <a:effectLst/>
                <a:latin typeface="Helvetica" panose="020B0604020202020204" pitchFamily="34" charset="0"/>
              </a:rPr>
              <a:t>root</a:t>
            </a:r>
            <a:r>
              <a:rPr kumimoji="0" lang="es-CO" altLang="es-CO" sz="2000" b="0" i="0" u="none" strike="noStrike" cap="none" normalizeH="0" baseline="0" dirty="0">
                <a:ln>
                  <a:noFill/>
                </a:ln>
                <a:solidFill>
                  <a:srgbClr val="505050"/>
                </a:solidFill>
                <a:effectLst/>
                <a:latin typeface="Helvetica" panose="020B0604020202020204" pitchFamily="34" charset="0"/>
              </a:rPr>
              <a:t> para autenticar con una contraseña. En este caso de debe ejecutar la instrucción ALTER USER y definir qué complemento de autenticación se ha de usar: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ALTER USER '</a:t>
            </a:r>
            <a:r>
              <a:rPr kumimoji="0" lang="es-CO" altLang="es-CO"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root</a:t>
            </a:r>
            <a:r>
              <a:rPr kumimoji="0" lang="es-CO" altLang="es-CO"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'@'localhost' IDENTIFIED WITH caching_sha2_password BY 'contraseña';</a:t>
            </a:r>
            <a:endParaRPr kumimoji="0" lang="es-CO" altLang="es-CO"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a:ln>
                  <a:noFill/>
                </a:ln>
                <a:solidFill>
                  <a:srgbClr val="6A6A6A"/>
                </a:solidFill>
                <a:effectLst/>
                <a:latin typeface="Helvetica" panose="020B0604020202020204" pitchFamily="34" charset="0"/>
              </a:rPr>
              <a:t>Paso 4</a:t>
            </a:r>
            <a:endParaRPr kumimoji="0" lang="es-CO" altLang="es-CO"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s-CO" altLang="es-CO" sz="4400" b="0" i="0" u="none" strike="noStrike" cap="none" normalizeH="0" baseline="0" dirty="0">
                <a:ln>
                  <a:noFill/>
                </a:ln>
                <a:solidFill>
                  <a:schemeClr val="tx1"/>
                </a:solidFill>
                <a:effectLst/>
              </a:rPr>
            </a:br>
            <a:r>
              <a:rPr kumimoji="0" lang="es-CO" altLang="es-CO" sz="2000" b="0" i="0" u="none" strike="noStrike" cap="none" normalizeH="0" baseline="0" dirty="0">
                <a:ln>
                  <a:noFill/>
                </a:ln>
                <a:solidFill>
                  <a:srgbClr val="505050"/>
                </a:solidFill>
                <a:effectLst/>
                <a:latin typeface="Helvetica" panose="020B0604020202020204" pitchFamily="34" charset="0"/>
              </a:rPr>
              <a:t>Luego de esto aplicamos los cambios con “FLUSH PRIVILEGES;”, comprobamos el cambio con: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a:t>
            </a:r>
            <a:r>
              <a:rPr kumimoji="0" lang="es-CO" altLang="es-CO"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user,authentication_string,plugin,host</a:t>
            </a:r>
            <a:r>
              <a:rPr kumimoji="0" lang="es-CO" altLang="es-CO"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FROM </a:t>
            </a:r>
            <a:r>
              <a:rPr kumimoji="0" lang="es-CO" altLang="es-CO"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mysql.user</a:t>
            </a:r>
            <a:r>
              <a:rPr kumimoji="0" lang="es-CO" altLang="es-CO"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CO" altLang="es-CO" sz="1600" b="0" i="0" u="none" strike="noStrike" cap="none" normalizeH="0" baseline="0" dirty="0">
                <a:ln>
                  <a:noFill/>
                </a:ln>
                <a:solidFill>
                  <a:schemeClr val="tx1"/>
                </a:solidFill>
                <a:effectLst/>
              </a:rPr>
              <a:t> </a:t>
            </a:r>
            <a:endParaRPr kumimoji="0" lang="es-CO" altLang="es-CO" sz="4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21351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4099" name="Picture 3">
            <a:extLst>
              <a:ext uri="{FF2B5EF4-FFF2-40B4-BE49-F238E27FC236}">
                <a16:creationId xmlns:a16="http://schemas.microsoft.com/office/drawing/2014/main" id="{84788166-712C-D9C2-F180-96A4CD0F787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487" y="0"/>
            <a:ext cx="8963025" cy="4079075"/>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08E1315F-CAD5-31FE-F4AC-3042A5ACDE1A}"/>
              </a:ext>
            </a:extLst>
          </p:cNvPr>
          <p:cNvSpPr txBox="1"/>
          <p:nvPr/>
        </p:nvSpPr>
        <p:spPr>
          <a:xfrm>
            <a:off x="299803" y="4286151"/>
            <a:ext cx="8559384" cy="1754326"/>
          </a:xfrm>
          <a:prstGeom prst="rect">
            <a:avLst/>
          </a:prstGeom>
          <a:noFill/>
        </p:spPr>
        <p:txBody>
          <a:bodyPr wrap="square">
            <a:spAutoFit/>
          </a:bodyPr>
          <a:lstStyle/>
          <a:p>
            <a:pPr algn="just"/>
            <a:r>
              <a:rPr lang="es-ES" sz="1800" b="0" i="0" dirty="0">
                <a:solidFill>
                  <a:schemeClr val="tx1"/>
                </a:solidFill>
                <a:effectLst/>
                <a:latin typeface="Myanmar Text" panose="020B0502040204020203" pitchFamily="34" charset="0"/>
                <a:cs typeface="Myanmar Text" panose="020B0502040204020203" pitchFamily="34" charset="0"/>
              </a:rPr>
              <a:t>Podemos ver que se ha editado el complemento de autenticación.</a:t>
            </a:r>
            <a:br>
              <a:rPr lang="es-ES" sz="1800" b="0" i="0" dirty="0">
                <a:solidFill>
                  <a:schemeClr val="tx1"/>
                </a:solidFill>
                <a:effectLst/>
                <a:latin typeface="Myanmar Text" panose="020B0502040204020203" pitchFamily="34" charset="0"/>
                <a:cs typeface="Myanmar Text" panose="020B0502040204020203" pitchFamily="34" charset="0"/>
              </a:rPr>
            </a:br>
            <a:r>
              <a:rPr lang="es-ES" sz="1800" b="0" i="0" dirty="0">
                <a:solidFill>
                  <a:schemeClr val="tx1"/>
                </a:solidFill>
                <a:effectLst/>
                <a:latin typeface="Myanmar Text" panose="020B0502040204020203" pitchFamily="34" charset="0"/>
                <a:cs typeface="Myanmar Text" panose="020B0502040204020203" pitchFamily="34" charset="0"/>
              </a:rPr>
              <a:t>El complemento caching_sha2_password es el complemento de autenticación mas usado en MySQL, esto se debe a que ofrece un cifrado de contraseña mucho más potente.</a:t>
            </a:r>
          </a:p>
          <a:p>
            <a:pPr algn="just"/>
            <a:r>
              <a:rPr lang="es-ES" sz="1800" b="0" i="0" dirty="0">
                <a:solidFill>
                  <a:schemeClr val="tx1"/>
                </a:solidFill>
                <a:effectLst/>
                <a:latin typeface="Myanmar Text" panose="020B0502040204020203" pitchFamily="34" charset="0"/>
                <a:cs typeface="Myanmar Text" panose="020B0502040204020203" pitchFamily="34" charset="0"/>
              </a:rPr>
              <a:t> </a:t>
            </a:r>
          </a:p>
          <a:p>
            <a:pPr algn="just"/>
            <a:r>
              <a:rPr lang="es-ES" sz="1800" b="0" i="0" dirty="0">
                <a:solidFill>
                  <a:schemeClr val="tx1"/>
                </a:solidFill>
                <a:effectLst/>
                <a:latin typeface="Myanmar Text" panose="020B0502040204020203" pitchFamily="34" charset="0"/>
                <a:cs typeface="Myanmar Text" panose="020B0502040204020203" pitchFamily="34" charset="0"/>
              </a:rPr>
              <a:t>Salimos de MySQL con </a:t>
            </a:r>
            <a:r>
              <a:rPr lang="es-ES" sz="1800" b="0" i="0" dirty="0" err="1">
                <a:solidFill>
                  <a:schemeClr val="tx1"/>
                </a:solidFill>
                <a:effectLst/>
                <a:latin typeface="Myanmar Text" panose="020B0502040204020203" pitchFamily="34" charset="0"/>
                <a:cs typeface="Myanmar Text" panose="020B0502040204020203" pitchFamily="34" charset="0"/>
              </a:rPr>
              <a:t>exit</a:t>
            </a:r>
            <a:r>
              <a:rPr lang="es-ES" sz="1800" b="0" i="0" dirty="0">
                <a:solidFill>
                  <a:schemeClr val="tx1"/>
                </a:solidFill>
                <a:effectLst/>
                <a:latin typeface="Myanmar Text" panose="020B0502040204020203" pitchFamily="34" charset="0"/>
                <a:cs typeface="Myanmar Text" panose="020B0502040204020203" pitchFamily="34"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 name="Rectangle 1">
            <a:extLst>
              <a:ext uri="{FF2B5EF4-FFF2-40B4-BE49-F238E27FC236}">
                <a16:creationId xmlns:a16="http://schemas.microsoft.com/office/drawing/2014/main" id="{DEA6B0FF-C200-8F71-2CC3-0EFA75C7A55B}"/>
              </a:ext>
            </a:extLst>
          </p:cNvPr>
          <p:cNvSpPr>
            <a:spLocks noChangeArrowheads="1"/>
          </p:cNvSpPr>
          <p:nvPr/>
        </p:nvSpPr>
        <p:spPr bwMode="auto">
          <a:xfrm>
            <a:off x="554636" y="1043272"/>
            <a:ext cx="8304551" cy="3921485"/>
          </a:xfrm>
          <a:prstGeom prst="rect">
            <a:avLst/>
          </a:prstGeom>
          <a:solidFill>
            <a:schemeClr val="bg1"/>
          </a:solidFill>
          <a:ln>
            <a:noFill/>
          </a:ln>
          <a:effec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a:ln>
                  <a:noFill/>
                </a:ln>
                <a:effectLst/>
                <a:latin typeface="Helvetica" panose="020B0604020202020204" pitchFamily="34" charset="0"/>
              </a:rPr>
              <a:t>Paso 5</a:t>
            </a:r>
            <a:endParaRPr kumimoji="0" lang="es-CO" altLang="es-CO"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4400" b="0" i="0" u="none" strike="noStrike" cap="none" normalizeH="0" baseline="0" dirty="0">
                <a:ln>
                  <a:noFill/>
                </a:ln>
                <a:effectLst/>
                <a:latin typeface="Arial" panose="020B0604020202020204" pitchFamily="34" charset="0"/>
              </a:rPr>
            </a:br>
            <a:r>
              <a:rPr kumimoji="0" lang="es-CO" altLang="es-CO" sz="2000" b="0" i="0" u="none" strike="noStrike" cap="none" normalizeH="0" baseline="0" dirty="0">
                <a:ln>
                  <a:noFill/>
                </a:ln>
                <a:effectLst/>
                <a:latin typeface="Helvetica" panose="020B0604020202020204" pitchFamily="34" charset="0"/>
              </a:rPr>
              <a:t>Accedemos a MySQL ingresando la contraseña de autenticación: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err="1">
                <a:ln>
                  <a:noFill/>
                </a:ln>
                <a:effectLst/>
                <a:latin typeface="Courier New" panose="02070309020205020404" pitchFamily="49" charset="0"/>
                <a:cs typeface="Courier New" panose="02070309020205020404" pitchFamily="49" charset="0"/>
              </a:rPr>
              <a:t>mysql</a:t>
            </a:r>
            <a:r>
              <a:rPr kumimoji="0" lang="es-CO" altLang="es-CO" sz="1800" b="0" i="0" u="none" strike="noStrike" cap="none" normalizeH="0" baseline="0" dirty="0">
                <a:ln>
                  <a:noFill/>
                </a:ln>
                <a:effectLst/>
                <a:latin typeface="Courier New" panose="02070309020205020404" pitchFamily="49" charset="0"/>
                <a:cs typeface="Courier New" panose="02070309020205020404" pitchFamily="49" charset="0"/>
              </a:rPr>
              <a:t> -u </a:t>
            </a:r>
            <a:r>
              <a:rPr kumimoji="0" lang="es-CO" altLang="es-CO" sz="1800" b="0" i="0" u="none" strike="noStrike" cap="none" normalizeH="0" baseline="0" dirty="0" err="1">
                <a:ln>
                  <a:noFill/>
                </a:ln>
                <a:effectLst/>
                <a:latin typeface="Courier New" panose="02070309020205020404" pitchFamily="49" charset="0"/>
                <a:cs typeface="Courier New" panose="02070309020205020404" pitchFamily="49" charset="0"/>
              </a:rPr>
              <a:t>root</a:t>
            </a:r>
            <a:r>
              <a:rPr kumimoji="0" lang="es-CO" altLang="es-CO" sz="1800" b="0" i="0" u="none" strike="noStrike" cap="none" normalizeH="0" baseline="0" dirty="0">
                <a:ln>
                  <a:noFill/>
                </a:ln>
                <a:effectLst/>
                <a:latin typeface="Courier New" panose="02070309020205020404" pitchFamily="49" charset="0"/>
                <a:cs typeface="Courier New" panose="02070309020205020404" pitchFamily="49" charset="0"/>
              </a:rPr>
              <a:t> –p</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a:ln>
                  <a:noFill/>
                </a:ln>
                <a:effectLst/>
                <a:latin typeface="Helvetica" panose="020B0604020202020204" pitchFamily="34" charset="0"/>
              </a:rPr>
              <a:t>Ahora crearemos un usuario administrador con la siguiente sintaxis: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effectLst/>
                <a:latin typeface="Courier New" panose="02070309020205020404" pitchFamily="49" charset="0"/>
                <a:cs typeface="Courier New" panose="02070309020205020404" pitchFamily="49" charset="0"/>
              </a:rPr>
              <a:t>CREATE USER '</a:t>
            </a:r>
            <a:r>
              <a:rPr kumimoji="0" lang="es-CO" altLang="es-CO" sz="1800" b="0" i="0" u="none" strike="noStrike" cap="none" normalizeH="0" baseline="0" dirty="0" err="1">
                <a:ln>
                  <a:noFill/>
                </a:ln>
                <a:effectLst/>
                <a:latin typeface="Courier New" panose="02070309020205020404" pitchFamily="49" charset="0"/>
                <a:cs typeface="Courier New" panose="02070309020205020404" pitchFamily="49" charset="0"/>
              </a:rPr>
              <a:t>usuario'@'localhost</a:t>
            </a:r>
            <a:r>
              <a:rPr kumimoji="0" lang="es-CO" altLang="es-CO" sz="1800" b="0" i="0" u="none" strike="noStrike" cap="none" normalizeH="0" baseline="0" dirty="0">
                <a:ln>
                  <a:noFill/>
                </a:ln>
                <a:effectLst/>
                <a:latin typeface="Courier New" panose="02070309020205020404" pitchFamily="49" charset="0"/>
                <a:cs typeface="Courier New" panose="02070309020205020404" pitchFamily="49" charset="0"/>
              </a:rPr>
              <a:t>' IDENTIFIED BY 'contraseña’;</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a:ln>
                  <a:noFill/>
                </a:ln>
                <a:effectLst/>
                <a:latin typeface="Helvetica" panose="020B0604020202020204" pitchFamily="34" charset="0"/>
              </a:rPr>
              <a:t>Ahora concedemos los privilegios a ese usuario: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effectLst/>
                <a:latin typeface="Courier New" panose="02070309020205020404" pitchFamily="49" charset="0"/>
                <a:cs typeface="Courier New" panose="02070309020205020404" pitchFamily="49" charset="0"/>
              </a:rPr>
              <a:t>GRANT ALL PRIVILEGES ON *.* TO '</a:t>
            </a:r>
            <a:r>
              <a:rPr kumimoji="0" lang="es-CO" altLang="es-CO" sz="1800" b="0" i="0" u="none" strike="noStrike" cap="none" normalizeH="0" baseline="0" dirty="0" err="1">
                <a:ln>
                  <a:noFill/>
                </a:ln>
                <a:effectLst/>
                <a:latin typeface="Courier New" panose="02070309020205020404" pitchFamily="49" charset="0"/>
                <a:cs typeface="Courier New" panose="02070309020205020404" pitchFamily="49" charset="0"/>
              </a:rPr>
              <a:t>usuario'@'localhost</a:t>
            </a:r>
            <a:r>
              <a:rPr kumimoji="0" lang="es-CO" altLang="es-CO" sz="1800" b="0" i="0" u="none" strike="noStrike" cap="none" normalizeH="0" baseline="0" dirty="0">
                <a:ln>
                  <a:noFill/>
                </a:ln>
                <a:effectLst/>
                <a:latin typeface="Courier New" panose="02070309020205020404" pitchFamily="49" charset="0"/>
                <a:cs typeface="Courier New" panose="02070309020205020404" pitchFamily="49" charset="0"/>
              </a:rPr>
              <a:t>' WITH GRANT OPTION;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a:ln>
                  <a:noFill/>
                </a:ln>
                <a:effectLst/>
                <a:latin typeface="Helvetica" panose="020B0604020202020204" pitchFamily="34" charset="0"/>
              </a:rPr>
              <a:t>Salimos de MySQL con </a:t>
            </a:r>
            <a:r>
              <a:rPr kumimoji="0" lang="es-CO" altLang="es-CO" sz="2000" b="0" i="0" u="none" strike="noStrike" cap="none" normalizeH="0" baseline="0" dirty="0" err="1">
                <a:ln>
                  <a:noFill/>
                </a:ln>
                <a:effectLst/>
                <a:latin typeface="Helvetica" panose="020B0604020202020204" pitchFamily="34" charset="0"/>
              </a:rPr>
              <a:t>exit</a:t>
            </a:r>
            <a:r>
              <a:rPr kumimoji="0" lang="es-CO" altLang="es-CO" sz="2000" b="0" i="0" u="none" strike="noStrike" cap="none" normalizeH="0" baseline="0" dirty="0">
                <a:ln>
                  <a:noFill/>
                </a:ln>
                <a:effectLst/>
                <a:latin typeface="Helvetica" panose="020B0604020202020204" pitchFamily="34" charset="0"/>
              </a:rPr>
              <a:t>.</a:t>
            </a:r>
            <a:r>
              <a:rPr kumimoji="0" lang="es-CO" altLang="es-CO" sz="1600" b="0" i="0" u="none" strike="noStrike" cap="none" normalizeH="0" baseline="0" dirty="0">
                <a:ln>
                  <a:noFill/>
                </a:ln>
                <a:effectLst/>
              </a:rPr>
              <a:t> </a:t>
            </a:r>
            <a:endParaRPr kumimoji="0" lang="es-CO" altLang="es-CO" sz="4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522667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6146" name="Picture 2" descr="Texto&#10;&#10;Descripción generada automáticamente">
            <a:extLst>
              <a:ext uri="{FF2B5EF4-FFF2-40B4-BE49-F238E27FC236}">
                <a16:creationId xmlns:a16="http://schemas.microsoft.com/office/drawing/2014/main" id="{69CF8538-64DE-38B8-9287-D5084362AB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488" y="771405"/>
            <a:ext cx="8963025" cy="5315191"/>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671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 name="Rectángulo 1">
            <a:extLst>
              <a:ext uri="{FF2B5EF4-FFF2-40B4-BE49-F238E27FC236}">
                <a16:creationId xmlns:a16="http://schemas.microsoft.com/office/drawing/2014/main" id="{02B3BE5F-31A7-B673-358D-7F307D5BF2CF}"/>
              </a:ext>
            </a:extLst>
          </p:cNvPr>
          <p:cNvSpPr/>
          <p:nvPr/>
        </p:nvSpPr>
        <p:spPr>
          <a:xfrm>
            <a:off x="1292897" y="2767280"/>
            <a:ext cx="6558206" cy="1323439"/>
          </a:xfrm>
          <a:prstGeom prst="rect">
            <a:avLst/>
          </a:prstGeom>
          <a:noFill/>
        </p:spPr>
        <p:txBody>
          <a:bodyPr wrap="none" lIns="91440" tIns="45720" rIns="91440" bIns="45720">
            <a:spAutoFit/>
          </a:bodyPr>
          <a:lstStyle/>
          <a:p>
            <a:pPr algn="ctr"/>
            <a:r>
              <a:rPr lang="es-ES" sz="8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Jumble" panose="02000503000000020004" pitchFamily="2" charset="0"/>
              </a:rPr>
              <a:t>POSTGRESQL</a:t>
            </a:r>
          </a:p>
        </p:txBody>
      </p:sp>
    </p:spTree>
    <p:extLst>
      <p:ext uri="{BB962C8B-B14F-4D97-AF65-F5344CB8AC3E}">
        <p14:creationId xmlns:p14="http://schemas.microsoft.com/office/powerpoint/2010/main" val="2930364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3" name="Rectangle 1">
            <a:extLst>
              <a:ext uri="{FF2B5EF4-FFF2-40B4-BE49-F238E27FC236}">
                <a16:creationId xmlns:a16="http://schemas.microsoft.com/office/drawing/2014/main" id="{6CB3906F-9724-6765-88FC-CF9410F4BC1B}"/>
              </a:ext>
            </a:extLst>
          </p:cNvPr>
          <p:cNvSpPr>
            <a:spLocks noChangeArrowheads="1"/>
          </p:cNvSpPr>
          <p:nvPr/>
        </p:nvSpPr>
        <p:spPr bwMode="auto">
          <a:xfrm>
            <a:off x="434714" y="371349"/>
            <a:ext cx="8274571" cy="1520828"/>
          </a:xfrm>
          <a:prstGeom prst="rect">
            <a:avLst/>
          </a:prstGeom>
          <a:solidFill>
            <a:schemeClr val="bg1"/>
          </a:solidFill>
          <a:ln>
            <a:noFill/>
          </a:ln>
          <a:effec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effectLst/>
                <a:latin typeface="Helvetica" panose="020B0604020202020204" pitchFamily="34" charset="0"/>
              </a:rPr>
              <a:t>Paso 1</a:t>
            </a:r>
            <a:br>
              <a:rPr kumimoji="0" lang="es-CO" altLang="es-CO" sz="4400" b="0" i="0" u="none" strike="noStrike" cap="none" normalizeH="0" baseline="0" dirty="0">
                <a:ln>
                  <a:noFill/>
                </a:ln>
                <a:effectLst/>
                <a:latin typeface="Arial" panose="020B0604020202020204" pitchFamily="34" charset="0"/>
              </a:rPr>
            </a:br>
            <a:r>
              <a:rPr kumimoji="0" lang="es-CO" altLang="es-CO" sz="2000" b="0" i="0" u="none" strike="noStrike" cap="none" normalizeH="0" baseline="0" dirty="0">
                <a:ln>
                  <a:noFill/>
                </a:ln>
                <a:effectLst/>
                <a:latin typeface="Helvetica" panose="020B0604020202020204" pitchFamily="34" charset="0"/>
              </a:rPr>
              <a:t>En primer lugar validamos que estemos usando Ubuntu 21.04, para ello abrimos la terminal y ejecutamos lo siguiente: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lsb_release</a:t>
            </a:r>
            <a:r>
              <a:rPr kumimoji="0" lang="es-CO" altLang="es-CO"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a:t>
            </a:r>
            <a:r>
              <a:rPr kumimoji="0" lang="es-CO" altLang="es-CO" sz="1600" b="0" i="0" u="none" strike="noStrike" cap="none" normalizeH="0" baseline="0" dirty="0">
                <a:ln>
                  <a:noFill/>
                </a:ln>
                <a:solidFill>
                  <a:schemeClr val="tx1"/>
                </a:solidFill>
                <a:effectLst/>
              </a:rPr>
              <a:t> </a:t>
            </a:r>
            <a:endParaRPr kumimoji="0" lang="es-CO" altLang="es-CO" sz="4400" b="0" i="0" u="none" strike="noStrike" cap="none" normalizeH="0" baseline="0" dirty="0">
              <a:ln>
                <a:noFill/>
              </a:ln>
              <a:solidFill>
                <a:schemeClr val="tx1"/>
              </a:solidFill>
              <a:effectLst/>
              <a:latin typeface="Arial" panose="020B0604020202020204" pitchFamily="34" charset="0"/>
            </a:endParaRPr>
          </a:p>
        </p:txBody>
      </p:sp>
      <p:pic>
        <p:nvPicPr>
          <p:cNvPr id="7171" name="Picture 3">
            <a:extLst>
              <a:ext uri="{FF2B5EF4-FFF2-40B4-BE49-F238E27FC236}">
                <a16:creationId xmlns:a16="http://schemas.microsoft.com/office/drawing/2014/main" id="{6B923C2D-1DAE-67DA-C1FE-DABE259DD3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7161"/>
          <a:stretch/>
        </p:blipFill>
        <p:spPr bwMode="auto">
          <a:xfrm>
            <a:off x="274260" y="2050849"/>
            <a:ext cx="8595477" cy="265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398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 name="CuadroTexto 2">
            <a:extLst>
              <a:ext uri="{FF2B5EF4-FFF2-40B4-BE49-F238E27FC236}">
                <a16:creationId xmlns:a16="http://schemas.microsoft.com/office/drawing/2014/main" id="{00C299CA-C2C0-2318-067A-159120E931C5}"/>
              </a:ext>
            </a:extLst>
          </p:cNvPr>
          <p:cNvSpPr txBox="1"/>
          <p:nvPr/>
        </p:nvSpPr>
        <p:spPr>
          <a:xfrm>
            <a:off x="302217" y="1420721"/>
            <a:ext cx="8469824" cy="1631216"/>
          </a:xfrm>
          <a:prstGeom prst="rect">
            <a:avLst/>
          </a:prstGeom>
          <a:noFill/>
        </p:spPr>
        <p:txBody>
          <a:bodyPr wrap="square">
            <a:spAutoFit/>
          </a:bodyPr>
          <a:lstStyle/>
          <a:p>
            <a:pPr algn="ctr"/>
            <a:r>
              <a:rPr lang="es-ES" sz="2800" b="1" i="0" dirty="0">
                <a:solidFill>
                  <a:schemeClr val="tx1"/>
                </a:solidFill>
                <a:effectLst/>
                <a:latin typeface="Myanmar Text" panose="020B0502040204020203" pitchFamily="34" charset="0"/>
                <a:cs typeface="Myanmar Text" panose="020B0502040204020203" pitchFamily="34" charset="0"/>
              </a:rPr>
              <a:t>ACTUALIZAR UBUNTU</a:t>
            </a:r>
          </a:p>
          <a:p>
            <a:pPr algn="just"/>
            <a:r>
              <a:rPr lang="es-ES" sz="2400" b="0" i="0" dirty="0">
                <a:solidFill>
                  <a:schemeClr val="tx1"/>
                </a:solidFill>
                <a:effectLst/>
                <a:latin typeface="Myanmar Text" panose="020B0502040204020203" pitchFamily="34" charset="0"/>
                <a:cs typeface="Myanmar Text" panose="020B0502040204020203" pitchFamily="34" charset="0"/>
              </a:rPr>
              <a:t>Como siempre el primer paso que daremos será actualizar los paquetes y repositorios del sistema. Para ello ejecutamos lo siguiente:</a:t>
            </a:r>
            <a:endParaRPr lang="es-CO" sz="2400" dirty="0">
              <a:solidFill>
                <a:schemeClr val="tx1"/>
              </a:solidFill>
              <a:latin typeface="Myanmar Text" panose="020B0502040204020203" pitchFamily="34" charset="0"/>
              <a:cs typeface="Myanmar Text" panose="020B0502040204020203" pitchFamily="34" charset="0"/>
            </a:endParaRPr>
          </a:p>
        </p:txBody>
      </p:sp>
      <p:sp>
        <p:nvSpPr>
          <p:cNvPr id="4" name="Rectangle 1">
            <a:extLst>
              <a:ext uri="{FF2B5EF4-FFF2-40B4-BE49-F238E27FC236}">
                <a16:creationId xmlns:a16="http://schemas.microsoft.com/office/drawing/2014/main" id="{66B60DDD-2E99-F60E-D3E6-FCDBC97B7D7E}"/>
              </a:ext>
            </a:extLst>
          </p:cNvPr>
          <p:cNvSpPr>
            <a:spLocks noChangeArrowheads="1"/>
          </p:cNvSpPr>
          <p:nvPr/>
        </p:nvSpPr>
        <p:spPr bwMode="auto">
          <a:xfrm>
            <a:off x="2311184" y="3430370"/>
            <a:ext cx="4521631" cy="75138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2800" b="0" i="0" u="none" strike="noStrike" cap="none" normalizeH="0" baseline="0" dirty="0">
                <a:ln>
                  <a:noFill/>
                </a:ln>
                <a:solidFill>
                  <a:srgbClr val="000000"/>
                </a:solidFill>
                <a:effectLst/>
                <a:latin typeface="Courier New" panose="02070309020205020404" pitchFamily="49" charset="0"/>
              </a:rPr>
              <a:t>sudo </a:t>
            </a:r>
            <a:r>
              <a:rPr kumimoji="0" lang="es-CO" altLang="es-CO" sz="2800" b="0" i="0" u="none" strike="noStrike" cap="none" normalizeH="0" baseline="0" dirty="0" err="1">
                <a:ln>
                  <a:noFill/>
                </a:ln>
                <a:solidFill>
                  <a:srgbClr val="000000"/>
                </a:solidFill>
                <a:effectLst/>
                <a:latin typeface="Courier New" panose="02070309020205020404" pitchFamily="49" charset="0"/>
              </a:rPr>
              <a:t>apt</a:t>
            </a:r>
            <a:r>
              <a:rPr kumimoji="0" lang="es-CO" altLang="es-CO" sz="2800" b="0" i="0" u="none" strike="noStrike" cap="none" normalizeH="0" baseline="0" dirty="0">
                <a:ln>
                  <a:noFill/>
                </a:ln>
                <a:solidFill>
                  <a:srgbClr val="000000"/>
                </a:solidFill>
                <a:effectLst/>
                <a:latin typeface="Courier New" panose="02070309020205020404" pitchFamily="49" charset="0"/>
              </a:rPr>
              <a:t> </a:t>
            </a:r>
            <a:r>
              <a:rPr kumimoji="0" lang="es-CO" altLang="es-CO" sz="2800" b="0" i="0" u="none" strike="noStrike" cap="none" normalizeH="0" baseline="0" dirty="0" err="1">
                <a:ln>
                  <a:noFill/>
                </a:ln>
                <a:solidFill>
                  <a:srgbClr val="000000"/>
                </a:solidFill>
                <a:effectLst/>
                <a:latin typeface="Courier New" panose="02070309020205020404" pitchFamily="49" charset="0"/>
              </a:rPr>
              <a:t>update</a:t>
            </a:r>
            <a:endParaRPr kumimoji="0" lang="es-CO" altLang="es-CO" sz="2400" b="0" i="0" u="none" strike="noStrike" cap="none" normalizeH="0" baseline="0" dirty="0">
              <a:ln>
                <a:noFill/>
              </a:ln>
              <a:solidFill>
                <a:schemeClr val="tx1"/>
              </a:solidFill>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 name="Rectangle 1">
            <a:extLst>
              <a:ext uri="{FF2B5EF4-FFF2-40B4-BE49-F238E27FC236}">
                <a16:creationId xmlns:a16="http://schemas.microsoft.com/office/drawing/2014/main" id="{571EAEE3-0961-9ADA-5EC0-F2A47F7614FC}"/>
              </a:ext>
            </a:extLst>
          </p:cNvPr>
          <p:cNvSpPr>
            <a:spLocks noChangeArrowheads="1"/>
          </p:cNvSpPr>
          <p:nvPr/>
        </p:nvSpPr>
        <p:spPr bwMode="auto">
          <a:xfrm>
            <a:off x="263710" y="661532"/>
            <a:ext cx="8595477" cy="1213052"/>
          </a:xfrm>
          <a:prstGeom prst="rect">
            <a:avLst/>
          </a:prstGeom>
          <a:solidFill>
            <a:schemeClr val="bg1"/>
          </a:solidFill>
          <a:ln>
            <a:noFill/>
          </a:ln>
          <a:effec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effectLst/>
                <a:latin typeface="Helvetica" panose="020B0604020202020204" pitchFamily="34" charset="0"/>
              </a:rPr>
              <a:t>Paso 2</a:t>
            </a:r>
            <a:br>
              <a:rPr kumimoji="0" lang="es-CO" altLang="es-CO" sz="4400" b="0" i="0" u="none" strike="noStrike" cap="none" normalizeH="0" baseline="0" dirty="0">
                <a:ln>
                  <a:noFill/>
                </a:ln>
                <a:effectLst/>
                <a:latin typeface="Arial" panose="020B0604020202020204" pitchFamily="34" charset="0"/>
              </a:rPr>
            </a:br>
            <a:r>
              <a:rPr kumimoji="0" lang="es-CO" altLang="es-CO" sz="2000" b="0" i="0" u="none" strike="noStrike" cap="none" normalizeH="0" baseline="0" dirty="0">
                <a:ln>
                  <a:noFill/>
                </a:ln>
                <a:effectLst/>
                <a:latin typeface="Helvetica" panose="020B0604020202020204" pitchFamily="34" charset="0"/>
              </a:rPr>
              <a:t>Una vez validado esto, actualizamos Ubuntu con el siguiente comando: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effectLst/>
                <a:latin typeface="Courier New" panose="02070309020205020404" pitchFamily="49" charset="0"/>
                <a:cs typeface="Courier New" panose="02070309020205020404" pitchFamily="49" charset="0"/>
              </a:rPr>
              <a:t>sudo </a:t>
            </a:r>
            <a:r>
              <a:rPr kumimoji="0" lang="es-CO" altLang="es-CO" sz="1800" b="0" i="0" u="none" strike="noStrike" cap="none" normalizeH="0" baseline="0" dirty="0" err="1">
                <a:ln>
                  <a:noFill/>
                </a:ln>
                <a:effectLst/>
                <a:latin typeface="Courier New" panose="02070309020205020404" pitchFamily="49" charset="0"/>
                <a:cs typeface="Courier New" panose="02070309020205020404" pitchFamily="49" charset="0"/>
              </a:rPr>
              <a:t>apt</a:t>
            </a:r>
            <a:r>
              <a:rPr kumimoji="0" lang="es-CO" altLang="es-CO" sz="18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s-CO" altLang="es-CO" sz="1800" b="0" i="0" u="none" strike="noStrike" cap="none" normalizeH="0" baseline="0" dirty="0" err="1">
                <a:ln>
                  <a:noFill/>
                </a:ln>
                <a:effectLst/>
                <a:latin typeface="Courier New" panose="02070309020205020404" pitchFamily="49" charset="0"/>
                <a:cs typeface="Courier New" panose="02070309020205020404" pitchFamily="49" charset="0"/>
              </a:rPr>
              <a:t>update</a:t>
            </a:r>
            <a:r>
              <a:rPr kumimoji="0" lang="es-CO" altLang="es-CO" sz="1600" b="0" i="0" u="none" strike="noStrike" cap="none" normalizeH="0" baseline="0" dirty="0">
                <a:ln>
                  <a:noFill/>
                </a:ln>
                <a:effectLst/>
              </a:rPr>
              <a:t> </a:t>
            </a:r>
            <a:endParaRPr kumimoji="0" lang="es-CO" altLang="es-CO" sz="4400" b="0" i="0" u="none" strike="noStrike" cap="none" normalizeH="0" baseline="0" dirty="0">
              <a:ln>
                <a:noFill/>
              </a:ln>
              <a:effectLst/>
              <a:latin typeface="Arial" panose="020B0604020202020204" pitchFamily="34" charset="0"/>
            </a:endParaRPr>
          </a:p>
        </p:txBody>
      </p:sp>
      <p:pic>
        <p:nvPicPr>
          <p:cNvPr id="8195" name="Picture 3">
            <a:extLst>
              <a:ext uri="{FF2B5EF4-FFF2-40B4-BE49-F238E27FC236}">
                <a16:creationId xmlns:a16="http://schemas.microsoft.com/office/drawing/2014/main" id="{0658B3FE-7CA9-8A44-C11F-B7FCC6E37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74584"/>
            <a:ext cx="9144000" cy="4983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718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3" name="Rectangle 1">
            <a:extLst>
              <a:ext uri="{FF2B5EF4-FFF2-40B4-BE49-F238E27FC236}">
                <a16:creationId xmlns:a16="http://schemas.microsoft.com/office/drawing/2014/main" id="{55D5FF2B-4EF6-34E7-CAB7-E95AC189E2F8}"/>
              </a:ext>
            </a:extLst>
          </p:cNvPr>
          <p:cNvSpPr>
            <a:spLocks noChangeArrowheads="1"/>
          </p:cNvSpPr>
          <p:nvPr/>
        </p:nvSpPr>
        <p:spPr bwMode="auto">
          <a:xfrm>
            <a:off x="359764" y="0"/>
            <a:ext cx="8424472" cy="1736272"/>
          </a:xfrm>
          <a:prstGeom prst="rect">
            <a:avLst/>
          </a:prstGeom>
          <a:solidFill>
            <a:schemeClr val="bg1"/>
          </a:solidFill>
          <a:ln>
            <a:noFill/>
          </a:ln>
          <a:effec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effectLst/>
                <a:latin typeface="Helvetica" panose="020B0604020202020204" pitchFamily="34" charset="0"/>
              </a:rPr>
              <a:t>Paso 3</a:t>
            </a:r>
            <a:endParaRPr kumimoji="0" lang="es-CO" altLang="es-CO"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4000" b="0" i="0" u="none" strike="noStrike" cap="none" normalizeH="0" baseline="0" dirty="0">
                <a:ln>
                  <a:noFill/>
                </a:ln>
                <a:effectLst/>
                <a:latin typeface="Arial" panose="020B0604020202020204" pitchFamily="34" charset="0"/>
              </a:rPr>
            </a:br>
            <a:r>
              <a:rPr kumimoji="0" lang="es-CO" altLang="es-CO" sz="1800" b="0" i="0" u="none" strike="noStrike" cap="none" normalizeH="0" baseline="0" dirty="0">
                <a:ln>
                  <a:noFill/>
                </a:ln>
                <a:effectLst/>
                <a:latin typeface="Helvetica" panose="020B0604020202020204" pitchFamily="34" charset="0"/>
              </a:rPr>
              <a:t>Ahora instalamos PostgreSQL con el siguiente comando: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a:ln>
                  <a:noFill/>
                </a:ln>
                <a:effectLst/>
                <a:latin typeface="Courier New" panose="02070309020205020404" pitchFamily="49" charset="0"/>
                <a:cs typeface="Courier New" panose="02070309020205020404" pitchFamily="49" charset="0"/>
              </a:rPr>
              <a:t>sudo </a:t>
            </a:r>
            <a:r>
              <a:rPr kumimoji="0" lang="es-CO" altLang="es-CO" sz="1600" b="0" i="0" u="none" strike="noStrike" cap="none" normalizeH="0" baseline="0" dirty="0" err="1">
                <a:ln>
                  <a:noFill/>
                </a:ln>
                <a:effectLst/>
                <a:latin typeface="Courier New" panose="02070309020205020404" pitchFamily="49" charset="0"/>
                <a:cs typeface="Courier New" panose="02070309020205020404" pitchFamily="49" charset="0"/>
              </a:rPr>
              <a:t>apt</a:t>
            </a:r>
            <a:r>
              <a:rPr kumimoji="0" lang="es-CO" altLang="es-CO" sz="16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s-CO" altLang="es-CO" sz="1600" b="0" i="0" u="none" strike="noStrike" cap="none" normalizeH="0" baseline="0" dirty="0" err="1">
                <a:ln>
                  <a:noFill/>
                </a:ln>
                <a:effectLst/>
                <a:latin typeface="Courier New" panose="02070309020205020404" pitchFamily="49" charset="0"/>
                <a:cs typeface="Courier New" panose="02070309020205020404" pitchFamily="49" charset="0"/>
              </a:rPr>
              <a:t>install</a:t>
            </a:r>
            <a:r>
              <a:rPr kumimoji="0" lang="es-CO" altLang="es-CO" sz="16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s-CO" altLang="es-CO" sz="1600" b="0" i="0" u="none" strike="noStrike" cap="none" normalizeH="0" baseline="0" dirty="0" err="1">
                <a:ln>
                  <a:noFill/>
                </a:ln>
                <a:effectLst/>
                <a:latin typeface="Courier New" panose="02070309020205020404" pitchFamily="49" charset="0"/>
                <a:cs typeface="Courier New" panose="02070309020205020404" pitchFamily="49" charset="0"/>
              </a:rPr>
              <a:t>postgresql</a:t>
            </a:r>
            <a:r>
              <a:rPr kumimoji="0" lang="es-CO" altLang="es-CO" sz="1600" b="0" i="0" u="none" strike="noStrike" cap="none" normalizeH="0" baseline="0" dirty="0">
                <a:ln>
                  <a:noFill/>
                </a:ln>
                <a:effectLst/>
                <a:latin typeface="Courier New" panose="02070309020205020404" pitchFamily="49" charset="0"/>
                <a:cs typeface="Courier New" panose="02070309020205020404" pitchFamily="49" charset="0"/>
              </a:rPr>
              <a:t> </a:t>
            </a:r>
            <a:r>
              <a:rPr kumimoji="0" lang="es-CO" altLang="es-CO" sz="1600" b="0" i="0" u="none" strike="noStrike" cap="none" normalizeH="0" baseline="0" dirty="0" err="1">
                <a:ln>
                  <a:noFill/>
                </a:ln>
                <a:effectLst/>
                <a:latin typeface="Courier New" panose="02070309020205020404" pitchFamily="49" charset="0"/>
                <a:cs typeface="Courier New" panose="02070309020205020404" pitchFamily="49" charset="0"/>
              </a:rPr>
              <a:t>postgresql-contrib</a:t>
            </a:r>
            <a:r>
              <a:rPr kumimoji="0" lang="es-CO" altLang="es-CO" b="0" i="0" u="none" strike="noStrike" cap="none" normalizeH="0" baseline="0" dirty="0">
                <a:ln>
                  <a:noFill/>
                </a:ln>
                <a:effectLst/>
              </a:rPr>
              <a:t> </a:t>
            </a:r>
            <a:endParaRPr kumimoji="0" lang="es-CO" altLang="es-CO" sz="4000" b="0" i="0" u="none" strike="noStrike" cap="none" normalizeH="0" baseline="0" dirty="0">
              <a:ln>
                <a:noFill/>
              </a:ln>
              <a:effectLst/>
              <a:latin typeface="Arial" panose="020B0604020202020204" pitchFamily="34" charset="0"/>
            </a:endParaRPr>
          </a:p>
        </p:txBody>
      </p:sp>
      <p:pic>
        <p:nvPicPr>
          <p:cNvPr id="9219" name="Picture 3">
            <a:extLst>
              <a:ext uri="{FF2B5EF4-FFF2-40B4-BE49-F238E27FC236}">
                <a16:creationId xmlns:a16="http://schemas.microsoft.com/office/drawing/2014/main" id="{A2567C9D-A9FC-A530-3920-6BEF7D179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67291"/>
            <a:ext cx="9144000" cy="4990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459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4" name="CuadroTexto 3">
            <a:extLst>
              <a:ext uri="{FF2B5EF4-FFF2-40B4-BE49-F238E27FC236}">
                <a16:creationId xmlns:a16="http://schemas.microsoft.com/office/drawing/2014/main" id="{9DAAF51E-301A-9F79-1441-C84678403A21}"/>
              </a:ext>
            </a:extLst>
          </p:cNvPr>
          <p:cNvSpPr txBox="1"/>
          <p:nvPr/>
        </p:nvSpPr>
        <p:spPr>
          <a:xfrm>
            <a:off x="311046" y="237769"/>
            <a:ext cx="8521908" cy="1015663"/>
          </a:xfrm>
          <a:prstGeom prst="rect">
            <a:avLst/>
          </a:prstGeom>
          <a:noFill/>
        </p:spPr>
        <p:txBody>
          <a:bodyPr wrap="square">
            <a:spAutoFit/>
          </a:bodyPr>
          <a:lstStyle/>
          <a:p>
            <a:pPr algn="l"/>
            <a:r>
              <a:rPr lang="es-ES" sz="2000" b="0" i="0" dirty="0">
                <a:solidFill>
                  <a:schemeClr val="tx1"/>
                </a:solidFill>
                <a:effectLst/>
                <a:latin typeface="Helvetica" panose="020B0604020202020204" pitchFamily="34" charset="0"/>
              </a:rPr>
              <a:t>Paso 4</a:t>
            </a:r>
          </a:p>
          <a:p>
            <a:br>
              <a:rPr lang="es-ES" sz="2000" dirty="0">
                <a:solidFill>
                  <a:schemeClr val="tx1"/>
                </a:solidFill>
              </a:rPr>
            </a:br>
            <a:r>
              <a:rPr lang="es-ES" sz="2000" b="0" i="0" dirty="0">
                <a:solidFill>
                  <a:schemeClr val="tx1"/>
                </a:solidFill>
                <a:effectLst/>
                <a:latin typeface="Helvetica" panose="020B0604020202020204" pitchFamily="34" charset="0"/>
              </a:rPr>
              <a:t>Confirmamos la instalación ingresando la letra S:</a:t>
            </a:r>
            <a:endParaRPr lang="es-CO" sz="2000" dirty="0">
              <a:solidFill>
                <a:schemeClr val="tx1"/>
              </a:solidFill>
            </a:endParaRPr>
          </a:p>
        </p:txBody>
      </p:sp>
      <p:pic>
        <p:nvPicPr>
          <p:cNvPr id="10242" name="Picture 2">
            <a:extLst>
              <a:ext uri="{FF2B5EF4-FFF2-40B4-BE49-F238E27FC236}">
                <a16:creationId xmlns:a16="http://schemas.microsoft.com/office/drawing/2014/main" id="{344203E9-9BF2-E583-33B6-852C18FAE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47734"/>
            <a:ext cx="9144000" cy="5310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325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3" name="Imagen 2" descr="Texto&#10;&#10;Descripción generada automáticamente">
            <a:extLst>
              <a:ext uri="{FF2B5EF4-FFF2-40B4-BE49-F238E27FC236}">
                <a16:creationId xmlns:a16="http://schemas.microsoft.com/office/drawing/2014/main" id="{4B3129DD-F573-A594-1CEE-66202645D04D}"/>
              </a:ext>
            </a:extLst>
          </p:cNvPr>
          <p:cNvPicPr>
            <a:picLocks noChangeAspect="1"/>
          </p:cNvPicPr>
          <p:nvPr/>
        </p:nvPicPr>
        <p:blipFill>
          <a:blip r:embed="rId3"/>
          <a:stretch>
            <a:fillRect/>
          </a:stretch>
        </p:blipFill>
        <p:spPr>
          <a:xfrm>
            <a:off x="90488" y="1020187"/>
            <a:ext cx="8963025" cy="4817626"/>
          </a:xfrm>
          <a:prstGeom prst="rect">
            <a:avLst/>
          </a:prstGeom>
          <a:noFill/>
          <a:ln>
            <a:noFill/>
          </a:ln>
        </p:spPr>
      </p:pic>
    </p:spTree>
    <p:extLst>
      <p:ext uri="{BB962C8B-B14F-4D97-AF65-F5344CB8AC3E}">
        <p14:creationId xmlns:p14="http://schemas.microsoft.com/office/powerpoint/2010/main" val="248036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11266" name="Picture 2" descr="3 - Agregar usuario con el mismo nombre">
            <a:hlinkClick r:id="rId3"/>
            <a:extLst>
              <a:ext uri="{FF2B5EF4-FFF2-40B4-BE49-F238E27FC236}">
                <a16:creationId xmlns:a16="http://schemas.microsoft.com/office/drawing/2014/main" id="{24740D04-A111-11D1-0814-27AE2D1F6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900" y="2041933"/>
            <a:ext cx="8536325" cy="4104034"/>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C4A15F14-3C86-56D7-5B9D-204C91E996C8}"/>
              </a:ext>
            </a:extLst>
          </p:cNvPr>
          <p:cNvSpPr txBox="1"/>
          <p:nvPr/>
        </p:nvSpPr>
        <p:spPr>
          <a:xfrm>
            <a:off x="262900" y="219989"/>
            <a:ext cx="8536325" cy="1477328"/>
          </a:xfrm>
          <a:prstGeom prst="rect">
            <a:avLst/>
          </a:prstGeom>
          <a:noFill/>
        </p:spPr>
        <p:txBody>
          <a:bodyPr wrap="square">
            <a:spAutoFit/>
          </a:bodyPr>
          <a:lstStyle/>
          <a:p>
            <a:pPr algn="ctr"/>
            <a:r>
              <a:rPr lang="es-ES" sz="1800" b="1" i="0" dirty="0">
                <a:solidFill>
                  <a:srgbClr val="212529"/>
                </a:solidFill>
                <a:effectLst/>
                <a:latin typeface="Myanmar Text" panose="020B0502040204020203" pitchFamily="34" charset="0"/>
                <a:cs typeface="Myanmar Text" panose="020B0502040204020203" pitchFamily="34" charset="0"/>
              </a:rPr>
              <a:t>CREAR USUARIO EN LINUX PARA ADMINISTRAR POSTGRESQL</a:t>
            </a:r>
          </a:p>
          <a:p>
            <a:pPr algn="just"/>
            <a:r>
              <a:rPr lang="es-ES" sz="1800" b="0" i="0" dirty="0">
                <a:solidFill>
                  <a:srgbClr val="212529"/>
                </a:solidFill>
                <a:effectLst/>
                <a:latin typeface="Myanmar Text" panose="020B0502040204020203" pitchFamily="34" charset="0"/>
                <a:cs typeface="Myanmar Text" panose="020B0502040204020203" pitchFamily="34" charset="0"/>
              </a:rPr>
              <a:t>Como </a:t>
            </a:r>
            <a:r>
              <a:rPr lang="es-ES" sz="1800" b="0" i="0" dirty="0" err="1">
                <a:solidFill>
                  <a:srgbClr val="212529"/>
                </a:solidFill>
                <a:effectLst/>
                <a:latin typeface="Myanmar Text" panose="020B0502040204020203" pitchFamily="34" charset="0"/>
                <a:cs typeface="Myanmar Text" panose="020B0502040204020203" pitchFamily="34" charset="0"/>
              </a:rPr>
              <a:t>Postgres</a:t>
            </a:r>
            <a:r>
              <a:rPr lang="es-ES" sz="1800" b="0" i="0" dirty="0">
                <a:solidFill>
                  <a:srgbClr val="212529"/>
                </a:solidFill>
                <a:effectLst/>
                <a:latin typeface="Myanmar Text" panose="020B0502040204020203" pitchFamily="34" charset="0"/>
                <a:cs typeface="Myanmar Text" panose="020B0502040204020203" pitchFamily="34" charset="0"/>
              </a:rPr>
              <a:t> permite usar el usuario de Linux, vamos a crear un usuario con el mismo nombre que el que creamos dentro de </a:t>
            </a:r>
            <a:r>
              <a:rPr lang="es-ES" sz="1800" b="0" i="0" dirty="0" err="1">
                <a:solidFill>
                  <a:srgbClr val="212529"/>
                </a:solidFill>
                <a:effectLst/>
                <a:latin typeface="Myanmar Text" panose="020B0502040204020203" pitchFamily="34" charset="0"/>
                <a:cs typeface="Myanmar Text" panose="020B0502040204020203" pitchFamily="34" charset="0"/>
              </a:rPr>
              <a:t>postgres</a:t>
            </a:r>
            <a:r>
              <a:rPr lang="es-ES" sz="1800" b="0" i="0" dirty="0">
                <a:solidFill>
                  <a:srgbClr val="212529"/>
                </a:solidFill>
                <a:effectLst/>
                <a:latin typeface="Myanmar Text" panose="020B0502040204020203" pitchFamily="34" charset="0"/>
                <a:cs typeface="Myanmar Text" panose="020B0502040204020203" pitchFamily="34" charset="0"/>
              </a:rPr>
              <a:t> anteriormente.</a:t>
            </a:r>
          </a:p>
          <a:p>
            <a:pPr algn="just"/>
            <a:endParaRPr lang="es-ES" sz="1800" dirty="0">
              <a:solidFill>
                <a:srgbClr val="212529"/>
              </a:solidFill>
              <a:latin typeface="Myanmar Text" panose="020B0502040204020203" pitchFamily="34" charset="0"/>
              <a:cs typeface="Myanmar Text" panose="020B0502040204020203" pitchFamily="34" charset="0"/>
            </a:endParaRPr>
          </a:p>
          <a:p>
            <a:pPr algn="just"/>
            <a:r>
              <a:rPr lang="es-ES" sz="1800" b="0" i="0" dirty="0">
                <a:solidFill>
                  <a:srgbClr val="212529"/>
                </a:solidFill>
                <a:effectLst/>
                <a:latin typeface="Myanmar Text" panose="020B0502040204020203" pitchFamily="34" charset="0"/>
                <a:cs typeface="Myanmar Text" panose="020B0502040204020203" pitchFamily="34" charset="0"/>
              </a:rPr>
              <a:t>PARA CREAR UN USUARIO ESCRIBE:</a:t>
            </a:r>
          </a:p>
        </p:txBody>
      </p:sp>
      <p:sp>
        <p:nvSpPr>
          <p:cNvPr id="11" name="CuadroTexto 10">
            <a:extLst>
              <a:ext uri="{FF2B5EF4-FFF2-40B4-BE49-F238E27FC236}">
                <a16:creationId xmlns:a16="http://schemas.microsoft.com/office/drawing/2014/main" id="{2980695F-20E5-2762-8BB0-155175063912}"/>
              </a:ext>
            </a:extLst>
          </p:cNvPr>
          <p:cNvSpPr txBox="1"/>
          <p:nvPr/>
        </p:nvSpPr>
        <p:spPr>
          <a:xfrm>
            <a:off x="2286000" y="1715736"/>
            <a:ext cx="4572000" cy="307777"/>
          </a:xfrm>
          <a:prstGeom prst="rect">
            <a:avLst/>
          </a:prstGeom>
          <a:noFill/>
        </p:spPr>
        <p:txBody>
          <a:bodyPr wrap="square">
            <a:spAutoFit/>
          </a:bodyPr>
          <a:lstStyle/>
          <a:p>
            <a:pPr algn="ctr"/>
            <a:r>
              <a:rPr lang="es-CO" b="0" i="0" dirty="0">
                <a:solidFill>
                  <a:srgbClr val="212529"/>
                </a:solidFill>
                <a:effectLst/>
                <a:latin typeface="Courier New" panose="02070309020205020404" pitchFamily="49" charset="0"/>
              </a:rPr>
              <a:t>sudo </a:t>
            </a:r>
            <a:r>
              <a:rPr lang="es-CO" b="0" i="0" dirty="0" err="1">
                <a:solidFill>
                  <a:srgbClr val="212529"/>
                </a:solidFill>
                <a:effectLst/>
                <a:latin typeface="Courier New" panose="02070309020205020404" pitchFamily="49" charset="0"/>
              </a:rPr>
              <a:t>adduser</a:t>
            </a:r>
            <a:r>
              <a:rPr lang="es-CO" b="0" i="0" dirty="0">
                <a:solidFill>
                  <a:srgbClr val="212529"/>
                </a:solidFill>
                <a:effectLst/>
                <a:latin typeface="Courier New" panose="02070309020205020404" pitchFamily="49" charset="0"/>
              </a:rPr>
              <a:t> </a:t>
            </a:r>
            <a:r>
              <a:rPr lang="es-CO" b="0" i="0" dirty="0" err="1">
                <a:solidFill>
                  <a:srgbClr val="212529"/>
                </a:solidFill>
                <a:effectLst/>
                <a:latin typeface="Courier New" panose="02070309020205020404" pitchFamily="49" charset="0"/>
              </a:rPr>
              <a:t>parzibyte</a:t>
            </a:r>
            <a:endParaRPr lang="es-CO" dirty="0"/>
          </a:p>
        </p:txBody>
      </p:sp>
    </p:spTree>
    <p:extLst>
      <p:ext uri="{BB962C8B-B14F-4D97-AF65-F5344CB8AC3E}">
        <p14:creationId xmlns:p14="http://schemas.microsoft.com/office/powerpoint/2010/main" val="3793964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2" name="Imagen 1" descr="Texto&#10;&#10;Descripción generada automáticamente">
            <a:extLst>
              <a:ext uri="{FF2B5EF4-FFF2-40B4-BE49-F238E27FC236}">
                <a16:creationId xmlns:a16="http://schemas.microsoft.com/office/drawing/2014/main" id="{AAA0F4B3-65ED-5116-0CA0-5EC82F8BD6C9}"/>
              </a:ext>
            </a:extLst>
          </p:cNvPr>
          <p:cNvPicPr>
            <a:picLocks noChangeAspect="1"/>
          </p:cNvPicPr>
          <p:nvPr/>
        </p:nvPicPr>
        <p:blipFill>
          <a:blip r:embed="rId3"/>
          <a:stretch>
            <a:fillRect/>
          </a:stretch>
        </p:blipFill>
        <p:spPr>
          <a:xfrm>
            <a:off x="90488" y="798121"/>
            <a:ext cx="8963025" cy="5261758"/>
          </a:xfrm>
          <a:prstGeom prst="rect">
            <a:avLst/>
          </a:prstGeom>
          <a:noFill/>
          <a:ln>
            <a:noFill/>
          </a:ln>
        </p:spPr>
      </p:pic>
    </p:spTree>
    <p:extLst>
      <p:ext uri="{BB962C8B-B14F-4D97-AF65-F5344CB8AC3E}">
        <p14:creationId xmlns:p14="http://schemas.microsoft.com/office/powerpoint/2010/main" val="118617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 name="CuadroTexto 2">
            <a:extLst>
              <a:ext uri="{FF2B5EF4-FFF2-40B4-BE49-F238E27FC236}">
                <a16:creationId xmlns:a16="http://schemas.microsoft.com/office/drawing/2014/main" id="{00C299CA-C2C0-2318-067A-159120E931C5}"/>
              </a:ext>
            </a:extLst>
          </p:cNvPr>
          <p:cNvSpPr txBox="1"/>
          <p:nvPr/>
        </p:nvSpPr>
        <p:spPr>
          <a:xfrm>
            <a:off x="302217" y="1420721"/>
            <a:ext cx="8469824" cy="1323439"/>
          </a:xfrm>
          <a:prstGeom prst="rect">
            <a:avLst/>
          </a:prstGeom>
          <a:noFill/>
        </p:spPr>
        <p:txBody>
          <a:bodyPr wrap="square">
            <a:spAutoFit/>
          </a:bodyPr>
          <a:lstStyle/>
          <a:p>
            <a:pPr lvl="1" algn="ctr"/>
            <a:r>
              <a:rPr lang="es-CO" sz="3200" b="1" dirty="0">
                <a:solidFill>
                  <a:schemeClr val="tx1"/>
                </a:solidFill>
                <a:latin typeface="Helvetica" panose="020B0604020202020204" pitchFamily="34" charset="0"/>
              </a:rPr>
              <a:t>I</a:t>
            </a:r>
            <a:r>
              <a:rPr lang="es-CO" sz="3200" b="1" i="0" dirty="0">
                <a:solidFill>
                  <a:schemeClr val="tx1"/>
                </a:solidFill>
                <a:effectLst/>
                <a:latin typeface="Helvetica" panose="020B0604020202020204" pitchFamily="34" charset="0"/>
              </a:rPr>
              <a:t>NSTALAR MYSQL EN UBUNTU </a:t>
            </a:r>
            <a:endParaRPr lang="es-ES" sz="2400" b="0" i="0" dirty="0">
              <a:solidFill>
                <a:schemeClr val="tx1"/>
              </a:solidFill>
              <a:effectLst/>
              <a:latin typeface="Helvetica" panose="020B0604020202020204" pitchFamily="34" charset="0"/>
            </a:endParaRPr>
          </a:p>
          <a:p>
            <a:pPr algn="just"/>
            <a:r>
              <a:rPr lang="es-ES" sz="2400" b="0" i="0" dirty="0">
                <a:solidFill>
                  <a:schemeClr val="tx1"/>
                </a:solidFill>
                <a:effectLst/>
                <a:latin typeface="Helvetica" panose="020B0604020202020204" pitchFamily="34" charset="0"/>
              </a:rPr>
              <a:t>Una vez el sistema haya sido actualizado procedemos a instalar MySQL con el siguiente comando:</a:t>
            </a:r>
            <a:endParaRPr lang="es-CO" sz="1600" dirty="0">
              <a:solidFill>
                <a:schemeClr val="tx1"/>
              </a:solidFill>
              <a:latin typeface="Myanmar Text" panose="020B0502040204020203" pitchFamily="34" charset="0"/>
              <a:cs typeface="Myanmar Text" panose="020B0502040204020203" pitchFamily="34" charset="0"/>
            </a:endParaRPr>
          </a:p>
        </p:txBody>
      </p:sp>
      <p:sp>
        <p:nvSpPr>
          <p:cNvPr id="8" name="Rectangle 3">
            <a:extLst>
              <a:ext uri="{FF2B5EF4-FFF2-40B4-BE49-F238E27FC236}">
                <a16:creationId xmlns:a16="http://schemas.microsoft.com/office/drawing/2014/main" id="{3BDC6A94-BF3B-C31F-0CAE-71C0A9C64159}"/>
              </a:ext>
            </a:extLst>
          </p:cNvPr>
          <p:cNvSpPr>
            <a:spLocks noChangeArrowheads="1"/>
          </p:cNvSpPr>
          <p:nvPr/>
        </p:nvSpPr>
        <p:spPr bwMode="auto">
          <a:xfrm>
            <a:off x="1978701" y="3129614"/>
            <a:ext cx="5186597" cy="936053"/>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1587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CO" altLang="es-CO" sz="2000" dirty="0">
                <a:latin typeface="Courier New" panose="02070309020205020404" pitchFamily="49" charset="0"/>
                <a:cs typeface="Courier New" panose="02070309020205020404" pitchFamily="49" charset="0"/>
              </a:rPr>
              <a:t>PASO 1:</a:t>
            </a:r>
            <a:endParaRPr kumimoji="0" lang="es-CO" altLang="es-CO"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sudo </a:t>
            </a:r>
            <a:r>
              <a:rPr kumimoji="0" lang="es-CO" altLang="es-CO"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apt</a:t>
            </a:r>
            <a:r>
              <a:rPr kumimoji="0" lang="es-CO" altLang="es-CO"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CO" altLang="es-CO"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install</a:t>
            </a:r>
            <a:r>
              <a:rPr kumimoji="0" lang="es-CO" altLang="es-CO"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CO" altLang="es-CO"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mysql</a:t>
            </a:r>
            <a:r>
              <a:rPr kumimoji="0" lang="es-CO" altLang="es-CO"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-server</a:t>
            </a:r>
            <a:r>
              <a:rPr kumimoji="0" lang="es-CO" altLang="es-CO" sz="1800" b="0" i="0" u="none" strike="noStrike" cap="none" normalizeH="0" baseline="0" dirty="0">
                <a:ln>
                  <a:noFill/>
                </a:ln>
                <a:solidFill>
                  <a:schemeClr val="tx1"/>
                </a:solidFill>
                <a:effectLst/>
              </a:rPr>
              <a:t> </a:t>
            </a:r>
            <a:endParaRPr kumimoji="0" lang="es-CO" altLang="es-CO"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1475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4100" name="Picture 4" descr="Texto&#10;&#10;Descripción generada automáticamente">
            <a:extLst>
              <a:ext uri="{FF2B5EF4-FFF2-40B4-BE49-F238E27FC236}">
                <a16:creationId xmlns:a16="http://schemas.microsoft.com/office/drawing/2014/main" id="{F44CCF52-E23F-7547-1FDE-F9E531B8957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488" y="780834"/>
            <a:ext cx="8963025" cy="5296332"/>
          </a:xfrm>
          <a:prstGeom prst="rect">
            <a:avLst/>
          </a:prstGeom>
          <a:solidFill>
            <a:srgbClr val="FFFFFF"/>
          </a:solidFill>
          <a:ln>
            <a:noFill/>
          </a:ln>
        </p:spPr>
      </p:pic>
    </p:spTree>
    <p:extLst>
      <p:ext uri="{BB962C8B-B14F-4D97-AF65-F5344CB8AC3E}">
        <p14:creationId xmlns:p14="http://schemas.microsoft.com/office/powerpoint/2010/main" val="413374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 name="CuadroTexto 2">
            <a:extLst>
              <a:ext uri="{FF2B5EF4-FFF2-40B4-BE49-F238E27FC236}">
                <a16:creationId xmlns:a16="http://schemas.microsoft.com/office/drawing/2014/main" id="{00C299CA-C2C0-2318-067A-159120E931C5}"/>
              </a:ext>
            </a:extLst>
          </p:cNvPr>
          <p:cNvSpPr txBox="1"/>
          <p:nvPr/>
        </p:nvSpPr>
        <p:spPr>
          <a:xfrm>
            <a:off x="337088" y="1285809"/>
            <a:ext cx="8469824" cy="1938992"/>
          </a:xfrm>
          <a:prstGeom prst="rect">
            <a:avLst/>
          </a:prstGeom>
          <a:noFill/>
        </p:spPr>
        <p:txBody>
          <a:bodyPr wrap="square">
            <a:spAutoFit/>
          </a:bodyPr>
          <a:lstStyle/>
          <a:p>
            <a:pPr algn="ctr"/>
            <a:r>
              <a:rPr lang="es-ES" sz="2400" b="1" i="0" dirty="0">
                <a:solidFill>
                  <a:schemeClr val="tx1"/>
                </a:solidFill>
                <a:effectLst/>
                <a:latin typeface="Myanmar Text" panose="020B0502040204020203" pitchFamily="34" charset="0"/>
                <a:cs typeface="Myanmar Text" panose="020B0502040204020203" pitchFamily="34" charset="0"/>
              </a:rPr>
              <a:t>PASO 2</a:t>
            </a:r>
          </a:p>
          <a:p>
            <a:pPr algn="just"/>
            <a:br>
              <a:rPr lang="es-ES" sz="2400" dirty="0">
                <a:solidFill>
                  <a:schemeClr val="tx1"/>
                </a:solidFill>
                <a:latin typeface="Myanmar Text" panose="020B0502040204020203" pitchFamily="34" charset="0"/>
                <a:cs typeface="Myanmar Text" panose="020B0502040204020203" pitchFamily="34" charset="0"/>
              </a:rPr>
            </a:br>
            <a:r>
              <a:rPr lang="es-ES" sz="2400" b="0" i="0" dirty="0">
                <a:solidFill>
                  <a:schemeClr val="tx1"/>
                </a:solidFill>
                <a:effectLst/>
                <a:latin typeface="Myanmar Text" panose="020B0502040204020203" pitchFamily="34" charset="0"/>
                <a:cs typeface="Myanmar Text" panose="020B0502040204020203" pitchFamily="34" charset="0"/>
              </a:rPr>
              <a:t>Ingresamos la letra S para confirmar la descarga e instalación de los paquetes necesarios. Cuando esto haya finalizado veremos lo siguiente:</a:t>
            </a:r>
            <a:endParaRPr lang="es-CO" sz="1050" dirty="0">
              <a:solidFill>
                <a:schemeClr val="tx1"/>
              </a:solidFill>
              <a:latin typeface="Myanmar Text" panose="020B0502040204020203" pitchFamily="34" charset="0"/>
              <a:cs typeface="Myanmar Text" panose="020B0502040204020203" pitchFamily="34" charset="0"/>
            </a:endParaRPr>
          </a:p>
        </p:txBody>
      </p:sp>
    </p:spTree>
    <p:extLst>
      <p:ext uri="{BB962C8B-B14F-4D97-AF65-F5344CB8AC3E}">
        <p14:creationId xmlns:p14="http://schemas.microsoft.com/office/powerpoint/2010/main" val="125982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5122" name="Picture 2" descr="Texto&#10;&#10;Descripción generada automáticamente">
            <a:extLst>
              <a:ext uri="{FF2B5EF4-FFF2-40B4-BE49-F238E27FC236}">
                <a16:creationId xmlns:a16="http://schemas.microsoft.com/office/drawing/2014/main" id="{1F60D4B1-CAE2-7721-BCF6-B89872179A1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488" y="804059"/>
            <a:ext cx="8963025" cy="5249883"/>
          </a:xfrm>
          <a:prstGeom prst="rect">
            <a:avLst/>
          </a:prstGeom>
          <a:solidFill>
            <a:srgbClr val="FFFFFF"/>
          </a:solidFill>
          <a:ln>
            <a:noFill/>
          </a:ln>
        </p:spPr>
      </p:pic>
    </p:spTree>
    <p:extLst>
      <p:ext uri="{BB962C8B-B14F-4D97-AF65-F5344CB8AC3E}">
        <p14:creationId xmlns:p14="http://schemas.microsoft.com/office/powerpoint/2010/main" val="781611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 name="CuadroTexto 2">
            <a:extLst>
              <a:ext uri="{FF2B5EF4-FFF2-40B4-BE49-F238E27FC236}">
                <a16:creationId xmlns:a16="http://schemas.microsoft.com/office/drawing/2014/main" id="{00C299CA-C2C0-2318-067A-159120E931C5}"/>
              </a:ext>
            </a:extLst>
          </p:cNvPr>
          <p:cNvSpPr txBox="1"/>
          <p:nvPr/>
        </p:nvSpPr>
        <p:spPr>
          <a:xfrm>
            <a:off x="337088" y="997565"/>
            <a:ext cx="8469824" cy="2431435"/>
          </a:xfrm>
          <a:prstGeom prst="rect">
            <a:avLst/>
          </a:prstGeom>
          <a:noFill/>
        </p:spPr>
        <p:txBody>
          <a:bodyPr wrap="square">
            <a:spAutoFit/>
          </a:bodyPr>
          <a:lstStyle/>
          <a:p>
            <a:pPr lvl="1" algn="ctr"/>
            <a:r>
              <a:rPr lang="es-CO" sz="3200" b="1" dirty="0">
                <a:solidFill>
                  <a:schemeClr val="tx1"/>
                </a:solidFill>
                <a:latin typeface="Helvetica" panose="020B0604020202020204" pitchFamily="34" charset="0"/>
              </a:rPr>
              <a:t>CONFIGURACION</a:t>
            </a:r>
            <a:r>
              <a:rPr lang="es-CO" sz="3200" b="1" i="0" dirty="0">
                <a:solidFill>
                  <a:schemeClr val="tx1"/>
                </a:solidFill>
                <a:effectLst/>
                <a:latin typeface="Helvetica" panose="020B0604020202020204" pitchFamily="34" charset="0"/>
              </a:rPr>
              <a:t> MYSQL EN UBUNTU </a:t>
            </a:r>
            <a:endParaRPr lang="es-ES" sz="2400" b="0" i="0" dirty="0">
              <a:solidFill>
                <a:schemeClr val="tx1"/>
              </a:solidFill>
              <a:effectLst/>
              <a:latin typeface="Helvetica" panose="020B0604020202020204" pitchFamily="34" charset="0"/>
            </a:endParaRPr>
          </a:p>
          <a:p>
            <a:pPr algn="just"/>
            <a:r>
              <a:rPr lang="es-ES" sz="2400" b="0" i="0" dirty="0">
                <a:solidFill>
                  <a:schemeClr val="tx1"/>
                </a:solidFill>
                <a:effectLst/>
                <a:latin typeface="Helvetica" panose="020B0604020202020204" pitchFamily="34" charset="0"/>
              </a:rPr>
              <a:t>MySQL integra un script de seguridad en el DBMS el cual nos permite editar las opciones predeterminadas menos seguras de MySQL. Si lo dejamos tal como esta podemos ser víctimas de ataques o mas situaciones que ponen en riesgo la integridad de los datos.</a:t>
            </a:r>
            <a:endParaRPr lang="es-CO" sz="1200" dirty="0">
              <a:solidFill>
                <a:schemeClr val="tx1"/>
              </a:solidFill>
              <a:latin typeface="Myanmar Text" panose="020B0502040204020203" pitchFamily="34" charset="0"/>
              <a:cs typeface="Myanmar Text" panose="020B0502040204020203" pitchFamily="34" charset="0"/>
            </a:endParaRPr>
          </a:p>
        </p:txBody>
      </p:sp>
      <p:sp>
        <p:nvSpPr>
          <p:cNvPr id="2" name="Rectangle 1">
            <a:extLst>
              <a:ext uri="{FF2B5EF4-FFF2-40B4-BE49-F238E27FC236}">
                <a16:creationId xmlns:a16="http://schemas.microsoft.com/office/drawing/2014/main" id="{A4EADA08-D645-227E-0B67-1317D64391AF}"/>
              </a:ext>
            </a:extLst>
          </p:cNvPr>
          <p:cNvSpPr>
            <a:spLocks noChangeArrowheads="1"/>
          </p:cNvSpPr>
          <p:nvPr/>
        </p:nvSpPr>
        <p:spPr bwMode="auto">
          <a:xfrm rot="10800000" flipV="1">
            <a:off x="1214203" y="3352056"/>
            <a:ext cx="6715594" cy="1705494"/>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effectLst/>
                <a:latin typeface="Helvetica" panose="020B0604020202020204" pitchFamily="34" charset="0"/>
              </a:rPr>
              <a:t>Paso 1</a:t>
            </a:r>
            <a:endParaRPr kumimoji="0" lang="es-CO" altLang="es-CO" sz="1800" b="0" i="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s-CO" altLang="es-CO" sz="1800" b="0" i="0" u="none" strike="noStrike" cap="none" normalizeH="0" baseline="0" dirty="0">
                <a:ln>
                  <a:noFill/>
                </a:ln>
                <a:effectLst/>
              </a:rPr>
            </a:br>
            <a:r>
              <a:rPr kumimoji="0" lang="es-CO" altLang="es-CO" sz="1800" b="0" i="0" u="none" strike="noStrike" cap="none" normalizeH="0" baseline="0" dirty="0">
                <a:ln>
                  <a:noFill/>
                </a:ln>
                <a:effectLst/>
                <a:latin typeface="Helvetica" panose="020B0604020202020204" pitchFamily="34" charset="0"/>
              </a:rPr>
              <a:t>Para correr este script debemos ejecutar lo siguiente:</a:t>
            </a:r>
          </a:p>
          <a:p>
            <a:pPr marL="0" marR="0" lvl="0" indent="0" algn="ctr" defTabSz="914400" rtl="0" eaLnBrk="0" fontAlgn="base" latinLnBrk="0" hangingPunct="0">
              <a:lnSpc>
                <a:spcPct val="100000"/>
              </a:lnSpc>
              <a:spcBef>
                <a:spcPct val="0"/>
              </a:spcBef>
              <a:spcAft>
                <a:spcPct val="0"/>
              </a:spcAft>
              <a:buClrTx/>
              <a:buSzTx/>
              <a:buFontTx/>
              <a:buNone/>
              <a:tabLst/>
            </a:pPr>
            <a:endParaRPr lang="es-CO" altLang="es-CO" sz="1800" dirty="0">
              <a:latin typeface="Helvetica" panose="020B0604020202020204" pitchFamily="34" charset="0"/>
              <a:cs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dirty="0">
                <a:ln>
                  <a:noFill/>
                </a:ln>
                <a:effectLst/>
                <a:latin typeface="Courier New" panose="02070309020205020404" pitchFamily="49" charset="0"/>
                <a:cs typeface="Courier New" panose="02070309020205020404" pitchFamily="49" charset="0"/>
              </a:rPr>
              <a:t>sudo </a:t>
            </a:r>
            <a:r>
              <a:rPr kumimoji="0" lang="es-CO" altLang="es-CO" sz="1800" b="0" i="0" u="none" strike="noStrike" cap="none" normalizeH="0" baseline="0" dirty="0" err="1">
                <a:ln>
                  <a:noFill/>
                </a:ln>
                <a:effectLst/>
                <a:latin typeface="Courier New" panose="02070309020205020404" pitchFamily="49" charset="0"/>
                <a:cs typeface="Courier New" panose="02070309020205020404" pitchFamily="49" charset="0"/>
              </a:rPr>
              <a:t>mysql_secure_installation</a:t>
            </a:r>
            <a:r>
              <a:rPr kumimoji="0" lang="es-CO" altLang="es-CO" sz="1800" b="0" i="0" u="none" strike="noStrike" cap="none" normalizeH="0" baseline="0" dirty="0">
                <a:ln>
                  <a:noFill/>
                </a:ln>
                <a:effectLst/>
              </a:rPr>
              <a:t> </a:t>
            </a:r>
          </a:p>
        </p:txBody>
      </p:sp>
    </p:spTree>
    <p:extLst>
      <p:ext uri="{BB962C8B-B14F-4D97-AF65-F5344CB8AC3E}">
        <p14:creationId xmlns:p14="http://schemas.microsoft.com/office/powerpoint/2010/main" val="3812127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7172" name="Picture 4" descr="Texto&#10;&#10;Descripción generada automáticamente">
            <a:extLst>
              <a:ext uri="{FF2B5EF4-FFF2-40B4-BE49-F238E27FC236}">
                <a16:creationId xmlns:a16="http://schemas.microsoft.com/office/drawing/2014/main" id="{D1C9DC75-B4F4-9D49-FB9B-222F26D669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0787"/>
          <a:stretch/>
        </p:blipFill>
        <p:spPr bwMode="auto">
          <a:xfrm>
            <a:off x="0" y="0"/>
            <a:ext cx="9144000" cy="2593298"/>
          </a:xfrm>
          <a:prstGeom prst="rect">
            <a:avLst/>
          </a:prstGeom>
          <a:solidFill>
            <a:srgbClr val="FFFFFF"/>
          </a:solidFill>
          <a:ln>
            <a:noFill/>
          </a:ln>
        </p:spPr>
      </p:pic>
      <p:sp>
        <p:nvSpPr>
          <p:cNvPr id="3" name="CuadroTexto 2">
            <a:extLst>
              <a:ext uri="{FF2B5EF4-FFF2-40B4-BE49-F238E27FC236}">
                <a16:creationId xmlns:a16="http://schemas.microsoft.com/office/drawing/2014/main" id="{2DE5FED7-3C5E-109B-2506-1A289B90CA45}"/>
              </a:ext>
            </a:extLst>
          </p:cNvPr>
          <p:cNvSpPr txBox="1"/>
          <p:nvPr/>
        </p:nvSpPr>
        <p:spPr>
          <a:xfrm>
            <a:off x="629587" y="3095152"/>
            <a:ext cx="7884826" cy="2246769"/>
          </a:xfrm>
          <a:prstGeom prst="rect">
            <a:avLst/>
          </a:prstGeom>
          <a:noFill/>
        </p:spPr>
        <p:txBody>
          <a:bodyPr wrap="square">
            <a:spAutoFit/>
          </a:bodyPr>
          <a:lstStyle/>
          <a:p>
            <a:pPr algn="just"/>
            <a:r>
              <a:rPr lang="es-ES" sz="2000" b="0" i="0" dirty="0">
                <a:solidFill>
                  <a:schemeClr val="tx1"/>
                </a:solidFill>
                <a:effectLst/>
                <a:latin typeface="Myanmar Text" panose="020B0502040204020203" pitchFamily="34" charset="0"/>
                <a:cs typeface="Myanmar Text" panose="020B0502040204020203" pitchFamily="34" charset="0"/>
              </a:rPr>
              <a:t>En primer lugar, se solicita si deseamos establecer una contraseña segura, esto permite validar la seguridad de la contraseña para nuevos usuarios de MySQL antes de que sean validados en la base. En caso de ingresar “y” debemos usar el nivel de política nivel 2. Este nivel solicitará que las contraseñas dispongan de por lo menos ocho caracteres de longitud, así como que se integre una combinación de mayúsculas, minúsculas, números y caracteres especiales.</a:t>
            </a:r>
            <a:endParaRPr lang="es-CO" sz="2000" dirty="0">
              <a:solidFill>
                <a:schemeClr val="tx1"/>
              </a:solidFill>
              <a:latin typeface="Myanmar Text" panose="020B0502040204020203" pitchFamily="34" charset="0"/>
              <a:cs typeface="Myanmar Text" panose="020B0502040204020203" pitchFamily="34" charset="0"/>
            </a:endParaRPr>
          </a:p>
        </p:txBody>
      </p:sp>
    </p:spTree>
    <p:extLst>
      <p:ext uri="{BB962C8B-B14F-4D97-AF65-F5344CB8AC3E}">
        <p14:creationId xmlns:p14="http://schemas.microsoft.com/office/powerpoint/2010/main" val="1839037096"/>
      </p:ext>
    </p:extLst>
  </p:cSld>
  <p:clrMapOvr>
    <a:masterClrMapping/>
  </p:clrMapOvr>
</p:sld>
</file>

<file path=ppt/theme/theme1.xml><?xml version="1.0" encoding="utf-8"?>
<a:theme xmlns:a="http://schemas.openxmlformats.org/drawingml/2006/main" name="UDES 2018">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DES 2018" id="{13EF1F3B-133F-4576-81BA-F2E1CD6C297D}" vid="{A977A520-8D33-434D-9C67-61927F816EF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UDES 2018</Template>
  <TotalTime>213</TotalTime>
  <Words>804</Words>
  <Application>Microsoft Office PowerPoint</Application>
  <PresentationFormat>Presentación en pantalla (4:3)</PresentationFormat>
  <Paragraphs>65</Paragraphs>
  <Slides>24</Slides>
  <Notes>24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Calibri</vt:lpstr>
      <vt:lpstr>Courier New</vt:lpstr>
      <vt:lpstr>Helvetica</vt:lpstr>
      <vt:lpstr>Jumble</vt:lpstr>
      <vt:lpstr>Myanmar Text</vt:lpstr>
      <vt:lpstr>UDES 2018</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ROCA</dc:creator>
  <cp:keywords>PLANTILLA INSTITUCIONAL UDES</cp:keywords>
  <cp:lastModifiedBy>LISSETTE VIVIANA CARDENAS PALLARES</cp:lastModifiedBy>
  <cp:revision>6</cp:revision>
  <dcterms:modified xsi:type="dcterms:W3CDTF">2023-03-16T00:23:19Z</dcterms:modified>
</cp:coreProperties>
</file>