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75" r:id="rId7"/>
    <p:sldId id="261" r:id="rId8"/>
    <p:sldId id="270" r:id="rId9"/>
    <p:sldId id="271" r:id="rId10"/>
    <p:sldId id="262" r:id="rId11"/>
    <p:sldId id="277" r:id="rId12"/>
    <p:sldId id="263" r:id="rId13"/>
    <p:sldId id="264" r:id="rId14"/>
    <p:sldId id="266" r:id="rId15"/>
    <p:sldId id="265" r:id="rId16"/>
    <p:sldId id="267" r:id="rId17"/>
    <p:sldId id="268" r:id="rId18"/>
    <p:sldId id="279" r:id="rId19"/>
    <p:sldId id="276" r:id="rId20"/>
    <p:sldId id="274" r:id="rId21"/>
    <p:sldId id="280" r:id="rId22"/>
    <p:sldId id="278" r:id="rId23"/>
    <p:sldId id="269" r:id="rId24"/>
    <p:sldId id="272"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Mwangi" userId="139d8889e7c96392" providerId="LiveId" clId="{93A30F0F-18F9-4476-9519-BD39D7318517}"/>
    <pc:docChg chg="undo custSel addSld modSld sldOrd">
      <pc:chgData name="Lisa Mwangi" userId="139d8889e7c96392" providerId="LiveId" clId="{93A30F0F-18F9-4476-9519-BD39D7318517}" dt="2025-02-23T15:55:52.005" v="3561" actId="255"/>
      <pc:docMkLst>
        <pc:docMk/>
      </pc:docMkLst>
      <pc:sldChg chg="modSp mod">
        <pc:chgData name="Lisa Mwangi" userId="139d8889e7c96392" providerId="LiveId" clId="{93A30F0F-18F9-4476-9519-BD39D7318517}" dt="2025-02-23T05:57:48.095" v="129" actId="20577"/>
        <pc:sldMkLst>
          <pc:docMk/>
          <pc:sldMk cId="3368492130" sldId="259"/>
        </pc:sldMkLst>
        <pc:spChg chg="mod">
          <ac:chgData name="Lisa Mwangi" userId="139d8889e7c96392" providerId="LiveId" clId="{93A30F0F-18F9-4476-9519-BD39D7318517}" dt="2025-02-23T05:57:48.095" v="129" actId="20577"/>
          <ac:spMkLst>
            <pc:docMk/>
            <pc:sldMk cId="3368492130" sldId="259"/>
            <ac:spMk id="7" creationId="{8D1E02B8-0A44-FFA6-9D57-1705A42BFD7C}"/>
          </ac:spMkLst>
        </pc:spChg>
      </pc:sldChg>
      <pc:sldChg chg="modSp mod">
        <pc:chgData name="Lisa Mwangi" userId="139d8889e7c96392" providerId="LiveId" clId="{93A30F0F-18F9-4476-9519-BD39D7318517}" dt="2025-02-23T06:14:11.727" v="136" actId="2711"/>
        <pc:sldMkLst>
          <pc:docMk/>
          <pc:sldMk cId="1987188902" sldId="260"/>
        </pc:sldMkLst>
        <pc:spChg chg="mod">
          <ac:chgData name="Lisa Mwangi" userId="139d8889e7c96392" providerId="LiveId" clId="{93A30F0F-18F9-4476-9519-BD39D7318517}" dt="2025-02-23T06:14:11.727" v="136" actId="2711"/>
          <ac:spMkLst>
            <pc:docMk/>
            <pc:sldMk cId="1987188902" sldId="260"/>
            <ac:spMk id="3" creationId="{26E2E298-7203-BD64-E1B7-2EA0C54D25FC}"/>
          </ac:spMkLst>
        </pc:spChg>
      </pc:sldChg>
      <pc:sldChg chg="modSp mod">
        <pc:chgData name="Lisa Mwangi" userId="139d8889e7c96392" providerId="LiveId" clId="{93A30F0F-18F9-4476-9519-BD39D7318517}" dt="2025-02-23T15:55:52.005" v="3561" actId="255"/>
        <pc:sldMkLst>
          <pc:docMk/>
          <pc:sldMk cId="3068324076" sldId="269"/>
        </pc:sldMkLst>
        <pc:spChg chg="mod">
          <ac:chgData name="Lisa Mwangi" userId="139d8889e7c96392" providerId="LiveId" clId="{93A30F0F-18F9-4476-9519-BD39D7318517}" dt="2025-02-23T15:55:28.596" v="3557" actId="1076"/>
          <ac:spMkLst>
            <pc:docMk/>
            <pc:sldMk cId="3068324076" sldId="269"/>
            <ac:spMk id="2" creationId="{F3C6316D-BEC3-4AEF-9C9B-75F9F970803B}"/>
          </ac:spMkLst>
        </pc:spChg>
        <pc:spChg chg="mod">
          <ac:chgData name="Lisa Mwangi" userId="139d8889e7c96392" providerId="LiveId" clId="{93A30F0F-18F9-4476-9519-BD39D7318517}" dt="2025-02-23T15:55:52.005" v="3561" actId="255"/>
          <ac:spMkLst>
            <pc:docMk/>
            <pc:sldMk cId="3068324076" sldId="269"/>
            <ac:spMk id="3" creationId="{3B6FFF86-3048-F403-BCF0-F5157E87A8B5}"/>
          </ac:spMkLst>
        </pc:spChg>
      </pc:sldChg>
      <pc:sldChg chg="modSp new mod">
        <pc:chgData name="Lisa Mwangi" userId="139d8889e7c96392" providerId="LiveId" clId="{93A30F0F-18F9-4476-9519-BD39D7318517}" dt="2025-02-23T07:33:25.337" v="664" actId="242"/>
        <pc:sldMkLst>
          <pc:docMk/>
          <pc:sldMk cId="3566121346" sldId="270"/>
        </pc:sldMkLst>
        <pc:spChg chg="mod">
          <ac:chgData name="Lisa Mwangi" userId="139d8889e7c96392" providerId="LiveId" clId="{93A30F0F-18F9-4476-9519-BD39D7318517}" dt="2025-02-23T07:14:13.264" v="157" actId="20577"/>
          <ac:spMkLst>
            <pc:docMk/>
            <pc:sldMk cId="3566121346" sldId="270"/>
            <ac:spMk id="2" creationId="{B819CB35-101B-4BFF-8E37-621D34729A2D}"/>
          </ac:spMkLst>
        </pc:spChg>
        <pc:spChg chg="mod">
          <ac:chgData name="Lisa Mwangi" userId="139d8889e7c96392" providerId="LiveId" clId="{93A30F0F-18F9-4476-9519-BD39D7318517}" dt="2025-02-23T07:33:25.337" v="664" actId="242"/>
          <ac:spMkLst>
            <pc:docMk/>
            <pc:sldMk cId="3566121346" sldId="270"/>
            <ac:spMk id="3" creationId="{0B39F054-794F-90D2-4620-756BCA967AEB}"/>
          </ac:spMkLst>
        </pc:spChg>
      </pc:sldChg>
      <pc:sldChg chg="addSp modSp new mod">
        <pc:chgData name="Lisa Mwangi" userId="139d8889e7c96392" providerId="LiveId" clId="{93A30F0F-18F9-4476-9519-BD39D7318517}" dt="2025-02-23T07:38:30.519" v="929" actId="20577"/>
        <pc:sldMkLst>
          <pc:docMk/>
          <pc:sldMk cId="336041466" sldId="271"/>
        </pc:sldMkLst>
        <pc:spChg chg="mod">
          <ac:chgData name="Lisa Mwangi" userId="139d8889e7c96392" providerId="LiveId" clId="{93A30F0F-18F9-4476-9519-BD39D7318517}" dt="2025-02-23T07:35:33.598" v="705" actId="20577"/>
          <ac:spMkLst>
            <pc:docMk/>
            <pc:sldMk cId="336041466" sldId="271"/>
            <ac:spMk id="2" creationId="{58FAF32F-41CC-99F7-61DD-BA222DC2CE38}"/>
          </ac:spMkLst>
        </pc:spChg>
        <pc:spChg chg="mod">
          <ac:chgData name="Lisa Mwangi" userId="139d8889e7c96392" providerId="LiveId" clId="{93A30F0F-18F9-4476-9519-BD39D7318517}" dt="2025-02-23T07:38:30.519" v="929" actId="20577"/>
          <ac:spMkLst>
            <pc:docMk/>
            <pc:sldMk cId="336041466" sldId="271"/>
            <ac:spMk id="3" creationId="{0B20E6F4-FC22-424E-C42D-D232D54A8C1F}"/>
          </ac:spMkLst>
        </pc:spChg>
        <pc:picChg chg="add mod">
          <ac:chgData name="Lisa Mwangi" userId="139d8889e7c96392" providerId="LiveId" clId="{93A30F0F-18F9-4476-9519-BD39D7318517}" dt="2025-02-23T07:35:58.316" v="707" actId="1076"/>
          <ac:picMkLst>
            <pc:docMk/>
            <pc:sldMk cId="336041466" sldId="271"/>
            <ac:picMk id="7170" creationId="{979C8CA1-9DDC-1782-6BB8-BAC8ED0B8CB7}"/>
          </ac:picMkLst>
        </pc:picChg>
      </pc:sldChg>
      <pc:sldChg chg="addSp delSp modSp new mod">
        <pc:chgData name="Lisa Mwangi" userId="139d8889e7c96392" providerId="LiveId" clId="{93A30F0F-18F9-4476-9519-BD39D7318517}" dt="2025-02-23T07:47:10.305" v="966" actId="1076"/>
        <pc:sldMkLst>
          <pc:docMk/>
          <pc:sldMk cId="424755232" sldId="272"/>
        </pc:sldMkLst>
        <pc:spChg chg="del mod">
          <ac:chgData name="Lisa Mwangi" userId="139d8889e7c96392" providerId="LiveId" clId="{93A30F0F-18F9-4476-9519-BD39D7318517}" dt="2025-02-23T07:40:38.211" v="943" actId="21"/>
          <ac:spMkLst>
            <pc:docMk/>
            <pc:sldMk cId="424755232" sldId="272"/>
            <ac:spMk id="2" creationId="{9F0D0882-F9B4-EF98-6815-EFEB24B88B18}"/>
          </ac:spMkLst>
        </pc:spChg>
        <pc:spChg chg="add del mod">
          <ac:chgData name="Lisa Mwangi" userId="139d8889e7c96392" providerId="LiveId" clId="{93A30F0F-18F9-4476-9519-BD39D7318517}" dt="2025-02-23T07:44:47.632" v="950"/>
          <ac:spMkLst>
            <pc:docMk/>
            <pc:sldMk cId="424755232" sldId="272"/>
            <ac:spMk id="3" creationId="{60718E8F-59DA-3905-5769-0B09CC828F26}"/>
          </ac:spMkLst>
        </pc:spChg>
        <pc:spChg chg="add del mod">
          <ac:chgData name="Lisa Mwangi" userId="139d8889e7c96392" providerId="LiveId" clId="{93A30F0F-18F9-4476-9519-BD39D7318517}" dt="2025-02-23T07:40:54.624" v="944" actId="21"/>
          <ac:spMkLst>
            <pc:docMk/>
            <pc:sldMk cId="424755232" sldId="272"/>
            <ac:spMk id="5" creationId="{CA79498D-9DB0-FD54-F5A2-3BF1FC5111D2}"/>
          </ac:spMkLst>
        </pc:spChg>
        <pc:picChg chg="add mod">
          <ac:chgData name="Lisa Mwangi" userId="139d8889e7c96392" providerId="LiveId" clId="{93A30F0F-18F9-4476-9519-BD39D7318517}" dt="2025-02-23T07:41:49.737" v="949" actId="931"/>
          <ac:picMkLst>
            <pc:docMk/>
            <pc:sldMk cId="424755232" sldId="272"/>
            <ac:picMk id="7" creationId="{A194F102-0826-96CB-D46E-61740CB3A76B}"/>
          </ac:picMkLst>
        </pc:picChg>
        <pc:picChg chg="add mod">
          <ac:chgData name="Lisa Mwangi" userId="139d8889e7c96392" providerId="LiveId" clId="{93A30F0F-18F9-4476-9519-BD39D7318517}" dt="2025-02-23T07:46:23.877" v="961" actId="1076"/>
          <ac:picMkLst>
            <pc:docMk/>
            <pc:sldMk cId="424755232" sldId="272"/>
            <ac:picMk id="8" creationId="{E166A021-73EA-9842-060D-6D0CD801E22D}"/>
          </ac:picMkLst>
        </pc:picChg>
        <pc:picChg chg="add mod">
          <ac:chgData name="Lisa Mwangi" userId="139d8889e7c96392" providerId="LiveId" clId="{93A30F0F-18F9-4476-9519-BD39D7318517}" dt="2025-02-23T07:47:10.305" v="966" actId="1076"/>
          <ac:picMkLst>
            <pc:docMk/>
            <pc:sldMk cId="424755232" sldId="272"/>
            <ac:picMk id="9" creationId="{B17F6AF7-6875-5EEB-2BD8-C53CDD8C2EEA}"/>
          </ac:picMkLst>
        </pc:picChg>
      </pc:sldChg>
      <pc:sldChg chg="addSp delSp modSp new mod">
        <pc:chgData name="Lisa Mwangi" userId="139d8889e7c96392" providerId="LiveId" clId="{93A30F0F-18F9-4476-9519-BD39D7318517}" dt="2025-02-23T07:56:34.089" v="1052" actId="14100"/>
        <pc:sldMkLst>
          <pc:docMk/>
          <pc:sldMk cId="213392513" sldId="273"/>
        </pc:sldMkLst>
        <pc:spChg chg="del">
          <ac:chgData name="Lisa Mwangi" userId="139d8889e7c96392" providerId="LiveId" clId="{93A30F0F-18F9-4476-9519-BD39D7318517}" dt="2025-02-23T07:48:22.760" v="967" actId="21"/>
          <ac:spMkLst>
            <pc:docMk/>
            <pc:sldMk cId="213392513" sldId="273"/>
            <ac:spMk id="2" creationId="{FEDC99E6-3B6C-A690-ED4C-5B1E8CFA23B6}"/>
          </ac:spMkLst>
        </pc:spChg>
        <pc:spChg chg="del mod">
          <ac:chgData name="Lisa Mwangi" userId="139d8889e7c96392" providerId="LiveId" clId="{93A30F0F-18F9-4476-9519-BD39D7318517}" dt="2025-02-23T07:53:43.765" v="1031"/>
          <ac:spMkLst>
            <pc:docMk/>
            <pc:sldMk cId="213392513" sldId="273"/>
            <ac:spMk id="3" creationId="{964BE51D-D9ED-A9FF-A4B0-770FE6DB3836}"/>
          </ac:spMkLst>
        </pc:spChg>
        <pc:spChg chg="add del mod">
          <ac:chgData name="Lisa Mwangi" userId="139d8889e7c96392" providerId="LiveId" clId="{93A30F0F-18F9-4476-9519-BD39D7318517}" dt="2025-02-23T07:55:40.040" v="1039" actId="21"/>
          <ac:spMkLst>
            <pc:docMk/>
            <pc:sldMk cId="213392513" sldId="273"/>
            <ac:spMk id="7" creationId="{2CD0A853-0CF1-B6E7-0242-1873C2E6468B}"/>
          </ac:spMkLst>
        </pc:spChg>
        <pc:picChg chg="add del mod">
          <ac:chgData name="Lisa Mwangi" userId="139d8889e7c96392" providerId="LiveId" clId="{93A30F0F-18F9-4476-9519-BD39D7318517}" dt="2025-02-23T07:55:24.790" v="1038" actId="21"/>
          <ac:picMkLst>
            <pc:docMk/>
            <pc:sldMk cId="213392513" sldId="273"/>
            <ac:picMk id="4" creationId="{06BDD780-5B5A-128B-5982-B09202B38580}"/>
          </ac:picMkLst>
        </pc:picChg>
        <pc:picChg chg="add mod">
          <ac:chgData name="Lisa Mwangi" userId="139d8889e7c96392" providerId="LiveId" clId="{93A30F0F-18F9-4476-9519-BD39D7318517}" dt="2025-02-23T07:56:34.089" v="1052" actId="14100"/>
          <ac:picMkLst>
            <pc:docMk/>
            <pc:sldMk cId="213392513" sldId="273"/>
            <ac:picMk id="5" creationId="{C8E84ED0-E31C-4A0F-75BA-F133B2A06350}"/>
          </ac:picMkLst>
        </pc:picChg>
      </pc:sldChg>
      <pc:sldChg chg="addSp delSp modSp new mod">
        <pc:chgData name="Lisa Mwangi" userId="139d8889e7c96392" providerId="LiveId" clId="{93A30F0F-18F9-4476-9519-BD39D7318517}" dt="2025-02-23T15:37:37.885" v="2988" actId="20577"/>
        <pc:sldMkLst>
          <pc:docMk/>
          <pc:sldMk cId="1541828951" sldId="274"/>
        </pc:sldMkLst>
        <pc:spChg chg="mod">
          <ac:chgData name="Lisa Mwangi" userId="139d8889e7c96392" providerId="LiveId" clId="{93A30F0F-18F9-4476-9519-BD39D7318517}" dt="2025-02-23T15:17:09.787" v="2134" actId="20577"/>
          <ac:spMkLst>
            <pc:docMk/>
            <pc:sldMk cId="1541828951" sldId="274"/>
            <ac:spMk id="2" creationId="{45BE132C-2C4B-3DCE-7598-B46BC565CD53}"/>
          </ac:spMkLst>
        </pc:spChg>
        <pc:spChg chg="mod">
          <ac:chgData name="Lisa Mwangi" userId="139d8889e7c96392" providerId="LiveId" clId="{93A30F0F-18F9-4476-9519-BD39D7318517}" dt="2025-02-23T15:37:37.885" v="2988" actId="20577"/>
          <ac:spMkLst>
            <pc:docMk/>
            <pc:sldMk cId="1541828951" sldId="274"/>
            <ac:spMk id="3" creationId="{E772D906-B294-228C-9B45-295C5BD027A0}"/>
          </ac:spMkLst>
        </pc:spChg>
        <pc:picChg chg="add del mod">
          <ac:chgData name="Lisa Mwangi" userId="139d8889e7c96392" providerId="LiveId" clId="{93A30F0F-18F9-4476-9519-BD39D7318517}" dt="2025-02-23T15:35:18.110" v="2914" actId="21"/>
          <ac:picMkLst>
            <pc:docMk/>
            <pc:sldMk cId="1541828951" sldId="274"/>
            <ac:picMk id="8194" creationId="{60907CB6-BD18-D618-0221-A32536F9F5EF}"/>
          </ac:picMkLst>
        </pc:picChg>
        <pc:picChg chg="add mod">
          <ac:chgData name="Lisa Mwangi" userId="139d8889e7c96392" providerId="LiveId" clId="{93A30F0F-18F9-4476-9519-BD39D7318517}" dt="2025-02-23T15:35:36.236" v="2917" actId="14100"/>
          <ac:picMkLst>
            <pc:docMk/>
            <pc:sldMk cId="1541828951" sldId="274"/>
            <ac:picMk id="8196" creationId="{ED274DC2-536C-413B-FE92-BF66F7A4F167}"/>
          </ac:picMkLst>
        </pc:picChg>
      </pc:sldChg>
      <pc:sldChg chg="modSp new mod">
        <pc:chgData name="Lisa Mwangi" userId="139d8889e7c96392" providerId="LiveId" clId="{93A30F0F-18F9-4476-9519-BD39D7318517}" dt="2025-02-23T13:10:17.974" v="1397" actId="20577"/>
        <pc:sldMkLst>
          <pc:docMk/>
          <pc:sldMk cId="1701647699" sldId="275"/>
        </pc:sldMkLst>
        <pc:spChg chg="mod">
          <ac:chgData name="Lisa Mwangi" userId="139d8889e7c96392" providerId="LiveId" clId="{93A30F0F-18F9-4476-9519-BD39D7318517}" dt="2025-02-23T13:06:43.321" v="1110" actId="20577"/>
          <ac:spMkLst>
            <pc:docMk/>
            <pc:sldMk cId="1701647699" sldId="275"/>
            <ac:spMk id="2" creationId="{E15A5D7A-4B6F-EE34-337B-2C6197421B8C}"/>
          </ac:spMkLst>
        </pc:spChg>
        <pc:spChg chg="mod">
          <ac:chgData name="Lisa Mwangi" userId="139d8889e7c96392" providerId="LiveId" clId="{93A30F0F-18F9-4476-9519-BD39D7318517}" dt="2025-02-23T13:10:17.974" v="1397" actId="20577"/>
          <ac:spMkLst>
            <pc:docMk/>
            <pc:sldMk cId="1701647699" sldId="275"/>
            <ac:spMk id="3" creationId="{67AA26FB-CA47-4787-D581-E320B2EC4093}"/>
          </ac:spMkLst>
        </pc:spChg>
      </pc:sldChg>
      <pc:sldChg chg="addSp delSp modSp new mod ord">
        <pc:chgData name="Lisa Mwangi" userId="139d8889e7c96392" providerId="LiveId" clId="{93A30F0F-18F9-4476-9519-BD39D7318517}" dt="2025-02-23T15:33:31.642" v="2913" actId="20577"/>
        <pc:sldMkLst>
          <pc:docMk/>
          <pc:sldMk cId="1622477467" sldId="276"/>
        </pc:sldMkLst>
        <pc:spChg chg="mod">
          <ac:chgData name="Lisa Mwangi" userId="139d8889e7c96392" providerId="LiveId" clId="{93A30F0F-18F9-4476-9519-BD39D7318517}" dt="2025-02-23T15:13:19.811" v="2093" actId="14100"/>
          <ac:spMkLst>
            <pc:docMk/>
            <pc:sldMk cId="1622477467" sldId="276"/>
            <ac:spMk id="2" creationId="{FC03B98D-7A10-543A-0DF3-61F385E28732}"/>
          </ac:spMkLst>
        </pc:spChg>
        <pc:spChg chg="del mod">
          <ac:chgData name="Lisa Mwangi" userId="139d8889e7c96392" providerId="LiveId" clId="{93A30F0F-18F9-4476-9519-BD39D7318517}" dt="2025-02-23T15:09:33.017" v="2048"/>
          <ac:spMkLst>
            <pc:docMk/>
            <pc:sldMk cId="1622477467" sldId="276"/>
            <ac:spMk id="3" creationId="{C9C71347-E5F7-F8E1-AB83-0195B817452E}"/>
          </ac:spMkLst>
        </pc:spChg>
        <pc:spChg chg="add mod">
          <ac:chgData name="Lisa Mwangi" userId="139d8889e7c96392" providerId="LiveId" clId="{93A30F0F-18F9-4476-9519-BD39D7318517}" dt="2025-02-23T15:33:31.642" v="2913" actId="20577"/>
          <ac:spMkLst>
            <pc:docMk/>
            <pc:sldMk cId="1622477467" sldId="276"/>
            <ac:spMk id="4" creationId="{9C022D2F-46CE-416A-C904-CCDAA5FCBBDF}"/>
          </ac:spMkLst>
        </pc:spChg>
        <pc:picChg chg="add mod">
          <ac:chgData name="Lisa Mwangi" userId="139d8889e7c96392" providerId="LiveId" clId="{93A30F0F-18F9-4476-9519-BD39D7318517}" dt="2025-02-23T15:13:28.052" v="2094" actId="1076"/>
          <ac:picMkLst>
            <pc:docMk/>
            <pc:sldMk cId="1622477467" sldId="276"/>
            <ac:picMk id="10242" creationId="{D0AB5EEE-3F2A-91D2-9DA0-FD160D5389BB}"/>
          </ac:picMkLst>
        </pc:picChg>
      </pc:sldChg>
      <pc:sldChg chg="addSp modSp new mod">
        <pc:chgData name="Lisa Mwangi" userId="139d8889e7c96392" providerId="LiveId" clId="{93A30F0F-18F9-4476-9519-BD39D7318517}" dt="2025-02-23T14:50:39.261" v="1931" actId="27636"/>
        <pc:sldMkLst>
          <pc:docMk/>
          <pc:sldMk cId="2338000816" sldId="277"/>
        </pc:sldMkLst>
        <pc:spChg chg="mod">
          <ac:chgData name="Lisa Mwangi" userId="139d8889e7c96392" providerId="LiveId" clId="{93A30F0F-18F9-4476-9519-BD39D7318517}" dt="2025-02-23T14:43:22.700" v="1498" actId="14100"/>
          <ac:spMkLst>
            <pc:docMk/>
            <pc:sldMk cId="2338000816" sldId="277"/>
            <ac:spMk id="2" creationId="{F380338C-5816-05C3-F3A8-A8EB71B42B34}"/>
          </ac:spMkLst>
        </pc:spChg>
        <pc:spChg chg="mod">
          <ac:chgData name="Lisa Mwangi" userId="139d8889e7c96392" providerId="LiveId" clId="{93A30F0F-18F9-4476-9519-BD39D7318517}" dt="2025-02-23T14:50:39.261" v="1931" actId="27636"/>
          <ac:spMkLst>
            <pc:docMk/>
            <pc:sldMk cId="2338000816" sldId="277"/>
            <ac:spMk id="3" creationId="{71369E91-25CD-B12A-DCA4-EA80233C71FB}"/>
          </ac:spMkLst>
        </pc:spChg>
        <pc:picChg chg="add mod">
          <ac:chgData name="Lisa Mwangi" userId="139d8889e7c96392" providerId="LiveId" clId="{93A30F0F-18F9-4476-9519-BD39D7318517}" dt="2025-02-23T14:43:31.017" v="1500" actId="14100"/>
          <ac:picMkLst>
            <pc:docMk/>
            <pc:sldMk cId="2338000816" sldId="277"/>
            <ac:picMk id="9218" creationId="{68ACED23-3CDE-7666-A90D-A2F7473055C9}"/>
          </ac:picMkLst>
        </pc:picChg>
      </pc:sldChg>
      <pc:sldChg chg="modSp new mod">
        <pc:chgData name="Lisa Mwangi" userId="139d8889e7c96392" providerId="LiveId" clId="{93A30F0F-18F9-4476-9519-BD39D7318517}" dt="2025-02-23T15:55:13.408" v="3556" actId="27636"/>
        <pc:sldMkLst>
          <pc:docMk/>
          <pc:sldMk cId="1995251059" sldId="278"/>
        </pc:sldMkLst>
        <pc:spChg chg="mod">
          <ac:chgData name="Lisa Mwangi" userId="139d8889e7c96392" providerId="LiveId" clId="{93A30F0F-18F9-4476-9519-BD39D7318517}" dt="2025-02-23T14:57:36.996" v="1965" actId="20577"/>
          <ac:spMkLst>
            <pc:docMk/>
            <pc:sldMk cId="1995251059" sldId="278"/>
            <ac:spMk id="2" creationId="{E58B153B-18B8-B457-FCA2-D553B62FC85C}"/>
          </ac:spMkLst>
        </pc:spChg>
        <pc:spChg chg="mod">
          <ac:chgData name="Lisa Mwangi" userId="139d8889e7c96392" providerId="LiveId" clId="{93A30F0F-18F9-4476-9519-BD39D7318517}" dt="2025-02-23T15:55:13.408" v="3556" actId="27636"/>
          <ac:spMkLst>
            <pc:docMk/>
            <pc:sldMk cId="1995251059" sldId="278"/>
            <ac:spMk id="3" creationId="{E8DE29FD-C1C3-88FD-4654-E782D170FEB6}"/>
          </ac:spMkLst>
        </pc:spChg>
      </pc:sldChg>
      <pc:sldChg chg="addSp delSp modSp new mod ord">
        <pc:chgData name="Lisa Mwangi" userId="139d8889e7c96392" providerId="LiveId" clId="{93A30F0F-18F9-4476-9519-BD39D7318517}" dt="2025-02-23T15:27:50.390" v="2563" actId="20577"/>
        <pc:sldMkLst>
          <pc:docMk/>
          <pc:sldMk cId="1209387018" sldId="279"/>
        </pc:sldMkLst>
        <pc:spChg chg="mod">
          <ac:chgData name="Lisa Mwangi" userId="139d8889e7c96392" providerId="LiveId" clId="{93A30F0F-18F9-4476-9519-BD39D7318517}" dt="2025-02-23T15:14:00.075" v="2096" actId="255"/>
          <ac:spMkLst>
            <pc:docMk/>
            <pc:sldMk cId="1209387018" sldId="279"/>
            <ac:spMk id="2" creationId="{CC2DC397-67AB-119C-6831-9B3A7EBA39F0}"/>
          </ac:spMkLst>
        </pc:spChg>
        <pc:spChg chg="mod">
          <ac:chgData name="Lisa Mwangi" userId="139d8889e7c96392" providerId="LiveId" clId="{93A30F0F-18F9-4476-9519-BD39D7318517}" dt="2025-02-23T15:27:50.390" v="2563" actId="20577"/>
          <ac:spMkLst>
            <pc:docMk/>
            <pc:sldMk cId="1209387018" sldId="279"/>
            <ac:spMk id="3" creationId="{2948C232-3CE1-F1EA-C227-C5BCA9F339AD}"/>
          </ac:spMkLst>
        </pc:spChg>
        <pc:spChg chg="add del mod">
          <ac:chgData name="Lisa Mwangi" userId="139d8889e7c96392" providerId="LiveId" clId="{93A30F0F-18F9-4476-9519-BD39D7318517}" dt="2025-02-23T15:19:50.509" v="2173" actId="21"/>
          <ac:spMkLst>
            <pc:docMk/>
            <pc:sldMk cId="1209387018" sldId="279"/>
            <ac:spMk id="4" creationId="{E074606E-6F5F-5B3D-46BE-FD91B344FD8F}"/>
          </ac:spMkLst>
        </pc:spChg>
      </pc:sldChg>
      <pc:sldChg chg="addSp delSp modSp new mod">
        <pc:chgData name="Lisa Mwangi" userId="139d8889e7c96392" providerId="LiveId" clId="{93A30F0F-18F9-4476-9519-BD39D7318517}" dt="2025-02-23T15:40:52.369" v="3054" actId="20577"/>
        <pc:sldMkLst>
          <pc:docMk/>
          <pc:sldMk cId="4099908734" sldId="280"/>
        </pc:sldMkLst>
        <pc:spChg chg="del mod">
          <ac:chgData name="Lisa Mwangi" userId="139d8889e7c96392" providerId="LiveId" clId="{93A30F0F-18F9-4476-9519-BD39D7318517}" dt="2025-02-23T15:37:55.184" v="2991" actId="21"/>
          <ac:spMkLst>
            <pc:docMk/>
            <pc:sldMk cId="4099908734" sldId="280"/>
            <ac:spMk id="2" creationId="{4B878CC4-AC19-82F9-72B7-4AF43BFF3987}"/>
          </ac:spMkLst>
        </pc:spChg>
        <pc:spChg chg="mod">
          <ac:chgData name="Lisa Mwangi" userId="139d8889e7c96392" providerId="LiveId" clId="{93A30F0F-18F9-4476-9519-BD39D7318517}" dt="2025-02-23T15:40:52.369" v="3054" actId="20577"/>
          <ac:spMkLst>
            <pc:docMk/>
            <pc:sldMk cId="4099908734" sldId="280"/>
            <ac:spMk id="3" creationId="{9F996792-52F3-F288-9CAF-61E9635CD04D}"/>
          </ac:spMkLst>
        </pc:spChg>
        <pc:spChg chg="add del mod">
          <ac:chgData name="Lisa Mwangi" userId="139d8889e7c96392" providerId="LiveId" clId="{93A30F0F-18F9-4476-9519-BD39D7318517}" dt="2025-02-23T15:38:06.273" v="2992" actId="21"/>
          <ac:spMkLst>
            <pc:docMk/>
            <pc:sldMk cId="4099908734" sldId="280"/>
            <ac:spMk id="5" creationId="{C57F3C1F-AD64-F972-0DEE-910C107A834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44AE64A-474B-49AB-BBF5-251A5C06F939}" type="datetimeFigureOut">
              <a:rPr lang="en-US" smtClean="0"/>
              <a:t>2/21/2025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2F3C070-1EE5-44FD-A500-2526841AC0E7}"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88900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AE64A-474B-49AB-BBF5-251A5C06F939}" type="datetimeFigureOut">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F3C070-1EE5-44FD-A500-2526841AC0E7}" type="slidenum">
              <a:rPr lang="en-US" smtClean="0"/>
              <a:t>‹#›</a:t>
            </a:fld>
            <a:endParaRPr lang="en-US" dirty="0"/>
          </a:p>
        </p:txBody>
      </p:sp>
    </p:spTree>
    <p:extLst>
      <p:ext uri="{BB962C8B-B14F-4D97-AF65-F5344CB8AC3E}">
        <p14:creationId xmlns:p14="http://schemas.microsoft.com/office/powerpoint/2010/main" val="2861336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AE64A-474B-49AB-BBF5-251A5C06F939}" type="datetimeFigureOut">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F3C070-1EE5-44FD-A500-2526841AC0E7}" type="slidenum">
              <a:rPr lang="en-US" smtClean="0"/>
              <a:t>‹#›</a:t>
            </a:fld>
            <a:endParaRPr lang="en-US" dirty="0"/>
          </a:p>
        </p:txBody>
      </p:sp>
    </p:spTree>
    <p:extLst>
      <p:ext uri="{BB962C8B-B14F-4D97-AF65-F5344CB8AC3E}">
        <p14:creationId xmlns:p14="http://schemas.microsoft.com/office/powerpoint/2010/main" val="195881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AE64A-474B-49AB-BBF5-251A5C06F939}" type="datetimeFigureOut">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F3C070-1EE5-44FD-A500-2526841AC0E7}" type="slidenum">
              <a:rPr lang="en-US" smtClean="0"/>
              <a:t>‹#›</a:t>
            </a:fld>
            <a:endParaRPr lang="en-US" dirty="0"/>
          </a:p>
        </p:txBody>
      </p:sp>
    </p:spTree>
    <p:extLst>
      <p:ext uri="{BB962C8B-B14F-4D97-AF65-F5344CB8AC3E}">
        <p14:creationId xmlns:p14="http://schemas.microsoft.com/office/powerpoint/2010/main" val="305024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AE64A-474B-49AB-BBF5-251A5C06F939}" type="datetimeFigureOut">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F3C070-1EE5-44FD-A500-2526841AC0E7}"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3952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4AE64A-474B-49AB-BBF5-251A5C06F939}" type="datetimeFigureOut">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F3C070-1EE5-44FD-A500-2526841AC0E7}" type="slidenum">
              <a:rPr lang="en-US" smtClean="0"/>
              <a:t>‹#›</a:t>
            </a:fld>
            <a:endParaRPr lang="en-US" dirty="0"/>
          </a:p>
        </p:txBody>
      </p:sp>
    </p:spTree>
    <p:extLst>
      <p:ext uri="{BB962C8B-B14F-4D97-AF65-F5344CB8AC3E}">
        <p14:creationId xmlns:p14="http://schemas.microsoft.com/office/powerpoint/2010/main" val="3123166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4AE64A-474B-49AB-BBF5-251A5C06F939}" type="datetimeFigureOut">
              <a:rPr lang="en-US" smtClean="0"/>
              <a:t>2/21/2025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F3C070-1EE5-44FD-A500-2526841AC0E7}" type="slidenum">
              <a:rPr lang="en-US" smtClean="0"/>
              <a:t>‹#›</a:t>
            </a:fld>
            <a:endParaRPr lang="en-US" dirty="0"/>
          </a:p>
        </p:txBody>
      </p:sp>
    </p:spTree>
    <p:extLst>
      <p:ext uri="{BB962C8B-B14F-4D97-AF65-F5344CB8AC3E}">
        <p14:creationId xmlns:p14="http://schemas.microsoft.com/office/powerpoint/2010/main" val="175915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4AE64A-474B-49AB-BBF5-251A5C06F939}" type="datetimeFigureOut">
              <a:rPr lang="en-US" smtClean="0"/>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F3C070-1EE5-44FD-A500-2526841AC0E7}" type="slidenum">
              <a:rPr lang="en-US" smtClean="0"/>
              <a:t>‹#›</a:t>
            </a:fld>
            <a:endParaRPr lang="en-US" dirty="0"/>
          </a:p>
        </p:txBody>
      </p:sp>
    </p:spTree>
    <p:extLst>
      <p:ext uri="{BB962C8B-B14F-4D97-AF65-F5344CB8AC3E}">
        <p14:creationId xmlns:p14="http://schemas.microsoft.com/office/powerpoint/2010/main" val="423693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4AE64A-474B-49AB-BBF5-251A5C06F939}" type="datetimeFigureOut">
              <a:rPr lang="en-US" smtClean="0"/>
              <a:t>2/21/2025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F3C070-1EE5-44FD-A500-2526841AC0E7}" type="slidenum">
              <a:rPr lang="en-US" smtClean="0"/>
              <a:t>‹#›</a:t>
            </a:fld>
            <a:endParaRPr lang="en-US" dirty="0"/>
          </a:p>
        </p:txBody>
      </p:sp>
    </p:spTree>
    <p:extLst>
      <p:ext uri="{BB962C8B-B14F-4D97-AF65-F5344CB8AC3E}">
        <p14:creationId xmlns:p14="http://schemas.microsoft.com/office/powerpoint/2010/main" val="323467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4AE64A-474B-49AB-BBF5-251A5C06F939}" type="datetimeFigureOut">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F3C070-1EE5-44FD-A500-2526841AC0E7}" type="slidenum">
              <a:rPr lang="en-US" smtClean="0"/>
              <a:t>‹#›</a:t>
            </a:fld>
            <a:endParaRPr lang="en-US" dirty="0"/>
          </a:p>
        </p:txBody>
      </p:sp>
    </p:spTree>
    <p:extLst>
      <p:ext uri="{BB962C8B-B14F-4D97-AF65-F5344CB8AC3E}">
        <p14:creationId xmlns:p14="http://schemas.microsoft.com/office/powerpoint/2010/main" val="3843749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4AE64A-474B-49AB-BBF5-251A5C06F939}" type="datetimeFigureOut">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F3C070-1EE5-44FD-A500-2526841AC0E7}" type="slidenum">
              <a:rPr lang="en-US" smtClean="0"/>
              <a:t>‹#›</a:t>
            </a:fld>
            <a:endParaRPr lang="en-US" dirty="0"/>
          </a:p>
        </p:txBody>
      </p:sp>
    </p:spTree>
    <p:extLst>
      <p:ext uri="{BB962C8B-B14F-4D97-AF65-F5344CB8AC3E}">
        <p14:creationId xmlns:p14="http://schemas.microsoft.com/office/powerpoint/2010/main" val="3563449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44AE64A-474B-49AB-BBF5-251A5C06F939}" type="datetimeFigureOut">
              <a:rPr lang="en-US" smtClean="0"/>
              <a:t>2/21/2025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2F3C070-1EE5-44FD-A500-2526841AC0E7}" type="slidenum">
              <a:rPr lang="en-US" smtClean="0"/>
              <a:t>‹#›</a:t>
            </a:fld>
            <a:endParaRPr lang="en-US" dirty="0"/>
          </a:p>
        </p:txBody>
      </p:sp>
    </p:spTree>
    <p:extLst>
      <p:ext uri="{BB962C8B-B14F-4D97-AF65-F5344CB8AC3E}">
        <p14:creationId xmlns:p14="http://schemas.microsoft.com/office/powerpoint/2010/main" val="142974083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hebluediamondgallery.com/typewriter/v/vaccination.html"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fpnews.com/exclusive/turkey-mexico-pakistan-import-iranian-vaccines/"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66BF-0C26-755D-6D28-44AEA9791A36}"/>
              </a:ext>
            </a:extLst>
          </p:cNvPr>
          <p:cNvSpPr>
            <a:spLocks noGrp="1"/>
          </p:cNvSpPr>
          <p:nvPr>
            <p:ph type="ctrTitle"/>
          </p:nvPr>
        </p:nvSpPr>
        <p:spPr/>
        <p:txBody>
          <a:bodyPr/>
          <a:lstStyle/>
          <a:p>
            <a:r>
              <a:rPr lang="en-US" dirty="0">
                <a:latin typeface="Cooper Black" panose="0208090404030B020404" pitchFamily="18" charset="0"/>
              </a:rPr>
              <a:t>H1N1 FLU VACCINATION ANALYSIS</a:t>
            </a:r>
          </a:p>
        </p:txBody>
      </p:sp>
      <p:sp>
        <p:nvSpPr>
          <p:cNvPr id="3" name="Subtitle 2">
            <a:extLst>
              <a:ext uri="{FF2B5EF4-FFF2-40B4-BE49-F238E27FC236}">
                <a16:creationId xmlns:a16="http://schemas.microsoft.com/office/drawing/2014/main" id="{6A66CFFE-C09A-898D-3099-DC27B3702092}"/>
              </a:ext>
            </a:extLst>
          </p:cNvPr>
          <p:cNvSpPr>
            <a:spLocks noGrp="1"/>
          </p:cNvSpPr>
          <p:nvPr>
            <p:ph type="subTitle" idx="1"/>
          </p:nvPr>
        </p:nvSpPr>
        <p:spPr/>
        <p:txBody>
          <a:bodyPr/>
          <a:lstStyle/>
          <a:p>
            <a:r>
              <a:rPr lang="en-US" dirty="0">
                <a:latin typeface="Bahnschrift SemiBold" panose="020B0502040204020203" pitchFamily="34" charset="0"/>
              </a:rPr>
              <a:t>Va</a:t>
            </a:r>
          </a:p>
          <a:p>
            <a:endParaRPr lang="en-US" dirty="0">
              <a:latin typeface="Bahnschrift SemiBold" panose="020B0502040204020203" pitchFamily="34" charset="0"/>
            </a:endParaRPr>
          </a:p>
          <a:p>
            <a:r>
              <a:rPr lang="en-US" dirty="0">
                <a:latin typeface="Brush Script MT" panose="03060802040406070304" pitchFamily="66" charset="0"/>
              </a:rPr>
              <a:t>By Lisa Mwangi</a:t>
            </a:r>
          </a:p>
        </p:txBody>
      </p:sp>
    </p:spTree>
    <p:extLst>
      <p:ext uri="{BB962C8B-B14F-4D97-AF65-F5344CB8AC3E}">
        <p14:creationId xmlns:p14="http://schemas.microsoft.com/office/powerpoint/2010/main" val="1475145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48B4AC-B54E-23A6-9401-91E30ED3FC7B}"/>
              </a:ext>
            </a:extLst>
          </p:cNvPr>
          <p:cNvSpPr>
            <a:spLocks noGrp="1"/>
          </p:cNvSpPr>
          <p:nvPr>
            <p:ph type="title"/>
          </p:nvPr>
        </p:nvSpPr>
        <p:spPr>
          <a:xfrm>
            <a:off x="1006602" y="152786"/>
            <a:ext cx="9692640" cy="907455"/>
          </a:xfrm>
        </p:spPr>
        <p:txBody>
          <a:bodyPr>
            <a:normAutofit/>
          </a:bodyPr>
          <a:lstStyle/>
          <a:p>
            <a:r>
              <a:rPr lang="en-US" sz="4000" b="1" u="sng" dirty="0">
                <a:effectLst>
                  <a:outerShdw blurRad="38100" dist="38100" dir="2700000" algn="tl">
                    <a:srgbClr val="000000">
                      <a:alpha val="43137"/>
                    </a:srgbClr>
                  </a:outerShdw>
                </a:effectLst>
                <a:latin typeface="Rage Italic" panose="03070502040507070304" pitchFamily="66" charset="0"/>
              </a:rPr>
              <a:t>DISTRIBUTION OF H1N1 VACCINE INTAKE</a:t>
            </a:r>
          </a:p>
        </p:txBody>
      </p:sp>
      <p:sp>
        <p:nvSpPr>
          <p:cNvPr id="6" name="Content Placeholder 5">
            <a:extLst>
              <a:ext uri="{FF2B5EF4-FFF2-40B4-BE49-F238E27FC236}">
                <a16:creationId xmlns:a16="http://schemas.microsoft.com/office/drawing/2014/main" id="{98C901D0-D6A2-8092-6368-5244509D89FF}"/>
              </a:ext>
            </a:extLst>
          </p:cNvPr>
          <p:cNvSpPr>
            <a:spLocks noGrp="1"/>
          </p:cNvSpPr>
          <p:nvPr>
            <p:ph idx="1"/>
          </p:nvPr>
        </p:nvSpPr>
        <p:spPr>
          <a:xfrm>
            <a:off x="544010" y="5891514"/>
            <a:ext cx="10410502" cy="694481"/>
          </a:xfrm>
        </p:spPr>
        <p:txBody>
          <a:bodyPr>
            <a:normAutofit/>
          </a:bodyPr>
          <a:lstStyle/>
          <a:p>
            <a:r>
              <a:rPr lang="en-US" dirty="0">
                <a:latin typeface="Maiandra GD" panose="020E0502030308020204" pitchFamily="34" charset="0"/>
              </a:rPr>
              <a:t>The visualization above illustrates how majority of the individuals have not gotten a H1N1 Flu vaccination.</a:t>
            </a:r>
          </a:p>
        </p:txBody>
      </p:sp>
      <p:pic>
        <p:nvPicPr>
          <p:cNvPr id="1026" name="Picture 2">
            <a:extLst>
              <a:ext uri="{FF2B5EF4-FFF2-40B4-BE49-F238E27FC236}">
                <a16:creationId xmlns:a16="http://schemas.microsoft.com/office/drawing/2014/main" id="{036AA996-5951-5860-6CB7-51F29AD31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395" y="1238491"/>
            <a:ext cx="4930815" cy="465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938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338C-5816-05C3-F3A8-A8EB71B42B34}"/>
              </a:ext>
            </a:extLst>
          </p:cNvPr>
          <p:cNvSpPr>
            <a:spLocks noGrp="1"/>
          </p:cNvSpPr>
          <p:nvPr>
            <p:ph type="title"/>
          </p:nvPr>
        </p:nvSpPr>
        <p:spPr>
          <a:xfrm>
            <a:off x="312516" y="129431"/>
            <a:ext cx="10641996" cy="773394"/>
          </a:xfrm>
        </p:spPr>
        <p:txBody>
          <a:bodyPr>
            <a:normAutofit/>
          </a:bodyPr>
          <a:lstStyle/>
          <a:p>
            <a:r>
              <a:rPr lang="en-US" sz="3200" b="1" u="sng" dirty="0">
                <a:effectLst>
                  <a:outerShdw blurRad="38100" dist="38100" dir="2700000" algn="tl">
                    <a:srgbClr val="000000">
                      <a:alpha val="43137"/>
                    </a:srgbClr>
                  </a:outerShdw>
                </a:effectLst>
                <a:latin typeface="Rage Italic" panose="03070502040507070304" pitchFamily="66" charset="0"/>
              </a:rPr>
              <a:t>IMPACT OF BEHAVIORAL FACTORS ON VACCINATION RATES</a:t>
            </a:r>
          </a:p>
        </p:txBody>
      </p:sp>
      <p:sp>
        <p:nvSpPr>
          <p:cNvPr id="3" name="Content Placeholder 2">
            <a:extLst>
              <a:ext uri="{FF2B5EF4-FFF2-40B4-BE49-F238E27FC236}">
                <a16:creationId xmlns:a16="http://schemas.microsoft.com/office/drawing/2014/main" id="{71369E91-25CD-B12A-DCA4-EA80233C71FB}"/>
              </a:ext>
            </a:extLst>
          </p:cNvPr>
          <p:cNvSpPr>
            <a:spLocks noGrp="1"/>
          </p:cNvSpPr>
          <p:nvPr>
            <p:ph idx="1"/>
          </p:nvPr>
        </p:nvSpPr>
        <p:spPr>
          <a:xfrm>
            <a:off x="104172" y="5804703"/>
            <a:ext cx="11134845" cy="1053297"/>
          </a:xfrm>
        </p:spPr>
        <p:txBody>
          <a:bodyPr>
            <a:normAutofit fontScale="92500"/>
          </a:bodyPr>
          <a:lstStyle/>
          <a:p>
            <a:r>
              <a:rPr lang="en-US" dirty="0"/>
              <a:t>Behavioral factors such as hygiene(washing of hands), exposure avoidance influence vaccination rates. In the graph above, it illustrates how this behaviors encourage people from getting vaccinated. </a:t>
            </a:r>
          </a:p>
          <a:p>
            <a:r>
              <a:rPr lang="en-US" dirty="0"/>
              <a:t>Such behavioral tendencies highly correlate to a more positive attitude towards vaccine. </a:t>
            </a:r>
          </a:p>
        </p:txBody>
      </p:sp>
      <p:pic>
        <p:nvPicPr>
          <p:cNvPr id="9218" name="Picture 2">
            <a:extLst>
              <a:ext uri="{FF2B5EF4-FFF2-40B4-BE49-F238E27FC236}">
                <a16:creationId xmlns:a16="http://schemas.microsoft.com/office/drawing/2014/main" id="{68ACED23-3CDE-7666-A90D-A2F747305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709" y="1053297"/>
            <a:ext cx="8924081" cy="466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00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D6372A7-E3D3-A3CA-AB15-519CAE0ED2F1}"/>
              </a:ext>
            </a:extLst>
          </p:cNvPr>
          <p:cNvSpPr>
            <a:spLocks noGrp="1"/>
          </p:cNvSpPr>
          <p:nvPr>
            <p:ph type="title"/>
          </p:nvPr>
        </p:nvSpPr>
        <p:spPr>
          <a:xfrm>
            <a:off x="254643" y="104172"/>
            <a:ext cx="10699869" cy="1099595"/>
          </a:xfrm>
        </p:spPr>
        <p:txBody>
          <a:bodyPr/>
          <a:lstStyle/>
          <a:p>
            <a:r>
              <a:rPr lang="en-US" b="1" dirty="0">
                <a:effectLst>
                  <a:outerShdw blurRad="38100" dist="38100" dir="2700000" algn="tl">
                    <a:srgbClr val="000000">
                      <a:alpha val="43137"/>
                    </a:srgbClr>
                  </a:outerShdw>
                </a:effectLst>
                <a:latin typeface="Rage Italic" panose="03070502040507070304" pitchFamily="66" charset="0"/>
              </a:rPr>
              <a:t>	</a:t>
            </a:r>
            <a:r>
              <a:rPr lang="en-US" b="1" u="sng" dirty="0">
                <a:effectLst>
                  <a:outerShdw blurRad="38100" dist="38100" dir="2700000" algn="tl">
                    <a:srgbClr val="000000">
                      <a:alpha val="43137"/>
                    </a:srgbClr>
                  </a:outerShdw>
                </a:effectLst>
                <a:latin typeface="Rage Italic" panose="03070502040507070304" pitchFamily="66" charset="0"/>
              </a:rPr>
              <a:t>OPINION BASED DISTRI BUTION.</a:t>
            </a:r>
          </a:p>
        </p:txBody>
      </p:sp>
      <p:pic>
        <p:nvPicPr>
          <p:cNvPr id="9" name="Picture 8">
            <a:extLst>
              <a:ext uri="{FF2B5EF4-FFF2-40B4-BE49-F238E27FC236}">
                <a16:creationId xmlns:a16="http://schemas.microsoft.com/office/drawing/2014/main" id="{13FE21A5-C5D7-ABD3-7CD1-F4D399AC006A}"/>
              </a:ext>
            </a:extLst>
          </p:cNvPr>
          <p:cNvPicPr>
            <a:picLocks noChangeAspect="1"/>
          </p:cNvPicPr>
          <p:nvPr/>
        </p:nvPicPr>
        <p:blipFill>
          <a:blip r:embed="rId2"/>
          <a:stretch>
            <a:fillRect/>
          </a:stretch>
        </p:blipFill>
        <p:spPr>
          <a:xfrm>
            <a:off x="254643" y="1417899"/>
            <a:ext cx="11053823" cy="5440101"/>
          </a:xfrm>
          <a:prstGeom prst="rect">
            <a:avLst/>
          </a:prstGeom>
        </p:spPr>
      </p:pic>
    </p:spTree>
    <p:extLst>
      <p:ext uri="{BB962C8B-B14F-4D97-AF65-F5344CB8AC3E}">
        <p14:creationId xmlns:p14="http://schemas.microsoft.com/office/powerpoint/2010/main" val="155171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A083A9-A5E5-3577-C71B-57B1E48C9541}"/>
              </a:ext>
            </a:extLst>
          </p:cNvPr>
          <p:cNvSpPr>
            <a:spLocks noGrp="1"/>
          </p:cNvSpPr>
          <p:nvPr>
            <p:ph type="title"/>
          </p:nvPr>
        </p:nvSpPr>
        <p:spPr>
          <a:xfrm>
            <a:off x="1122975" y="192140"/>
            <a:ext cx="9692640" cy="930605"/>
          </a:xfrm>
        </p:spPr>
        <p:txBody>
          <a:bodyPr>
            <a:normAutofit/>
          </a:bodyPr>
          <a:lstStyle/>
          <a:p>
            <a:r>
              <a:rPr lang="en-US" sz="3200" b="1" u="sng" dirty="0">
                <a:effectLst>
                  <a:outerShdw blurRad="38100" dist="38100" dir="2700000" algn="tl">
                    <a:srgbClr val="000000">
                      <a:alpha val="43137"/>
                    </a:srgbClr>
                  </a:outerShdw>
                </a:effectLst>
                <a:latin typeface="Bradley Hand ITC" panose="03070402050302030203" pitchFamily="66" charset="0"/>
              </a:rPr>
              <a:t>EXPLANATION:</a:t>
            </a:r>
          </a:p>
        </p:txBody>
      </p:sp>
      <p:sp>
        <p:nvSpPr>
          <p:cNvPr id="5" name="Content Placeholder 4">
            <a:extLst>
              <a:ext uri="{FF2B5EF4-FFF2-40B4-BE49-F238E27FC236}">
                <a16:creationId xmlns:a16="http://schemas.microsoft.com/office/drawing/2014/main" id="{5CCD16F9-3BB2-7F55-38C0-D98DA11270C9}"/>
              </a:ext>
            </a:extLst>
          </p:cNvPr>
          <p:cNvSpPr>
            <a:spLocks noGrp="1"/>
          </p:cNvSpPr>
          <p:nvPr>
            <p:ph idx="1"/>
          </p:nvPr>
        </p:nvSpPr>
        <p:spPr>
          <a:xfrm>
            <a:off x="1122975" y="1238077"/>
            <a:ext cx="8595360" cy="4698578"/>
          </a:xfrm>
        </p:spPr>
        <p:txBody>
          <a:bodyPr/>
          <a:lstStyle/>
          <a:p>
            <a:r>
              <a:rPr lang="en-US" dirty="0">
                <a:latin typeface="Maiandra GD" panose="020E0502030308020204" pitchFamily="34" charset="0"/>
              </a:rPr>
              <a:t>The distribution above shows different opinions of individuals concerning the H1N1 vaccine in 3 different graphs:</a:t>
            </a:r>
          </a:p>
          <a:p>
            <a:r>
              <a:rPr kumimoji="0" lang="en-US" altLang="en-US" b="0" i="0" u="none" strike="noStrike" cap="none" normalizeH="0" baseline="0" dirty="0">
                <a:ln>
                  <a:noFill/>
                </a:ln>
                <a:solidFill>
                  <a:srgbClr val="212529"/>
                </a:solidFill>
                <a:effectLst/>
                <a:latin typeface="var(--bs-font-monospace)"/>
              </a:rPr>
              <a:t>1</a:t>
            </a:r>
            <a:r>
              <a:rPr kumimoji="0" lang="en-US" altLang="en-US" sz="1800" b="0" i="0" u="none" strike="noStrike" cap="none" normalizeH="0" baseline="0" dirty="0">
                <a:ln>
                  <a:noFill/>
                </a:ln>
                <a:solidFill>
                  <a:srgbClr val="212529"/>
                </a:solidFill>
                <a:effectLst/>
                <a:latin typeface="Open Sans" panose="020B0606030504020204" pitchFamily="34" charset="0"/>
              </a:rPr>
              <a:t> = Very Low; </a:t>
            </a:r>
            <a:r>
              <a:rPr kumimoji="0" lang="en-US" altLang="en-US" b="0" i="0" u="none" strike="noStrike" cap="none" normalizeH="0" baseline="0" dirty="0">
                <a:ln>
                  <a:noFill/>
                </a:ln>
                <a:solidFill>
                  <a:srgbClr val="212529"/>
                </a:solidFill>
                <a:effectLst/>
                <a:latin typeface="var(--bs-font-monospace)"/>
              </a:rPr>
              <a:t>2</a:t>
            </a:r>
            <a:r>
              <a:rPr kumimoji="0" lang="en-US" altLang="en-US" sz="1800" b="0" i="0" u="none" strike="noStrike" cap="none" normalizeH="0" baseline="0" dirty="0">
                <a:ln>
                  <a:noFill/>
                </a:ln>
                <a:solidFill>
                  <a:srgbClr val="212529"/>
                </a:solidFill>
                <a:effectLst/>
                <a:latin typeface="Open Sans" panose="020B0606030504020204" pitchFamily="34" charset="0"/>
              </a:rPr>
              <a:t> = Somewhat low; </a:t>
            </a:r>
            <a:r>
              <a:rPr kumimoji="0" lang="en-US" altLang="en-US" b="0" i="0" u="none" strike="noStrike" cap="none" normalizeH="0" baseline="0" dirty="0">
                <a:ln>
                  <a:noFill/>
                </a:ln>
                <a:solidFill>
                  <a:srgbClr val="212529"/>
                </a:solidFill>
                <a:effectLst/>
                <a:latin typeface="var(--bs-font-monospace)"/>
              </a:rPr>
              <a:t>3</a:t>
            </a:r>
            <a:r>
              <a:rPr kumimoji="0" lang="en-US" altLang="en-US" sz="1800" b="0" i="0" u="none" strike="noStrike" cap="none" normalizeH="0" baseline="0" dirty="0">
                <a:ln>
                  <a:noFill/>
                </a:ln>
                <a:solidFill>
                  <a:srgbClr val="212529"/>
                </a:solidFill>
                <a:effectLst/>
                <a:latin typeface="Open Sans" panose="020B0606030504020204" pitchFamily="34" charset="0"/>
              </a:rPr>
              <a:t> = Don't know; </a:t>
            </a:r>
            <a:r>
              <a:rPr kumimoji="0" lang="en-US" altLang="en-US" b="0" i="0" u="none" strike="noStrike" cap="none" normalizeH="0" baseline="0" dirty="0">
                <a:ln>
                  <a:noFill/>
                </a:ln>
                <a:solidFill>
                  <a:srgbClr val="212529"/>
                </a:solidFill>
                <a:effectLst/>
                <a:latin typeface="var(--bs-font-monospace)"/>
              </a:rPr>
              <a:t>4</a:t>
            </a:r>
            <a:r>
              <a:rPr kumimoji="0" lang="en-US" altLang="en-US" sz="1800" b="0" i="0" u="none" strike="noStrike" cap="none" normalizeH="0" baseline="0" dirty="0">
                <a:ln>
                  <a:noFill/>
                </a:ln>
                <a:solidFill>
                  <a:srgbClr val="212529"/>
                </a:solidFill>
                <a:effectLst/>
                <a:latin typeface="Open Sans" panose="020B0606030504020204" pitchFamily="34" charset="0"/>
              </a:rPr>
              <a:t> = Somewhat high; </a:t>
            </a:r>
            <a:r>
              <a:rPr kumimoji="0" lang="en-US" altLang="en-US" b="0" i="0" u="none" strike="noStrike" cap="none" normalizeH="0" baseline="0" dirty="0">
                <a:ln>
                  <a:noFill/>
                </a:ln>
                <a:solidFill>
                  <a:srgbClr val="212529"/>
                </a:solidFill>
                <a:effectLst/>
                <a:latin typeface="var(--bs-font-monospace)"/>
              </a:rPr>
              <a:t>5</a:t>
            </a:r>
            <a:r>
              <a:rPr kumimoji="0" lang="en-US" altLang="en-US" sz="1800" b="0" i="0" u="none" strike="noStrike" cap="none" normalizeH="0" baseline="0" dirty="0">
                <a:ln>
                  <a:noFill/>
                </a:ln>
                <a:solidFill>
                  <a:srgbClr val="212529"/>
                </a:solidFill>
                <a:effectLst/>
                <a:latin typeface="Open Sans" panose="020B0606030504020204" pitchFamily="34" charset="0"/>
              </a:rPr>
              <a:t> = Very high</a:t>
            </a:r>
            <a:endParaRPr lang="en-US" dirty="0">
              <a:latin typeface="Maiandra GD" panose="020E0502030308020204" pitchFamily="34" charset="0"/>
            </a:endParaRPr>
          </a:p>
          <a:p>
            <a:pPr marL="342900" indent="-342900">
              <a:buFont typeface="+mj-lt"/>
              <a:buAutoNum type="arabicPeriod"/>
            </a:pPr>
            <a:r>
              <a:rPr lang="en-US" dirty="0">
                <a:latin typeface="Maiandra GD" panose="020E0502030308020204" pitchFamily="34" charset="0"/>
              </a:rPr>
              <a:t>Graph 1: It illustrates that majority of the individuals especially college graduates are very worried that they will get sick after getting the H1N1 vaccine.</a:t>
            </a:r>
          </a:p>
          <a:p>
            <a:pPr marL="342900" indent="-342900">
              <a:buFont typeface="+mj-lt"/>
              <a:buAutoNum type="arabicPeriod"/>
            </a:pPr>
            <a:r>
              <a:rPr lang="en-US" dirty="0">
                <a:latin typeface="Maiandra GD" panose="020E0502030308020204" pitchFamily="34" charset="0"/>
              </a:rPr>
              <a:t>Graph 2: Illustrates how also majority of the people know the risk of not taking the vaccine.</a:t>
            </a:r>
          </a:p>
          <a:p>
            <a:pPr marL="342900" indent="-342900">
              <a:buFont typeface="+mj-lt"/>
              <a:buAutoNum type="arabicPeriod"/>
            </a:pPr>
            <a:r>
              <a:rPr lang="en-US" dirty="0">
                <a:latin typeface="Maiandra GD" panose="020E0502030308020204" pitchFamily="34" charset="0"/>
              </a:rPr>
              <a:t>Graph 3: Illustrates that majority of the individuals know that the H1N1 vaccine is effective.</a:t>
            </a:r>
          </a:p>
        </p:txBody>
      </p:sp>
      <p:sp>
        <p:nvSpPr>
          <p:cNvPr id="7" name="Rectangle 2">
            <a:extLst>
              <a:ext uri="{FF2B5EF4-FFF2-40B4-BE49-F238E27FC236}">
                <a16:creationId xmlns:a16="http://schemas.microsoft.com/office/drawing/2014/main" id="{5A0C1F8C-4AB4-5F81-FBB2-7A6F6F041A39}"/>
              </a:ext>
            </a:extLst>
          </p:cNvPr>
          <p:cNvSpPr>
            <a:spLocks noChangeArrowheads="1"/>
          </p:cNvSpPr>
          <p:nvPr/>
        </p:nvSpPr>
        <p:spPr bwMode="auto">
          <a:xfrm flipH="1" flipV="1">
            <a:off x="-184616" y="-220243"/>
            <a:ext cx="45719" cy="5017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9675"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rgbClr val="212529"/>
                </a:solidFill>
                <a:effectLst/>
                <a:latin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242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94DA-4596-6AFC-A977-26CC3CBA65EF}"/>
              </a:ext>
            </a:extLst>
          </p:cNvPr>
          <p:cNvSpPr>
            <a:spLocks noGrp="1"/>
          </p:cNvSpPr>
          <p:nvPr>
            <p:ph type="title"/>
          </p:nvPr>
        </p:nvSpPr>
        <p:spPr>
          <a:xfrm>
            <a:off x="601884" y="229706"/>
            <a:ext cx="10324616" cy="929197"/>
          </a:xfrm>
        </p:spPr>
        <p:txBody>
          <a:bodyPr>
            <a:normAutofit fontScale="90000"/>
          </a:bodyPr>
          <a:lstStyle/>
          <a:p>
            <a:r>
              <a:rPr lang="en-US" b="1" u="sng" dirty="0">
                <a:effectLst>
                  <a:outerShdw blurRad="38100" dist="38100" dir="2700000" algn="tl">
                    <a:srgbClr val="000000">
                      <a:alpha val="43137"/>
                    </a:srgbClr>
                  </a:outerShdw>
                </a:effectLst>
                <a:latin typeface="Rage Italic" panose="03070502040507070304" pitchFamily="66" charset="0"/>
              </a:rPr>
              <a:t>IMPACT OF AGE ON H1N1 VACCINATION RATES.</a:t>
            </a:r>
          </a:p>
        </p:txBody>
      </p:sp>
      <p:sp>
        <p:nvSpPr>
          <p:cNvPr id="3" name="Content Placeholder 2">
            <a:extLst>
              <a:ext uri="{FF2B5EF4-FFF2-40B4-BE49-F238E27FC236}">
                <a16:creationId xmlns:a16="http://schemas.microsoft.com/office/drawing/2014/main" id="{964638F5-0935-09C0-06AF-672241B19C34}"/>
              </a:ext>
            </a:extLst>
          </p:cNvPr>
          <p:cNvSpPr>
            <a:spLocks noGrp="1"/>
          </p:cNvSpPr>
          <p:nvPr>
            <p:ph idx="1"/>
          </p:nvPr>
        </p:nvSpPr>
        <p:spPr>
          <a:xfrm>
            <a:off x="601885" y="5955174"/>
            <a:ext cx="10081548" cy="673119"/>
          </a:xfrm>
        </p:spPr>
        <p:txBody>
          <a:bodyPr/>
          <a:lstStyle/>
          <a:p>
            <a:r>
              <a:rPr lang="en-US" dirty="0">
                <a:latin typeface="Maiandra GD" panose="020E0502030308020204" pitchFamily="34" charset="0"/>
              </a:rPr>
              <a:t>The graph above shows how the </a:t>
            </a:r>
            <a:r>
              <a:rPr lang="en-US" b="1" i="1" dirty="0">
                <a:latin typeface="Maiandra GD" panose="020E0502030308020204" pitchFamily="34" charset="0"/>
              </a:rPr>
              <a:t>55 – 64 yrs </a:t>
            </a:r>
            <a:r>
              <a:rPr lang="en-US" dirty="0">
                <a:latin typeface="Maiandra GD" panose="020E0502030308020204" pitchFamily="34" charset="0"/>
              </a:rPr>
              <a:t>are the most vaccinated age group especially the females. </a:t>
            </a:r>
          </a:p>
        </p:txBody>
      </p:sp>
      <p:pic>
        <p:nvPicPr>
          <p:cNvPr id="3074" name="Picture 2">
            <a:extLst>
              <a:ext uri="{FF2B5EF4-FFF2-40B4-BE49-F238E27FC236}">
                <a16:creationId xmlns:a16="http://schemas.microsoft.com/office/drawing/2014/main" id="{52FE086C-7AE5-0511-04AB-16A5A564D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872" y="1288045"/>
            <a:ext cx="8321899" cy="466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315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94FCB-17D9-9B17-C029-735BECBAE1E2}"/>
              </a:ext>
            </a:extLst>
          </p:cNvPr>
          <p:cNvSpPr>
            <a:spLocks noGrp="1"/>
          </p:cNvSpPr>
          <p:nvPr>
            <p:ph type="title"/>
          </p:nvPr>
        </p:nvSpPr>
        <p:spPr>
          <a:xfrm>
            <a:off x="0" y="0"/>
            <a:ext cx="11331615" cy="995423"/>
          </a:xfrm>
        </p:spPr>
        <p:txBody>
          <a:bodyPr>
            <a:noAutofit/>
          </a:bodyPr>
          <a:lstStyle/>
          <a:p>
            <a:r>
              <a:rPr lang="en-US" sz="3600" b="1" i="1" dirty="0">
                <a:latin typeface="Rage Italic" panose="03070502040507070304" pitchFamily="66" charset="0"/>
              </a:rPr>
              <a:t>     </a:t>
            </a:r>
            <a:r>
              <a:rPr lang="en-US" sz="3600" b="1" i="1" u="sng" dirty="0">
                <a:latin typeface="Rage Italic" panose="03070502040507070304" pitchFamily="66" charset="0"/>
              </a:rPr>
              <a:t>INFLUENCE OF DOCTORS ON VACCINATION RATES.</a:t>
            </a:r>
          </a:p>
        </p:txBody>
      </p:sp>
      <p:sp>
        <p:nvSpPr>
          <p:cNvPr id="3" name="Content Placeholder 2">
            <a:extLst>
              <a:ext uri="{FF2B5EF4-FFF2-40B4-BE49-F238E27FC236}">
                <a16:creationId xmlns:a16="http://schemas.microsoft.com/office/drawing/2014/main" id="{1855EE9A-B32B-A0CC-7F07-4008F2E6E34F}"/>
              </a:ext>
            </a:extLst>
          </p:cNvPr>
          <p:cNvSpPr>
            <a:spLocks noGrp="1"/>
          </p:cNvSpPr>
          <p:nvPr>
            <p:ph idx="1"/>
          </p:nvPr>
        </p:nvSpPr>
        <p:spPr>
          <a:xfrm>
            <a:off x="385319" y="5908816"/>
            <a:ext cx="10560973" cy="949184"/>
          </a:xfrm>
        </p:spPr>
        <p:txBody>
          <a:bodyPr>
            <a:normAutofit/>
          </a:bodyPr>
          <a:lstStyle/>
          <a:p>
            <a:r>
              <a:rPr lang="en-US" dirty="0"/>
              <a:t>The graph above illustrates that minority of the individuals got recommendation from the doctor, that majority of the recommended individuals got vaccinated.</a:t>
            </a:r>
          </a:p>
        </p:txBody>
      </p:sp>
      <p:pic>
        <p:nvPicPr>
          <p:cNvPr id="4098" name="Picture 2">
            <a:extLst>
              <a:ext uri="{FF2B5EF4-FFF2-40B4-BE49-F238E27FC236}">
                <a16:creationId xmlns:a16="http://schemas.microsoft.com/office/drawing/2014/main" id="{82E239BC-8948-0CF5-1CC9-8CC90A714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56" y="995423"/>
            <a:ext cx="10327101" cy="4913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079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C97B-D186-91C6-2A99-F8B337DDD9FE}"/>
              </a:ext>
            </a:extLst>
          </p:cNvPr>
          <p:cNvSpPr>
            <a:spLocks noGrp="1"/>
          </p:cNvSpPr>
          <p:nvPr>
            <p:ph type="title"/>
          </p:nvPr>
        </p:nvSpPr>
        <p:spPr>
          <a:xfrm>
            <a:off x="402780" y="87967"/>
            <a:ext cx="10540158" cy="907456"/>
          </a:xfrm>
        </p:spPr>
        <p:txBody>
          <a:bodyPr>
            <a:normAutofit fontScale="90000"/>
          </a:bodyPr>
          <a:lstStyle/>
          <a:p>
            <a:r>
              <a:rPr lang="en-US" b="1" u="sng" dirty="0">
                <a:effectLst>
                  <a:outerShdw blurRad="38100" dist="38100" dir="2700000" algn="tl">
                    <a:srgbClr val="000000">
                      <a:alpha val="43137"/>
                    </a:srgbClr>
                  </a:outerShdw>
                </a:effectLst>
                <a:latin typeface="Rage Italic" panose="03070502040507070304" pitchFamily="66" charset="0"/>
              </a:rPr>
              <a:t>VACCINE UPTAKE BETWEEN RACIAL GROUPS.</a:t>
            </a:r>
          </a:p>
        </p:txBody>
      </p:sp>
      <p:sp>
        <p:nvSpPr>
          <p:cNvPr id="3" name="Content Placeholder 2">
            <a:extLst>
              <a:ext uri="{FF2B5EF4-FFF2-40B4-BE49-F238E27FC236}">
                <a16:creationId xmlns:a16="http://schemas.microsoft.com/office/drawing/2014/main" id="{CE1ADB0D-02F8-6056-175E-1BE33AE921ED}"/>
              </a:ext>
            </a:extLst>
          </p:cNvPr>
          <p:cNvSpPr>
            <a:spLocks noGrp="1"/>
          </p:cNvSpPr>
          <p:nvPr>
            <p:ph idx="1"/>
          </p:nvPr>
        </p:nvSpPr>
        <p:spPr>
          <a:xfrm>
            <a:off x="532436" y="5868989"/>
            <a:ext cx="10540158" cy="795423"/>
          </a:xfrm>
        </p:spPr>
        <p:txBody>
          <a:bodyPr/>
          <a:lstStyle/>
          <a:p>
            <a:r>
              <a:rPr lang="en-US" dirty="0">
                <a:latin typeface="Maiandra GD" panose="020E0502030308020204" pitchFamily="34" charset="0"/>
              </a:rPr>
              <a:t>The distribution above shows how majority of the vaccinated individuals are of white racial group.</a:t>
            </a:r>
          </a:p>
        </p:txBody>
      </p:sp>
      <p:pic>
        <p:nvPicPr>
          <p:cNvPr id="5124" name="Picture 4">
            <a:extLst>
              <a:ext uri="{FF2B5EF4-FFF2-40B4-BE49-F238E27FC236}">
                <a16:creationId xmlns:a16="http://schemas.microsoft.com/office/drawing/2014/main" id="{2896A51D-29C6-BAFB-EEC9-10D839985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586" y="995423"/>
            <a:ext cx="8377723" cy="452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472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BDEF-1CD1-FFF6-ED0E-FD4FFE88CDB5}"/>
              </a:ext>
            </a:extLst>
          </p:cNvPr>
          <p:cNvSpPr>
            <a:spLocks noGrp="1"/>
          </p:cNvSpPr>
          <p:nvPr>
            <p:ph type="title"/>
          </p:nvPr>
        </p:nvSpPr>
        <p:spPr>
          <a:xfrm>
            <a:off x="640236" y="180458"/>
            <a:ext cx="10314276" cy="652919"/>
          </a:xfrm>
        </p:spPr>
        <p:txBody>
          <a:bodyPr>
            <a:noAutofit/>
          </a:bodyPr>
          <a:lstStyle/>
          <a:p>
            <a:r>
              <a:rPr lang="en-US" sz="4000" b="1" dirty="0">
                <a:effectLst>
                  <a:outerShdw blurRad="38100" dist="38100" dir="2700000" algn="tl">
                    <a:srgbClr val="000000">
                      <a:alpha val="43137"/>
                    </a:srgbClr>
                  </a:outerShdw>
                </a:effectLst>
                <a:latin typeface="Rage Italic" panose="03070502040507070304" pitchFamily="66" charset="0"/>
              </a:rPr>
              <a:t>        </a:t>
            </a:r>
            <a:r>
              <a:rPr lang="en-US" sz="4000" b="1" u="sng" dirty="0">
                <a:effectLst>
                  <a:outerShdw blurRad="38100" dist="38100" dir="2700000" algn="tl">
                    <a:srgbClr val="000000">
                      <a:alpha val="43137"/>
                    </a:srgbClr>
                  </a:outerShdw>
                </a:effectLst>
                <a:latin typeface="Rage Italic" panose="03070502040507070304" pitchFamily="66" charset="0"/>
              </a:rPr>
              <a:t>H1N1 VACCINE COVERAGE BY REGION.</a:t>
            </a:r>
          </a:p>
        </p:txBody>
      </p:sp>
      <p:sp>
        <p:nvSpPr>
          <p:cNvPr id="3" name="Content Placeholder 2">
            <a:extLst>
              <a:ext uri="{FF2B5EF4-FFF2-40B4-BE49-F238E27FC236}">
                <a16:creationId xmlns:a16="http://schemas.microsoft.com/office/drawing/2014/main" id="{7B41F29C-D066-5E50-A19E-AC8044BA2B07}"/>
              </a:ext>
            </a:extLst>
          </p:cNvPr>
          <p:cNvSpPr>
            <a:spLocks noGrp="1"/>
          </p:cNvSpPr>
          <p:nvPr>
            <p:ph idx="1"/>
          </p:nvPr>
        </p:nvSpPr>
        <p:spPr>
          <a:xfrm>
            <a:off x="640236" y="5717894"/>
            <a:ext cx="10314276" cy="953861"/>
          </a:xfrm>
        </p:spPr>
        <p:txBody>
          <a:bodyPr>
            <a:normAutofit/>
          </a:bodyPr>
          <a:lstStyle/>
          <a:p>
            <a:r>
              <a:rPr lang="en-US" sz="2000" i="1" dirty="0">
                <a:latin typeface="Microsoft Himalaya" panose="01010100010101010101" pitchFamily="2" charset="0"/>
                <a:ea typeface="Microsoft Himalaya" panose="01010100010101010101" pitchFamily="2" charset="0"/>
                <a:cs typeface="Microsoft Himalaya" panose="01010100010101010101" pitchFamily="2" charset="0"/>
              </a:rPr>
              <a:t>The random characters visualized in the chart represents different regions this is done in order to maintain patient confidentiality.</a:t>
            </a:r>
          </a:p>
          <a:p>
            <a:r>
              <a:rPr lang="en-US" dirty="0">
                <a:latin typeface="Maiandra GD" panose="020E0502030308020204" pitchFamily="34" charset="0"/>
                <a:ea typeface="Microsoft Himalaya" panose="01010100010101010101" pitchFamily="2" charset="0"/>
                <a:cs typeface="Microsoft Himalaya" panose="01010100010101010101" pitchFamily="2" charset="0"/>
              </a:rPr>
              <a:t>The graph above illustrates the regions with the highest low vaccine coverage.</a:t>
            </a:r>
          </a:p>
        </p:txBody>
      </p:sp>
      <p:pic>
        <p:nvPicPr>
          <p:cNvPr id="6146" name="Picture 2">
            <a:extLst>
              <a:ext uri="{FF2B5EF4-FFF2-40B4-BE49-F238E27FC236}">
                <a16:creationId xmlns:a16="http://schemas.microsoft.com/office/drawing/2014/main" id="{28D69A71-11D2-D211-A64C-53EC362E8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802" y="833377"/>
            <a:ext cx="9775593" cy="488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451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DC397-67AB-119C-6831-9B3A7EBA39F0}"/>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latin typeface="Rage Italic" panose="03070502040507070304" pitchFamily="66" charset="0"/>
              </a:rPr>
              <a:t>MODELING.</a:t>
            </a:r>
            <a:br>
              <a:rPr lang="en-US" b="1" u="sng" dirty="0">
                <a:effectLst>
                  <a:outerShdw blurRad="38100" dist="38100" dir="2700000" algn="tl">
                    <a:srgbClr val="000000">
                      <a:alpha val="43137"/>
                    </a:srgbClr>
                  </a:outerShdw>
                </a:effectLst>
                <a:latin typeface="Rage Italic" panose="03070502040507070304" pitchFamily="66" charset="0"/>
              </a:rPr>
            </a:br>
            <a:r>
              <a:rPr lang="en-US" sz="3600" b="1" u="sng" dirty="0">
                <a:effectLst>
                  <a:outerShdw blurRad="38100" dist="38100" dir="2700000" algn="tl">
                    <a:srgbClr val="000000">
                      <a:alpha val="43137"/>
                    </a:srgbClr>
                  </a:outerShdw>
                </a:effectLst>
                <a:latin typeface="Bradley Hand ITC" panose="03070402050302030203" pitchFamily="66" charset="0"/>
              </a:rPr>
              <a:t>MODEL SELECTION AND TRAINING.</a:t>
            </a:r>
            <a:endParaRPr lang="en-US" sz="3600" dirty="0"/>
          </a:p>
        </p:txBody>
      </p:sp>
      <p:sp>
        <p:nvSpPr>
          <p:cNvPr id="3" name="Content Placeholder 2">
            <a:extLst>
              <a:ext uri="{FF2B5EF4-FFF2-40B4-BE49-F238E27FC236}">
                <a16:creationId xmlns:a16="http://schemas.microsoft.com/office/drawing/2014/main" id="{2948C232-3CE1-F1EA-C227-C5BCA9F339AD}"/>
              </a:ext>
            </a:extLst>
          </p:cNvPr>
          <p:cNvSpPr>
            <a:spLocks noGrp="1"/>
          </p:cNvSpPr>
          <p:nvPr>
            <p:ph idx="1"/>
          </p:nvPr>
        </p:nvSpPr>
        <p:spPr>
          <a:xfrm>
            <a:off x="1261872" y="1828800"/>
            <a:ext cx="8595360" cy="5029200"/>
          </a:xfrm>
        </p:spPr>
        <p:txBody>
          <a:bodyPr>
            <a:normAutofit/>
          </a:bodyPr>
          <a:lstStyle/>
          <a:p>
            <a:pPr marL="0" indent="0">
              <a:lnSpc>
                <a:spcPct val="100000"/>
              </a:lnSpc>
              <a:spcBef>
                <a:spcPts val="1200"/>
              </a:spcBef>
              <a:buNone/>
            </a:pPr>
            <a:r>
              <a:rPr kumimoji="0" lang="en-US" altLang="en-US" sz="1600" b="1" i="0" u="none" strike="noStrike" cap="none" normalizeH="0" baseline="0" dirty="0">
                <a:ln>
                  <a:noFill/>
                </a:ln>
                <a:solidFill>
                  <a:srgbClr val="000000"/>
                </a:solidFill>
                <a:effectLst/>
                <a:latin typeface="Maiandra GD" panose="020E0502030308020204" pitchFamily="34" charset="0"/>
                <a:cs typeface="Courier New" panose="02070309020205020404" pitchFamily="49" charset="0"/>
              </a:rPr>
              <a:t>Best Parameters for Random Forest using BayesSearch</a:t>
            </a:r>
            <a:r>
              <a:rPr kumimoji="0" lang="en-US" altLang="en-US" sz="1600" b="0" i="0" u="none" strike="noStrike" cap="none" normalizeH="0" baseline="0" dirty="0">
                <a:ln>
                  <a:noFill/>
                </a:ln>
                <a:solidFill>
                  <a:srgbClr val="000000"/>
                </a:solidFill>
                <a:effectLst/>
                <a:latin typeface="Maiandra GD" panose="020E0502030308020204" pitchFamily="34" charset="0"/>
                <a:cs typeface="Courier New" panose="02070309020205020404" pitchFamily="49" charset="0"/>
              </a:rPr>
              <a:t>: OrderedDict([('max_depth', 18), ('max_features', 'sqrt'), ('min_samples_leaf', 1), ('min_samples_split', 3), ('n_estimators', 498)]) </a:t>
            </a:r>
          </a:p>
          <a:p>
            <a:pPr marL="0" indent="0">
              <a:lnSpc>
                <a:spcPct val="100000"/>
              </a:lnSpc>
              <a:spcBef>
                <a:spcPts val="1200"/>
              </a:spcBef>
              <a:buNone/>
            </a:pPr>
            <a:r>
              <a:rPr kumimoji="0" lang="en-US" altLang="en-US" sz="1600" b="1" i="0" u="none" strike="noStrike" cap="none" normalizeH="0" baseline="0" dirty="0">
                <a:ln>
                  <a:noFill/>
                </a:ln>
                <a:solidFill>
                  <a:srgbClr val="000000"/>
                </a:solidFill>
                <a:effectLst/>
                <a:latin typeface="Maiandra GD" panose="020E0502030308020204" pitchFamily="34" charset="0"/>
                <a:cs typeface="Courier New" panose="02070309020205020404" pitchFamily="49" charset="0"/>
              </a:rPr>
              <a:t>Random Forest Evaluation Metrics</a:t>
            </a:r>
            <a:r>
              <a:rPr kumimoji="0" lang="en-US" altLang="en-US" sz="1600" b="0" i="0" u="none" strike="noStrike" cap="none" normalizeH="0" baseline="0" dirty="0">
                <a:ln>
                  <a:noFill/>
                </a:ln>
                <a:solidFill>
                  <a:srgbClr val="000000"/>
                </a:solidFill>
                <a:effectLst/>
                <a:latin typeface="Maiandra GD" panose="020E0502030308020204" pitchFamily="34" charset="0"/>
                <a:cs typeface="Courier New" panose="02070309020205020404" pitchFamily="49" charset="0"/>
              </a:rPr>
              <a:t>: </a:t>
            </a:r>
          </a:p>
          <a:p>
            <a:pPr marL="0" indent="0">
              <a:lnSpc>
                <a:spcPct val="100000"/>
              </a:lnSpc>
              <a:spcBef>
                <a:spcPts val="1200"/>
              </a:spcBef>
              <a:buNone/>
            </a:pPr>
            <a:r>
              <a:rPr kumimoji="0" lang="en-US" altLang="en-US" sz="1600" b="0" i="0" u="none" strike="noStrike" cap="none" normalizeH="0" baseline="0" dirty="0">
                <a:ln>
                  <a:noFill/>
                </a:ln>
                <a:solidFill>
                  <a:srgbClr val="000000"/>
                </a:solidFill>
                <a:effectLst/>
                <a:latin typeface="Maiandra GD" panose="020E0502030308020204" pitchFamily="34" charset="0"/>
                <a:cs typeface="Courier New" panose="02070309020205020404" pitchFamily="49" charset="0"/>
              </a:rPr>
              <a:t>Training time: 578.3828537464142 and prediction time: 0.7153973579406738 </a:t>
            </a:r>
          </a:p>
          <a:p>
            <a:pPr marL="0" indent="0">
              <a:lnSpc>
                <a:spcPct val="100000"/>
              </a:lnSpc>
              <a:spcBef>
                <a:spcPts val="1200"/>
              </a:spcBef>
              <a:buNone/>
            </a:pPr>
            <a:r>
              <a:rPr kumimoji="0" lang="en-US" altLang="en-US" sz="1600" b="0" i="0" u="none" strike="noStrike" cap="none" normalizeH="0" baseline="0" dirty="0">
                <a:ln>
                  <a:noFill/>
                </a:ln>
                <a:solidFill>
                  <a:srgbClr val="000000"/>
                </a:solidFill>
                <a:effectLst/>
                <a:latin typeface="Maiandra GD" panose="020E0502030308020204" pitchFamily="34" charset="0"/>
                <a:cs typeface="Courier New" panose="02070309020205020404" pitchFamily="49" charset="0"/>
              </a:rPr>
              <a:t>Accuracy: 0.8895 </a:t>
            </a:r>
          </a:p>
          <a:p>
            <a:pPr marL="0" indent="0">
              <a:lnSpc>
                <a:spcPct val="100000"/>
              </a:lnSpc>
              <a:spcBef>
                <a:spcPts val="1200"/>
              </a:spcBef>
              <a:buNone/>
            </a:pPr>
            <a:r>
              <a:rPr kumimoji="0" lang="en-US" altLang="en-US" sz="1600" b="0" i="0" u="none" strike="noStrike" cap="none" normalizeH="0" baseline="0" dirty="0">
                <a:ln>
                  <a:noFill/>
                </a:ln>
                <a:solidFill>
                  <a:srgbClr val="000000"/>
                </a:solidFill>
                <a:effectLst/>
                <a:latin typeface="Maiandra GD" panose="020E0502030308020204" pitchFamily="34" charset="0"/>
                <a:cs typeface="Courier New" panose="02070309020205020404" pitchFamily="49" charset="0"/>
              </a:rPr>
              <a:t>Precision: 0.9147 </a:t>
            </a:r>
          </a:p>
          <a:p>
            <a:pPr marL="0" indent="0">
              <a:lnSpc>
                <a:spcPct val="100000"/>
              </a:lnSpc>
              <a:spcBef>
                <a:spcPts val="1200"/>
              </a:spcBef>
              <a:buNone/>
            </a:pPr>
            <a:r>
              <a:rPr kumimoji="0" lang="en-US" altLang="en-US" sz="1600" b="0" i="0" u="none" strike="noStrike" cap="none" normalizeH="0" baseline="0" dirty="0">
                <a:ln>
                  <a:noFill/>
                </a:ln>
                <a:solidFill>
                  <a:srgbClr val="000000"/>
                </a:solidFill>
                <a:effectLst/>
                <a:latin typeface="Maiandra GD" panose="020E0502030308020204" pitchFamily="34" charset="0"/>
                <a:cs typeface="Courier New" panose="02070309020205020404" pitchFamily="49" charset="0"/>
              </a:rPr>
              <a:t>Recall: 0.8626 </a:t>
            </a:r>
          </a:p>
          <a:p>
            <a:pPr marL="0" indent="0">
              <a:lnSpc>
                <a:spcPct val="100000"/>
              </a:lnSpc>
              <a:spcBef>
                <a:spcPts val="1200"/>
              </a:spcBef>
              <a:buNone/>
            </a:pPr>
            <a:r>
              <a:rPr kumimoji="0" lang="en-US" altLang="en-US" sz="1600" b="0" i="0" u="none" strike="noStrike" cap="none" normalizeH="0" baseline="0" dirty="0">
                <a:ln>
                  <a:noFill/>
                </a:ln>
                <a:solidFill>
                  <a:srgbClr val="000000"/>
                </a:solidFill>
                <a:effectLst/>
                <a:latin typeface="Maiandra GD" panose="020E0502030308020204" pitchFamily="34" charset="0"/>
                <a:cs typeface="Courier New" panose="02070309020205020404" pitchFamily="49" charset="0"/>
              </a:rPr>
              <a:t>ROC-AUC: 0.9521</a:t>
            </a:r>
            <a:endParaRPr kumimoji="0" lang="en-US" altLang="en-US" sz="1600" b="0" i="0" u="none" strike="noStrike" cap="none" normalizeH="0" baseline="0" dirty="0">
              <a:ln>
                <a:noFill/>
              </a:ln>
              <a:solidFill>
                <a:schemeClr val="tx1"/>
              </a:solidFill>
              <a:effectLst/>
              <a:latin typeface="Maiandra GD" panose="020E0502030308020204" pitchFamily="34" charset="0"/>
            </a:endParaRPr>
          </a:p>
          <a:p>
            <a:r>
              <a:rPr lang="en-US" dirty="0"/>
              <a:t>BayesSearchCV had the best out put as compared to the other hyperparameters. I took into consideration recall metric since that is what my main focus was on.</a:t>
            </a:r>
          </a:p>
          <a:p>
            <a:r>
              <a:rPr lang="en-US" dirty="0"/>
              <a:t>Recall: This measures how many actual positives were predicted correctly.</a:t>
            </a:r>
          </a:p>
        </p:txBody>
      </p:sp>
    </p:spTree>
    <p:extLst>
      <p:ext uri="{BB962C8B-B14F-4D97-AF65-F5344CB8AC3E}">
        <p14:creationId xmlns:p14="http://schemas.microsoft.com/office/powerpoint/2010/main" val="1209387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B98D-7A10-543A-0DF3-61F385E28732}"/>
              </a:ext>
            </a:extLst>
          </p:cNvPr>
          <p:cNvSpPr>
            <a:spLocks noGrp="1"/>
          </p:cNvSpPr>
          <p:nvPr>
            <p:ph type="title"/>
          </p:nvPr>
        </p:nvSpPr>
        <p:spPr>
          <a:xfrm>
            <a:off x="914400" y="231353"/>
            <a:ext cx="9993812" cy="960839"/>
          </a:xfrm>
        </p:spPr>
        <p:txBody>
          <a:bodyPr>
            <a:normAutofit/>
          </a:bodyPr>
          <a:lstStyle/>
          <a:p>
            <a:r>
              <a:rPr lang="en-US" sz="3600" b="1" dirty="0">
                <a:effectLst>
                  <a:outerShdw blurRad="38100" dist="38100" dir="2700000" algn="tl">
                    <a:srgbClr val="000000">
                      <a:alpha val="43137"/>
                    </a:srgbClr>
                  </a:outerShdw>
                </a:effectLst>
                <a:latin typeface="Bradley Hand ITC" panose="03070402050302030203" pitchFamily="66" charset="0"/>
              </a:rPr>
              <a:t>			</a:t>
            </a:r>
            <a:r>
              <a:rPr lang="en-US" sz="3600" b="1" u="sng" dirty="0">
                <a:effectLst>
                  <a:outerShdw blurRad="38100" dist="38100" dir="2700000" algn="tl">
                    <a:srgbClr val="000000">
                      <a:alpha val="43137"/>
                    </a:srgbClr>
                  </a:outerShdw>
                </a:effectLst>
                <a:latin typeface="Bradley Hand ITC" panose="03070402050302030203" pitchFamily="66" charset="0"/>
              </a:rPr>
              <a:t>ROC-AUC CURVE.</a:t>
            </a:r>
          </a:p>
        </p:txBody>
      </p:sp>
      <p:pic>
        <p:nvPicPr>
          <p:cNvPr id="10242" name="Picture 2">
            <a:extLst>
              <a:ext uri="{FF2B5EF4-FFF2-40B4-BE49-F238E27FC236}">
                <a16:creationId xmlns:a16="http://schemas.microsoft.com/office/drawing/2014/main" id="{D0AB5EEE-3F2A-91D2-9DA0-FD160D538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459" y="1209304"/>
            <a:ext cx="7151406" cy="443939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9C022D2F-46CE-416A-C904-CCDAA5FCBBDF}"/>
              </a:ext>
            </a:extLst>
          </p:cNvPr>
          <p:cNvSpPr>
            <a:spLocks noGrp="1" noChangeArrowheads="1"/>
          </p:cNvSpPr>
          <p:nvPr>
            <p:ph idx="1"/>
          </p:nvPr>
        </p:nvSpPr>
        <p:spPr bwMode="auto">
          <a:xfrm>
            <a:off x="275422" y="5750004"/>
            <a:ext cx="10918328"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Maiandra GD" panose="020E0502030308020204" pitchFamily="34" charset="0"/>
              </a:rPr>
              <a:t>The visual above represents the ROC-AUC curve</a:t>
            </a:r>
          </a:p>
          <a:p>
            <a:pPr marR="0" lvl="0" algn="l" defTabSz="914400" rtl="0" eaLnBrk="0" fontAlgn="base" latinLnBrk="0" hangingPunct="0">
              <a:lnSpc>
                <a:spcPct val="100000"/>
              </a:lnSpc>
              <a:spcBef>
                <a:spcPct val="0"/>
              </a:spcBef>
              <a:spcAft>
                <a:spcPct val="0"/>
              </a:spcAft>
              <a:buClrTx/>
              <a:buSzTx/>
              <a:tabLst/>
            </a:pPr>
            <a:r>
              <a:rPr lang="en-US" altLang="en-US" dirty="0">
                <a:latin typeface="Maiandra GD" panose="020E0502030308020204" pitchFamily="34" charset="0"/>
              </a:rPr>
              <a:t>The </a:t>
            </a:r>
            <a:r>
              <a:rPr kumimoji="0" lang="en-US" altLang="en-US" sz="1800" b="0" i="0" u="none" strike="noStrike" cap="none" normalizeH="0" baseline="0" dirty="0">
                <a:ln>
                  <a:noFill/>
                </a:ln>
                <a:solidFill>
                  <a:schemeClr val="tx1"/>
                </a:solidFill>
                <a:effectLst/>
                <a:latin typeface="Maiandra GD" panose="020E0502030308020204" pitchFamily="34" charset="0"/>
              </a:rPr>
              <a:t>ROC-AUC curve measures the ability of the model to correctly differentiate between classes. So the chart above explains that the model has a 95% probability of being able to distinguish between the 2 classes (class 0: Not vaccinated, Class 1: vaccinated)</a:t>
            </a:r>
          </a:p>
        </p:txBody>
      </p:sp>
    </p:spTree>
    <p:extLst>
      <p:ext uri="{BB962C8B-B14F-4D97-AF65-F5344CB8AC3E}">
        <p14:creationId xmlns:p14="http://schemas.microsoft.com/office/powerpoint/2010/main" val="162247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566DD0-7872-5844-33B2-C8DEEDAB273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2000" cy="6858000"/>
          </a:xfrm>
          <a:prstGeom prst="rect">
            <a:avLst/>
          </a:prstGeom>
        </p:spPr>
      </p:pic>
      <p:sp>
        <p:nvSpPr>
          <p:cNvPr id="7" name="TextBox 6">
            <a:extLst>
              <a:ext uri="{FF2B5EF4-FFF2-40B4-BE49-F238E27FC236}">
                <a16:creationId xmlns:a16="http://schemas.microsoft.com/office/drawing/2014/main" id="{AF4162CC-F03F-EA1C-B41E-9453555A6D7C}"/>
              </a:ext>
            </a:extLst>
          </p:cNvPr>
          <p:cNvSpPr txBox="1"/>
          <p:nvPr/>
        </p:nvSpPr>
        <p:spPr>
          <a:xfrm>
            <a:off x="965326" y="6858000"/>
            <a:ext cx="10261347" cy="230832"/>
          </a:xfrm>
          <a:prstGeom prst="rect">
            <a:avLst/>
          </a:prstGeom>
          <a:noFill/>
        </p:spPr>
        <p:txBody>
          <a:bodyPr wrap="square" rtlCol="0">
            <a:spAutoFit/>
          </a:bodyPr>
          <a:lstStyle/>
          <a:p>
            <a:r>
              <a:rPr lang="en-US" sz="900" dirty="0">
                <a:hlinkClick r:id="rId3" tooltip="https://www.thebluediamondgallery.com/typewriter/v/vaccination.html"/>
              </a:rPr>
              <a:t>This Photo</a:t>
            </a:r>
            <a:r>
              <a:rPr lang="en-US" sz="900" dirty="0"/>
              <a:t> by Unknown Author is licensed under </a:t>
            </a:r>
            <a:r>
              <a:rPr lang="en-US" sz="900" dirty="0">
                <a:hlinkClick r:id="rId4" tooltip="https://creativecommons.org/licenses/by-sa/3.0/"/>
              </a:rPr>
              <a:t>CC BY-SA</a:t>
            </a:r>
            <a:endParaRPr lang="en-US" sz="900" dirty="0"/>
          </a:p>
        </p:txBody>
      </p:sp>
    </p:spTree>
    <p:extLst>
      <p:ext uri="{BB962C8B-B14F-4D97-AF65-F5344CB8AC3E}">
        <p14:creationId xmlns:p14="http://schemas.microsoft.com/office/powerpoint/2010/main" val="991434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132C-2C4B-3DCE-7598-B46BC565CD53}"/>
              </a:ext>
            </a:extLst>
          </p:cNvPr>
          <p:cNvSpPr>
            <a:spLocks noGrp="1"/>
          </p:cNvSpPr>
          <p:nvPr>
            <p:ph type="title"/>
          </p:nvPr>
        </p:nvSpPr>
        <p:spPr>
          <a:xfrm>
            <a:off x="312516" y="127322"/>
            <a:ext cx="10641996" cy="881962"/>
          </a:xfrm>
        </p:spPr>
        <p:txBody>
          <a:bodyPr>
            <a:normAutofit/>
          </a:bodyPr>
          <a:lstStyle/>
          <a:p>
            <a:r>
              <a:rPr lang="en-US" sz="3600" b="1" dirty="0">
                <a:effectLst>
                  <a:outerShdw blurRad="38100" dist="38100" dir="2700000" algn="tl">
                    <a:srgbClr val="000000">
                      <a:alpha val="43137"/>
                    </a:srgbClr>
                  </a:outerShdw>
                </a:effectLst>
                <a:latin typeface="Bradley Hand ITC" panose="03070402050302030203" pitchFamily="66" charset="0"/>
              </a:rPr>
              <a:t>			</a:t>
            </a:r>
            <a:r>
              <a:rPr lang="en-US" sz="3600" b="1" u="sng" dirty="0">
                <a:effectLst>
                  <a:outerShdw blurRad="38100" dist="38100" dir="2700000" algn="tl">
                    <a:srgbClr val="000000">
                      <a:alpha val="43137"/>
                    </a:srgbClr>
                  </a:outerShdw>
                </a:effectLst>
                <a:latin typeface="Bradley Hand ITC" panose="03070402050302030203" pitchFamily="66" charset="0"/>
              </a:rPr>
              <a:t>CONFUSION MATRIX.</a:t>
            </a:r>
          </a:p>
        </p:txBody>
      </p:sp>
      <p:sp>
        <p:nvSpPr>
          <p:cNvPr id="3" name="Content Placeholder 2">
            <a:extLst>
              <a:ext uri="{FF2B5EF4-FFF2-40B4-BE49-F238E27FC236}">
                <a16:creationId xmlns:a16="http://schemas.microsoft.com/office/drawing/2014/main" id="{E772D906-B294-228C-9B45-295C5BD027A0}"/>
              </a:ext>
            </a:extLst>
          </p:cNvPr>
          <p:cNvSpPr>
            <a:spLocks noGrp="1"/>
          </p:cNvSpPr>
          <p:nvPr>
            <p:ph idx="1"/>
          </p:nvPr>
        </p:nvSpPr>
        <p:spPr>
          <a:xfrm>
            <a:off x="312516" y="5814270"/>
            <a:ext cx="9544715" cy="881961"/>
          </a:xfrm>
        </p:spPr>
        <p:txBody>
          <a:bodyPr>
            <a:normAutofit/>
          </a:bodyPr>
          <a:lstStyle/>
          <a:p>
            <a:r>
              <a:rPr lang="en-US" dirty="0"/>
              <a:t>A confusion Matrix is used to evaluate the</a:t>
            </a:r>
            <a:r>
              <a:rPr lang="en-US" b="0" i="0" dirty="0">
                <a:solidFill>
                  <a:srgbClr val="000000"/>
                </a:solidFill>
                <a:effectLst/>
                <a:latin typeface="Helvetica Neue"/>
              </a:rPr>
              <a:t> </a:t>
            </a:r>
            <a:r>
              <a:rPr lang="en-US" b="0" i="0" dirty="0">
                <a:solidFill>
                  <a:srgbClr val="000000"/>
                </a:solidFill>
                <a:effectLst/>
                <a:latin typeface="Maiandra GD" panose="020E0502030308020204" pitchFamily="34" charset="0"/>
              </a:rPr>
              <a:t>performance of a model by comparing the actual and the predicted class labels.</a:t>
            </a:r>
            <a:endParaRPr lang="en-US" dirty="0">
              <a:latin typeface="Maiandra GD" panose="020E0502030308020204" pitchFamily="34" charset="0"/>
            </a:endParaRPr>
          </a:p>
        </p:txBody>
      </p:sp>
      <p:pic>
        <p:nvPicPr>
          <p:cNvPr id="8196" name="Picture 4">
            <a:extLst>
              <a:ext uri="{FF2B5EF4-FFF2-40B4-BE49-F238E27FC236}">
                <a16:creationId xmlns:a16="http://schemas.microsoft.com/office/drawing/2014/main" id="{ED274DC2-536C-413B-FE92-BF66F7A4F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543" y="925417"/>
            <a:ext cx="6273246" cy="4732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82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96792-52F3-F288-9CAF-61E9635CD04D}"/>
              </a:ext>
            </a:extLst>
          </p:cNvPr>
          <p:cNvSpPr>
            <a:spLocks noGrp="1"/>
          </p:cNvSpPr>
          <p:nvPr>
            <p:ph idx="1"/>
          </p:nvPr>
        </p:nvSpPr>
        <p:spPr>
          <a:xfrm>
            <a:off x="1261872" y="385590"/>
            <a:ext cx="8595360" cy="5794547"/>
          </a:xfrm>
        </p:spPr>
        <p:txBody>
          <a:bodyPr>
            <a:normAutofit/>
          </a:bodyPr>
          <a:lstStyle/>
          <a:p>
            <a:r>
              <a:rPr lang="en-US" sz="2800" b="1" dirty="0">
                <a:effectLst>
                  <a:outerShdw blurRad="38100" dist="38100" dir="2700000" algn="tl">
                    <a:srgbClr val="000000">
                      <a:alpha val="43137"/>
                    </a:srgbClr>
                  </a:outerShdw>
                </a:effectLst>
                <a:latin typeface="Bradley Hand ITC" panose="03070402050302030203" pitchFamily="66" charset="0"/>
              </a:rPr>
              <a:t>EXPLANATION:</a:t>
            </a:r>
          </a:p>
          <a:p>
            <a:pPr marL="0" indent="0" algn="l">
              <a:buNone/>
            </a:pPr>
            <a:endParaRPr lang="en-US" dirty="0">
              <a:solidFill>
                <a:srgbClr val="000000"/>
              </a:solidFill>
              <a:latin typeface="Maiandra GD" panose="020E0502030308020204" pitchFamily="34" charset="0"/>
            </a:endParaRPr>
          </a:p>
          <a:p>
            <a:pPr marL="342900" indent="-342900" algn="l">
              <a:buFont typeface="+mj-lt"/>
              <a:buAutoNum type="arabicPeriod"/>
            </a:pPr>
            <a:r>
              <a:rPr lang="en-US" b="0" i="0" dirty="0">
                <a:solidFill>
                  <a:srgbClr val="000000"/>
                </a:solidFill>
                <a:effectLst/>
                <a:latin typeface="Maiandra GD" panose="020E0502030308020204" pitchFamily="34" charset="0"/>
              </a:rPr>
              <a:t>True Negatives (TN) = 2738: The model correctly predicted 2738 instances as  negative (class 0).</a:t>
            </a:r>
          </a:p>
          <a:p>
            <a:pPr marL="342900" indent="-342900" algn="l">
              <a:buFont typeface="+mj-lt"/>
              <a:buAutoNum type="arabicPeriod"/>
            </a:pPr>
            <a:r>
              <a:rPr lang="en-US" b="0" i="0" dirty="0">
                <a:solidFill>
                  <a:srgbClr val="000000"/>
                </a:solidFill>
                <a:effectLst/>
                <a:latin typeface="Maiandra GD" panose="020E0502030308020204" pitchFamily="34" charset="0"/>
              </a:rPr>
              <a:t>-False Positives (FP) = 247: The model incorrectly predicted 247 instances as positive when they were actually negative.</a:t>
            </a:r>
          </a:p>
          <a:p>
            <a:pPr marL="342900" indent="-342900" algn="l">
              <a:buFont typeface="+mj-lt"/>
              <a:buAutoNum type="arabicPeriod"/>
            </a:pPr>
            <a:r>
              <a:rPr lang="en-US" b="0" i="0" dirty="0">
                <a:solidFill>
                  <a:srgbClr val="000000"/>
                </a:solidFill>
                <a:effectLst/>
                <a:latin typeface="Maiandra GD" panose="020E0502030308020204" pitchFamily="34" charset="0"/>
              </a:rPr>
              <a:t>-False Negatives (FN) = 422: The model incorrectly predicted 422 instances as negative when they were actually positive.</a:t>
            </a:r>
          </a:p>
          <a:p>
            <a:pPr marL="342900" indent="-342900" algn="l">
              <a:buFont typeface="+mj-lt"/>
              <a:buAutoNum type="arabicPeriod"/>
            </a:pPr>
            <a:r>
              <a:rPr lang="en-US" b="0" i="0" dirty="0">
                <a:solidFill>
                  <a:srgbClr val="000000"/>
                </a:solidFill>
                <a:effectLst/>
                <a:latin typeface="Maiandra GD" panose="020E0502030308020204" pitchFamily="34" charset="0"/>
              </a:rPr>
              <a:t>-True Positives (TP) = 2649: The model correctly predicted 2649 instances as positive (class 1).</a:t>
            </a:r>
          </a:p>
          <a:p>
            <a:endParaRPr lang="en-US" sz="2800" dirty="0">
              <a:latin typeface="Bradley Hand ITC" panose="03070402050302030203" pitchFamily="66" charset="0"/>
            </a:endParaRPr>
          </a:p>
        </p:txBody>
      </p:sp>
    </p:spTree>
    <p:extLst>
      <p:ext uri="{BB962C8B-B14F-4D97-AF65-F5344CB8AC3E}">
        <p14:creationId xmlns:p14="http://schemas.microsoft.com/office/powerpoint/2010/main" val="4099908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153B-18B8-B457-FCA2-D553B62FC85C}"/>
              </a:ext>
            </a:extLst>
          </p:cNvPr>
          <p:cNvSpPr>
            <a:spLocks noGrp="1"/>
          </p:cNvSpPr>
          <p:nvPr>
            <p:ph type="title"/>
          </p:nvPr>
        </p:nvSpPr>
        <p:spPr>
          <a:xfrm>
            <a:off x="509286" y="243068"/>
            <a:ext cx="10445226" cy="995423"/>
          </a:xfrm>
        </p:spPr>
        <p:txBody>
          <a:bodyPr/>
          <a:lstStyle/>
          <a:p>
            <a:r>
              <a:rPr lang="en-US" b="1" dirty="0">
                <a:effectLst>
                  <a:outerShdw blurRad="38100" dist="38100" dir="2700000" algn="tl">
                    <a:srgbClr val="000000">
                      <a:alpha val="43137"/>
                    </a:srgbClr>
                  </a:outerShdw>
                </a:effectLst>
                <a:latin typeface="Rage Italic" panose="03070502040507070304" pitchFamily="66" charset="0"/>
              </a:rPr>
              <a:t>				</a:t>
            </a:r>
            <a:r>
              <a:rPr lang="en-US" b="1" u="sng" dirty="0">
                <a:effectLst>
                  <a:outerShdw blurRad="38100" dist="38100" dir="2700000" algn="tl">
                    <a:srgbClr val="000000">
                      <a:alpha val="43137"/>
                    </a:srgbClr>
                  </a:outerShdw>
                </a:effectLst>
                <a:latin typeface="Rage Italic" panose="03070502040507070304" pitchFamily="66" charset="0"/>
              </a:rPr>
              <a:t>CONCLUSION.</a:t>
            </a:r>
          </a:p>
        </p:txBody>
      </p:sp>
      <p:sp>
        <p:nvSpPr>
          <p:cNvPr id="3" name="Content Placeholder 2">
            <a:extLst>
              <a:ext uri="{FF2B5EF4-FFF2-40B4-BE49-F238E27FC236}">
                <a16:creationId xmlns:a16="http://schemas.microsoft.com/office/drawing/2014/main" id="{E8DE29FD-C1C3-88FD-4654-E782D170FEB6}"/>
              </a:ext>
            </a:extLst>
          </p:cNvPr>
          <p:cNvSpPr>
            <a:spLocks noGrp="1"/>
          </p:cNvSpPr>
          <p:nvPr>
            <p:ph idx="1"/>
          </p:nvPr>
        </p:nvSpPr>
        <p:spPr>
          <a:xfrm>
            <a:off x="1280160" y="1238492"/>
            <a:ext cx="8577072" cy="5619508"/>
          </a:xfrm>
        </p:spPr>
        <p:txBody>
          <a:bodyPr>
            <a:normAutofit fontScale="70000" lnSpcReduction="20000"/>
          </a:bodyPr>
          <a:lstStyle/>
          <a:p>
            <a:r>
              <a:rPr lang="en-US" dirty="0">
                <a:latin typeface="Candara" panose="020E0502030303020204" pitchFamily="34" charset="0"/>
              </a:rPr>
              <a:t>From the analysis drawn above sheds light that there many factors that affect H1N1 vaccination uptake and coverage.</a:t>
            </a:r>
          </a:p>
          <a:p>
            <a:r>
              <a:rPr lang="en-US" dirty="0">
                <a:latin typeface="Candara" panose="020E0502030303020204" pitchFamily="34" charset="0"/>
              </a:rPr>
              <a:t>Based on the data collected, objectives and the analysis the following conclusions were made:</a:t>
            </a:r>
          </a:p>
          <a:p>
            <a:pPr lvl="1"/>
            <a:r>
              <a:rPr lang="en-US" b="1" dirty="0">
                <a:latin typeface="Maiandra GD" panose="020E0502030308020204" pitchFamily="34" charset="0"/>
              </a:rPr>
              <a:t>Influence of Behavioral and Attitudinal Factors</a:t>
            </a:r>
            <a:r>
              <a:rPr lang="en-US" dirty="0">
                <a:latin typeface="Maiandra GD" panose="020E0502030308020204" pitchFamily="34" charset="0"/>
              </a:rPr>
              <a:t>:</a:t>
            </a:r>
          </a:p>
          <a:p>
            <a:pPr marL="742950" lvl="1" indent="-285750">
              <a:buFont typeface="+mj-lt"/>
              <a:buAutoNum type="arabicPeriod"/>
            </a:pPr>
            <a:r>
              <a:rPr lang="en-US" b="1" dirty="0">
                <a:latin typeface="Maiandra GD" panose="020E0502030308020204" pitchFamily="34" charset="0"/>
              </a:rPr>
              <a:t>Behavioral risk factors</a:t>
            </a:r>
            <a:r>
              <a:rPr lang="en-US" dirty="0">
                <a:latin typeface="Maiandra GD" panose="020E0502030308020204" pitchFamily="34" charset="0"/>
              </a:rPr>
              <a:t>, such as frequent hand-washing and avoiding large gatherings, are critical indicators that could be linked to an individual’s likelihood of receiving the H1N1 vaccine. Those who engage in these behaviors may have a higher level of health consciousness and may be more likely to accept preventive health measures, including vaccination.</a:t>
            </a:r>
          </a:p>
          <a:p>
            <a:pPr marL="742950" lvl="1" indent="-285750">
              <a:buFont typeface="+mj-lt"/>
              <a:buAutoNum type="arabicPeriod"/>
            </a:pPr>
            <a:r>
              <a:rPr lang="en-US" b="1" dirty="0">
                <a:latin typeface="Maiandra GD" panose="020E0502030308020204" pitchFamily="34" charset="0"/>
              </a:rPr>
              <a:t>Perceptions of vaccine efficacy and risk</a:t>
            </a:r>
            <a:r>
              <a:rPr lang="en-US" dirty="0">
                <a:latin typeface="Maiandra GD" panose="020E0502030308020204" pitchFamily="34" charset="0"/>
              </a:rPr>
              <a:t> are strongly associated with vaccine decisions. Those who perceive the vaccine as more effective and view the risk of getting sick as higher are more likely to vaccinate. Conversely, those who worry about vaccine side effects, such as getting sick from the vaccine, tend to be less likely to receive it.</a:t>
            </a:r>
          </a:p>
          <a:p>
            <a:pPr lvl="1" indent="0">
              <a:buNone/>
            </a:pPr>
            <a:r>
              <a:rPr lang="en-US" b="1" dirty="0">
                <a:latin typeface="Maiandra GD" panose="020E0502030308020204" pitchFamily="34" charset="0"/>
              </a:rPr>
              <a:t>Role of Healthcare Practitioners</a:t>
            </a:r>
            <a:r>
              <a:rPr lang="en-US" dirty="0">
                <a:latin typeface="Maiandra GD" panose="020E0502030308020204" pitchFamily="34" charset="0"/>
              </a:rPr>
              <a:t>:</a:t>
            </a:r>
          </a:p>
          <a:p>
            <a:pPr marL="742950" lvl="1" indent="-285750">
              <a:buFont typeface="+mj-lt"/>
              <a:buAutoNum type="arabicPeriod"/>
            </a:pPr>
            <a:r>
              <a:rPr lang="en-US" dirty="0">
                <a:latin typeface="Maiandra GD" panose="020E0502030308020204" pitchFamily="34" charset="0"/>
              </a:rPr>
              <a:t>Healthcare recommendations have a </a:t>
            </a:r>
            <a:r>
              <a:rPr lang="en-US" b="1" dirty="0">
                <a:latin typeface="Maiandra GD" panose="020E0502030308020204" pitchFamily="34" charset="0"/>
              </a:rPr>
              <a:t>significant impact on vaccine uptake</a:t>
            </a:r>
            <a:r>
              <a:rPr lang="en-US" dirty="0">
                <a:latin typeface="Maiandra GD" panose="020E0502030308020204" pitchFamily="34" charset="0"/>
              </a:rPr>
              <a:t>. The data suggests that individuals who received a recommendation from their doctor (either for the H1N1 or seasonal flu vaccine) were more likely to get vaccinated. This underlines the importance of healthcare providers in influencing vaccination behavior.</a:t>
            </a:r>
          </a:p>
          <a:p>
            <a:pPr marL="0" indent="0">
              <a:buNone/>
            </a:pPr>
            <a:r>
              <a:rPr lang="en-US" b="1" dirty="0">
                <a:latin typeface="Maiandra GD" panose="020E0502030308020204" pitchFamily="34" charset="0"/>
              </a:rPr>
              <a:t>           Socioeconomic and Demographic Factors</a:t>
            </a:r>
            <a:r>
              <a:rPr lang="en-US" dirty="0">
                <a:latin typeface="Maiandra GD" panose="020E0502030308020204" pitchFamily="34" charset="0"/>
              </a:rPr>
              <a:t>:</a:t>
            </a:r>
          </a:p>
          <a:p>
            <a:pPr marL="742950" lvl="1" indent="-285750">
              <a:buFont typeface="+mj-lt"/>
              <a:buAutoNum type="arabicPeriod"/>
            </a:pPr>
            <a:r>
              <a:rPr lang="en-US" b="1" dirty="0">
                <a:latin typeface="Maiandra GD" panose="020E0502030308020204" pitchFamily="34" charset="0"/>
              </a:rPr>
              <a:t>Socioeconomic factors</a:t>
            </a:r>
            <a:r>
              <a:rPr lang="en-US" dirty="0">
                <a:latin typeface="Maiandra GD" panose="020E0502030308020204" pitchFamily="34" charset="0"/>
              </a:rPr>
              <a:t>, such as income and education level, have a considerable effect on vaccination uptake. Higher levels of education and income appear to be correlated with higher vaccination rates, indicating that individuals with greater access to healthcare information and resources may be more likely to vaccinate.</a:t>
            </a:r>
          </a:p>
          <a:p>
            <a:pPr marL="742950" lvl="1" indent="-285750">
              <a:buFont typeface="+mj-lt"/>
              <a:buAutoNum type="arabicPeriod"/>
            </a:pPr>
            <a:r>
              <a:rPr lang="en-US" b="1" dirty="0">
                <a:latin typeface="Maiandra GD" panose="020E0502030308020204" pitchFamily="34" charset="0"/>
              </a:rPr>
              <a:t>Age, race, and geographic location</a:t>
            </a:r>
            <a:r>
              <a:rPr lang="en-US" dirty="0">
                <a:latin typeface="Maiandra GD" panose="020E0502030308020204" pitchFamily="34" charset="0"/>
              </a:rPr>
              <a:t> also play a role in vaccine decisions. Disparities in vaccine uptake are particularly noticeable across different racial, socioeconomic, and geographic groups, which suggests that certain communities are underserved in terms of vaccine access and acceptance.</a:t>
            </a:r>
          </a:p>
          <a:p>
            <a:pPr lvl="1" indent="0">
              <a:buNone/>
            </a:pPr>
            <a:endParaRPr lang="en-US" b="1" dirty="0">
              <a:latin typeface="Maiandra GD" panose="020E0502030308020204" pitchFamily="34" charset="0"/>
            </a:endParaRPr>
          </a:p>
          <a:p>
            <a:pPr lvl="1" indent="0">
              <a:buNone/>
            </a:pPr>
            <a:r>
              <a:rPr lang="en-US" b="1" dirty="0">
                <a:latin typeface="Maiandra GD" panose="020E0502030308020204" pitchFamily="34" charset="0"/>
              </a:rPr>
              <a:t>Discrepancies in Vaccine Access and Acceptance</a:t>
            </a:r>
            <a:r>
              <a:rPr lang="en-US" dirty="0">
                <a:latin typeface="Maiandra GD" panose="020E0502030308020204" pitchFamily="34" charset="0"/>
              </a:rPr>
              <a:t>:</a:t>
            </a:r>
          </a:p>
          <a:p>
            <a:pPr marL="742950" lvl="1" indent="-285750">
              <a:buFont typeface="+mj-lt"/>
              <a:buAutoNum type="arabicPeriod"/>
            </a:pPr>
            <a:r>
              <a:rPr lang="en-US" dirty="0">
                <a:latin typeface="Maiandra GD" panose="020E0502030308020204" pitchFamily="34" charset="0"/>
              </a:rPr>
              <a:t>There is evidence of disparities in vaccine uptake, with certain groups (such as lower-income households and specific racial groups) showing lower rates of vaccination. These discrepancies highlight the need for targeted interventions that address access issues and vaccine hesitancy in these communities.</a:t>
            </a:r>
          </a:p>
          <a:p>
            <a:pPr lvl="1" indent="0">
              <a:buNone/>
            </a:pPr>
            <a:endParaRPr lang="en-US" b="1" dirty="0">
              <a:latin typeface="Maiandra GD" panose="020E0502030308020204" pitchFamily="34" charset="0"/>
            </a:endParaRPr>
          </a:p>
          <a:p>
            <a:pPr lvl="1" indent="0">
              <a:buNone/>
            </a:pPr>
            <a:r>
              <a:rPr lang="en-US" b="1" dirty="0">
                <a:latin typeface="Maiandra GD" panose="020E0502030308020204" pitchFamily="34" charset="0"/>
              </a:rPr>
              <a:t>Herd Immunity and Vaccine Coverage</a:t>
            </a:r>
            <a:r>
              <a:rPr lang="en-US" dirty="0">
                <a:latin typeface="Maiandra GD" panose="020E0502030308020204" pitchFamily="34" charset="0"/>
              </a:rPr>
              <a:t>:</a:t>
            </a:r>
          </a:p>
          <a:p>
            <a:pPr marL="742950" lvl="1" indent="-285750">
              <a:buFont typeface="+mj-lt"/>
              <a:buAutoNum type="arabicPeriod"/>
            </a:pPr>
            <a:r>
              <a:rPr lang="en-US" dirty="0">
                <a:latin typeface="Maiandra GD" panose="020E0502030308020204" pitchFamily="34" charset="0"/>
              </a:rPr>
              <a:t>The data indicates that </a:t>
            </a:r>
            <a:r>
              <a:rPr lang="en-US" b="1" dirty="0">
                <a:latin typeface="Maiandra GD" panose="020E0502030308020204" pitchFamily="34" charset="0"/>
              </a:rPr>
              <a:t>protective vaccine coverage levels</a:t>
            </a:r>
            <a:r>
              <a:rPr lang="en-US" dirty="0">
                <a:latin typeface="Maiandra GD" panose="020E0502030308020204" pitchFamily="34" charset="0"/>
              </a:rPr>
              <a:t> may not have been reached for H1N1, which is critical for achieving herd immunity. The likelihood of reaching sufficient vaccine coverage is influenced by both individual vaccine decisions and broader population-level factors, such as herd immunity thresholds and distribution effectiveness.</a:t>
            </a:r>
          </a:p>
          <a:p>
            <a:pPr lvl="1">
              <a:buFont typeface="Wingdings" panose="05000000000000000000" pitchFamily="2" charset="2"/>
              <a:buChar char="Ø"/>
            </a:pPr>
            <a:endParaRPr lang="en-US" dirty="0">
              <a:latin typeface="Maiandra GD" panose="020E0502030308020204" pitchFamily="34" charset="0"/>
            </a:endParaRPr>
          </a:p>
          <a:p>
            <a:endParaRPr lang="en-US" dirty="0">
              <a:latin typeface="Candara" panose="020E0502030303020204" pitchFamily="34" charset="0"/>
            </a:endParaRPr>
          </a:p>
        </p:txBody>
      </p:sp>
    </p:spTree>
    <p:extLst>
      <p:ext uri="{BB962C8B-B14F-4D97-AF65-F5344CB8AC3E}">
        <p14:creationId xmlns:p14="http://schemas.microsoft.com/office/powerpoint/2010/main" val="1995251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6316D-BEC3-4AEF-9C9B-75F9F970803B}"/>
              </a:ext>
            </a:extLst>
          </p:cNvPr>
          <p:cNvSpPr>
            <a:spLocks noGrp="1"/>
          </p:cNvSpPr>
          <p:nvPr>
            <p:ph type="title"/>
          </p:nvPr>
        </p:nvSpPr>
        <p:spPr>
          <a:xfrm>
            <a:off x="1240536" y="125128"/>
            <a:ext cx="9710928" cy="803283"/>
          </a:xfrm>
        </p:spPr>
        <p:txBody>
          <a:bodyPr/>
          <a:lstStyle/>
          <a:p>
            <a:r>
              <a:rPr lang="en-US" b="1" dirty="0">
                <a:effectLst>
                  <a:outerShdw blurRad="38100" dist="38100" dir="2700000" algn="tl">
                    <a:srgbClr val="000000">
                      <a:alpha val="43137"/>
                    </a:srgbClr>
                  </a:outerShdw>
                </a:effectLst>
                <a:latin typeface="Rage Italic" panose="03070502040507070304" pitchFamily="66" charset="0"/>
              </a:rPr>
              <a:t>   </a:t>
            </a:r>
            <a:r>
              <a:rPr lang="en-US" b="1" u="sng" dirty="0">
                <a:effectLst>
                  <a:outerShdw blurRad="38100" dist="38100" dir="2700000" algn="tl">
                    <a:srgbClr val="000000">
                      <a:alpha val="43137"/>
                    </a:srgbClr>
                  </a:outerShdw>
                </a:effectLst>
                <a:latin typeface="Rage Italic" panose="03070502040507070304" pitchFamily="66" charset="0"/>
              </a:rPr>
              <a:t>BUSINESS RECOMMENDATION.</a:t>
            </a:r>
          </a:p>
        </p:txBody>
      </p:sp>
      <p:sp>
        <p:nvSpPr>
          <p:cNvPr id="3" name="Content Placeholder 2">
            <a:extLst>
              <a:ext uri="{FF2B5EF4-FFF2-40B4-BE49-F238E27FC236}">
                <a16:creationId xmlns:a16="http://schemas.microsoft.com/office/drawing/2014/main" id="{3B6FFF86-3048-F403-BCF0-F5157E87A8B5}"/>
              </a:ext>
            </a:extLst>
          </p:cNvPr>
          <p:cNvSpPr>
            <a:spLocks noGrp="1"/>
          </p:cNvSpPr>
          <p:nvPr>
            <p:ph idx="1"/>
          </p:nvPr>
        </p:nvSpPr>
        <p:spPr>
          <a:xfrm>
            <a:off x="1039528" y="837398"/>
            <a:ext cx="9157768" cy="5390147"/>
          </a:xfrm>
        </p:spPr>
        <p:txBody>
          <a:bodyPr>
            <a:normAutofit fontScale="40000" lnSpcReduction="20000"/>
          </a:bodyPr>
          <a:lstStyle/>
          <a:p>
            <a:pPr>
              <a:buFont typeface="+mj-lt"/>
              <a:buAutoNum type="arabicPeriod"/>
            </a:pPr>
            <a:r>
              <a:rPr lang="en-US" sz="2500" b="1" dirty="0">
                <a:latin typeface="Maiandra GD" panose="020E0502030308020204" pitchFamily="34" charset="0"/>
              </a:rPr>
              <a:t>Targeted Health Campaigns Based on Behavioral Insights</a:t>
            </a:r>
            <a:r>
              <a:rPr lang="en-US" sz="2500" dirty="0">
                <a:latin typeface="Maiandra GD" panose="020E0502030308020204" pitchFamily="34" charset="0"/>
              </a:rPr>
              <a:t>:</a:t>
            </a:r>
          </a:p>
          <a:p>
            <a:pPr marL="742950" lvl="1" indent="-285750">
              <a:buFont typeface="+mj-lt"/>
              <a:buAutoNum type="arabicPeriod"/>
            </a:pPr>
            <a:r>
              <a:rPr lang="en-US" sz="2500" b="1" dirty="0">
                <a:latin typeface="Maiandra GD" panose="020E0502030308020204" pitchFamily="34" charset="0"/>
              </a:rPr>
              <a:t>Public health campaigns</a:t>
            </a:r>
            <a:r>
              <a:rPr lang="en-US" sz="2500" dirty="0">
                <a:latin typeface="Maiandra GD" panose="020E0502030308020204" pitchFamily="34" charset="0"/>
              </a:rPr>
              <a:t> should target individuals who are less likely to engage in preventive behaviors (e.g., not washing hands frequently, attending large gatherings, or touching their face). Emphasizing the importance of the H1N1 vaccine alongside these preventive behaviors could encourage a more holistic approach to health protection.</a:t>
            </a:r>
          </a:p>
          <a:p>
            <a:pPr marL="742950" lvl="1" indent="-285750">
              <a:buFont typeface="+mj-lt"/>
              <a:buAutoNum type="arabicPeriod"/>
            </a:pPr>
            <a:r>
              <a:rPr lang="en-US" sz="2500" dirty="0">
                <a:latin typeface="Maiandra GD" panose="020E0502030308020204" pitchFamily="34" charset="0"/>
              </a:rPr>
              <a:t>Additionally, addressing concerns about side effects and emphasizing the vaccine’s effectiveness could reduce hesitancy. Educational materials should be tailored to address common misconceptions about vaccine safety.</a:t>
            </a:r>
          </a:p>
          <a:p>
            <a:pPr>
              <a:buFont typeface="+mj-lt"/>
              <a:buAutoNum type="arabicPeriod"/>
            </a:pPr>
            <a:r>
              <a:rPr lang="en-US" sz="2500" b="1" dirty="0">
                <a:latin typeface="Maiandra GD" panose="020E0502030308020204" pitchFamily="34" charset="0"/>
              </a:rPr>
              <a:t>Enhance Healthcare Provider Engagement</a:t>
            </a:r>
            <a:r>
              <a:rPr lang="en-US" sz="2500" dirty="0">
                <a:latin typeface="Maiandra GD" panose="020E0502030308020204" pitchFamily="34" charset="0"/>
              </a:rPr>
              <a:t>:</a:t>
            </a:r>
          </a:p>
          <a:p>
            <a:pPr marL="742950" lvl="1" indent="-285750">
              <a:buFont typeface="+mj-lt"/>
              <a:buAutoNum type="arabicPeriod"/>
            </a:pPr>
            <a:r>
              <a:rPr lang="en-US" sz="2500" dirty="0">
                <a:latin typeface="Maiandra GD" panose="020E0502030308020204" pitchFamily="34" charset="0"/>
              </a:rPr>
              <a:t>Given the strong influence healthcare practitioners have on vaccine decisions, </a:t>
            </a:r>
            <a:r>
              <a:rPr lang="en-US" sz="2500" b="1" dirty="0">
                <a:latin typeface="Maiandra GD" panose="020E0502030308020204" pitchFamily="34" charset="0"/>
              </a:rPr>
              <a:t>improving doctor-patient communication</a:t>
            </a:r>
            <a:r>
              <a:rPr lang="en-US" sz="2500" dirty="0">
                <a:latin typeface="Maiandra GD" panose="020E0502030308020204" pitchFamily="34" charset="0"/>
              </a:rPr>
              <a:t> around vaccines should be prioritized. Health practitioners should actively recommend vaccines during consultations, particularly for high-risk groups, and be trained to address vaccine hesitancy and concerns directly.</a:t>
            </a:r>
          </a:p>
          <a:p>
            <a:pPr>
              <a:buFont typeface="+mj-lt"/>
              <a:buAutoNum type="arabicPeriod"/>
            </a:pPr>
            <a:r>
              <a:rPr lang="en-US" sz="2500" b="1" dirty="0">
                <a:latin typeface="Maiandra GD" panose="020E0502030308020204" pitchFamily="34" charset="0"/>
              </a:rPr>
              <a:t>Address Socioeconomic and Demographic Disparities</a:t>
            </a:r>
            <a:r>
              <a:rPr lang="en-US" sz="2500" dirty="0">
                <a:latin typeface="Maiandra GD" panose="020E0502030308020204" pitchFamily="34" charset="0"/>
              </a:rPr>
              <a:t>:</a:t>
            </a:r>
          </a:p>
          <a:p>
            <a:pPr marL="742950" lvl="1" indent="-285750">
              <a:buFont typeface="+mj-lt"/>
              <a:buAutoNum type="arabicPeriod"/>
            </a:pPr>
            <a:r>
              <a:rPr lang="en-US" sz="2500" b="1" dirty="0">
                <a:latin typeface="Maiandra GD" panose="020E0502030308020204" pitchFamily="34" charset="0"/>
              </a:rPr>
              <a:t>Targeted outreach</a:t>
            </a:r>
            <a:r>
              <a:rPr lang="en-US" sz="2500" dirty="0">
                <a:latin typeface="Maiandra GD" panose="020E0502030308020204" pitchFamily="34" charset="0"/>
              </a:rPr>
              <a:t> is needed to ensure that underserved communities have access to vaccines and accurate information. Programs aimed at lower-income households, rural populations, and specific racial or ethnic groups should be implemented to reduce barriers to vaccination.</a:t>
            </a:r>
          </a:p>
          <a:p>
            <a:pPr marL="742950" lvl="1" indent="-285750">
              <a:buFont typeface="+mj-lt"/>
              <a:buAutoNum type="arabicPeriod"/>
            </a:pPr>
            <a:r>
              <a:rPr lang="en-US" sz="2500" b="1" dirty="0">
                <a:latin typeface="Maiandra GD" panose="020E0502030308020204" pitchFamily="34" charset="0"/>
              </a:rPr>
              <a:t>Mobile vaccination clinics</a:t>
            </a:r>
            <a:r>
              <a:rPr lang="en-US" sz="2500" dirty="0">
                <a:latin typeface="Maiandra GD" panose="020E0502030308020204" pitchFamily="34" charset="0"/>
              </a:rPr>
              <a:t> or partnerships with community organizations can help increase access to vaccines in underserved geographic regions.</a:t>
            </a:r>
          </a:p>
          <a:p>
            <a:pPr>
              <a:buFont typeface="+mj-lt"/>
              <a:buAutoNum type="arabicPeriod"/>
            </a:pPr>
            <a:r>
              <a:rPr lang="en-US" sz="2500" b="1" dirty="0">
                <a:latin typeface="Maiandra GD" panose="020E0502030308020204" pitchFamily="34" charset="0"/>
              </a:rPr>
              <a:t>Promote Vaccine Knowledge and Trust</a:t>
            </a:r>
            <a:r>
              <a:rPr lang="en-US" sz="2500" dirty="0">
                <a:latin typeface="Maiandra GD" panose="020E0502030308020204" pitchFamily="34" charset="0"/>
              </a:rPr>
              <a:t>:</a:t>
            </a:r>
          </a:p>
          <a:p>
            <a:pPr marL="742950" lvl="1" indent="-285750">
              <a:buFont typeface="+mj-lt"/>
              <a:buAutoNum type="arabicPeriod"/>
            </a:pPr>
            <a:r>
              <a:rPr lang="en-US" sz="2500" b="1" dirty="0">
                <a:latin typeface="Maiandra GD" panose="020E0502030308020204" pitchFamily="34" charset="0"/>
              </a:rPr>
              <a:t>Vaccine literacy programs</a:t>
            </a:r>
            <a:r>
              <a:rPr lang="en-US" sz="2500" dirty="0">
                <a:latin typeface="Maiandra GD" panose="020E0502030308020204" pitchFamily="34" charset="0"/>
              </a:rPr>
              <a:t> should be implemented to increase individuals’ understanding of the benefits and safety of vaccination. This could include addressing common fears about vaccine side effects and providing data on the long-term benefits of vaccination in preventing disease spread.</a:t>
            </a:r>
          </a:p>
          <a:p>
            <a:pPr marL="742950" lvl="1" indent="-285750">
              <a:buFont typeface="+mj-lt"/>
              <a:buAutoNum type="arabicPeriod"/>
            </a:pPr>
            <a:r>
              <a:rPr lang="en-US" sz="2500" dirty="0">
                <a:latin typeface="Maiandra GD" panose="020E0502030308020204" pitchFamily="34" charset="0"/>
              </a:rPr>
              <a:t>Using </a:t>
            </a:r>
            <a:r>
              <a:rPr lang="en-US" sz="2500" b="1" dirty="0">
                <a:latin typeface="Maiandra GD" panose="020E0502030308020204" pitchFamily="34" charset="0"/>
              </a:rPr>
              <a:t>trusted community leaders</a:t>
            </a:r>
            <a:r>
              <a:rPr lang="en-US" sz="2500" dirty="0">
                <a:latin typeface="Maiandra GD" panose="020E0502030308020204" pitchFamily="34" charset="0"/>
              </a:rPr>
              <a:t> to endorse vaccination within specific communities may help overcome resistance, especially in groups with higher vaccine hesitancy.</a:t>
            </a:r>
          </a:p>
          <a:p>
            <a:pPr>
              <a:buFont typeface="+mj-lt"/>
              <a:buAutoNum type="arabicPeriod"/>
            </a:pPr>
            <a:r>
              <a:rPr lang="en-US" sz="2500" b="1" dirty="0">
                <a:latin typeface="Maiandra GD" panose="020E0502030308020204" pitchFamily="34" charset="0"/>
              </a:rPr>
              <a:t>Increase Focus on Behavioral Risk Factors</a:t>
            </a:r>
            <a:r>
              <a:rPr lang="en-US" sz="2500" dirty="0">
                <a:latin typeface="Maiandra GD" panose="020E0502030308020204" pitchFamily="34" charset="0"/>
              </a:rPr>
              <a:t>:</a:t>
            </a:r>
          </a:p>
          <a:p>
            <a:pPr marL="742950" lvl="1" indent="-285750">
              <a:buFont typeface="+mj-lt"/>
              <a:buAutoNum type="arabicPeriod"/>
            </a:pPr>
            <a:r>
              <a:rPr lang="en-US" sz="2500" dirty="0">
                <a:latin typeface="Maiandra GD" panose="020E0502030308020204" pitchFamily="34" charset="0"/>
              </a:rPr>
              <a:t>Encourage individuals who engage in risk-reducing behaviors (e.g., wearing masks, hand washing) to view vaccination as part of their broader health strategy. Health campaigns can frame vaccination as a complementary strategy to hygiene and social distancing, particularly during flu seasons.</a:t>
            </a:r>
          </a:p>
          <a:p>
            <a:pPr>
              <a:buFont typeface="+mj-lt"/>
              <a:buAutoNum type="arabicPeriod"/>
            </a:pPr>
            <a:r>
              <a:rPr lang="en-US" sz="2500" b="1" dirty="0">
                <a:latin typeface="Maiandra GD" panose="020E0502030308020204" pitchFamily="34" charset="0"/>
              </a:rPr>
              <a:t>Improving Vaccine Accessibility</a:t>
            </a:r>
            <a:r>
              <a:rPr lang="en-US" sz="2500" dirty="0">
                <a:latin typeface="Maiandra GD" panose="020E0502030308020204" pitchFamily="34" charset="0"/>
              </a:rPr>
              <a:t>:</a:t>
            </a:r>
          </a:p>
          <a:p>
            <a:pPr marL="742950" lvl="1" indent="-285750">
              <a:buFont typeface="+mj-lt"/>
              <a:buAutoNum type="arabicPeriod"/>
            </a:pPr>
            <a:r>
              <a:rPr lang="en-US" sz="2500" dirty="0">
                <a:latin typeface="Maiandra GD" panose="020E0502030308020204" pitchFamily="34" charset="0"/>
              </a:rPr>
              <a:t>Policies should be implemented to ensure </a:t>
            </a:r>
            <a:r>
              <a:rPr lang="en-US" sz="2500" b="1" dirty="0">
                <a:latin typeface="Maiandra GD" panose="020E0502030308020204" pitchFamily="34" charset="0"/>
              </a:rPr>
              <a:t>equitable vaccine distribution</a:t>
            </a:r>
            <a:r>
              <a:rPr lang="en-US" sz="2500" dirty="0">
                <a:latin typeface="Maiandra GD" panose="020E0502030308020204" pitchFamily="34" charset="0"/>
              </a:rPr>
              <a:t>, particularly in areas where access is limited. This includes extending vaccine availability through pharmacies, clinics, and workplace settings, as well as subsidizing costs for those without insurance or those in lower-income households.</a:t>
            </a:r>
          </a:p>
          <a:p>
            <a:pPr>
              <a:buFont typeface="+mj-lt"/>
              <a:buAutoNum type="arabicPeriod"/>
            </a:pPr>
            <a:r>
              <a:rPr lang="en-US" sz="2500" b="1" dirty="0">
                <a:latin typeface="Maiandra GD" panose="020E0502030308020204" pitchFamily="34" charset="0"/>
              </a:rPr>
              <a:t>Research on Long-Term Vaccine Uptake</a:t>
            </a:r>
            <a:r>
              <a:rPr lang="en-US" sz="2500" dirty="0">
                <a:latin typeface="Maiandra GD" panose="020E0502030308020204" pitchFamily="34" charset="0"/>
              </a:rPr>
              <a:t>:</a:t>
            </a:r>
          </a:p>
          <a:p>
            <a:pPr marL="742950" lvl="1" indent="-285750">
              <a:buFont typeface="+mj-lt"/>
              <a:buAutoNum type="arabicPeriod"/>
            </a:pPr>
            <a:r>
              <a:rPr lang="en-US" sz="2500" dirty="0">
                <a:latin typeface="Maiandra GD" panose="020E0502030308020204" pitchFamily="34" charset="0"/>
              </a:rPr>
              <a:t>More research is needed to understand the </a:t>
            </a:r>
            <a:r>
              <a:rPr lang="en-US" sz="2500" b="1" dirty="0">
                <a:latin typeface="Maiandra GD" panose="020E0502030308020204" pitchFamily="34" charset="0"/>
              </a:rPr>
              <a:t>long-term trends in vaccine uptake</a:t>
            </a:r>
            <a:r>
              <a:rPr lang="en-US" sz="2500" dirty="0">
                <a:latin typeface="Maiandra GD" panose="020E0502030308020204" pitchFamily="34" charset="0"/>
              </a:rPr>
              <a:t>, especially in light of future pandemic responses. Understanding how past experiences (e.g., H1N1) shape attitudes toward future vaccines can guide policy-making and improve public health preparedness.</a:t>
            </a:r>
          </a:p>
          <a:p>
            <a:endParaRPr lang="en-US" dirty="0"/>
          </a:p>
        </p:txBody>
      </p:sp>
    </p:spTree>
    <p:extLst>
      <p:ext uri="{BB962C8B-B14F-4D97-AF65-F5344CB8AC3E}">
        <p14:creationId xmlns:p14="http://schemas.microsoft.com/office/powerpoint/2010/main" val="3068324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166A021-73EA-9842-060D-6D0CD801E22D}"/>
              </a:ext>
            </a:extLst>
          </p:cNvPr>
          <p:cNvPicPr>
            <a:picLocks noGrp="1" noChangeAspect="1"/>
          </p:cNvPicPr>
          <p:nvPr>
            <p:ph idx="1"/>
          </p:nvPr>
        </p:nvPicPr>
        <p:blipFill>
          <a:blip r:embed="rId2"/>
          <a:stretch>
            <a:fillRect/>
          </a:stretch>
        </p:blipFill>
        <p:spPr>
          <a:xfrm>
            <a:off x="2500133" y="188089"/>
            <a:ext cx="6481822" cy="6481822"/>
          </a:xfrm>
          <a:prstGeom prst="rect">
            <a:avLst/>
          </a:prstGeom>
        </p:spPr>
      </p:pic>
      <p:pic>
        <p:nvPicPr>
          <p:cNvPr id="9" name="Picture 8">
            <a:extLst>
              <a:ext uri="{FF2B5EF4-FFF2-40B4-BE49-F238E27FC236}">
                <a16:creationId xmlns:a16="http://schemas.microsoft.com/office/drawing/2014/main" id="{B17F6AF7-6875-5EEB-2BD8-C53CDD8C2EEA}"/>
              </a:ext>
            </a:extLst>
          </p:cNvPr>
          <p:cNvPicPr>
            <a:picLocks noChangeAspect="1"/>
          </p:cNvPicPr>
          <p:nvPr/>
        </p:nvPicPr>
        <p:blipFill>
          <a:blip r:embed="rId3"/>
          <a:stretch>
            <a:fillRect/>
          </a:stretch>
        </p:blipFill>
        <p:spPr>
          <a:xfrm>
            <a:off x="10115267" y="0"/>
            <a:ext cx="1127609" cy="902825"/>
          </a:xfrm>
          <a:prstGeom prst="rect">
            <a:avLst/>
          </a:prstGeom>
        </p:spPr>
      </p:pic>
    </p:spTree>
    <p:extLst>
      <p:ext uri="{BB962C8B-B14F-4D97-AF65-F5344CB8AC3E}">
        <p14:creationId xmlns:p14="http://schemas.microsoft.com/office/powerpoint/2010/main" val="424755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E84ED0-E31C-4A0F-75BA-F133B2A06350}"/>
              </a:ext>
            </a:extLst>
          </p:cNvPr>
          <p:cNvPicPr>
            <a:picLocks noChangeAspect="1"/>
          </p:cNvPicPr>
          <p:nvPr/>
        </p:nvPicPr>
        <p:blipFill>
          <a:blip r:embed="rId2"/>
          <a:stretch>
            <a:fillRect/>
          </a:stretch>
        </p:blipFill>
        <p:spPr>
          <a:xfrm>
            <a:off x="393539" y="0"/>
            <a:ext cx="10799179" cy="6805914"/>
          </a:xfrm>
          <a:prstGeom prst="rect">
            <a:avLst/>
          </a:prstGeom>
        </p:spPr>
      </p:pic>
    </p:spTree>
    <p:extLst>
      <p:ext uri="{BB962C8B-B14F-4D97-AF65-F5344CB8AC3E}">
        <p14:creationId xmlns:p14="http://schemas.microsoft.com/office/powerpoint/2010/main" val="21339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F297-9F59-80AA-757B-DB163361B6CB}"/>
              </a:ext>
            </a:extLst>
          </p:cNvPr>
          <p:cNvSpPr>
            <a:spLocks noGrp="1"/>
          </p:cNvSpPr>
          <p:nvPr>
            <p:ph type="title"/>
          </p:nvPr>
        </p:nvSpPr>
        <p:spPr>
          <a:xfrm>
            <a:off x="1181463" y="365125"/>
            <a:ext cx="9691687" cy="1325563"/>
          </a:xfrm>
        </p:spPr>
        <p:txBody>
          <a:bodyPr/>
          <a:lstStyle/>
          <a:p>
            <a:r>
              <a:rPr lang="en-US" dirty="0">
                <a:latin typeface="Candara" panose="020E0502030303020204" pitchFamily="34" charset="0"/>
              </a:rPr>
              <a:t>		</a:t>
            </a:r>
            <a:r>
              <a:rPr lang="en-US" b="1" u="sng" dirty="0">
                <a:latin typeface="Bradley Hand ITC" panose="03070402050302030203" pitchFamily="66" charset="0"/>
              </a:rPr>
              <a:t>INTRODUCTION.</a:t>
            </a:r>
          </a:p>
        </p:txBody>
      </p:sp>
      <p:sp>
        <p:nvSpPr>
          <p:cNvPr id="3" name="Content Placeholder 2">
            <a:extLst>
              <a:ext uri="{FF2B5EF4-FFF2-40B4-BE49-F238E27FC236}">
                <a16:creationId xmlns:a16="http://schemas.microsoft.com/office/drawing/2014/main" id="{952A042A-8806-7FF1-D123-2B500E321262}"/>
              </a:ext>
            </a:extLst>
          </p:cNvPr>
          <p:cNvSpPr>
            <a:spLocks noGrp="1"/>
          </p:cNvSpPr>
          <p:nvPr>
            <p:ph idx="1"/>
          </p:nvPr>
        </p:nvSpPr>
        <p:spPr>
          <a:xfrm>
            <a:off x="1261872" y="1828800"/>
            <a:ext cx="8595360" cy="4351337"/>
          </a:xfrm>
        </p:spPr>
        <p:txBody>
          <a:bodyPr/>
          <a:lstStyle/>
          <a:p>
            <a:r>
              <a:rPr lang="en-US" dirty="0">
                <a:latin typeface="Maiandra GD" panose="020E0502030308020204" pitchFamily="34" charset="0"/>
              </a:rPr>
              <a:t>Vaccine is a biological substance introduced to an individual that stimulates the immune system to recognize and fight specific pathogens without causing the disease itself.</a:t>
            </a:r>
          </a:p>
          <a:p>
            <a:r>
              <a:rPr lang="en-US" dirty="0">
                <a:latin typeface="Maiandra GD" panose="020E0502030308020204" pitchFamily="34" charset="0"/>
              </a:rPr>
              <a:t>Vaccination is the administration of a vaccine to help the immune system develop immunity from a disease.</a:t>
            </a:r>
          </a:p>
          <a:p>
            <a:r>
              <a:rPr lang="en-US" dirty="0">
                <a:latin typeface="Maiandra GD" panose="020E0502030308020204" pitchFamily="34" charset="0"/>
              </a:rPr>
              <a:t>Vaccination is an effective tool that plays a crucial role in public health in preventing the spread of a disease. However there are several factors that impact vaccination rates such as Vaccination accessibility, Socioeconomic factors, beliefs or opinions and etc.</a:t>
            </a:r>
          </a:p>
          <a:p>
            <a:r>
              <a:rPr lang="en-US" dirty="0">
                <a:latin typeface="Maiandra GD" panose="020E0502030308020204" pitchFamily="34" charset="0"/>
              </a:rPr>
              <a:t>This study aims to analyze and how to deal with this factors and also we will be able to predict whether an individual got the H1N1 Flu vaccine.</a:t>
            </a:r>
          </a:p>
        </p:txBody>
      </p:sp>
    </p:spTree>
    <p:extLst>
      <p:ext uri="{BB962C8B-B14F-4D97-AF65-F5344CB8AC3E}">
        <p14:creationId xmlns:p14="http://schemas.microsoft.com/office/powerpoint/2010/main" val="157446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C779-E875-DC1C-71D5-ADDBA82490BF}"/>
              </a:ext>
            </a:extLst>
          </p:cNvPr>
          <p:cNvSpPr>
            <a:spLocks noGrp="1"/>
          </p:cNvSpPr>
          <p:nvPr>
            <p:ph type="title"/>
          </p:nvPr>
        </p:nvSpPr>
        <p:spPr/>
        <p:txBody>
          <a:bodyPr>
            <a:normAutofit/>
          </a:bodyPr>
          <a:lstStyle/>
          <a:p>
            <a:r>
              <a:rPr lang="en-US" sz="4000" b="1" dirty="0">
                <a:latin typeface="Rage Italic" panose="03070502040507070304" pitchFamily="66" charset="0"/>
              </a:rPr>
              <a:t>		</a:t>
            </a:r>
            <a:r>
              <a:rPr lang="en-US" sz="4000" b="1" u="sng" dirty="0">
                <a:effectLst>
                  <a:outerShdw blurRad="38100" dist="38100" dir="2700000" algn="tl">
                    <a:srgbClr val="000000">
                      <a:alpha val="43137"/>
                    </a:srgbClr>
                  </a:outerShdw>
                </a:effectLst>
                <a:latin typeface="Rage Italic" panose="03070502040507070304" pitchFamily="66" charset="0"/>
              </a:rPr>
              <a:t>BUSINESS PROBLEM.</a:t>
            </a:r>
          </a:p>
        </p:txBody>
      </p:sp>
      <p:sp>
        <p:nvSpPr>
          <p:cNvPr id="7" name="Content Placeholder 6">
            <a:extLst>
              <a:ext uri="{FF2B5EF4-FFF2-40B4-BE49-F238E27FC236}">
                <a16:creationId xmlns:a16="http://schemas.microsoft.com/office/drawing/2014/main" id="{8D1E02B8-0A44-FFA6-9D57-1705A42BFD7C}"/>
              </a:ext>
            </a:extLst>
          </p:cNvPr>
          <p:cNvSpPr>
            <a:spLocks noGrp="1"/>
          </p:cNvSpPr>
          <p:nvPr>
            <p:ph idx="1"/>
          </p:nvPr>
        </p:nvSpPr>
        <p:spPr/>
        <p:txBody>
          <a:bodyPr anchor="t">
            <a:normAutofit/>
          </a:bodyPr>
          <a:lstStyle/>
          <a:p>
            <a:pPr marL="0" indent="0">
              <a:buNone/>
            </a:pPr>
            <a:endParaRPr lang="en-US" sz="2000" dirty="0">
              <a:latin typeface="Candara" panose="020E0502030303020204" pitchFamily="34" charset="0"/>
            </a:endParaRPr>
          </a:p>
          <a:p>
            <a:pPr marL="0" indent="0">
              <a:buNone/>
            </a:pPr>
            <a:endParaRPr lang="en-US" sz="2000" dirty="0">
              <a:latin typeface="Candara" panose="020E0502030303020204" pitchFamily="34" charset="0"/>
            </a:endParaRPr>
          </a:p>
          <a:p>
            <a:r>
              <a:rPr lang="en-US" sz="2000" dirty="0">
                <a:latin typeface="Candara" panose="020E0502030303020204" pitchFamily="34" charset="0"/>
              </a:rPr>
              <a:t>Despite the availability of H1N1 vaccine many individuals are unvaccinated,  identifying factors that influence vaccination uptake can help improve health intervention.</a:t>
            </a:r>
          </a:p>
        </p:txBody>
      </p:sp>
    </p:spTree>
    <p:extLst>
      <p:ext uri="{BB962C8B-B14F-4D97-AF65-F5344CB8AC3E}">
        <p14:creationId xmlns:p14="http://schemas.microsoft.com/office/powerpoint/2010/main" val="336849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DDB7-903D-7251-4182-18101C0CAD94}"/>
              </a:ext>
            </a:extLst>
          </p:cNvPr>
          <p:cNvSpPr>
            <a:spLocks noGrp="1"/>
          </p:cNvSpPr>
          <p:nvPr>
            <p:ph type="title"/>
          </p:nvPr>
        </p:nvSpPr>
        <p:spPr>
          <a:xfrm>
            <a:off x="5301204" y="0"/>
            <a:ext cx="5653307" cy="1030147"/>
          </a:xfrm>
        </p:spPr>
        <p:txBody>
          <a:bodyPr>
            <a:normAutofit fontScale="90000"/>
          </a:bodyPr>
          <a:lstStyle/>
          <a:p>
            <a:r>
              <a:rPr lang="en-US" dirty="0">
                <a:latin typeface="Rage Italic" panose="03070502040507070304" pitchFamily="66" charset="0"/>
              </a:rPr>
              <a:t>			</a:t>
            </a:r>
            <a:r>
              <a:rPr lang="en-US" b="1" u="sng" dirty="0">
                <a:effectLst>
                  <a:outerShdw blurRad="38100" dist="38100" dir="2700000" algn="tl">
                    <a:srgbClr val="000000">
                      <a:alpha val="43137"/>
                    </a:srgbClr>
                  </a:outerShdw>
                </a:effectLst>
                <a:latin typeface="Rage Italic" panose="03070502040507070304" pitchFamily="66" charset="0"/>
              </a:rPr>
              <a:t>OBJECTIVES.</a:t>
            </a:r>
          </a:p>
        </p:txBody>
      </p:sp>
      <p:sp>
        <p:nvSpPr>
          <p:cNvPr id="3" name="Content Placeholder 2">
            <a:extLst>
              <a:ext uri="{FF2B5EF4-FFF2-40B4-BE49-F238E27FC236}">
                <a16:creationId xmlns:a16="http://schemas.microsoft.com/office/drawing/2014/main" id="{26E2E298-7203-BD64-E1B7-2EA0C54D25FC}"/>
              </a:ext>
            </a:extLst>
          </p:cNvPr>
          <p:cNvSpPr>
            <a:spLocks noGrp="1"/>
          </p:cNvSpPr>
          <p:nvPr>
            <p:ph idx="1"/>
          </p:nvPr>
        </p:nvSpPr>
        <p:spPr>
          <a:xfrm>
            <a:off x="5301203" y="1030148"/>
            <a:ext cx="5653307" cy="5149990"/>
          </a:xfrm>
        </p:spPr>
        <p:txBody>
          <a:bodyPr>
            <a:normAutofit/>
          </a:bodyPr>
          <a:lstStyle/>
          <a:p>
            <a:r>
              <a:rPr lang="en-US" b="1" dirty="0">
                <a:latin typeface="Maiandra GD" panose="020E0502030308020204" pitchFamily="34" charset="0"/>
              </a:rPr>
              <a:t>Main Objective: </a:t>
            </a:r>
            <a:r>
              <a:rPr lang="en-US" dirty="0">
                <a:latin typeface="Maiandra GD" panose="020E0502030308020204" pitchFamily="34" charset="0"/>
              </a:rPr>
              <a:t>Develop a model to predict whether a person will get the H1N1 vaccine based on demographics, beliefs, and behaviors</a:t>
            </a:r>
            <a:r>
              <a:rPr lang="en-US" dirty="0"/>
              <a:t>.</a:t>
            </a:r>
          </a:p>
          <a:p>
            <a:r>
              <a:rPr lang="en-US" b="1" dirty="0">
                <a:latin typeface="Maiandra GD" panose="020E0502030308020204" pitchFamily="34" charset="0"/>
              </a:rPr>
              <a:t>Specific Objectives are: </a:t>
            </a:r>
          </a:p>
          <a:p>
            <a:pPr marL="342900" indent="-342900">
              <a:buFont typeface="+mj-lt"/>
              <a:buAutoNum type="arabicPeriod"/>
            </a:pPr>
            <a:r>
              <a:rPr lang="en-US" b="1" dirty="0">
                <a:latin typeface="Maiandra GD" panose="020E0502030308020204" pitchFamily="34" charset="0"/>
              </a:rPr>
              <a:t>Understanding how Behavioral, Attitudinal and health factors impact Vaccination: </a:t>
            </a:r>
            <a:r>
              <a:rPr lang="en-US" dirty="0">
                <a:latin typeface="Maiandra GD" panose="020E0502030308020204" pitchFamily="34" charset="0"/>
              </a:rPr>
              <a:t>Analyze factors like age, education, income, personal opinions affect vaccination uptake.</a:t>
            </a:r>
          </a:p>
          <a:p>
            <a:pPr marL="342900" indent="-342900">
              <a:buFont typeface="+mj-lt"/>
              <a:buAutoNum type="arabicPeriod"/>
            </a:pPr>
            <a:r>
              <a:rPr lang="en-US" b="1" dirty="0">
                <a:latin typeface="Maiandra GD" panose="020E0502030308020204" pitchFamily="34" charset="0"/>
              </a:rPr>
              <a:t>Evaluate the role of health recommendation in Vaccine decisions: </a:t>
            </a:r>
            <a:r>
              <a:rPr lang="en-US" dirty="0">
                <a:latin typeface="Maiandra GD" panose="020E0502030308020204" pitchFamily="34" charset="0"/>
              </a:rPr>
              <a:t>Assess the impact of a healthcare practitioner in people’s decision for vaccination.</a:t>
            </a:r>
            <a:endParaRPr lang="en-US" b="1" dirty="0">
              <a:latin typeface="Maiandra GD" panose="020E0502030308020204" pitchFamily="34" charset="0"/>
            </a:endParaRPr>
          </a:p>
          <a:p>
            <a:pPr marL="342900" indent="-342900">
              <a:buFont typeface="+mj-lt"/>
              <a:buAutoNum type="arabicPeriod"/>
            </a:pPr>
            <a:r>
              <a:rPr lang="en-US" b="1" dirty="0">
                <a:latin typeface="Maiandra GD" panose="020E0502030308020204" pitchFamily="34" charset="0"/>
              </a:rPr>
              <a:t>Identify discrepancies in vaccine access and acceptance: </a:t>
            </a:r>
            <a:r>
              <a:rPr lang="en-US" dirty="0">
                <a:latin typeface="Maiandra GD" panose="020E0502030308020204" pitchFamily="34" charset="0"/>
              </a:rPr>
              <a:t>Analyze if there are forms of racial, geographic, and socioeconomic disparities in vaccination uptake.</a:t>
            </a:r>
            <a:endParaRPr lang="en-US" b="1" dirty="0">
              <a:latin typeface="Maiandra GD" panose="020E0502030308020204" pitchFamily="34" charset="0"/>
            </a:endParaRPr>
          </a:p>
        </p:txBody>
      </p:sp>
      <p:sp>
        <p:nvSpPr>
          <p:cNvPr id="4" name="Rectangle 3">
            <a:extLst>
              <a:ext uri="{FF2B5EF4-FFF2-40B4-BE49-F238E27FC236}">
                <a16:creationId xmlns:a16="http://schemas.microsoft.com/office/drawing/2014/main" id="{B9E3124C-A127-0F0B-FF41-7E9574760ECC}"/>
              </a:ext>
            </a:extLst>
          </p:cNvPr>
          <p:cNvSpPr/>
          <p:nvPr/>
        </p:nvSpPr>
        <p:spPr>
          <a:xfrm>
            <a:off x="0" y="0"/>
            <a:ext cx="5058135" cy="68579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721841A5-FB0E-BE86-5C9E-8E436432A3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
            <a:ext cx="5058135" cy="6857999"/>
          </a:xfrm>
          <a:prstGeom prst="rect">
            <a:avLst/>
          </a:prstGeom>
        </p:spPr>
      </p:pic>
      <p:sp>
        <p:nvSpPr>
          <p:cNvPr id="12" name="TextBox 11">
            <a:extLst>
              <a:ext uri="{FF2B5EF4-FFF2-40B4-BE49-F238E27FC236}">
                <a16:creationId xmlns:a16="http://schemas.microsoft.com/office/drawing/2014/main" id="{84E92702-2DD9-7E5C-7A28-286EE0D7F531}"/>
              </a:ext>
            </a:extLst>
          </p:cNvPr>
          <p:cNvSpPr txBox="1"/>
          <p:nvPr/>
        </p:nvSpPr>
        <p:spPr>
          <a:xfrm>
            <a:off x="0" y="4952999"/>
            <a:ext cx="45719" cy="6047809"/>
          </a:xfrm>
          <a:prstGeom prst="rect">
            <a:avLst/>
          </a:prstGeom>
          <a:noFill/>
        </p:spPr>
        <p:txBody>
          <a:bodyPr wrap="square" rtlCol="0">
            <a:spAutoFit/>
          </a:bodyPr>
          <a:lstStyle/>
          <a:p>
            <a:r>
              <a:rPr lang="en-US" sz="900" dirty="0">
                <a:hlinkClick r:id="rId3" tooltip="https://ifpnews.com/exclusive/turkey-mexico-pakistan-import-iranian-vaccines/"/>
              </a:rPr>
              <a:t>This Photo</a:t>
            </a:r>
            <a:r>
              <a:rPr lang="en-US" sz="900" dirty="0"/>
              <a:t> by Unknown Author is licensed under </a:t>
            </a:r>
            <a:r>
              <a:rPr lang="en-US" sz="900" dirty="0">
                <a:hlinkClick r:id="rId4" tooltip="https://creativecommons.org/licenses/by/3.0/"/>
              </a:rPr>
              <a:t>CC BY</a:t>
            </a:r>
            <a:endParaRPr lang="en-US" sz="900" dirty="0"/>
          </a:p>
        </p:txBody>
      </p:sp>
    </p:spTree>
    <p:extLst>
      <p:ext uri="{BB962C8B-B14F-4D97-AF65-F5344CB8AC3E}">
        <p14:creationId xmlns:p14="http://schemas.microsoft.com/office/powerpoint/2010/main" val="198718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A5D7A-4B6F-EE34-337B-2C6197421B8C}"/>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Rage Italic" panose="03070502040507070304" pitchFamily="66" charset="0"/>
              </a:rPr>
              <a:t>	</a:t>
            </a:r>
            <a:r>
              <a:rPr lang="en-US" b="1" u="sng" dirty="0">
                <a:effectLst>
                  <a:outerShdw blurRad="38100" dist="38100" dir="2700000" algn="tl">
                    <a:srgbClr val="000000">
                      <a:alpha val="43137"/>
                    </a:srgbClr>
                  </a:outerShdw>
                </a:effectLst>
                <a:latin typeface="Rage Italic" panose="03070502040507070304" pitchFamily="66" charset="0"/>
              </a:rPr>
              <a:t>KEY BUSINESS QUESTIONS:</a:t>
            </a:r>
          </a:p>
        </p:txBody>
      </p:sp>
      <p:sp>
        <p:nvSpPr>
          <p:cNvPr id="3" name="Content Placeholder 2">
            <a:extLst>
              <a:ext uri="{FF2B5EF4-FFF2-40B4-BE49-F238E27FC236}">
                <a16:creationId xmlns:a16="http://schemas.microsoft.com/office/drawing/2014/main" id="{67AA26FB-CA47-4787-D581-E320B2EC4093}"/>
              </a:ext>
            </a:extLst>
          </p:cNvPr>
          <p:cNvSpPr>
            <a:spLocks noGrp="1"/>
          </p:cNvSpPr>
          <p:nvPr>
            <p:ph idx="1"/>
          </p:nvPr>
        </p:nvSpPr>
        <p:spPr/>
        <p:txBody>
          <a:bodyPr/>
          <a:lstStyle/>
          <a:p>
            <a:pPr marL="342900" indent="-342900">
              <a:buFont typeface="+mj-lt"/>
              <a:buAutoNum type="arabicParenR"/>
            </a:pPr>
            <a:r>
              <a:rPr lang="en-US" dirty="0">
                <a:latin typeface="Maiandra GD" panose="020E0502030308020204" pitchFamily="34" charset="0"/>
              </a:rPr>
              <a:t>Who is more likely to get the H1N1 flu vaccine?</a:t>
            </a:r>
          </a:p>
          <a:p>
            <a:pPr marL="342900" indent="-342900">
              <a:buFont typeface="+mj-lt"/>
              <a:buAutoNum type="arabicParenR"/>
            </a:pPr>
            <a:endParaRPr lang="en-US" dirty="0">
              <a:latin typeface="Maiandra GD" panose="020E0502030308020204" pitchFamily="34" charset="0"/>
            </a:endParaRPr>
          </a:p>
          <a:p>
            <a:pPr marL="342900" indent="-342900">
              <a:buFont typeface="+mj-lt"/>
              <a:buAutoNum type="arabicParenR"/>
            </a:pPr>
            <a:r>
              <a:rPr lang="en-US" dirty="0">
                <a:latin typeface="Maiandra GD" panose="020E0502030308020204" pitchFamily="34" charset="0"/>
              </a:rPr>
              <a:t>Are we reaching the protective vaccine coverage?</a:t>
            </a:r>
          </a:p>
          <a:p>
            <a:pPr marL="342900" indent="-342900">
              <a:buFont typeface="+mj-lt"/>
              <a:buAutoNum type="arabicParenR"/>
            </a:pPr>
            <a:endParaRPr lang="en-US" dirty="0">
              <a:latin typeface="Maiandra GD" panose="020E0502030308020204" pitchFamily="34" charset="0"/>
            </a:endParaRPr>
          </a:p>
          <a:p>
            <a:pPr marL="342900" indent="-342900">
              <a:buFont typeface="+mj-lt"/>
              <a:buAutoNum type="arabicParenR"/>
            </a:pPr>
            <a:r>
              <a:rPr lang="en-US" dirty="0">
                <a:latin typeface="Maiandra GD" panose="020E0502030308020204" pitchFamily="34" charset="0"/>
              </a:rPr>
              <a:t>What influences individual vaccine decisions?</a:t>
            </a:r>
          </a:p>
          <a:p>
            <a:pPr marL="342900" indent="-342900">
              <a:buFont typeface="+mj-lt"/>
              <a:buAutoNum type="arabicParenR"/>
            </a:pPr>
            <a:endParaRPr lang="en-US" dirty="0">
              <a:latin typeface="Maiandra GD" panose="020E0502030308020204" pitchFamily="34" charset="0"/>
            </a:endParaRPr>
          </a:p>
          <a:p>
            <a:pPr marL="342900" indent="-342900">
              <a:buFont typeface="+mj-lt"/>
              <a:buAutoNum type="arabicParenR"/>
            </a:pPr>
            <a:r>
              <a:rPr lang="en-US" dirty="0">
                <a:latin typeface="Maiandra GD" panose="020E0502030308020204" pitchFamily="34" charset="0"/>
              </a:rPr>
              <a:t>How do Healthcare practitioners influence vaccine uptake?</a:t>
            </a:r>
          </a:p>
          <a:p>
            <a:pPr marL="342900" indent="-342900">
              <a:buFont typeface="+mj-lt"/>
              <a:buAutoNum type="arabicParenR"/>
            </a:pPr>
            <a:endParaRPr lang="en-US" dirty="0">
              <a:latin typeface="Maiandra GD" panose="020E0502030308020204" pitchFamily="34" charset="0"/>
            </a:endParaRPr>
          </a:p>
          <a:p>
            <a:pPr marL="342900" indent="-342900">
              <a:buFont typeface="+mj-lt"/>
              <a:buAutoNum type="arabicParenR"/>
            </a:pPr>
            <a:r>
              <a:rPr lang="en-US" dirty="0">
                <a:latin typeface="Maiandra GD" panose="020E0502030308020204" pitchFamily="34" charset="0"/>
              </a:rPr>
              <a:t>Which groups have the lowest vaccine uptake?</a:t>
            </a:r>
          </a:p>
        </p:txBody>
      </p:sp>
    </p:spTree>
    <p:extLst>
      <p:ext uri="{BB962C8B-B14F-4D97-AF65-F5344CB8AC3E}">
        <p14:creationId xmlns:p14="http://schemas.microsoft.com/office/powerpoint/2010/main" val="170164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57B8-5F35-2490-22F1-DCAA043C9E73}"/>
              </a:ext>
            </a:extLst>
          </p:cNvPr>
          <p:cNvSpPr>
            <a:spLocks noGrp="1"/>
          </p:cNvSpPr>
          <p:nvPr>
            <p:ph type="title"/>
          </p:nvPr>
        </p:nvSpPr>
        <p:spPr>
          <a:xfrm>
            <a:off x="1261872" y="365760"/>
            <a:ext cx="9692640" cy="1231546"/>
          </a:xfrm>
        </p:spPr>
        <p:txBody>
          <a:bodyPr>
            <a:normAutofit/>
          </a:bodyPr>
          <a:lstStyle/>
          <a:p>
            <a:r>
              <a:rPr lang="en-US" b="1" u="sng" dirty="0">
                <a:effectLst>
                  <a:outerShdw blurRad="38100" dist="38100" dir="2700000" algn="tl">
                    <a:srgbClr val="000000">
                      <a:alpha val="43137"/>
                    </a:srgbClr>
                  </a:outerShdw>
                </a:effectLst>
                <a:latin typeface="Rage Italic" panose="03070502040507070304" pitchFamily="66" charset="0"/>
              </a:rPr>
              <a:t>KEY FOCUS METRICS</a:t>
            </a:r>
          </a:p>
        </p:txBody>
      </p:sp>
      <p:sp>
        <p:nvSpPr>
          <p:cNvPr id="3" name="Content Placeholder 2">
            <a:extLst>
              <a:ext uri="{FF2B5EF4-FFF2-40B4-BE49-F238E27FC236}">
                <a16:creationId xmlns:a16="http://schemas.microsoft.com/office/drawing/2014/main" id="{3D98F364-4D36-E4A8-0C6D-94DFEE4D17F8}"/>
              </a:ext>
            </a:extLst>
          </p:cNvPr>
          <p:cNvSpPr>
            <a:spLocks noGrp="1"/>
          </p:cNvSpPr>
          <p:nvPr>
            <p:ph idx="1"/>
          </p:nvPr>
        </p:nvSpPr>
        <p:spPr/>
        <p:txBody>
          <a:bodyPr anchor="t"/>
          <a:lstStyle/>
          <a:p>
            <a:endParaRPr lang="en-US" dirty="0">
              <a:latin typeface="Arial Rounded MT Bold" panose="020F0704030504030204" pitchFamily="34" charset="0"/>
            </a:endParaRPr>
          </a:p>
          <a:p>
            <a:endParaRPr lang="en-US" dirty="0">
              <a:latin typeface="Arial Rounded MT Bold" panose="020F0704030504030204" pitchFamily="34" charset="0"/>
            </a:endParaRPr>
          </a:p>
          <a:p>
            <a:r>
              <a:rPr lang="en-US" sz="2400" dirty="0">
                <a:latin typeface="Maiandra GD" panose="020E0502030308020204" pitchFamily="34" charset="0"/>
              </a:rPr>
              <a:t>In public health, particularly in vaccination campaigns, the </a:t>
            </a:r>
            <a:r>
              <a:rPr lang="en-US" sz="2400" b="1" dirty="0">
                <a:latin typeface="Maiandra GD" panose="020E0502030308020204" pitchFamily="34" charset="0"/>
              </a:rPr>
              <a:t>top priority</a:t>
            </a:r>
            <a:r>
              <a:rPr lang="en-US" sz="2400" dirty="0">
                <a:latin typeface="Maiandra GD" panose="020E0502030308020204" pitchFamily="34" charset="0"/>
              </a:rPr>
              <a:t> is to ensure that as many individuals as possible who need a vaccine are identified and vaccinated. Hence increase </a:t>
            </a:r>
            <a:r>
              <a:rPr lang="en-US" sz="2400" b="1" u="sng" dirty="0">
                <a:latin typeface="Maiandra GD" panose="020E0502030308020204" pitchFamily="34" charset="0"/>
              </a:rPr>
              <a:t>Recall. </a:t>
            </a:r>
            <a:r>
              <a:rPr lang="en-US" dirty="0">
                <a:latin typeface="Constantia" panose="02030602050306030303" pitchFamily="18" charset="0"/>
              </a:rPr>
              <a:t>Recall measures the ability of a model to correctly identify individuals who got the vaccine.</a:t>
            </a:r>
          </a:p>
          <a:p>
            <a:pPr marL="0" indent="0">
              <a:buNone/>
            </a:pPr>
            <a:endParaRPr lang="en-US" sz="2400" dirty="0">
              <a:latin typeface="Maiandra GD" panose="020E0502030308020204" pitchFamily="34" charset="0"/>
            </a:endParaRPr>
          </a:p>
        </p:txBody>
      </p:sp>
    </p:spTree>
    <p:extLst>
      <p:ext uri="{BB962C8B-B14F-4D97-AF65-F5344CB8AC3E}">
        <p14:creationId xmlns:p14="http://schemas.microsoft.com/office/powerpoint/2010/main" val="219794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CB35-101B-4BFF-8E37-621D34729A2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Rage Italic" panose="03070502040507070304" pitchFamily="66" charset="0"/>
              </a:rPr>
              <a:t>		</a:t>
            </a:r>
            <a:r>
              <a:rPr lang="en-US" b="1" u="sng" dirty="0">
                <a:effectLst>
                  <a:outerShdw blurRad="38100" dist="38100" dir="2700000" algn="tl">
                    <a:srgbClr val="000000">
                      <a:alpha val="43137"/>
                    </a:srgbClr>
                  </a:outerShdw>
                </a:effectLst>
                <a:latin typeface="Rage Italic" panose="03070502040507070304" pitchFamily="66" charset="0"/>
              </a:rPr>
              <a:t>DATA OVERVIEW.</a:t>
            </a:r>
          </a:p>
        </p:txBody>
      </p:sp>
      <p:sp>
        <p:nvSpPr>
          <p:cNvPr id="3" name="Content Placeholder 2">
            <a:extLst>
              <a:ext uri="{FF2B5EF4-FFF2-40B4-BE49-F238E27FC236}">
                <a16:creationId xmlns:a16="http://schemas.microsoft.com/office/drawing/2014/main" id="{0B39F054-794F-90D2-4620-756BCA967AEB}"/>
              </a:ext>
            </a:extLst>
          </p:cNvPr>
          <p:cNvSpPr>
            <a:spLocks noGrp="1"/>
          </p:cNvSpPr>
          <p:nvPr>
            <p:ph idx="1"/>
          </p:nvPr>
        </p:nvSpPr>
        <p:spPr/>
        <p:txBody>
          <a:bodyPr anchor="ctr"/>
          <a:lstStyle/>
          <a:p>
            <a:r>
              <a:rPr lang="en-US" dirty="0">
                <a:latin typeface="Maiandra GD" panose="020E0502030308020204" pitchFamily="34" charset="0"/>
              </a:rPr>
              <a:t>The data was collected from The National H1N1 Flu survey. It contains various features such as age, education  doctor recommendation and others</a:t>
            </a:r>
          </a:p>
          <a:p>
            <a:r>
              <a:rPr lang="en-US" dirty="0">
                <a:latin typeface="Maiandra GD" panose="020E0502030308020204" pitchFamily="34" charset="0"/>
              </a:rPr>
              <a:t>With this dataset various analysis has been done to be able to understand the impact of various factors to vaccination coverage, also a prediction model has been created in order to be able to predict whether an individual got the H1N1 vaccine.</a:t>
            </a:r>
          </a:p>
          <a:p>
            <a:endParaRPr lang="en-US" dirty="0">
              <a:latin typeface="Maiandra GD" panose="020E0502030308020204" pitchFamily="34" charset="0"/>
            </a:endParaRPr>
          </a:p>
        </p:txBody>
      </p:sp>
    </p:spTree>
    <p:extLst>
      <p:ext uri="{BB962C8B-B14F-4D97-AF65-F5344CB8AC3E}">
        <p14:creationId xmlns:p14="http://schemas.microsoft.com/office/powerpoint/2010/main" val="356612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F32F-41CC-99F7-61DD-BA222DC2CE38}"/>
              </a:ext>
            </a:extLst>
          </p:cNvPr>
          <p:cNvSpPr>
            <a:spLocks noGrp="1"/>
          </p:cNvSpPr>
          <p:nvPr>
            <p:ph type="title"/>
          </p:nvPr>
        </p:nvSpPr>
        <p:spPr>
          <a:xfrm>
            <a:off x="1261872" y="365760"/>
            <a:ext cx="9692640" cy="733835"/>
          </a:xfrm>
        </p:spPr>
        <p:txBody>
          <a:bodyPr/>
          <a:lstStyle/>
          <a:p>
            <a:r>
              <a:rPr lang="en-US" b="1" dirty="0">
                <a:effectLst>
                  <a:outerShdw blurRad="38100" dist="38100" dir="2700000" algn="tl">
                    <a:srgbClr val="000000">
                      <a:alpha val="43137"/>
                    </a:srgbClr>
                  </a:outerShdw>
                </a:effectLst>
                <a:latin typeface="Rage Italic" panose="03070502040507070304" pitchFamily="66" charset="0"/>
              </a:rPr>
              <a:t>		</a:t>
            </a:r>
            <a:r>
              <a:rPr lang="en-US" b="1" u="sng" dirty="0">
                <a:effectLst>
                  <a:outerShdw blurRad="38100" dist="38100" dir="2700000" algn="tl">
                    <a:srgbClr val="000000">
                      <a:alpha val="43137"/>
                    </a:srgbClr>
                  </a:outerShdw>
                </a:effectLst>
                <a:latin typeface="Rage Italic" panose="03070502040507070304" pitchFamily="66" charset="0"/>
              </a:rPr>
              <a:t>FEATURE IMPORTANCE.</a:t>
            </a:r>
          </a:p>
        </p:txBody>
      </p:sp>
      <p:sp>
        <p:nvSpPr>
          <p:cNvPr id="3" name="Content Placeholder 2">
            <a:extLst>
              <a:ext uri="{FF2B5EF4-FFF2-40B4-BE49-F238E27FC236}">
                <a16:creationId xmlns:a16="http://schemas.microsoft.com/office/drawing/2014/main" id="{0B20E6F4-FC22-424E-C42D-D232D54A8C1F}"/>
              </a:ext>
            </a:extLst>
          </p:cNvPr>
          <p:cNvSpPr>
            <a:spLocks noGrp="1"/>
          </p:cNvSpPr>
          <p:nvPr>
            <p:ph idx="1"/>
          </p:nvPr>
        </p:nvSpPr>
        <p:spPr>
          <a:xfrm>
            <a:off x="196770" y="6025780"/>
            <a:ext cx="10880202" cy="733835"/>
          </a:xfrm>
        </p:spPr>
        <p:txBody>
          <a:bodyPr/>
          <a:lstStyle/>
          <a:p>
            <a:r>
              <a:rPr lang="en-US" dirty="0">
                <a:latin typeface="Maiandra GD" panose="020E0502030308020204" pitchFamily="34" charset="0"/>
              </a:rPr>
              <a:t>The graph above illustrates the importance of every feature to the model creation process and it also illustrates how these features affected the vaccination coverage of H1N1 vaccine.</a:t>
            </a:r>
          </a:p>
        </p:txBody>
      </p:sp>
      <p:pic>
        <p:nvPicPr>
          <p:cNvPr id="7170" name="Picture 2">
            <a:extLst>
              <a:ext uri="{FF2B5EF4-FFF2-40B4-BE49-F238E27FC236}">
                <a16:creationId xmlns:a16="http://schemas.microsoft.com/office/drawing/2014/main" id="{979C8CA1-9DDC-1782-6BB8-BAC8ED0B8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698" y="1099595"/>
            <a:ext cx="9845414" cy="4791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41466"/>
      </p:ext>
    </p:extLst>
  </p:cSld>
  <p:clrMapOvr>
    <a:masterClrMapping/>
  </p:clrMapOvr>
</p:sld>
</file>

<file path=ppt/theme/theme1.xml><?xml version="1.0" encoding="utf-8"?>
<a:theme xmlns:a="http://schemas.openxmlformats.org/drawingml/2006/main" name="View">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4862</TotalTime>
  <Words>1986</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25</vt:i4>
      </vt:variant>
    </vt:vector>
  </HeadingPairs>
  <TitlesOfParts>
    <vt:vector size="43" baseType="lpstr">
      <vt:lpstr>Arial</vt:lpstr>
      <vt:lpstr>Arial Rounded MT Bold</vt:lpstr>
      <vt:lpstr>Bahnschrift SemiBold</vt:lpstr>
      <vt:lpstr>Bradley Hand ITC</vt:lpstr>
      <vt:lpstr>Brush Script MT</vt:lpstr>
      <vt:lpstr>Candara</vt:lpstr>
      <vt:lpstr>Century Schoolbook</vt:lpstr>
      <vt:lpstr>Constantia</vt:lpstr>
      <vt:lpstr>Cooper Black</vt:lpstr>
      <vt:lpstr>Helvetica Neue</vt:lpstr>
      <vt:lpstr>Maiandra GD</vt:lpstr>
      <vt:lpstr>Microsoft Himalaya</vt:lpstr>
      <vt:lpstr>Open Sans</vt:lpstr>
      <vt:lpstr>Rage Italic</vt:lpstr>
      <vt:lpstr>var(--bs-font-monospace)</vt:lpstr>
      <vt:lpstr>Wingdings</vt:lpstr>
      <vt:lpstr>Wingdings 2</vt:lpstr>
      <vt:lpstr>View</vt:lpstr>
      <vt:lpstr>H1N1 FLU VACCINATION ANALYSIS</vt:lpstr>
      <vt:lpstr>PowerPoint Presentation</vt:lpstr>
      <vt:lpstr>  INTRODUCTION.</vt:lpstr>
      <vt:lpstr>  BUSINESS PROBLEM.</vt:lpstr>
      <vt:lpstr>   OBJECTIVES.</vt:lpstr>
      <vt:lpstr> KEY BUSINESS QUESTIONS:</vt:lpstr>
      <vt:lpstr>KEY FOCUS METRICS</vt:lpstr>
      <vt:lpstr>  DATA OVERVIEW.</vt:lpstr>
      <vt:lpstr>  FEATURE IMPORTANCE.</vt:lpstr>
      <vt:lpstr>DISTRIBUTION OF H1N1 VACCINE INTAKE</vt:lpstr>
      <vt:lpstr>IMPACT OF BEHAVIORAL FACTORS ON VACCINATION RATES</vt:lpstr>
      <vt:lpstr> OPINION BASED DISTRI BUTION.</vt:lpstr>
      <vt:lpstr>EXPLANATION:</vt:lpstr>
      <vt:lpstr>IMPACT OF AGE ON H1N1 VACCINATION RATES.</vt:lpstr>
      <vt:lpstr>     INFLUENCE OF DOCTORS ON VACCINATION RATES.</vt:lpstr>
      <vt:lpstr>VACCINE UPTAKE BETWEEN RACIAL GROUPS.</vt:lpstr>
      <vt:lpstr>        H1N1 VACCINE COVERAGE BY REGION.</vt:lpstr>
      <vt:lpstr>MODELING. MODEL SELECTION AND TRAINING.</vt:lpstr>
      <vt:lpstr>   ROC-AUC CURVE.</vt:lpstr>
      <vt:lpstr>   CONFUSION MATRIX.</vt:lpstr>
      <vt:lpstr>PowerPoint Presentation</vt:lpstr>
      <vt:lpstr>    CONCLUSION.</vt:lpstr>
      <vt:lpstr>   BUSINESS RECOMMENDATION.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Lisa Mwangi</dc:creator>
  <cp:lastModifiedBy>Lisa Mwangi</cp:lastModifiedBy>
  <cp:revision>2</cp:revision>
  <dcterms:created xsi:type="dcterms:W3CDTF">2025-02-19T21:17:46Z</dcterms:created>
  <dcterms:modified xsi:type="dcterms:W3CDTF">2025-02-23T15:59:43Z</dcterms:modified>
</cp:coreProperties>
</file>