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7409a80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7409a80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7409a809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7409a809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7409a809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7409a809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7409a809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7409a809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7409a809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7409a809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7409a80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7409a80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7409a80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7409a80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7409a80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7409a80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7409a8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7409a8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7409a80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7409a80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7409a809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7409a809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7409a809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7409a809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7409a80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7409a80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7409a80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7409a80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1" cy="5143500"/>
          </a:xfrm>
          <a:prstGeom prst="rect">
            <a:avLst/>
          </a:prstGeom>
          <a:noFill/>
          <a:ln>
            <a:noFill/>
          </a:ln>
        </p:spPr>
      </p:pic>
      <p:sp>
        <p:nvSpPr>
          <p:cNvPr id="56" name="Google Shape;56;p13"/>
          <p:cNvSpPr txBox="1"/>
          <p:nvPr>
            <p:ph idx="1" type="subTitle"/>
          </p:nvPr>
        </p:nvSpPr>
        <p:spPr>
          <a:xfrm>
            <a:off x="0" y="1731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990000"/>
                </a:solidFill>
                <a:latin typeface="Courier New"/>
                <a:ea typeface="Courier New"/>
                <a:cs typeface="Courier New"/>
                <a:sym typeface="Courier New"/>
              </a:rPr>
              <a:t>Film Analysis by Group 2</a:t>
            </a:r>
            <a:endParaRPr b="1">
              <a:solidFill>
                <a:srgbClr val="99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chemeClr val="dk2"/>
                </a:solidFill>
                <a:latin typeface="Courier New"/>
                <a:ea typeface="Courier New"/>
                <a:cs typeface="Courier New"/>
                <a:sym typeface="Courier New"/>
              </a:rPr>
              <a:t>Findings</a:t>
            </a:r>
            <a:endParaRPr b="1" sz="2920">
              <a:solidFill>
                <a:schemeClr val="dk2"/>
              </a:solidFill>
              <a:latin typeface="Courier New"/>
              <a:ea typeface="Courier New"/>
              <a:cs typeface="Courier New"/>
              <a:sym typeface="Courier New"/>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616161"/>
                </a:solidFill>
                <a:latin typeface="Courier New"/>
                <a:ea typeface="Courier New"/>
                <a:cs typeface="Courier New"/>
                <a:sym typeface="Courier New"/>
              </a:rPr>
              <a:t>Adventure, Sci-fi, Action and Fantasy are just but a handful of genres that top the list in votes per genre, portraying their popularity amongst audiences worldwide.</a:t>
            </a:r>
            <a:endParaRPr sz="2100">
              <a:solidFill>
                <a:srgbClr val="616161"/>
              </a:solidFill>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rPr lang="en" sz="2100">
                <a:solidFill>
                  <a:srgbClr val="616161"/>
                </a:solidFill>
                <a:latin typeface="Courier New"/>
                <a:ea typeface="Courier New"/>
                <a:cs typeface="Courier New"/>
                <a:sym typeface="Courier New"/>
              </a:rPr>
              <a:t>These genres often feature visually appealing special effects, action sequences, as well as creative settings making them ideal for the big-screens.</a:t>
            </a:r>
            <a:endParaRPr sz="2100">
              <a:solidFill>
                <a:srgbClr val="61616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221000" y="14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11">
                <a:solidFill>
                  <a:srgbClr val="616161"/>
                </a:solidFill>
                <a:latin typeface="Courier New"/>
                <a:ea typeface="Courier New"/>
                <a:cs typeface="Courier New"/>
                <a:sym typeface="Courier New"/>
              </a:rPr>
              <a:t>Recommendations</a:t>
            </a:r>
            <a:endParaRPr b="1" sz="3011">
              <a:solidFill>
                <a:srgbClr val="616161"/>
              </a:solidFill>
              <a:latin typeface="Courier New"/>
              <a:ea typeface="Courier New"/>
              <a:cs typeface="Courier New"/>
              <a:sym typeface="Courier New"/>
            </a:endParaRPr>
          </a:p>
        </p:txBody>
      </p:sp>
      <p:sp>
        <p:nvSpPr>
          <p:cNvPr id="121" name="Google Shape;121;p23"/>
          <p:cNvSpPr txBox="1"/>
          <p:nvPr>
            <p:ph idx="1" type="body"/>
          </p:nvPr>
        </p:nvSpPr>
        <p:spPr>
          <a:xfrm>
            <a:off x="311700" y="781150"/>
            <a:ext cx="8520600" cy="4430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rgbClr val="616161"/>
                </a:solidFill>
                <a:latin typeface="Courier New"/>
                <a:ea typeface="Courier New"/>
                <a:cs typeface="Courier New"/>
                <a:sym typeface="Courier New"/>
              </a:rPr>
              <a:t>Recommendations to capitalize on the never ending popularity of Adventure, Sci-Fi, Action, Fantasy etc:</a:t>
            </a:r>
            <a:endParaRPr sz="2000">
              <a:solidFill>
                <a:srgbClr val="616161"/>
              </a:solidFill>
              <a:latin typeface="Courier New"/>
              <a:ea typeface="Courier New"/>
              <a:cs typeface="Courier New"/>
              <a:sym typeface="Courier New"/>
            </a:endParaRPr>
          </a:p>
          <a:p>
            <a:pPr indent="-342900" lvl="0" marL="457200" rtl="0" algn="l">
              <a:spcBef>
                <a:spcPts val="1200"/>
              </a:spcBef>
              <a:spcAft>
                <a:spcPts val="0"/>
              </a:spcAft>
              <a:buSzPts val="1800"/>
              <a:buFont typeface="Courier New"/>
              <a:buChar char="●"/>
            </a:pPr>
            <a:r>
              <a:rPr lang="en">
                <a:latin typeface="Courier New"/>
                <a:ea typeface="Courier New"/>
                <a:cs typeface="Courier New"/>
                <a:sym typeface="Courier New"/>
              </a:rPr>
              <a:t>Developing original stories and adaptations of successful novels, comics, or games in these genres.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Ensuring visually appealing designs and groundbreaking special effects to elevate audience experiences.</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Allocating significant budgets to ensure production quality, especially in Sci-Fi and Fantasy themes.</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Audiences are often drawn to unique, immersive worlds and innovative storytelling</a:t>
            </a:r>
            <a:endParaRPr>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6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616161"/>
                </a:solidFill>
                <a:latin typeface="Courier New"/>
                <a:ea typeface="Courier New"/>
                <a:cs typeface="Courier New"/>
                <a:sym typeface="Courier New"/>
              </a:rPr>
              <a:t>Cont…</a:t>
            </a:r>
            <a:endParaRPr b="1" sz="2820">
              <a:solidFill>
                <a:srgbClr val="616161"/>
              </a:solidFill>
              <a:latin typeface="Courier New"/>
              <a:ea typeface="Courier New"/>
              <a:cs typeface="Courier New"/>
              <a:sym typeface="Courier New"/>
            </a:endParaRPr>
          </a:p>
        </p:txBody>
      </p:sp>
      <p:sp>
        <p:nvSpPr>
          <p:cNvPr id="127" name="Google Shape;127;p24"/>
          <p:cNvSpPr txBox="1"/>
          <p:nvPr>
            <p:ph idx="1" type="body"/>
          </p:nvPr>
        </p:nvSpPr>
        <p:spPr>
          <a:xfrm>
            <a:off x="311700" y="750925"/>
            <a:ext cx="8520600" cy="43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lang="en" sz="3750">
                <a:solidFill>
                  <a:srgbClr val="616161"/>
                </a:solidFill>
                <a:latin typeface="Courier New"/>
                <a:ea typeface="Courier New"/>
                <a:cs typeface="Courier New"/>
                <a:sym typeface="Courier New"/>
              </a:rPr>
              <a:t>Recommendations to capitalize on the high ROI of horror movies and other similar genres:</a:t>
            </a:r>
            <a:endParaRPr sz="3750">
              <a:solidFill>
                <a:srgbClr val="616161"/>
              </a:solidFill>
              <a:latin typeface="Courier New"/>
              <a:ea typeface="Courier New"/>
              <a:cs typeface="Courier New"/>
              <a:sym typeface="Courier New"/>
            </a:endParaRPr>
          </a:p>
          <a:p>
            <a:pPr indent="-359568" lvl="0" marL="457200" rtl="0" algn="l">
              <a:spcBef>
                <a:spcPts val="1400"/>
              </a:spcBef>
              <a:spcAft>
                <a:spcPts val="0"/>
              </a:spcAft>
              <a:buClr>
                <a:srgbClr val="616161"/>
              </a:buClr>
              <a:buSzPct val="100000"/>
              <a:buFont typeface="Courier New"/>
              <a:buChar char="●"/>
            </a:pPr>
            <a:r>
              <a:rPr lang="en" sz="3750">
                <a:solidFill>
                  <a:srgbClr val="616161"/>
                </a:solidFill>
                <a:latin typeface="Courier New"/>
                <a:ea typeface="Courier New"/>
                <a:cs typeface="Courier New"/>
                <a:sym typeface="Courier New"/>
              </a:rPr>
              <a:t>Focus on low to mid-budget productions as these genres excel with smaller budgets, reducing financial risk while still achieving high returns.</a:t>
            </a:r>
            <a:endParaRPr sz="3750">
              <a:solidFill>
                <a:srgbClr val="616161"/>
              </a:solidFill>
              <a:latin typeface="Courier New"/>
              <a:ea typeface="Courier New"/>
              <a:cs typeface="Courier New"/>
              <a:sym typeface="Courier New"/>
            </a:endParaRPr>
          </a:p>
          <a:p>
            <a:pPr indent="-359568" lvl="0" marL="457200" rtl="0" algn="l">
              <a:spcBef>
                <a:spcPts val="0"/>
              </a:spcBef>
              <a:spcAft>
                <a:spcPts val="0"/>
              </a:spcAft>
              <a:buClr>
                <a:srgbClr val="616161"/>
              </a:buClr>
              <a:buSzPct val="100000"/>
              <a:buFont typeface="Courier New"/>
              <a:buChar char="●"/>
            </a:pPr>
            <a:r>
              <a:rPr lang="en" sz="3750">
                <a:solidFill>
                  <a:srgbClr val="616161"/>
                </a:solidFill>
                <a:latin typeface="Courier New"/>
                <a:ea typeface="Courier New"/>
                <a:cs typeface="Courier New"/>
                <a:sym typeface="Courier New"/>
              </a:rPr>
              <a:t>Putting emphasis creative storytelling audiences are drawn to psychological depth, suspense, and originality in these genres</a:t>
            </a:r>
            <a:endParaRPr sz="3750">
              <a:solidFill>
                <a:schemeClr val="dk1"/>
              </a:solidFill>
              <a:latin typeface="Courier New"/>
              <a:ea typeface="Courier New"/>
              <a:cs typeface="Courier New"/>
              <a:sym typeface="Courier New"/>
            </a:endParaRPr>
          </a:p>
          <a:p>
            <a:pPr indent="-359568" lvl="0" marL="457200" rtl="0" algn="l">
              <a:spcBef>
                <a:spcPts val="0"/>
              </a:spcBef>
              <a:spcAft>
                <a:spcPts val="0"/>
              </a:spcAft>
              <a:buClr>
                <a:srgbClr val="616161"/>
              </a:buClr>
              <a:buSzPct val="100000"/>
              <a:buFont typeface="Courier New"/>
              <a:buChar char="●"/>
            </a:pPr>
            <a:r>
              <a:rPr lang="en" sz="3750">
                <a:solidFill>
                  <a:srgbClr val="616161"/>
                </a:solidFill>
                <a:latin typeface="Courier New"/>
                <a:ea typeface="Courier New"/>
                <a:cs typeface="Courier New"/>
                <a:sym typeface="Courier New"/>
              </a:rPr>
              <a:t>Release during off-peak seasons because these genres perform best outside blockbuster-dominated seasons, therefore avoiding competition with big-budget films.</a:t>
            </a:r>
            <a:endParaRPr sz="3750">
              <a:solidFill>
                <a:srgbClr val="616161"/>
              </a:solidFill>
              <a:latin typeface="Courier New"/>
              <a:ea typeface="Courier New"/>
              <a:cs typeface="Courier New"/>
              <a:sym typeface="Courier New"/>
            </a:endParaRPr>
          </a:p>
          <a:p>
            <a:pPr indent="0" lvl="0" marL="0" rtl="0" algn="l">
              <a:spcBef>
                <a:spcPts val="4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8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rgbClr val="616161"/>
                </a:solidFill>
                <a:latin typeface="Courier New"/>
                <a:ea typeface="Courier New"/>
                <a:cs typeface="Courier New"/>
                <a:sym typeface="Courier New"/>
              </a:rPr>
              <a:t>Cont…</a:t>
            </a:r>
            <a:endParaRPr b="1" sz="2820">
              <a:solidFill>
                <a:srgbClr val="616161"/>
              </a:solidFill>
              <a:latin typeface="Courier New"/>
              <a:ea typeface="Courier New"/>
              <a:cs typeface="Courier New"/>
              <a:sym typeface="Courier New"/>
            </a:endParaRPr>
          </a:p>
        </p:txBody>
      </p:sp>
      <p:sp>
        <p:nvSpPr>
          <p:cNvPr id="133" name="Google Shape;133;p25"/>
          <p:cNvSpPr txBox="1"/>
          <p:nvPr>
            <p:ph idx="1" type="body"/>
          </p:nvPr>
        </p:nvSpPr>
        <p:spPr>
          <a:xfrm>
            <a:off x="311700" y="760700"/>
            <a:ext cx="8520600" cy="4299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Courier New"/>
                <a:ea typeface="Courier New"/>
                <a:cs typeface="Courier New"/>
                <a:sym typeface="Courier New"/>
              </a:rPr>
              <a:t>Recommendations for maximizing success with summer movie releases:</a:t>
            </a:r>
            <a:endParaRPr>
              <a:latin typeface="Courier New"/>
              <a:ea typeface="Courier New"/>
              <a:cs typeface="Courier New"/>
              <a:sym typeface="Courier New"/>
            </a:endParaRPr>
          </a:p>
          <a:p>
            <a:pPr indent="-342718" lvl="0" marL="457200" rtl="0" algn="l">
              <a:spcBef>
                <a:spcPts val="1400"/>
              </a:spcBef>
              <a:spcAft>
                <a:spcPts val="0"/>
              </a:spcAft>
              <a:buClr>
                <a:srgbClr val="616161"/>
              </a:buClr>
              <a:buSzPct val="100000"/>
              <a:buFont typeface="Courier New"/>
              <a:buChar char="●"/>
            </a:pPr>
            <a:r>
              <a:rPr lang="en" sz="1942">
                <a:solidFill>
                  <a:srgbClr val="616161"/>
                </a:solidFill>
                <a:latin typeface="Courier New"/>
                <a:ea typeface="Courier New"/>
                <a:cs typeface="Courier New"/>
                <a:sym typeface="Courier New"/>
              </a:rPr>
              <a:t>Focus on blockbuster genres because summer audiences expect action-packed, visually stunning, and family-friendly content</a:t>
            </a:r>
            <a:endParaRPr sz="1942">
              <a:solidFill>
                <a:srgbClr val="616161"/>
              </a:solidFill>
              <a:latin typeface="Courier New"/>
              <a:ea typeface="Courier New"/>
              <a:cs typeface="Courier New"/>
              <a:sym typeface="Courier New"/>
            </a:endParaRPr>
          </a:p>
          <a:p>
            <a:pPr indent="-342718" lvl="0" marL="457200" rtl="0" algn="l">
              <a:spcBef>
                <a:spcPts val="0"/>
              </a:spcBef>
              <a:spcAft>
                <a:spcPts val="0"/>
              </a:spcAft>
              <a:buClr>
                <a:srgbClr val="616161"/>
              </a:buClr>
              <a:buSzPct val="100000"/>
              <a:buFont typeface="Courier New"/>
              <a:buChar char="●"/>
            </a:pPr>
            <a:r>
              <a:rPr lang="en" sz="1942">
                <a:solidFill>
                  <a:srgbClr val="616161"/>
                </a:solidFill>
                <a:latin typeface="Courier New"/>
                <a:ea typeface="Courier New"/>
                <a:cs typeface="Courier New"/>
                <a:sym typeface="Courier New"/>
              </a:rPr>
              <a:t>Increase budget allocation as summer movies typically generate the highest worldwide gross, justifying higher production and marketing investments.</a:t>
            </a:r>
            <a:endParaRPr sz="1942">
              <a:solidFill>
                <a:srgbClr val="616161"/>
              </a:solidFill>
              <a:latin typeface="Courier New"/>
              <a:ea typeface="Courier New"/>
              <a:cs typeface="Courier New"/>
              <a:sym typeface="Courier New"/>
            </a:endParaRPr>
          </a:p>
          <a:p>
            <a:pPr indent="-342718" lvl="0" marL="457200" rtl="0" algn="l">
              <a:spcBef>
                <a:spcPts val="0"/>
              </a:spcBef>
              <a:spcAft>
                <a:spcPts val="0"/>
              </a:spcAft>
              <a:buClr>
                <a:srgbClr val="616161"/>
              </a:buClr>
              <a:buSzPct val="100000"/>
              <a:buFont typeface="Courier New"/>
              <a:buChar char="●"/>
            </a:pPr>
            <a:r>
              <a:rPr lang="en" sz="1942">
                <a:solidFill>
                  <a:srgbClr val="616161"/>
                </a:solidFill>
                <a:latin typeface="Courier New"/>
                <a:ea typeface="Courier New"/>
                <a:cs typeface="Courier New"/>
                <a:sym typeface="Courier New"/>
              </a:rPr>
              <a:t>Schedule prime release dates as timing can make or break a summer release, t</a:t>
            </a:r>
            <a:r>
              <a:rPr lang="en" sz="1942">
                <a:solidFill>
                  <a:srgbClr val="616161"/>
                </a:solidFill>
                <a:latin typeface="Courier New"/>
                <a:ea typeface="Courier New"/>
                <a:cs typeface="Courier New"/>
                <a:sym typeface="Courier New"/>
              </a:rPr>
              <a:t>argeting</a:t>
            </a:r>
            <a:r>
              <a:rPr lang="en" sz="1942">
                <a:solidFill>
                  <a:srgbClr val="616161"/>
                </a:solidFill>
                <a:latin typeface="Courier New"/>
                <a:ea typeface="Courier New"/>
                <a:cs typeface="Courier New"/>
                <a:sym typeface="Courier New"/>
              </a:rPr>
              <a:t> peak weekends, perhaps in which public holidays are frequent</a:t>
            </a:r>
            <a:endParaRPr sz="1942">
              <a:solidFill>
                <a:srgbClr val="616161"/>
              </a:solidFill>
              <a:latin typeface="Courier New"/>
              <a:ea typeface="Courier New"/>
              <a:cs typeface="Courier New"/>
              <a:sym typeface="Courier New"/>
            </a:endParaRPr>
          </a:p>
          <a:p>
            <a:pPr indent="-342718" lvl="0" marL="457200" rtl="0" algn="l">
              <a:spcBef>
                <a:spcPts val="0"/>
              </a:spcBef>
              <a:spcAft>
                <a:spcPts val="0"/>
              </a:spcAft>
              <a:buClr>
                <a:srgbClr val="616161"/>
              </a:buClr>
              <a:buSzPct val="100000"/>
              <a:buFont typeface="Courier New"/>
              <a:buChar char="●"/>
            </a:pPr>
            <a:r>
              <a:rPr lang="en" sz="1942">
                <a:solidFill>
                  <a:srgbClr val="616161"/>
                </a:solidFill>
                <a:latin typeface="Courier New"/>
                <a:ea typeface="Courier New"/>
                <a:cs typeface="Courier New"/>
                <a:sym typeface="Courier New"/>
              </a:rPr>
              <a:t>Avoid clashing with established franchise releases or other highly anticipated films.</a:t>
            </a:r>
            <a:endParaRPr sz="1942">
              <a:solidFill>
                <a:srgbClr val="616161"/>
              </a:solidFill>
              <a:latin typeface="Courier New"/>
              <a:ea typeface="Courier New"/>
              <a:cs typeface="Courier New"/>
              <a:sym typeface="Courier New"/>
            </a:endParaRPr>
          </a:p>
          <a:p>
            <a:pPr indent="0" lvl="0" marL="457200" rtl="0" algn="l">
              <a:spcBef>
                <a:spcPts val="1200"/>
              </a:spcBef>
              <a:spcAft>
                <a:spcPts val="1200"/>
              </a:spcAft>
              <a:buNone/>
            </a:pPr>
            <a:r>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39" name="Google Shape;139;p26"/>
          <p:cNvPicPr preferRelativeResize="0"/>
          <p:nvPr/>
        </p:nvPicPr>
        <p:blipFill>
          <a:blip r:embed="rId3">
            <a:alphaModFix/>
          </a:blip>
          <a:stretch>
            <a:fillRect/>
          </a:stretch>
        </p:blipFill>
        <p:spPr>
          <a:xfrm>
            <a:off x="0" y="0"/>
            <a:ext cx="9144000" cy="5143501"/>
          </a:xfrm>
          <a:prstGeom prst="rect">
            <a:avLst/>
          </a:prstGeom>
          <a:noFill/>
          <a:ln>
            <a:noFill/>
          </a:ln>
        </p:spPr>
      </p:pic>
      <p:sp>
        <p:nvSpPr>
          <p:cNvPr id="140" name="Google Shape;140;p26"/>
          <p:cNvSpPr txBox="1"/>
          <p:nvPr>
            <p:ph idx="1" type="body"/>
          </p:nvPr>
        </p:nvSpPr>
        <p:spPr>
          <a:xfrm>
            <a:off x="311700" y="2701275"/>
            <a:ext cx="8520600" cy="1867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sz="3300">
                <a:solidFill>
                  <a:srgbClr val="E3E3E3"/>
                </a:solidFill>
                <a:latin typeface="Courier New"/>
                <a:ea typeface="Courier New"/>
                <a:cs typeface="Courier New"/>
                <a:sym typeface="Courier New"/>
              </a:rPr>
              <a:t>Authors</a:t>
            </a:r>
            <a:r>
              <a:rPr lang="en" sz="3300">
                <a:solidFill>
                  <a:srgbClr val="E3E3E3"/>
                </a:solidFill>
                <a:latin typeface="Courier New"/>
                <a:ea typeface="Courier New"/>
                <a:cs typeface="Courier New"/>
                <a:sym typeface="Courier New"/>
              </a:rPr>
              <a:t>: Felix Mwendwa, Acinath Onkendi, Kago Ruburu, Lisa Mwangi, Simon Ndichu, Vincent Mutuku</a:t>
            </a:r>
            <a:endParaRPr sz="390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46" name="Google Shape;146;p27"/>
          <p:cNvPicPr preferRelativeResize="0"/>
          <p:nvPr/>
        </p:nvPicPr>
        <p:blipFill rotWithShape="1">
          <a:blip r:embed="rId3">
            <a:alphaModFix/>
          </a:blip>
          <a:srcRect b="0" l="0" r="0" t="0"/>
          <a:stretch/>
        </p:blipFill>
        <p:spPr>
          <a:xfrm>
            <a:off x="2783224" y="1317096"/>
            <a:ext cx="3933595" cy="2683537"/>
          </a:xfrm>
          <a:prstGeom prst="rect">
            <a:avLst/>
          </a:prstGeom>
          <a:noFill/>
          <a:ln>
            <a:noFill/>
          </a:ln>
        </p:spPr>
      </p:pic>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1" y="0"/>
            <a:ext cx="9144000"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1500" y="0"/>
            <a:ext cx="9144000" cy="5143500"/>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Business Understanding</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45833"/>
              <a:buFont typeface="Arial"/>
              <a:buNone/>
            </a:pPr>
            <a:r>
              <a:rPr lang="en" sz="2400">
                <a:solidFill>
                  <a:schemeClr val="lt1"/>
                </a:solidFill>
                <a:latin typeface="Courier New"/>
                <a:ea typeface="Courier New"/>
                <a:cs typeface="Courier New"/>
                <a:sym typeface="Courier New"/>
              </a:rPr>
              <a:t>The movie industry has undergone significant changes over the years, evolving considerably over time. This highlights the importance of identifying the types of films that resonate most with audiences around the world today. </a:t>
            </a:r>
            <a:endParaRPr sz="2400">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SzPct val="45833"/>
              <a:buFont typeface="Arial"/>
              <a:buNone/>
            </a:pPr>
            <a:r>
              <a:rPr lang="en" sz="2400">
                <a:solidFill>
                  <a:schemeClr val="lt1"/>
                </a:solidFill>
                <a:latin typeface="Courier New"/>
                <a:ea typeface="Courier New"/>
                <a:cs typeface="Courier New"/>
                <a:sym typeface="Courier New"/>
              </a:rPr>
              <a:t>Our aim is to perform an analysis that delivers actionable insights, helping the company create films in which success is imminent.</a:t>
            </a:r>
            <a:endParaRPr sz="2400">
              <a:solidFill>
                <a:schemeClr val="lt1"/>
              </a:solidFill>
              <a:latin typeface="Courier New"/>
              <a:ea typeface="Courier New"/>
              <a:cs typeface="Courier New"/>
              <a:sym typeface="Courier New"/>
            </a:endParaRPr>
          </a:p>
          <a:p>
            <a:pPr indent="0" lvl="0" marL="0" rtl="0" algn="l">
              <a:spcBef>
                <a:spcPts val="16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36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chemeClr val="dk2"/>
                </a:solidFill>
                <a:latin typeface="Courier New"/>
                <a:ea typeface="Courier New"/>
                <a:cs typeface="Courier New"/>
                <a:sym typeface="Courier New"/>
              </a:rPr>
              <a:t>Main Objective</a:t>
            </a:r>
            <a:endParaRPr b="1" sz="3020">
              <a:solidFill>
                <a:schemeClr val="dk2"/>
              </a:solidFill>
              <a:latin typeface="Courier New"/>
              <a:ea typeface="Courier New"/>
              <a:cs typeface="Courier New"/>
              <a:sym typeface="Courier New"/>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Clr>
                <a:schemeClr val="dk1"/>
              </a:buClr>
              <a:buSzPts val="1100"/>
              <a:buFont typeface="Arial"/>
              <a:buNone/>
            </a:pPr>
            <a:r>
              <a:rPr lang="en" sz="3400">
                <a:solidFill>
                  <a:srgbClr val="616161"/>
                </a:solidFill>
                <a:latin typeface="Courier New"/>
                <a:ea typeface="Courier New"/>
                <a:cs typeface="Courier New"/>
                <a:sym typeface="Courier New"/>
              </a:rPr>
              <a:t>To determine the best performing movie genres on the market.</a:t>
            </a:r>
            <a:endParaRPr sz="15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710601" y="0"/>
            <a:ext cx="7511749"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dk2"/>
                </a:solidFill>
                <a:latin typeface="Courier New"/>
                <a:ea typeface="Courier New"/>
                <a:cs typeface="Courier New"/>
                <a:sym typeface="Courier New"/>
              </a:rPr>
              <a:t>Findings</a:t>
            </a:r>
            <a:endParaRPr b="1" sz="2820">
              <a:solidFill>
                <a:schemeClr val="dk2"/>
              </a:solidFill>
              <a:latin typeface="Courier New"/>
              <a:ea typeface="Courier New"/>
              <a:cs typeface="Courier New"/>
              <a:sym typeface="Courier New"/>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latin typeface="Courier New"/>
                <a:ea typeface="Courier New"/>
                <a:cs typeface="Courier New"/>
                <a:sym typeface="Courier New"/>
              </a:rPr>
              <a:t>As per the previous slide, it is evident that Horror movies, yes, horror movies have the highest return on investment as compared to the other genres.</a:t>
            </a:r>
            <a:endParaRPr sz="2100">
              <a:latin typeface="Courier New"/>
              <a:ea typeface="Courier New"/>
              <a:cs typeface="Courier New"/>
              <a:sym typeface="Courier New"/>
            </a:endParaRPr>
          </a:p>
          <a:p>
            <a:pPr indent="0" lvl="0" marL="0" rtl="0" algn="l">
              <a:spcBef>
                <a:spcPts val="1200"/>
              </a:spcBef>
              <a:spcAft>
                <a:spcPts val="1200"/>
              </a:spcAft>
              <a:buNone/>
            </a:pPr>
            <a:r>
              <a:rPr lang="en" sz="2100">
                <a:latin typeface="Courier New"/>
                <a:ea typeface="Courier New"/>
                <a:cs typeface="Courier New"/>
                <a:sym typeface="Courier New"/>
              </a:rPr>
              <a:t>They are closely followed by Mysteries, Thrillers and then Biographies. This occurs because these movies often have small budgets but achieve high ROI due to their particular audience and lower production costs.</a:t>
            </a:r>
            <a:endParaRPr sz="21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0" y="0"/>
            <a:ext cx="9296400" cy="47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dk2"/>
                </a:solidFill>
                <a:latin typeface="Courier New"/>
                <a:ea typeface="Courier New"/>
                <a:cs typeface="Courier New"/>
                <a:sym typeface="Courier New"/>
              </a:rPr>
              <a:t>Findings</a:t>
            </a:r>
            <a:endParaRPr b="1" sz="3700">
              <a:latin typeface="Courier New"/>
              <a:ea typeface="Courier New"/>
              <a:cs typeface="Courier New"/>
              <a:sym typeface="Courier New"/>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00">
                <a:solidFill>
                  <a:srgbClr val="616161"/>
                </a:solidFill>
                <a:latin typeface="Courier New"/>
                <a:ea typeface="Courier New"/>
                <a:cs typeface="Courier New"/>
                <a:sym typeface="Courier New"/>
              </a:rPr>
              <a:t>It is apparent that movies released in the summer are of have the highest budget allocations, as well as the highest worldwide gross. </a:t>
            </a:r>
            <a:endParaRPr sz="2100">
              <a:solidFill>
                <a:srgbClr val="616161"/>
              </a:solidFill>
              <a:latin typeface="Courier New"/>
              <a:ea typeface="Courier New"/>
              <a:cs typeface="Courier New"/>
              <a:sym typeface="Courier New"/>
            </a:endParaRPr>
          </a:p>
          <a:p>
            <a:pPr indent="0" lvl="0" marL="0" rtl="0" algn="l">
              <a:spcBef>
                <a:spcPts val="1600"/>
              </a:spcBef>
              <a:spcAft>
                <a:spcPts val="0"/>
              </a:spcAft>
              <a:buNone/>
            </a:pPr>
            <a:r>
              <a:rPr lang="en" sz="2100">
                <a:solidFill>
                  <a:srgbClr val="616161"/>
                </a:solidFill>
                <a:latin typeface="Courier New"/>
                <a:ea typeface="Courier New"/>
                <a:cs typeface="Courier New"/>
                <a:sym typeface="Courier New"/>
              </a:rPr>
              <a:t>This can be attributed to the fact that summer coincides with school holidays and family vacations in many parts of the world, making it excellent for primetime viewership.</a:t>
            </a:r>
            <a:endParaRPr sz="2100">
              <a:solidFill>
                <a:srgbClr val="616161"/>
              </a:solidFill>
              <a:latin typeface="Courier New"/>
              <a:ea typeface="Courier New"/>
              <a:cs typeface="Courier New"/>
              <a:sym typeface="Courier New"/>
            </a:endParaRPr>
          </a:p>
          <a:p>
            <a:pPr indent="0" lvl="0" marL="0" rtl="0" algn="l">
              <a:spcBef>
                <a:spcPts val="1600"/>
              </a:spcBef>
              <a:spcAft>
                <a:spcPts val="1600"/>
              </a:spcAft>
              <a:buClr>
                <a:schemeClr val="dk1"/>
              </a:buClr>
              <a:buSzPct val="52380"/>
              <a:buFont typeface="Arial"/>
              <a:buNone/>
            </a:pPr>
            <a:r>
              <a:rPr lang="en" sz="2100">
                <a:solidFill>
                  <a:srgbClr val="616161"/>
                </a:solidFill>
                <a:latin typeface="Courier New"/>
                <a:ea typeface="Courier New"/>
                <a:cs typeface="Courier New"/>
                <a:sym typeface="Courier New"/>
              </a:rPr>
              <a:t>This translates to studios allocating higher budgets to attract large audiences, ensuring a better return on investment.</a:t>
            </a:r>
            <a:endParaRPr sz="2100">
              <a:solidFill>
                <a:srgbClr val="61616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701353" y="0"/>
            <a:ext cx="7741294"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