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7409a809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7409a809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7409a8090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7409a809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7409a809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7409a809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76d0c641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76d0c641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7409a80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7409a80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276d0c641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276d0c64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76d0c64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76d0c64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7409a80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7409a80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7409a809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7409a809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7409a809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7409a809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7409a809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7409a809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7409a809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7409a809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7409a809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7409a809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0" y="611025"/>
            <a:ext cx="9144001" cy="4532475"/>
          </a:xfrm>
          <a:prstGeom prst="rect">
            <a:avLst/>
          </a:prstGeom>
          <a:noFill/>
          <a:ln>
            <a:noFill/>
          </a:ln>
        </p:spPr>
      </p:pic>
      <p:sp>
        <p:nvSpPr>
          <p:cNvPr id="56" name="Google Shape;56;p13"/>
          <p:cNvSpPr txBox="1"/>
          <p:nvPr>
            <p:ph idx="1" type="subTitle"/>
          </p:nvPr>
        </p:nvSpPr>
        <p:spPr>
          <a:xfrm>
            <a:off x="0" y="0"/>
            <a:ext cx="9144000" cy="6111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b="1" lang="en" sz="3080">
                <a:solidFill>
                  <a:srgbClr val="990000"/>
                </a:solidFill>
                <a:latin typeface="Nunito"/>
                <a:ea typeface="Nunito"/>
                <a:cs typeface="Nunito"/>
                <a:sym typeface="Nunito"/>
              </a:rPr>
              <a:t>Film Production Analysis</a:t>
            </a:r>
            <a:endParaRPr b="1" sz="3080">
              <a:solidFill>
                <a:srgbClr val="99000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67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Nunito"/>
                <a:ea typeface="Nunito"/>
                <a:cs typeface="Nunito"/>
                <a:sym typeface="Nunito"/>
              </a:rPr>
              <a:t>Cont…</a:t>
            </a:r>
            <a:endParaRPr b="1" sz="2820">
              <a:latin typeface="Nunito"/>
              <a:ea typeface="Nunito"/>
              <a:cs typeface="Nunito"/>
              <a:sym typeface="Nunito"/>
            </a:endParaRPr>
          </a:p>
        </p:txBody>
      </p:sp>
      <p:sp>
        <p:nvSpPr>
          <p:cNvPr id="111" name="Google Shape;111;p22"/>
          <p:cNvSpPr txBox="1"/>
          <p:nvPr>
            <p:ph idx="1" type="body"/>
          </p:nvPr>
        </p:nvSpPr>
        <p:spPr>
          <a:xfrm>
            <a:off x="311700" y="750925"/>
            <a:ext cx="8520600" cy="4392600"/>
          </a:xfrm>
          <a:prstGeom prst="rect">
            <a:avLst/>
          </a:prstGeom>
        </p:spPr>
        <p:txBody>
          <a:bodyPr anchorCtr="0" anchor="t" bIns="91425" lIns="91425" spcFirstLastPara="1" rIns="91425" wrap="square" tIns="91425">
            <a:normAutofit/>
          </a:bodyPr>
          <a:lstStyle/>
          <a:p>
            <a:pPr indent="0" lvl="0" marL="0" rtl="0" algn="l">
              <a:lnSpc>
                <a:spcPct val="95000"/>
              </a:lnSpc>
              <a:spcBef>
                <a:spcPts val="1200"/>
              </a:spcBef>
              <a:spcAft>
                <a:spcPts val="0"/>
              </a:spcAft>
              <a:buSzPts val="688"/>
              <a:buNone/>
            </a:pPr>
            <a:r>
              <a:rPr lang="en" sz="2243">
                <a:solidFill>
                  <a:srgbClr val="616161"/>
                </a:solidFill>
                <a:latin typeface="Nunito"/>
                <a:ea typeface="Nunito"/>
                <a:cs typeface="Nunito"/>
                <a:sym typeface="Nunito"/>
              </a:rPr>
              <a:t>Recommendations to capitalize on the high ROI of horror movies and other similar genres:</a:t>
            </a:r>
            <a:endParaRPr sz="2243">
              <a:solidFill>
                <a:srgbClr val="616161"/>
              </a:solidFill>
              <a:latin typeface="Nunito"/>
              <a:ea typeface="Nunito"/>
              <a:cs typeface="Nunito"/>
              <a:sym typeface="Nunito"/>
            </a:endParaRPr>
          </a:p>
          <a:p>
            <a:pPr indent="-371078" lvl="0" marL="457200" rtl="0" algn="l">
              <a:lnSpc>
                <a:spcPct val="95000"/>
              </a:lnSpc>
              <a:spcBef>
                <a:spcPts val="1400"/>
              </a:spcBef>
              <a:spcAft>
                <a:spcPts val="0"/>
              </a:spcAft>
              <a:buClr>
                <a:srgbClr val="616161"/>
              </a:buClr>
              <a:buSzPts val="2244"/>
              <a:buFont typeface="Nunito"/>
              <a:buChar char="●"/>
            </a:pPr>
            <a:r>
              <a:rPr lang="en" sz="2243">
                <a:solidFill>
                  <a:srgbClr val="616161"/>
                </a:solidFill>
                <a:latin typeface="Nunito"/>
                <a:ea typeface="Nunito"/>
                <a:cs typeface="Nunito"/>
                <a:sym typeface="Nunito"/>
              </a:rPr>
              <a:t>Focus on low to mid-budget productions as these genres excel with smaller budgets, reducing financial risk while still achieving high returns.</a:t>
            </a:r>
            <a:endParaRPr sz="2243">
              <a:solidFill>
                <a:srgbClr val="616161"/>
              </a:solidFill>
              <a:latin typeface="Nunito"/>
              <a:ea typeface="Nunito"/>
              <a:cs typeface="Nunito"/>
              <a:sym typeface="Nunito"/>
            </a:endParaRPr>
          </a:p>
          <a:p>
            <a:pPr indent="-371078" lvl="0" marL="457200" rtl="0" algn="l">
              <a:lnSpc>
                <a:spcPct val="95000"/>
              </a:lnSpc>
              <a:spcBef>
                <a:spcPts val="0"/>
              </a:spcBef>
              <a:spcAft>
                <a:spcPts val="0"/>
              </a:spcAft>
              <a:buClr>
                <a:srgbClr val="616161"/>
              </a:buClr>
              <a:buSzPts val="2244"/>
              <a:buFont typeface="Nunito"/>
              <a:buChar char="●"/>
            </a:pPr>
            <a:r>
              <a:rPr lang="en" sz="2243">
                <a:solidFill>
                  <a:srgbClr val="616161"/>
                </a:solidFill>
                <a:latin typeface="Nunito"/>
                <a:ea typeface="Nunito"/>
                <a:cs typeface="Nunito"/>
                <a:sym typeface="Nunito"/>
              </a:rPr>
              <a:t>Putting emphasis creative storytelling audiences are drawn to psychological depth, suspense, and originality in these genres</a:t>
            </a:r>
            <a:endParaRPr sz="2243">
              <a:solidFill>
                <a:schemeClr val="dk1"/>
              </a:solidFill>
              <a:latin typeface="Nunito"/>
              <a:ea typeface="Nunito"/>
              <a:cs typeface="Nunito"/>
              <a:sym typeface="Nunito"/>
            </a:endParaRPr>
          </a:p>
          <a:p>
            <a:pPr indent="-371078" lvl="0" marL="457200" rtl="0" algn="l">
              <a:lnSpc>
                <a:spcPct val="95000"/>
              </a:lnSpc>
              <a:spcBef>
                <a:spcPts val="0"/>
              </a:spcBef>
              <a:spcAft>
                <a:spcPts val="0"/>
              </a:spcAft>
              <a:buClr>
                <a:srgbClr val="616161"/>
              </a:buClr>
              <a:buSzPts val="2244"/>
              <a:buFont typeface="Nunito"/>
              <a:buChar char="●"/>
            </a:pPr>
            <a:r>
              <a:rPr lang="en" sz="2243">
                <a:solidFill>
                  <a:srgbClr val="616161"/>
                </a:solidFill>
                <a:latin typeface="Nunito"/>
                <a:ea typeface="Nunito"/>
                <a:cs typeface="Nunito"/>
                <a:sym typeface="Nunito"/>
              </a:rPr>
              <a:t>Release during off-peak seasons because these genres perform best outside blockbuster-dominated seasons, therefore avoiding competition with big-budget films.</a:t>
            </a:r>
            <a:endParaRPr sz="2243">
              <a:solidFill>
                <a:srgbClr val="616161"/>
              </a:solidFill>
              <a:latin typeface="Nunito"/>
              <a:ea typeface="Nunito"/>
              <a:cs typeface="Nunito"/>
              <a:sym typeface="Nunito"/>
            </a:endParaRPr>
          </a:p>
          <a:p>
            <a:pPr indent="0" lvl="0" marL="0" rtl="0" algn="l">
              <a:lnSpc>
                <a:spcPct val="95000"/>
              </a:lnSpc>
              <a:spcBef>
                <a:spcPts val="400"/>
              </a:spcBef>
              <a:spcAft>
                <a:spcPts val="1200"/>
              </a:spcAft>
              <a:buSzPts val="688"/>
              <a:buNone/>
            </a:pPr>
            <a:r>
              <a:t/>
            </a:r>
            <a:endParaRPr sz="1025">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188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ourier New"/>
                <a:ea typeface="Courier New"/>
                <a:cs typeface="Courier New"/>
                <a:sym typeface="Courier New"/>
              </a:rPr>
              <a:t>Cont…</a:t>
            </a:r>
            <a:endParaRPr b="1" sz="2820">
              <a:latin typeface="Courier New"/>
              <a:ea typeface="Courier New"/>
              <a:cs typeface="Courier New"/>
              <a:sym typeface="Courier New"/>
            </a:endParaRPr>
          </a:p>
        </p:txBody>
      </p:sp>
      <p:sp>
        <p:nvSpPr>
          <p:cNvPr id="117" name="Google Shape;117;p23"/>
          <p:cNvSpPr txBox="1"/>
          <p:nvPr>
            <p:ph idx="1" type="body"/>
          </p:nvPr>
        </p:nvSpPr>
        <p:spPr>
          <a:xfrm>
            <a:off x="311700" y="760700"/>
            <a:ext cx="8520600" cy="4299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2100">
                <a:solidFill>
                  <a:schemeClr val="dk1"/>
                </a:solidFill>
                <a:latin typeface="Nunito"/>
                <a:ea typeface="Nunito"/>
                <a:cs typeface="Nunito"/>
                <a:sym typeface="Nunito"/>
              </a:rPr>
              <a:t>Recommendations for maximizing success with summer movie releases:</a:t>
            </a:r>
            <a:endParaRPr sz="2100">
              <a:solidFill>
                <a:schemeClr val="dk1"/>
              </a:solidFill>
              <a:latin typeface="Nunito"/>
              <a:ea typeface="Nunito"/>
              <a:cs typeface="Nunito"/>
              <a:sym typeface="Nunito"/>
            </a:endParaRPr>
          </a:p>
          <a:p>
            <a:pPr indent="-361950" lvl="0" marL="457200" rtl="0" algn="l">
              <a:lnSpc>
                <a:spcPct val="95000"/>
              </a:lnSpc>
              <a:spcBef>
                <a:spcPts val="1400"/>
              </a:spcBef>
              <a:spcAft>
                <a:spcPts val="0"/>
              </a:spcAft>
              <a:buClr>
                <a:schemeClr val="dk1"/>
              </a:buClr>
              <a:buSzPts val="2100"/>
              <a:buFont typeface="Nunito"/>
              <a:buChar char="●"/>
            </a:pPr>
            <a:r>
              <a:rPr lang="en" sz="2100">
                <a:solidFill>
                  <a:schemeClr val="dk1"/>
                </a:solidFill>
                <a:latin typeface="Nunito"/>
                <a:ea typeface="Nunito"/>
                <a:cs typeface="Nunito"/>
                <a:sym typeface="Nunito"/>
              </a:rPr>
              <a:t>Focus on blockbuster genres because summer audiences expect action-packed, visually stunning, and family-friendly content</a:t>
            </a:r>
            <a:endParaRPr sz="2100">
              <a:solidFill>
                <a:schemeClr val="dk1"/>
              </a:solidFill>
              <a:latin typeface="Nunito"/>
              <a:ea typeface="Nunito"/>
              <a:cs typeface="Nunito"/>
              <a:sym typeface="Nunito"/>
            </a:endParaRPr>
          </a:p>
          <a:p>
            <a:pPr indent="-361950" lvl="0" marL="457200" rtl="0" algn="l">
              <a:lnSpc>
                <a:spcPct val="95000"/>
              </a:lnSpc>
              <a:spcBef>
                <a:spcPts val="0"/>
              </a:spcBef>
              <a:spcAft>
                <a:spcPts val="0"/>
              </a:spcAft>
              <a:buClr>
                <a:schemeClr val="dk1"/>
              </a:buClr>
              <a:buSzPts val="2100"/>
              <a:buFont typeface="Nunito"/>
              <a:buChar char="●"/>
            </a:pPr>
            <a:r>
              <a:rPr lang="en" sz="2100">
                <a:solidFill>
                  <a:schemeClr val="dk1"/>
                </a:solidFill>
                <a:latin typeface="Nunito"/>
                <a:ea typeface="Nunito"/>
                <a:cs typeface="Nunito"/>
                <a:sym typeface="Nunito"/>
              </a:rPr>
              <a:t>Increase budget allocation as summer movies typically generate the highest worldwide gross, justifying higher production and marketing investments.</a:t>
            </a:r>
            <a:endParaRPr sz="2100">
              <a:solidFill>
                <a:schemeClr val="dk1"/>
              </a:solidFill>
              <a:latin typeface="Nunito"/>
              <a:ea typeface="Nunito"/>
              <a:cs typeface="Nunito"/>
              <a:sym typeface="Nunito"/>
            </a:endParaRPr>
          </a:p>
          <a:p>
            <a:pPr indent="-361950" lvl="0" marL="457200" rtl="0" algn="l">
              <a:lnSpc>
                <a:spcPct val="95000"/>
              </a:lnSpc>
              <a:spcBef>
                <a:spcPts val="0"/>
              </a:spcBef>
              <a:spcAft>
                <a:spcPts val="0"/>
              </a:spcAft>
              <a:buClr>
                <a:schemeClr val="dk1"/>
              </a:buClr>
              <a:buSzPts val="2100"/>
              <a:buFont typeface="Nunito"/>
              <a:buChar char="●"/>
            </a:pPr>
            <a:r>
              <a:rPr lang="en" sz="2100">
                <a:solidFill>
                  <a:schemeClr val="dk1"/>
                </a:solidFill>
                <a:latin typeface="Nunito"/>
                <a:ea typeface="Nunito"/>
                <a:cs typeface="Nunito"/>
                <a:sym typeface="Nunito"/>
              </a:rPr>
              <a:t>Schedule prime release dates as timing can make or break a summer release, t</a:t>
            </a:r>
            <a:r>
              <a:rPr lang="en" sz="2100">
                <a:solidFill>
                  <a:schemeClr val="dk1"/>
                </a:solidFill>
                <a:latin typeface="Nunito"/>
                <a:ea typeface="Nunito"/>
                <a:cs typeface="Nunito"/>
                <a:sym typeface="Nunito"/>
              </a:rPr>
              <a:t>argeting</a:t>
            </a:r>
            <a:r>
              <a:rPr lang="en" sz="2100">
                <a:solidFill>
                  <a:schemeClr val="dk1"/>
                </a:solidFill>
                <a:latin typeface="Nunito"/>
                <a:ea typeface="Nunito"/>
                <a:cs typeface="Nunito"/>
                <a:sym typeface="Nunito"/>
              </a:rPr>
              <a:t> peak weekends, perhaps in which public holidays are frequent</a:t>
            </a:r>
            <a:endParaRPr sz="2100">
              <a:solidFill>
                <a:schemeClr val="dk1"/>
              </a:solidFill>
              <a:latin typeface="Nunito"/>
              <a:ea typeface="Nunito"/>
              <a:cs typeface="Nunito"/>
              <a:sym typeface="Nunito"/>
            </a:endParaRPr>
          </a:p>
          <a:p>
            <a:pPr indent="-361950" lvl="0" marL="457200" rtl="0" algn="l">
              <a:lnSpc>
                <a:spcPct val="95000"/>
              </a:lnSpc>
              <a:spcBef>
                <a:spcPts val="0"/>
              </a:spcBef>
              <a:spcAft>
                <a:spcPts val="0"/>
              </a:spcAft>
              <a:buClr>
                <a:schemeClr val="dk1"/>
              </a:buClr>
              <a:buSzPts val="2100"/>
              <a:buFont typeface="Nunito"/>
              <a:buChar char="●"/>
            </a:pPr>
            <a:r>
              <a:rPr lang="en" sz="2100">
                <a:solidFill>
                  <a:schemeClr val="dk1"/>
                </a:solidFill>
                <a:latin typeface="Nunito"/>
                <a:ea typeface="Nunito"/>
                <a:cs typeface="Nunito"/>
                <a:sym typeface="Nunito"/>
              </a:rPr>
              <a:t>Avoid clashing with established franchise releases or other highly anticipated films.</a:t>
            </a:r>
            <a:endParaRPr sz="2100">
              <a:solidFill>
                <a:schemeClr val="dk1"/>
              </a:solidFill>
              <a:latin typeface="Nunito"/>
              <a:ea typeface="Nunito"/>
              <a:cs typeface="Nunito"/>
              <a:sym typeface="Nunito"/>
            </a:endParaRPr>
          </a:p>
          <a:p>
            <a:pPr indent="0" lvl="0" marL="457200" rtl="0" algn="l">
              <a:lnSpc>
                <a:spcPct val="95000"/>
              </a:lnSpc>
              <a:spcBef>
                <a:spcPts val="1200"/>
              </a:spcBef>
              <a:spcAft>
                <a:spcPts val="1200"/>
              </a:spcAft>
              <a:buSzPts val="1018"/>
              <a:buNone/>
            </a:pPr>
            <a:r>
              <a:t/>
            </a:r>
            <a:endParaRPr sz="2100">
              <a:solidFill>
                <a:schemeClr val="dk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2800">
                <a:solidFill>
                  <a:schemeClr val="dk1"/>
                </a:solidFill>
                <a:latin typeface="Nunito"/>
                <a:ea typeface="Nunito"/>
                <a:cs typeface="Nunito"/>
                <a:sym typeface="Nunito"/>
              </a:rPr>
              <a:t>Authors</a:t>
            </a:r>
            <a:r>
              <a:rPr lang="en" sz="2800">
                <a:solidFill>
                  <a:schemeClr val="dk1"/>
                </a:solidFill>
                <a:latin typeface="Nunito"/>
                <a:ea typeface="Nunito"/>
                <a:cs typeface="Nunito"/>
                <a:sym typeface="Nunito"/>
              </a:rPr>
              <a:t>: Felix Mwendwa, Acinath Onkendi, Kago Ruburu, Lisa Mwangi, Simon Ndichu, Vincent Mutuku</a:t>
            </a:r>
            <a:endParaRPr sz="3400">
              <a:solidFill>
                <a:schemeClr val="dk1"/>
              </a:solidFill>
              <a:latin typeface="Nunito"/>
              <a:ea typeface="Nunito"/>
              <a:cs typeface="Nunito"/>
              <a:sym typeface="Nunito"/>
            </a:endParaRPr>
          </a:p>
          <a:p>
            <a:pPr indent="0" lvl="0" marL="0" rtl="0" algn="l">
              <a:spcBef>
                <a:spcPts val="1200"/>
              </a:spcBef>
              <a:spcAft>
                <a:spcPts val="1200"/>
              </a:spcAft>
              <a:buNone/>
            </a:pPr>
            <a:r>
              <a:t/>
            </a:r>
            <a:endParaRPr sz="1300">
              <a:solidFill>
                <a:schemeClr val="dk1"/>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5"/>
          <p:cNvPicPr preferRelativeResize="0"/>
          <p:nvPr/>
        </p:nvPicPr>
        <p:blipFill rotWithShape="1">
          <a:blip r:embed="rId3">
            <a:alphaModFix/>
          </a:blip>
          <a:srcRect b="0" l="0" r="0" t="0"/>
          <a:stretch/>
        </p:blipFill>
        <p:spPr>
          <a:xfrm>
            <a:off x="2783224" y="1317096"/>
            <a:ext cx="3933595" cy="2683537"/>
          </a:xfrm>
          <a:prstGeom prst="rect">
            <a:avLst/>
          </a:prstGeom>
          <a:noFill/>
          <a:ln>
            <a:noFill/>
          </a:ln>
        </p:spPr>
      </p:pic>
      <p:sp>
        <p:nvSpPr>
          <p:cNvPr id="128" name="Google Shape;128;p25"/>
          <p:cNvSpPr txBox="1"/>
          <p:nvPr>
            <p:ph idx="1" type="body"/>
          </p:nvPr>
        </p:nvSpPr>
        <p:spPr>
          <a:xfrm>
            <a:off x="311700" y="617025"/>
            <a:ext cx="8520600" cy="371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latin typeface="Nunito"/>
                <a:ea typeface="Nunito"/>
                <a:cs typeface="Nunito"/>
                <a:sym typeface="Nunito"/>
              </a:rPr>
              <a:t>Project Overview</a:t>
            </a:r>
            <a:endParaRPr b="1">
              <a:latin typeface="Nunito"/>
              <a:ea typeface="Nunito"/>
              <a:cs typeface="Nunito"/>
              <a:sym typeface="Nunito"/>
            </a:endParaRPr>
          </a:p>
        </p:txBody>
      </p:sp>
      <p:sp>
        <p:nvSpPr>
          <p:cNvPr id="62" name="Google Shape;62;p14"/>
          <p:cNvSpPr txBox="1"/>
          <p:nvPr>
            <p:ph idx="1" type="body"/>
          </p:nvPr>
        </p:nvSpPr>
        <p:spPr>
          <a:xfrm>
            <a:off x="311700" y="1152475"/>
            <a:ext cx="8520600" cy="34164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200">
                <a:latin typeface="Nunito"/>
                <a:ea typeface="Nunito"/>
                <a:cs typeface="Nunito"/>
                <a:sym typeface="Nunito"/>
              </a:rPr>
              <a:t>This project aims to identify successful film trends in the current box office landscape to guide the strategic direction of our company's newly established movie studio.</a:t>
            </a:r>
            <a:endParaRPr sz="2200">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t/>
            </a:r>
            <a:endParaRPr sz="2200">
              <a:latin typeface="Nunito"/>
              <a:ea typeface="Nunito"/>
              <a:cs typeface="Nunito"/>
              <a:sym typeface="Nunito"/>
            </a:endParaRPr>
          </a:p>
          <a:p>
            <a:pPr indent="0" lvl="0" marL="0" rtl="0" algn="l">
              <a:spcBef>
                <a:spcPts val="1200"/>
              </a:spcBef>
              <a:spcAft>
                <a:spcPts val="1200"/>
              </a:spcAft>
              <a:buNone/>
            </a:pPr>
            <a:r>
              <a:t/>
            </a:r>
            <a:endParaRPr sz="22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b="1" lang="en">
                <a:latin typeface="Nunito"/>
                <a:ea typeface="Nunito"/>
                <a:cs typeface="Nunito"/>
                <a:sym typeface="Nunito"/>
              </a:rPr>
              <a:t>Business Understanding</a:t>
            </a:r>
            <a:endParaRPr b="1">
              <a:latin typeface="Nunito"/>
              <a:ea typeface="Nunito"/>
              <a:cs typeface="Nunito"/>
              <a:sym typeface="Nunito"/>
            </a:endParaRPr>
          </a:p>
          <a:p>
            <a:pPr indent="0" lvl="0" marL="0" rtl="0" algn="ctr">
              <a:spcBef>
                <a:spcPts val="0"/>
              </a:spcBef>
              <a:spcAft>
                <a:spcPts val="0"/>
              </a:spcAft>
              <a:buNone/>
            </a:pPr>
            <a:r>
              <a:t/>
            </a:r>
            <a:endParaRPr b="1">
              <a:latin typeface="Nunito"/>
              <a:ea typeface="Nunito"/>
              <a:cs typeface="Nunito"/>
              <a:sym typeface="Nunito"/>
            </a:endParaRPr>
          </a:p>
        </p:txBody>
      </p:sp>
      <p:sp>
        <p:nvSpPr>
          <p:cNvPr id="68" name="Google Shape;68;p15"/>
          <p:cNvSpPr txBox="1"/>
          <p:nvPr>
            <p:ph idx="1" type="body"/>
          </p:nvPr>
        </p:nvSpPr>
        <p:spPr>
          <a:xfrm>
            <a:off x="155025" y="1152475"/>
            <a:ext cx="8919000" cy="39045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2000">
                <a:solidFill>
                  <a:schemeClr val="dk1"/>
                </a:solidFill>
                <a:latin typeface="Nunito"/>
                <a:ea typeface="Nunito"/>
                <a:cs typeface="Nunito"/>
                <a:sym typeface="Nunito"/>
              </a:rPr>
              <a:t>The movie industry has undergone significant changes over the years, evolving considerably over time. This highlights the importance of identifying the types of films that resonate most with audiences around the world today. </a:t>
            </a:r>
            <a:br>
              <a:rPr lang="en" sz="2000">
                <a:solidFill>
                  <a:schemeClr val="dk1"/>
                </a:solidFill>
                <a:latin typeface="Nunito"/>
                <a:ea typeface="Nunito"/>
                <a:cs typeface="Nunito"/>
                <a:sym typeface="Nunito"/>
              </a:rPr>
            </a:br>
            <a:endParaRPr sz="2000">
              <a:solidFill>
                <a:schemeClr val="dk1"/>
              </a:solidFill>
              <a:latin typeface="Nunito"/>
              <a:ea typeface="Nunito"/>
              <a:cs typeface="Nunito"/>
              <a:sym typeface="Nunito"/>
            </a:endParaRPr>
          </a:p>
          <a:p>
            <a:pPr indent="0" lvl="0" marL="0" rtl="0" algn="l">
              <a:lnSpc>
                <a:spcPct val="135714"/>
              </a:lnSpc>
              <a:spcBef>
                <a:spcPts val="1200"/>
              </a:spcBef>
              <a:spcAft>
                <a:spcPts val="0"/>
              </a:spcAft>
              <a:buNone/>
            </a:pPr>
            <a:r>
              <a:rPr b="1" lang="en" sz="1900">
                <a:solidFill>
                  <a:schemeClr val="dk1"/>
                </a:solidFill>
                <a:latin typeface="Nunito"/>
                <a:ea typeface="Nunito"/>
                <a:cs typeface="Nunito"/>
                <a:sym typeface="Nunito"/>
              </a:rPr>
              <a:t>Key Business Questions</a:t>
            </a:r>
            <a:endParaRPr b="1" sz="1900">
              <a:solidFill>
                <a:schemeClr val="dk1"/>
              </a:solidFill>
              <a:latin typeface="Nunito"/>
              <a:ea typeface="Nunito"/>
              <a:cs typeface="Nunito"/>
              <a:sym typeface="Nunito"/>
            </a:endParaRPr>
          </a:p>
          <a:p>
            <a:pPr indent="-349250" lvl="0" marL="457200" rtl="0" algn="l">
              <a:lnSpc>
                <a:spcPct val="135714"/>
              </a:lnSpc>
              <a:spcBef>
                <a:spcPts val="0"/>
              </a:spcBef>
              <a:spcAft>
                <a:spcPts val="0"/>
              </a:spcAft>
              <a:buClr>
                <a:schemeClr val="dk1"/>
              </a:buClr>
              <a:buSzPts val="1900"/>
              <a:buFont typeface="Nunito"/>
              <a:buAutoNum type="arabicPeriod"/>
            </a:pPr>
            <a:r>
              <a:rPr lang="en" sz="1900">
                <a:solidFill>
                  <a:schemeClr val="dk1"/>
                </a:solidFill>
                <a:latin typeface="Nunito"/>
                <a:ea typeface="Nunito"/>
                <a:cs typeface="Nunito"/>
                <a:sym typeface="Nunito"/>
              </a:rPr>
              <a:t>What are the best-performing Genres in the Movie Industry?</a:t>
            </a:r>
            <a:endParaRPr sz="1900">
              <a:solidFill>
                <a:schemeClr val="dk1"/>
              </a:solidFill>
              <a:latin typeface="Nunito"/>
              <a:ea typeface="Nunito"/>
              <a:cs typeface="Nunito"/>
              <a:sym typeface="Nunito"/>
            </a:endParaRPr>
          </a:p>
          <a:p>
            <a:pPr indent="-349250" lvl="0" marL="457200" rtl="0" algn="l">
              <a:lnSpc>
                <a:spcPct val="135714"/>
              </a:lnSpc>
              <a:spcBef>
                <a:spcPts val="0"/>
              </a:spcBef>
              <a:spcAft>
                <a:spcPts val="0"/>
              </a:spcAft>
              <a:buClr>
                <a:schemeClr val="dk1"/>
              </a:buClr>
              <a:buSzPts val="1900"/>
              <a:buFont typeface="Nunito"/>
              <a:buAutoNum type="arabicPeriod"/>
            </a:pPr>
            <a:r>
              <a:rPr lang="en" sz="1900">
                <a:solidFill>
                  <a:schemeClr val="dk1"/>
                </a:solidFill>
                <a:latin typeface="Nunito"/>
                <a:ea typeface="Nunito"/>
                <a:cs typeface="Nunito"/>
                <a:sym typeface="Nunito"/>
              </a:rPr>
              <a:t>How does Production Budget cost affect the success or performance of the movies?</a:t>
            </a:r>
            <a:endParaRPr sz="1900">
              <a:solidFill>
                <a:schemeClr val="dk1"/>
              </a:solidFill>
              <a:latin typeface="Nunito"/>
              <a:ea typeface="Nunito"/>
              <a:cs typeface="Nunito"/>
              <a:sym typeface="Nunito"/>
            </a:endParaRPr>
          </a:p>
          <a:p>
            <a:pPr indent="-349250" lvl="0" marL="457200" rtl="0" algn="l">
              <a:lnSpc>
                <a:spcPct val="135714"/>
              </a:lnSpc>
              <a:spcBef>
                <a:spcPts val="0"/>
              </a:spcBef>
              <a:spcAft>
                <a:spcPts val="0"/>
              </a:spcAft>
              <a:buClr>
                <a:schemeClr val="dk1"/>
              </a:buClr>
              <a:buSzPts val="1900"/>
              <a:buFont typeface="Nunito"/>
              <a:buAutoNum type="arabicPeriod"/>
            </a:pPr>
            <a:r>
              <a:rPr lang="en" sz="1900">
                <a:solidFill>
                  <a:schemeClr val="dk1"/>
                </a:solidFill>
                <a:latin typeface="Nunito"/>
                <a:ea typeface="Nunito"/>
                <a:cs typeface="Nunito"/>
                <a:sym typeface="Nunito"/>
              </a:rPr>
              <a:t>Which director dominates the movie industry?</a:t>
            </a:r>
            <a:endParaRPr sz="1900">
              <a:solidFill>
                <a:schemeClr val="dk1"/>
              </a:solidFill>
              <a:latin typeface="Nunito"/>
              <a:ea typeface="Nunito"/>
              <a:cs typeface="Nunito"/>
              <a:sym typeface="Nunito"/>
            </a:endParaRPr>
          </a:p>
          <a:p>
            <a:pPr indent="0" lvl="0" marL="0" rtl="0" algn="l">
              <a:spcBef>
                <a:spcPts val="0"/>
              </a:spcBef>
              <a:spcAft>
                <a:spcPts val="1600"/>
              </a:spcAft>
              <a:buClr>
                <a:schemeClr val="dk1"/>
              </a:buClr>
              <a:buSzPts val="1100"/>
              <a:buFont typeface="Arial"/>
              <a:buNone/>
            </a:pPr>
            <a:r>
              <a:t/>
            </a:r>
            <a:endParaRPr sz="1900">
              <a:solidFill>
                <a:schemeClr val="dk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60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3020">
                <a:latin typeface="Nunito"/>
                <a:ea typeface="Nunito"/>
                <a:cs typeface="Nunito"/>
                <a:sym typeface="Nunito"/>
              </a:rPr>
              <a:t>Data Understanding</a:t>
            </a:r>
            <a:endParaRPr b="1" sz="3020">
              <a:latin typeface="Nunito"/>
              <a:ea typeface="Nunito"/>
              <a:cs typeface="Nunito"/>
              <a:sym typeface="Nunito"/>
            </a:endParaRPr>
          </a:p>
        </p:txBody>
      </p:sp>
      <p:sp>
        <p:nvSpPr>
          <p:cNvPr id="74" name="Google Shape;74;p16"/>
          <p:cNvSpPr txBox="1"/>
          <p:nvPr>
            <p:ph idx="1" type="body"/>
          </p:nvPr>
        </p:nvSpPr>
        <p:spPr>
          <a:xfrm>
            <a:off x="100325" y="652075"/>
            <a:ext cx="8883300" cy="4491300"/>
          </a:xfrm>
          <a:prstGeom prst="rect">
            <a:avLst/>
          </a:prstGeom>
        </p:spPr>
        <p:txBody>
          <a:bodyPr anchorCtr="0" anchor="t" bIns="91425" lIns="91425" spcFirstLastPara="1" rIns="91425" wrap="square" tIns="91425">
            <a:noAutofit/>
          </a:bodyPr>
          <a:lstStyle/>
          <a:p>
            <a:pPr indent="0" lvl="0" marL="0" rtl="0" algn="l">
              <a:lnSpc>
                <a:spcPct val="125714"/>
              </a:lnSpc>
              <a:spcBef>
                <a:spcPts val="0"/>
              </a:spcBef>
              <a:spcAft>
                <a:spcPts val="0"/>
              </a:spcAft>
              <a:buClr>
                <a:schemeClr val="dk1"/>
              </a:buClr>
              <a:buSzPts val="1018"/>
              <a:buFont typeface="Arial"/>
              <a:buNone/>
            </a:pPr>
            <a:r>
              <a:rPr lang="en" sz="1771">
                <a:solidFill>
                  <a:schemeClr val="dk1"/>
                </a:solidFill>
                <a:latin typeface="Nunito"/>
                <a:ea typeface="Nunito"/>
                <a:cs typeface="Nunito"/>
                <a:sym typeface="Nunito"/>
              </a:rPr>
              <a:t>The data we used for analysis are from:</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rPr lang="en" sz="1771">
                <a:solidFill>
                  <a:schemeClr val="dk1"/>
                </a:solidFill>
                <a:latin typeface="Nunito"/>
                <a:ea typeface="Nunito"/>
                <a:cs typeface="Nunito"/>
                <a:sym typeface="Nunito"/>
              </a:rPr>
              <a:t>   </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rPr b="1" lang="en" sz="1771">
                <a:solidFill>
                  <a:schemeClr val="dk1"/>
                </a:solidFill>
                <a:latin typeface="Nunito"/>
                <a:ea typeface="Nunito"/>
                <a:cs typeface="Nunito"/>
                <a:sym typeface="Nunito"/>
              </a:rPr>
              <a:t>Box Office Mojo</a:t>
            </a:r>
            <a:r>
              <a:rPr lang="en" sz="1771">
                <a:solidFill>
                  <a:schemeClr val="dk1"/>
                </a:solidFill>
                <a:latin typeface="Nunito"/>
                <a:ea typeface="Nunito"/>
                <a:cs typeface="Nunito"/>
                <a:sym typeface="Nunito"/>
              </a:rPr>
              <a:t>: It is used to track box office revenue and performance of movie.</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rPr lang="en" sz="1771">
                <a:solidFill>
                  <a:schemeClr val="dk1"/>
                </a:solidFill>
                <a:latin typeface="Nunito"/>
                <a:ea typeface="Nunito"/>
                <a:cs typeface="Nunito"/>
                <a:sym typeface="Nunito"/>
              </a:rPr>
              <a:t>   </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rPr b="1" lang="en" sz="1771">
                <a:solidFill>
                  <a:schemeClr val="dk1"/>
                </a:solidFill>
                <a:latin typeface="Nunito"/>
                <a:ea typeface="Nunito"/>
                <a:cs typeface="Nunito"/>
                <a:sym typeface="Nunito"/>
              </a:rPr>
              <a:t>IM</a:t>
            </a:r>
            <a:r>
              <a:rPr b="1" lang="en" sz="1771">
                <a:solidFill>
                  <a:schemeClr val="dk1"/>
                </a:solidFill>
                <a:latin typeface="Nunito"/>
                <a:ea typeface="Nunito"/>
                <a:cs typeface="Nunito"/>
                <a:sym typeface="Nunito"/>
              </a:rPr>
              <a:t>DB</a:t>
            </a:r>
            <a:r>
              <a:rPr lang="en" sz="1771">
                <a:solidFill>
                  <a:schemeClr val="dk1"/>
                </a:solidFill>
                <a:latin typeface="Nunito"/>
                <a:ea typeface="Nunito"/>
                <a:cs typeface="Nunito"/>
                <a:sym typeface="Nunito"/>
              </a:rPr>
              <a:t>: It serves as a comprehensive database for movie, TV, and celebrity information.</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rPr b="1" lang="en" sz="1771">
                <a:solidFill>
                  <a:schemeClr val="dk1"/>
                </a:solidFill>
                <a:latin typeface="Nunito"/>
                <a:ea typeface="Nunito"/>
                <a:cs typeface="Nunito"/>
                <a:sym typeface="Nunito"/>
              </a:rPr>
              <a:t>Rotten Tomatoes</a:t>
            </a:r>
            <a:r>
              <a:rPr lang="en" sz="1771">
                <a:solidFill>
                  <a:schemeClr val="dk1"/>
                </a:solidFill>
                <a:latin typeface="Nunito"/>
                <a:ea typeface="Nunito"/>
                <a:cs typeface="Nunito"/>
                <a:sym typeface="Nunito"/>
              </a:rPr>
              <a:t>: It is a website used for movie reviews and rating.</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rPr b="1" lang="en" sz="1771">
                <a:solidFill>
                  <a:schemeClr val="dk1"/>
                </a:solidFill>
                <a:latin typeface="Nunito"/>
                <a:ea typeface="Nunito"/>
                <a:cs typeface="Nunito"/>
                <a:sym typeface="Nunito"/>
              </a:rPr>
              <a:t>TheMovieDB</a:t>
            </a:r>
            <a:r>
              <a:rPr lang="en" sz="1771">
                <a:solidFill>
                  <a:schemeClr val="dk1"/>
                </a:solidFill>
                <a:latin typeface="Nunito"/>
                <a:ea typeface="Nunito"/>
                <a:cs typeface="Nunito"/>
                <a:sym typeface="Nunito"/>
              </a:rPr>
              <a:t>: This is a community built movie and TV database..</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rPr lang="en" sz="1771">
                <a:solidFill>
                  <a:schemeClr val="dk1"/>
                </a:solidFill>
                <a:latin typeface="Nunito"/>
                <a:ea typeface="Nunito"/>
                <a:cs typeface="Nunito"/>
                <a:sym typeface="Nunito"/>
              </a:rPr>
              <a:t>   </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rPr b="1" lang="en" sz="1771">
                <a:solidFill>
                  <a:schemeClr val="dk1"/>
                </a:solidFill>
                <a:latin typeface="Nunito"/>
                <a:ea typeface="Nunito"/>
                <a:cs typeface="Nunito"/>
                <a:sym typeface="Nunito"/>
              </a:rPr>
              <a:t>The Numbers</a:t>
            </a:r>
            <a:r>
              <a:rPr lang="en" sz="1771">
                <a:solidFill>
                  <a:schemeClr val="dk1"/>
                </a:solidFill>
                <a:latin typeface="Nunito"/>
                <a:ea typeface="Nunito"/>
                <a:cs typeface="Nunito"/>
                <a:sym typeface="Nunito"/>
              </a:rPr>
              <a:t>: It offers data and analysis on movie box office earnings, production budgets, and related financial aspects.</a:t>
            </a:r>
            <a:endParaRPr sz="1771">
              <a:solidFill>
                <a:schemeClr val="dk1"/>
              </a:solidFill>
              <a:latin typeface="Nunito"/>
              <a:ea typeface="Nunito"/>
              <a:cs typeface="Nunito"/>
              <a:sym typeface="Nunito"/>
            </a:endParaRPr>
          </a:p>
          <a:p>
            <a:pPr indent="0" lvl="0" marL="0" rtl="0" algn="l">
              <a:lnSpc>
                <a:spcPct val="125714"/>
              </a:lnSpc>
              <a:spcBef>
                <a:spcPts val="0"/>
              </a:spcBef>
              <a:spcAft>
                <a:spcPts val="0"/>
              </a:spcAft>
              <a:buClr>
                <a:schemeClr val="dk1"/>
              </a:buClr>
              <a:buSzPts val="1018"/>
              <a:buFont typeface="Arial"/>
              <a:buNone/>
            </a:pPr>
            <a:r>
              <a:t/>
            </a:r>
            <a:endParaRPr sz="1771">
              <a:solidFill>
                <a:schemeClr val="dk1"/>
              </a:solidFill>
              <a:latin typeface="Nunito"/>
              <a:ea typeface="Nunito"/>
              <a:cs typeface="Nunito"/>
              <a:sym typeface="Nunito"/>
            </a:endParaRPr>
          </a:p>
          <a:p>
            <a:pPr indent="0" lvl="0" marL="0" rtl="0" algn="l">
              <a:lnSpc>
                <a:spcPct val="105000"/>
              </a:lnSpc>
              <a:spcBef>
                <a:spcPts val="0"/>
              </a:spcBef>
              <a:spcAft>
                <a:spcPts val="1600"/>
              </a:spcAft>
              <a:buClr>
                <a:schemeClr val="dk1"/>
              </a:buClr>
              <a:buSzPts val="1018"/>
              <a:buFont typeface="Arial"/>
              <a:buNone/>
            </a:pPr>
            <a:r>
              <a:t/>
            </a:r>
            <a:endParaRPr sz="3945">
              <a:solidFill>
                <a:schemeClr val="dk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100325"/>
            <a:ext cx="9144000" cy="4537050"/>
          </a:xfrm>
          <a:prstGeom prst="rect">
            <a:avLst/>
          </a:prstGeom>
          <a:noFill/>
          <a:ln>
            <a:noFill/>
          </a:ln>
        </p:spPr>
      </p:pic>
      <p:sp>
        <p:nvSpPr>
          <p:cNvPr id="80" name="Google Shape;80;p17"/>
          <p:cNvSpPr txBox="1"/>
          <p:nvPr>
            <p:ph idx="1" type="body"/>
          </p:nvPr>
        </p:nvSpPr>
        <p:spPr>
          <a:xfrm>
            <a:off x="0" y="4436725"/>
            <a:ext cx="9144000" cy="7068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latin typeface="Nunito"/>
                <a:ea typeface="Nunito"/>
                <a:cs typeface="Nunito"/>
                <a:sym typeface="Nunito"/>
              </a:rPr>
              <a:t>The graph shows that Horror movies have the highest average Return On Investment (ROI), while Western movies have the lowest average Return On Investment.</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0" y="0"/>
            <a:ext cx="9296400" cy="4781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Nunito"/>
                <a:ea typeface="Nunito"/>
                <a:cs typeface="Nunito"/>
                <a:sym typeface="Nunito"/>
              </a:rPr>
              <a:t>Findings</a:t>
            </a:r>
            <a:endParaRPr b="1" sz="3600">
              <a:latin typeface="Nunito"/>
              <a:ea typeface="Nunito"/>
              <a:cs typeface="Nunito"/>
              <a:sym typeface="Nunito"/>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616161"/>
                </a:solidFill>
                <a:latin typeface="Nunito"/>
                <a:ea typeface="Nunito"/>
                <a:cs typeface="Nunito"/>
                <a:sym typeface="Nunito"/>
              </a:rPr>
              <a:t>It is apparent that movies released in the summer are of have the highest budget allocations, as well as the highest worldwide gross. </a:t>
            </a:r>
            <a:endParaRPr sz="2000">
              <a:solidFill>
                <a:srgbClr val="616161"/>
              </a:solidFill>
              <a:latin typeface="Nunito"/>
              <a:ea typeface="Nunito"/>
              <a:cs typeface="Nunito"/>
              <a:sym typeface="Nunito"/>
            </a:endParaRPr>
          </a:p>
          <a:p>
            <a:pPr indent="0" lvl="0" marL="0" rtl="0" algn="l">
              <a:spcBef>
                <a:spcPts val="1600"/>
              </a:spcBef>
              <a:spcAft>
                <a:spcPts val="0"/>
              </a:spcAft>
              <a:buNone/>
            </a:pPr>
            <a:r>
              <a:rPr lang="en" sz="2000">
                <a:solidFill>
                  <a:srgbClr val="616161"/>
                </a:solidFill>
                <a:latin typeface="Nunito"/>
                <a:ea typeface="Nunito"/>
                <a:cs typeface="Nunito"/>
                <a:sym typeface="Nunito"/>
              </a:rPr>
              <a:t>This can be attributed to the fact that summer coincides with school holidays and family vacations in many parts of the world, making it excellent for primetime viewership.</a:t>
            </a:r>
            <a:endParaRPr sz="2000">
              <a:solidFill>
                <a:srgbClr val="616161"/>
              </a:solidFill>
              <a:latin typeface="Nunito"/>
              <a:ea typeface="Nunito"/>
              <a:cs typeface="Nunito"/>
              <a:sym typeface="Nunito"/>
            </a:endParaRPr>
          </a:p>
          <a:p>
            <a:pPr indent="0" lvl="0" marL="0" rtl="0" algn="l">
              <a:spcBef>
                <a:spcPts val="1600"/>
              </a:spcBef>
              <a:spcAft>
                <a:spcPts val="1600"/>
              </a:spcAft>
              <a:buClr>
                <a:schemeClr val="dk1"/>
              </a:buClr>
              <a:buSzPts val="1100"/>
              <a:buFont typeface="Arial"/>
              <a:buNone/>
            </a:pPr>
            <a:r>
              <a:rPr lang="en" sz="2000">
                <a:solidFill>
                  <a:srgbClr val="616161"/>
                </a:solidFill>
                <a:latin typeface="Nunito"/>
                <a:ea typeface="Nunito"/>
                <a:cs typeface="Nunito"/>
                <a:sym typeface="Nunito"/>
              </a:rPr>
              <a:t>This translates to studios allocating higher budgets to attract large audiences, ensuring a better return on investment.</a:t>
            </a:r>
            <a:endParaRPr sz="2000">
              <a:solidFill>
                <a:srgbClr val="616161"/>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0"/>
          <p:cNvPicPr preferRelativeResize="0"/>
          <p:nvPr/>
        </p:nvPicPr>
        <p:blipFill>
          <a:blip r:embed="rId3">
            <a:alphaModFix/>
          </a:blip>
          <a:stretch>
            <a:fillRect/>
          </a:stretch>
        </p:blipFill>
        <p:spPr>
          <a:xfrm>
            <a:off x="0" y="-86625"/>
            <a:ext cx="9143999" cy="4625025"/>
          </a:xfrm>
          <a:prstGeom prst="rect">
            <a:avLst/>
          </a:prstGeom>
          <a:noFill/>
          <a:ln>
            <a:noFill/>
          </a:ln>
        </p:spPr>
      </p:pic>
      <p:sp>
        <p:nvSpPr>
          <p:cNvPr id="99" name="Google Shape;99;p20"/>
          <p:cNvSpPr txBox="1"/>
          <p:nvPr>
            <p:ph idx="1" type="body"/>
          </p:nvPr>
        </p:nvSpPr>
        <p:spPr>
          <a:xfrm>
            <a:off x="0" y="4538400"/>
            <a:ext cx="9144000" cy="60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600"/>
              </a:spcAft>
              <a:buClr>
                <a:schemeClr val="dk1"/>
              </a:buClr>
              <a:buSzPts val="712"/>
              <a:buFont typeface="Arial"/>
              <a:buNone/>
            </a:pPr>
            <a:r>
              <a:rPr lang="en" sz="1644">
                <a:solidFill>
                  <a:srgbClr val="616161"/>
                </a:solidFill>
                <a:latin typeface="Nunito"/>
                <a:ea typeface="Nunito"/>
                <a:cs typeface="Nunito"/>
                <a:sym typeface="Nunito"/>
              </a:rPr>
              <a:t>Adventure tops the list in votes per genre, portraying their popularity amongst audiences worldwide.</a:t>
            </a:r>
            <a:endParaRPr sz="145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221000" y="14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11">
                <a:latin typeface="Nunito"/>
                <a:ea typeface="Nunito"/>
                <a:cs typeface="Nunito"/>
                <a:sym typeface="Nunito"/>
              </a:rPr>
              <a:t>Recommendations</a:t>
            </a:r>
            <a:endParaRPr b="1" sz="2911">
              <a:latin typeface="Nunito"/>
              <a:ea typeface="Nunito"/>
              <a:cs typeface="Nunito"/>
              <a:sym typeface="Nunito"/>
            </a:endParaRPr>
          </a:p>
        </p:txBody>
      </p:sp>
      <p:sp>
        <p:nvSpPr>
          <p:cNvPr id="105" name="Google Shape;105;p21"/>
          <p:cNvSpPr txBox="1"/>
          <p:nvPr>
            <p:ph idx="1" type="body"/>
          </p:nvPr>
        </p:nvSpPr>
        <p:spPr>
          <a:xfrm>
            <a:off x="311700" y="715350"/>
            <a:ext cx="8520600" cy="4341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2000">
                <a:solidFill>
                  <a:srgbClr val="000000"/>
                </a:solidFill>
                <a:latin typeface="Nunito"/>
                <a:ea typeface="Nunito"/>
                <a:cs typeface="Nunito"/>
                <a:sym typeface="Nunito"/>
              </a:rPr>
              <a:t>Recommendations to capitalize on the never ending popularity of Adventure, Sci-Fi, Action, Fantasy etc:</a:t>
            </a:r>
            <a:endParaRPr sz="2000">
              <a:solidFill>
                <a:srgbClr val="000000"/>
              </a:solidFill>
              <a:latin typeface="Nunito"/>
              <a:ea typeface="Nunito"/>
              <a:cs typeface="Nunito"/>
              <a:sym typeface="Nunito"/>
            </a:endParaRPr>
          </a:p>
          <a:p>
            <a:pPr indent="-342900" lvl="0" marL="457200" rtl="0" algn="l">
              <a:spcBef>
                <a:spcPts val="1200"/>
              </a:spcBef>
              <a:spcAft>
                <a:spcPts val="0"/>
              </a:spcAft>
              <a:buClr>
                <a:srgbClr val="000000"/>
              </a:buClr>
              <a:buSzPts val="1800"/>
              <a:buFont typeface="Nunito"/>
              <a:buChar char="●"/>
            </a:pPr>
            <a:r>
              <a:rPr lang="en">
                <a:solidFill>
                  <a:srgbClr val="000000"/>
                </a:solidFill>
                <a:latin typeface="Nunito"/>
                <a:ea typeface="Nunito"/>
                <a:cs typeface="Nunito"/>
                <a:sym typeface="Nunito"/>
              </a:rPr>
              <a:t>Developing original stories and adaptations of successful novels, comics, or games in these genres.</a:t>
            </a:r>
            <a:endParaRPr>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a:solidFill>
                  <a:srgbClr val="000000"/>
                </a:solidFill>
                <a:latin typeface="Nunito"/>
                <a:ea typeface="Nunito"/>
                <a:cs typeface="Nunito"/>
                <a:sym typeface="Nunito"/>
              </a:rPr>
              <a:t>Ensuring visually appealing designs and groundbreaking special effects to elevate audience experiences.</a:t>
            </a:r>
            <a:endParaRPr>
              <a:solidFill>
                <a:srgbClr val="000000"/>
              </a:solidFill>
              <a:latin typeface="Nunito"/>
              <a:ea typeface="Nunito"/>
              <a:cs typeface="Nunito"/>
              <a:sym typeface="Nunito"/>
            </a:endParaRPr>
          </a:p>
          <a:p>
            <a:pPr indent="-342900" lvl="0" marL="457200" rtl="0" algn="l">
              <a:spcBef>
                <a:spcPts val="0"/>
              </a:spcBef>
              <a:spcAft>
                <a:spcPts val="0"/>
              </a:spcAft>
              <a:buClr>
                <a:srgbClr val="000000"/>
              </a:buClr>
              <a:buSzPts val="1800"/>
              <a:buFont typeface="Nunito"/>
              <a:buChar char="●"/>
            </a:pPr>
            <a:r>
              <a:rPr lang="en">
                <a:solidFill>
                  <a:srgbClr val="000000"/>
                </a:solidFill>
                <a:latin typeface="Nunito"/>
                <a:ea typeface="Nunito"/>
                <a:cs typeface="Nunito"/>
                <a:sym typeface="Nunito"/>
              </a:rPr>
              <a:t>Allocating significant budgets to ensure production quality, especially in Sci-Fi and Fantasy themes.</a:t>
            </a:r>
            <a:endParaRPr>
              <a:solidFill>
                <a:srgbClr val="000000"/>
              </a:solidFill>
              <a:latin typeface="Nunito"/>
              <a:ea typeface="Nunito"/>
              <a:cs typeface="Nunito"/>
              <a:sym typeface="Nunito"/>
            </a:endParaRPr>
          </a:p>
          <a:p>
            <a:pPr indent="0" lvl="0" marL="0" rtl="0" algn="l">
              <a:spcBef>
                <a:spcPts val="1200"/>
              </a:spcBef>
              <a:spcAft>
                <a:spcPts val="1200"/>
              </a:spcAft>
              <a:buNone/>
            </a:pPr>
            <a:r>
              <a:rPr lang="en">
                <a:solidFill>
                  <a:srgbClr val="000000"/>
                </a:solidFill>
                <a:latin typeface="Nunito"/>
                <a:ea typeface="Nunito"/>
                <a:cs typeface="Nunito"/>
                <a:sym typeface="Nunito"/>
              </a:rPr>
              <a:t>Audiences are often drawn to unique, immersive worlds and innovative storytelling</a:t>
            </a:r>
            <a:endParaRPr>
              <a:solidFill>
                <a:srgbClr val="000000"/>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