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89" autoAdjust="0"/>
    <p:restoredTop sz="94660"/>
  </p:normalViewPr>
  <p:slideViewPr>
    <p:cSldViewPr>
      <p:cViewPr varScale="1">
        <p:scale>
          <a:sx n="83" d="100"/>
          <a:sy n="83" d="100"/>
        </p:scale>
        <p:origin x="-135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F:\Life%20Can%20be%20Beautiful\Data%20Science\SQL\Project\Results\Batting%20Strike%20Rate.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Life%20Can%20be%20Beautiful\Data%20Science\SQL\Project\Results\Good%20Average.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Life%20Can%20be%20Beautiful\Data%20Science\SQL\Project\Results\Boundary%20Percentage.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Life%20Can%20be%20Beautiful\Data%20Science\SQL\Project\Results\Good%20Economy.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Life%20Can%20be%20Beautiful\Data%20Science\SQL\Project\Results\Bowler%20Strike%20Rate.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Life%20Can%20be%20Beautiful\Data%20Science\SQL\Project\Results\All%20Rounders.csv"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F:\Life%20Can%20be%20Beautiful\Data%20Science\SQL\Project\Results\Q4.csv"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F:\Life%20Can%20be%20Beautiful\Data%20Science\SQL\Project\Results\Q7.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8"/>
  <c:chart>
    <c:title>
      <c:layout/>
    </c:title>
    <c:plotArea>
      <c:layout/>
      <c:barChart>
        <c:barDir val="col"/>
        <c:grouping val="clustered"/>
        <c:ser>
          <c:idx val="0"/>
          <c:order val="0"/>
          <c:tx>
            <c:strRef>
              <c:f>'Batting Strike Rate'!$D$1</c:f>
              <c:strCache>
                <c:ptCount val="1"/>
                <c:pt idx="0">
                  <c:v>s_r</c:v>
                </c:pt>
              </c:strCache>
            </c:strRef>
          </c:tx>
          <c:spPr>
            <a:solidFill>
              <a:schemeClr val="accent2">
                <a:lumMod val="60000"/>
                <a:lumOff val="40000"/>
                <a:alpha val="93000"/>
              </a:schemeClr>
            </a:solidFill>
          </c:spPr>
          <c:dLbls>
            <c:txPr>
              <a:bodyPr rot="-5400000" vert="horz"/>
              <a:lstStyle/>
              <a:p>
                <a:pPr>
                  <a:defRPr/>
                </a:pPr>
                <a:endParaRPr lang="en-US"/>
              </a:p>
            </c:txPr>
            <c:dLblPos val="inEnd"/>
            <c:showVal val="1"/>
          </c:dLbls>
          <c:cat>
            <c:strRef>
              <c:f>'Batting Strike Rate'!$A$2:$A$11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'Batting Strike Rate'!$D$2:$D$11</c:f>
              <c:numCache>
                <c:formatCode>General</c:formatCode>
                <c:ptCount val="10"/>
                <c:pt idx="0">
                  <c:v>182.33</c:v>
                </c:pt>
                <c:pt idx="1">
                  <c:v>164.27</c:v>
                </c:pt>
                <c:pt idx="2">
                  <c:v>159.27000000000001</c:v>
                </c:pt>
                <c:pt idx="3">
                  <c:v>155.44</c:v>
                </c:pt>
                <c:pt idx="4">
                  <c:v>154.68</c:v>
                </c:pt>
                <c:pt idx="5">
                  <c:v>151.97</c:v>
                </c:pt>
                <c:pt idx="6">
                  <c:v>151.91</c:v>
                </c:pt>
                <c:pt idx="7">
                  <c:v>150.11000000000001</c:v>
                </c:pt>
                <c:pt idx="8">
                  <c:v>149.88</c:v>
                </c:pt>
                <c:pt idx="9">
                  <c:v>149.56</c:v>
                </c:pt>
              </c:numCache>
            </c:numRef>
          </c:val>
        </c:ser>
        <c:gapWidth val="40"/>
        <c:axId val="119372800"/>
        <c:axId val="121440512"/>
      </c:barChart>
      <c:catAx>
        <c:axId val="119372800"/>
        <c:scaling>
          <c:orientation val="minMax"/>
        </c:scaling>
        <c:axPos val="b"/>
        <c:tickLblPos val="nextTo"/>
        <c:crossAx val="121440512"/>
        <c:crosses val="autoZero"/>
        <c:auto val="1"/>
        <c:lblAlgn val="ctr"/>
        <c:lblOffset val="100"/>
      </c:catAx>
      <c:valAx>
        <c:axId val="121440512"/>
        <c:scaling>
          <c:orientation val="minMax"/>
        </c:scaling>
        <c:axPos val="l"/>
        <c:numFmt formatCode="General" sourceLinked="1"/>
        <c:tickLblPos val="nextTo"/>
        <c:crossAx val="119372800"/>
        <c:crosses val="autoZero"/>
        <c:crossBetween val="between"/>
        <c:majorUnit val="40"/>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'Good Average'!$E$1</c:f>
              <c:strCache>
                <c:ptCount val="1"/>
                <c:pt idx="0">
                  <c:v>average</c:v>
                </c:pt>
              </c:strCache>
            </c:strRef>
          </c:tx>
          <c:spPr>
            <a:solidFill>
              <a:schemeClr val="accent2">
                <a:lumMod val="60000"/>
                <a:lumOff val="40000"/>
              </a:schemeClr>
            </a:solidFill>
          </c:spPr>
          <c:dLbls>
            <c:txPr>
              <a:bodyPr rot="-5400000" vert="horz"/>
              <a:lstStyle/>
              <a:p>
                <a:pPr>
                  <a:defRPr/>
                </a:pPr>
                <a:endParaRPr lang="en-US"/>
              </a:p>
            </c:txPr>
            <c:dLblPos val="inEnd"/>
            <c:showVal val="1"/>
          </c:dLbls>
          <c:cat>
            <c:strRef>
              <c:f>'Good Average'!$A$2:$A$11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'Good Average'!$E$2:$E$11</c:f>
              <c:numCache>
                <c:formatCode>General</c:formatCode>
                <c:ptCount val="10"/>
                <c:pt idx="0" formatCode="0.00">
                  <c:v>88</c:v>
                </c:pt>
                <c:pt idx="1">
                  <c:v>42.69</c:v>
                </c:pt>
                <c:pt idx="2">
                  <c:v>42.54</c:v>
                </c:pt>
                <c:pt idx="3" formatCode="0.00">
                  <c:v>41.7</c:v>
                </c:pt>
                <c:pt idx="4">
                  <c:v>41.41</c:v>
                </c:pt>
                <c:pt idx="5">
                  <c:v>41.14</c:v>
                </c:pt>
                <c:pt idx="6" formatCode="0.00">
                  <c:v>41</c:v>
                </c:pt>
                <c:pt idx="7">
                  <c:v>39.96</c:v>
                </c:pt>
                <c:pt idx="8">
                  <c:v>39.49</c:v>
                </c:pt>
                <c:pt idx="9">
                  <c:v>38.92</c:v>
                </c:pt>
              </c:numCache>
            </c:numRef>
          </c:val>
        </c:ser>
        <c:gapWidth val="30"/>
        <c:axId val="121471744"/>
        <c:axId val="121473280"/>
      </c:barChart>
      <c:catAx>
        <c:axId val="121471744"/>
        <c:scaling>
          <c:orientation val="minMax"/>
        </c:scaling>
        <c:axPos val="b"/>
        <c:tickLblPos val="nextTo"/>
        <c:crossAx val="121473280"/>
        <c:crosses val="autoZero"/>
        <c:auto val="1"/>
        <c:lblAlgn val="ctr"/>
        <c:lblOffset val="100"/>
      </c:catAx>
      <c:valAx>
        <c:axId val="121473280"/>
        <c:scaling>
          <c:orientation val="minMax"/>
        </c:scaling>
        <c:axPos val="l"/>
        <c:numFmt formatCode="0.00" sourceLinked="1"/>
        <c:tickLblPos val="nextTo"/>
        <c:crossAx val="121471744"/>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'Boundary Percentage'!$E$1</c:f>
              <c:strCache>
                <c:ptCount val="1"/>
                <c:pt idx="0">
                  <c:v>boundary_percentage</c:v>
                </c:pt>
              </c:strCache>
            </c:strRef>
          </c:tx>
          <c:spPr>
            <a:solidFill>
              <a:schemeClr val="accent2">
                <a:lumMod val="60000"/>
                <a:lumOff val="40000"/>
              </a:schemeClr>
            </a:solidFill>
          </c:spPr>
          <c:dLbls>
            <c:txPr>
              <a:bodyPr rot="-5400000" vert="horz"/>
              <a:lstStyle/>
              <a:p>
                <a:pPr>
                  <a:defRPr/>
                </a:pPr>
                <a:endParaRPr lang="en-US"/>
              </a:p>
            </c:txPr>
            <c:dLblPos val="inEnd"/>
            <c:showVal val="1"/>
          </c:dLbls>
          <c:cat>
            <c:strRef>
              <c:f>'Boundary Percentage'!$A$2:$A$11</c:f>
              <c:strCache>
                <c:ptCount val="10"/>
                <c:pt idx="0">
                  <c:v>SP Narine</c:v>
                </c:pt>
                <c:pt idx="1">
                  <c:v>AD Russell</c:v>
                </c:pt>
                <c:pt idx="2">
                  <c:v>CH Gayle</c:v>
                </c:pt>
                <c:pt idx="3">
                  <c:v>BCJ Cutting</c:v>
                </c:pt>
                <c:pt idx="4">
                  <c:v>KK Cooper</c:v>
                </c:pt>
                <c:pt idx="5">
                  <c:v>CR Brathwaite</c:v>
                </c:pt>
                <c:pt idx="6">
                  <c:v>MM Ali</c:v>
                </c:pt>
                <c:pt idx="7">
                  <c:v>AC Gilchrist</c:v>
                </c:pt>
                <c:pt idx="8">
                  <c:v>MS Gony</c:v>
                </c:pt>
                <c:pt idx="9">
                  <c:v>V Sehwag</c:v>
                </c:pt>
              </c:strCache>
            </c:strRef>
          </c:cat>
          <c:val>
            <c:numRef>
              <c:f>'Boundary Percentage'!$E$2:$E$11</c:f>
              <c:numCache>
                <c:formatCode>General</c:formatCode>
                <c:ptCount val="10"/>
                <c:pt idx="0" formatCode="0.00">
                  <c:v>75.5</c:v>
                </c:pt>
                <c:pt idx="1">
                  <c:v>74.44</c:v>
                </c:pt>
                <c:pt idx="2">
                  <c:v>71.13</c:v>
                </c:pt>
                <c:pt idx="3">
                  <c:v>69.319999999999993</c:v>
                </c:pt>
                <c:pt idx="4">
                  <c:v>68.849999999999994</c:v>
                </c:pt>
                <c:pt idx="5">
                  <c:v>68.69</c:v>
                </c:pt>
                <c:pt idx="6">
                  <c:v>68.52</c:v>
                </c:pt>
                <c:pt idx="7">
                  <c:v>68.08</c:v>
                </c:pt>
                <c:pt idx="8">
                  <c:v>67.92</c:v>
                </c:pt>
                <c:pt idx="9">
                  <c:v>67.650000000000006</c:v>
                </c:pt>
              </c:numCache>
            </c:numRef>
          </c:val>
        </c:ser>
        <c:gapWidth val="30"/>
        <c:axId val="149732352"/>
        <c:axId val="150334080"/>
      </c:barChart>
      <c:catAx>
        <c:axId val="149732352"/>
        <c:scaling>
          <c:orientation val="minMax"/>
        </c:scaling>
        <c:axPos val="b"/>
        <c:tickLblPos val="nextTo"/>
        <c:crossAx val="150334080"/>
        <c:crosses val="autoZero"/>
        <c:auto val="1"/>
        <c:lblAlgn val="ctr"/>
        <c:lblOffset val="100"/>
      </c:catAx>
      <c:valAx>
        <c:axId val="150334080"/>
        <c:scaling>
          <c:orientation val="minMax"/>
        </c:scaling>
        <c:axPos val="l"/>
        <c:numFmt formatCode="0.00" sourceLinked="1"/>
        <c:tickLblPos val="nextTo"/>
        <c:crossAx val="149732352"/>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'Good Economy'!$D$1</c:f>
              <c:strCache>
                <c:ptCount val="1"/>
                <c:pt idx="0">
                  <c:v>economy</c:v>
                </c:pt>
              </c:strCache>
            </c:strRef>
          </c:tx>
          <c:spPr>
            <a:solidFill>
              <a:schemeClr val="accent2">
                <a:lumMod val="60000"/>
                <a:lumOff val="40000"/>
              </a:schemeClr>
            </a:solidFill>
          </c:spPr>
          <c:dLbls>
            <c:txPr>
              <a:bodyPr rot="-5400000" vert="horz"/>
              <a:lstStyle/>
              <a:p>
                <a:pPr>
                  <a:defRPr/>
                </a:pPr>
                <a:endParaRPr lang="en-US"/>
              </a:p>
            </c:txPr>
            <c:dLblPos val="inEnd"/>
            <c:showVal val="1"/>
          </c:dLbls>
          <c:cat>
            <c:strRef>
              <c:f>'Good Economy'!$A$2:$A$11</c:f>
              <c:strCache>
                <c:ptCount val="10"/>
                <c:pt idx="0">
                  <c:v>Rashid Khan</c:v>
                </c:pt>
                <c:pt idx="1">
                  <c:v>A Kumble</c:v>
                </c:pt>
                <c:pt idx="2">
                  <c:v>M Muralitharan</c:v>
                </c:pt>
                <c:pt idx="3">
                  <c:v>DW Steyn</c:v>
                </c:pt>
                <c:pt idx="4">
                  <c:v>R Ashwin</c:v>
                </c:pt>
                <c:pt idx="5">
                  <c:v>SP Narine</c:v>
                </c:pt>
                <c:pt idx="6">
                  <c:v>DL Vettori</c:v>
                </c:pt>
                <c:pt idx="7">
                  <c:v>Washington Sundar</c:v>
                </c:pt>
                <c:pt idx="8">
                  <c:v>J Botha</c:v>
                </c:pt>
                <c:pt idx="9">
                  <c:v>R Tewatia</c:v>
                </c:pt>
              </c:strCache>
            </c:strRef>
          </c:cat>
          <c:val>
            <c:numRef>
              <c:f>'Good Economy'!$D$2:$D$11</c:f>
              <c:numCache>
                <c:formatCode>General</c:formatCode>
                <c:ptCount val="10"/>
                <c:pt idx="0">
                  <c:v>6.33</c:v>
                </c:pt>
                <c:pt idx="1">
                  <c:v>6.65</c:v>
                </c:pt>
                <c:pt idx="2">
                  <c:v>6.68</c:v>
                </c:pt>
                <c:pt idx="3">
                  <c:v>6.77</c:v>
                </c:pt>
                <c:pt idx="4">
                  <c:v>6.77</c:v>
                </c:pt>
                <c:pt idx="5">
                  <c:v>6.82</c:v>
                </c:pt>
                <c:pt idx="6">
                  <c:v>6.83</c:v>
                </c:pt>
                <c:pt idx="7">
                  <c:v>6.89</c:v>
                </c:pt>
                <c:pt idx="8">
                  <c:v>6.92</c:v>
                </c:pt>
                <c:pt idx="9">
                  <c:v>6.99</c:v>
                </c:pt>
              </c:numCache>
            </c:numRef>
          </c:val>
        </c:ser>
        <c:gapWidth val="30"/>
        <c:axId val="149601664"/>
        <c:axId val="149730048"/>
      </c:barChart>
      <c:catAx>
        <c:axId val="149601664"/>
        <c:scaling>
          <c:orientation val="minMax"/>
        </c:scaling>
        <c:axPos val="b"/>
        <c:tickLblPos val="nextTo"/>
        <c:crossAx val="149730048"/>
        <c:crosses val="autoZero"/>
        <c:auto val="1"/>
        <c:lblAlgn val="ctr"/>
        <c:lblOffset val="100"/>
      </c:catAx>
      <c:valAx>
        <c:axId val="149730048"/>
        <c:scaling>
          <c:orientation val="minMax"/>
        </c:scaling>
        <c:axPos val="l"/>
        <c:numFmt formatCode="General" sourceLinked="1"/>
        <c:tickLblPos val="nextTo"/>
        <c:crossAx val="149601664"/>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'Bowler Strike Rate'!$D$1</c:f>
              <c:strCache>
                <c:ptCount val="1"/>
                <c:pt idx="0">
                  <c:v>strike_rate</c:v>
                </c:pt>
              </c:strCache>
            </c:strRef>
          </c:tx>
          <c:spPr>
            <a:solidFill>
              <a:schemeClr val="accent2">
                <a:lumMod val="60000"/>
                <a:lumOff val="40000"/>
              </a:schemeClr>
            </a:solidFill>
          </c:spPr>
          <c:dLbls>
            <c:txPr>
              <a:bodyPr rot="-5400000" vert="horz"/>
              <a:lstStyle/>
              <a:p>
                <a:pPr>
                  <a:defRPr/>
                </a:pPr>
                <a:endParaRPr lang="en-US"/>
              </a:p>
            </c:txPr>
            <c:dLblPos val="inEnd"/>
            <c:showVal val="1"/>
          </c:dLbls>
          <c:cat>
            <c:strRef>
              <c:f>'Bowler Strike Rate'!$A$2:$A$11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'Bowler Strike Rate'!$D$2:$D$11</c:f>
              <c:numCache>
                <c:formatCode>General</c:formatCode>
                <c:ptCount val="10"/>
                <c:pt idx="0">
                  <c:v>12.73</c:v>
                </c:pt>
                <c:pt idx="1">
                  <c:v>13.95</c:v>
                </c:pt>
                <c:pt idx="2">
                  <c:v>14.33</c:v>
                </c:pt>
                <c:pt idx="3">
                  <c:v>15.69</c:v>
                </c:pt>
                <c:pt idx="4">
                  <c:v>15.82</c:v>
                </c:pt>
                <c:pt idx="5">
                  <c:v>15.83</c:v>
                </c:pt>
                <c:pt idx="6">
                  <c:v>16.260000000000002</c:v>
                </c:pt>
                <c:pt idx="7">
                  <c:v>16.309999999999999</c:v>
                </c:pt>
                <c:pt idx="8">
                  <c:v>16.420000000000002</c:v>
                </c:pt>
                <c:pt idx="9">
                  <c:v>16.670000000000002</c:v>
                </c:pt>
              </c:numCache>
            </c:numRef>
          </c:val>
        </c:ser>
        <c:gapWidth val="30"/>
        <c:axId val="156355968"/>
        <c:axId val="156359296"/>
      </c:barChart>
      <c:catAx>
        <c:axId val="156355968"/>
        <c:scaling>
          <c:orientation val="minMax"/>
        </c:scaling>
        <c:axPos val="b"/>
        <c:tickLblPos val="nextTo"/>
        <c:crossAx val="156359296"/>
        <c:crosses val="autoZero"/>
        <c:auto val="1"/>
        <c:lblAlgn val="ctr"/>
        <c:lblOffset val="100"/>
      </c:catAx>
      <c:valAx>
        <c:axId val="156359296"/>
        <c:scaling>
          <c:orientation val="minMax"/>
        </c:scaling>
        <c:axPos val="l"/>
        <c:numFmt formatCode="General" sourceLinked="1"/>
        <c:tickLblPos val="nextTo"/>
        <c:crossAx val="156355968"/>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'All Rounders'!$C$1</c:f>
              <c:strCache>
                <c:ptCount val="1"/>
                <c:pt idx="0">
                  <c:v>bowl_strike_rate</c:v>
                </c:pt>
              </c:strCache>
            </c:strRef>
          </c:tx>
          <c:spPr>
            <a:solidFill>
              <a:schemeClr val="accent2">
                <a:lumMod val="60000"/>
                <a:lumOff val="40000"/>
              </a:schemeClr>
            </a:solidFill>
          </c:spPr>
          <c:dLbls>
            <c:txPr>
              <a:bodyPr rot="-5400000" vert="horz"/>
              <a:lstStyle/>
              <a:p>
                <a:pPr>
                  <a:defRPr/>
                </a:pPr>
                <a:endParaRPr lang="en-US"/>
              </a:p>
            </c:txPr>
            <c:dLblPos val="inEnd"/>
            <c:showVal val="1"/>
          </c:dLbls>
          <c:cat>
            <c:strRef>
              <c:f>'All Rounders'!$A$2:$A$11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'All Rounders'!$C$2:$C$11</c:f>
              <c:numCache>
                <c:formatCode>General</c:formatCode>
                <c:ptCount val="10"/>
                <c:pt idx="0" formatCode="0.00">
                  <c:v>17.7</c:v>
                </c:pt>
                <c:pt idx="1">
                  <c:v>19.75</c:v>
                </c:pt>
                <c:pt idx="2">
                  <c:v>20.309999999999999</c:v>
                </c:pt>
                <c:pt idx="3" formatCode="0.00">
                  <c:v>27.9</c:v>
                </c:pt>
                <c:pt idx="4">
                  <c:v>30.74</c:v>
                </c:pt>
                <c:pt idx="5">
                  <c:v>19.920000000000002</c:v>
                </c:pt>
                <c:pt idx="6">
                  <c:v>18.809999999999999</c:v>
                </c:pt>
                <c:pt idx="7">
                  <c:v>25.74</c:v>
                </c:pt>
                <c:pt idx="8">
                  <c:v>26.18</c:v>
                </c:pt>
                <c:pt idx="9">
                  <c:v>18.82</c:v>
                </c:pt>
              </c:numCache>
            </c:numRef>
          </c:val>
        </c:ser>
        <c:gapWidth val="30"/>
        <c:axId val="159755648"/>
        <c:axId val="159885952"/>
      </c:barChart>
      <c:catAx>
        <c:axId val="159755648"/>
        <c:scaling>
          <c:orientation val="minMax"/>
        </c:scaling>
        <c:axPos val="b"/>
        <c:tickLblPos val="nextTo"/>
        <c:crossAx val="159885952"/>
        <c:crosses val="autoZero"/>
        <c:auto val="1"/>
        <c:lblAlgn val="ctr"/>
        <c:lblOffset val="100"/>
      </c:catAx>
      <c:valAx>
        <c:axId val="159885952"/>
        <c:scaling>
          <c:orientation val="minMax"/>
        </c:scaling>
        <c:axPos val="l"/>
        <c:numFmt formatCode="0.00" sourceLinked="1"/>
        <c:tickLblPos val="nextTo"/>
        <c:crossAx val="159755648"/>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'Q4'!$B$1</c:f>
              <c:strCache>
                <c:ptCount val="1"/>
                <c:pt idx="0">
                  <c:v>total_boundary</c:v>
                </c:pt>
              </c:strCache>
            </c:strRef>
          </c:tx>
          <c:spPr>
            <a:solidFill>
              <a:schemeClr val="accent2">
                <a:lumMod val="60000"/>
                <a:lumOff val="40000"/>
              </a:schemeClr>
            </a:solidFill>
          </c:spPr>
          <c:cat>
            <c:strRef>
              <c:f>'Q4'!$A$2:$A$16</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'Q4'!$B$2:$B$16</c:f>
              <c:numCache>
                <c:formatCode>General</c:formatCode>
                <c:ptCount val="15"/>
                <c:pt idx="0">
                  <c:v>4118</c:v>
                </c:pt>
                <c:pt idx="1">
                  <c:v>3800</c:v>
                </c:pt>
                <c:pt idx="2">
                  <c:v>3780</c:v>
                </c:pt>
                <c:pt idx="3">
                  <c:v>3739</c:v>
                </c:pt>
                <c:pt idx="4">
                  <c:v>3496</c:v>
                </c:pt>
                <c:pt idx="5">
                  <c:v>3041</c:v>
                </c:pt>
                <c:pt idx="6">
                  <c:v>3022</c:v>
                </c:pt>
                <c:pt idx="7">
                  <c:v>2306</c:v>
                </c:pt>
                <c:pt idx="8">
                  <c:v>1387</c:v>
                </c:pt>
                <c:pt idx="9">
                  <c:v>733</c:v>
                </c:pt>
                <c:pt idx="10">
                  <c:v>659</c:v>
                </c:pt>
                <c:pt idx="11">
                  <c:v>624</c:v>
                </c:pt>
                <c:pt idx="12">
                  <c:v>290</c:v>
                </c:pt>
                <c:pt idx="13">
                  <c:v>242</c:v>
                </c:pt>
                <c:pt idx="14">
                  <c:v>231</c:v>
                </c:pt>
              </c:numCache>
            </c:numRef>
          </c:val>
        </c:ser>
        <c:gapWidth val="36"/>
        <c:axId val="157271936"/>
        <c:axId val="158034560"/>
      </c:barChart>
      <c:catAx>
        <c:axId val="157271936"/>
        <c:scaling>
          <c:orientation val="minMax"/>
        </c:scaling>
        <c:axPos val="b"/>
        <c:tickLblPos val="nextTo"/>
        <c:crossAx val="158034560"/>
        <c:crosses val="autoZero"/>
        <c:auto val="1"/>
        <c:lblAlgn val="ctr"/>
        <c:lblOffset val="100"/>
      </c:catAx>
      <c:valAx>
        <c:axId val="158034560"/>
        <c:scaling>
          <c:orientation val="minMax"/>
        </c:scaling>
        <c:axPos val="l"/>
        <c:numFmt formatCode="General" sourceLinked="1"/>
        <c:tickLblPos val="nextTo"/>
        <c:crossAx val="157271936"/>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'Q7'!$B$1</c:f>
              <c:strCache>
                <c:ptCount val="1"/>
                <c:pt idx="0">
                  <c:v>total</c:v>
                </c:pt>
              </c:strCache>
            </c:strRef>
          </c:tx>
          <c:spPr>
            <a:solidFill>
              <a:srgbClr val="C0504D">
                <a:lumMod val="60000"/>
                <a:lumOff val="40000"/>
              </a:srgbClr>
            </a:solidFill>
          </c:spPr>
          <c:cat>
            <c:strRef>
              <c:f>'Q7'!$A$2:$A$6</c:f>
              <c:strCache>
                <c:ptCount val="5"/>
                <c:pt idx="0">
                  <c:v>SL Malinga</c:v>
                </c:pt>
                <c:pt idx="1">
                  <c:v>P Kumar</c:v>
                </c:pt>
                <c:pt idx="2">
                  <c:v>UT Yadav</c:v>
                </c:pt>
                <c:pt idx="3">
                  <c:v>DJ Bravo</c:v>
                </c:pt>
                <c:pt idx="4">
                  <c:v>B Kumar</c:v>
                </c:pt>
              </c:strCache>
            </c:strRef>
          </c:cat>
          <c:val>
            <c:numRef>
              <c:f>'Q7'!$B$2:$B$6</c:f>
              <c:numCache>
                <c:formatCode>General</c:formatCode>
                <c:ptCount val="5"/>
                <c:pt idx="0">
                  <c:v>293</c:v>
                </c:pt>
                <c:pt idx="1">
                  <c:v>236</c:v>
                </c:pt>
                <c:pt idx="2">
                  <c:v>226</c:v>
                </c:pt>
                <c:pt idx="3">
                  <c:v>210</c:v>
                </c:pt>
                <c:pt idx="4">
                  <c:v>201</c:v>
                </c:pt>
              </c:numCache>
            </c:numRef>
          </c:val>
        </c:ser>
        <c:gapWidth val="100"/>
        <c:axId val="148364288"/>
        <c:axId val="158124672"/>
      </c:barChart>
      <c:catAx>
        <c:axId val="148364288"/>
        <c:scaling>
          <c:orientation val="minMax"/>
        </c:scaling>
        <c:axPos val="b"/>
        <c:tickLblPos val="nextTo"/>
        <c:crossAx val="158124672"/>
        <c:crosses val="autoZero"/>
        <c:auto val="1"/>
        <c:lblAlgn val="ctr"/>
        <c:lblOffset val="100"/>
      </c:catAx>
      <c:valAx>
        <c:axId val="158124672"/>
        <c:scaling>
          <c:orientation val="minMax"/>
        </c:scaling>
        <c:axPos val="l"/>
        <c:numFmt formatCode="General" sourceLinked="1"/>
        <c:tickLblPos val="nextTo"/>
        <c:crossAx val="148364288"/>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F4C4836-BF13-4835-B490-B3387DEEC354}" type="datetimeFigureOut">
              <a:rPr lang="en-US" smtClean="0"/>
              <a:t>7/7/2023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383835D-3567-4AD2-8E7D-F16210C344DE}"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4C4836-BF13-4835-B490-B3387DEEC35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3835D-3567-4AD2-8E7D-F16210C344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4C4836-BF13-4835-B490-B3387DEEC35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3835D-3567-4AD2-8E7D-F16210C344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F4C4836-BF13-4835-B490-B3387DEEC35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3835D-3567-4AD2-8E7D-F16210C344DE}"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4C4836-BF13-4835-B490-B3387DEEC354}" type="datetimeFigureOut">
              <a:rPr lang="en-US" smtClean="0"/>
              <a:t>7/7/2023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383835D-3567-4AD2-8E7D-F16210C344D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F4C4836-BF13-4835-B490-B3387DEEC354}"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3835D-3567-4AD2-8E7D-F16210C344DE}"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F4C4836-BF13-4835-B490-B3387DEEC354}"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3835D-3567-4AD2-8E7D-F16210C344DE}"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4C4836-BF13-4835-B490-B3387DEEC354}"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3835D-3567-4AD2-8E7D-F16210C344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C4836-BF13-4835-B490-B3387DEEC354}"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3835D-3567-4AD2-8E7D-F16210C344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4C4836-BF13-4835-B490-B3387DEEC354}"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3835D-3567-4AD2-8E7D-F16210C344DE}"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4C4836-BF13-4835-B490-B3387DEEC354}" type="datetimeFigureOut">
              <a:rPr lang="en-US" smtClean="0"/>
              <a:t>7/7/2023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383835D-3567-4AD2-8E7D-F16210C344DE}"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F4C4836-BF13-4835-B490-B3387DEEC354}" type="datetimeFigureOut">
              <a:rPr lang="en-US" smtClean="0"/>
              <a:t>7/7/2023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383835D-3567-4AD2-8E7D-F16210C344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SQL </a:t>
            </a:r>
            <a:r>
              <a:rPr lang="en-US" dirty="0" smtClean="0"/>
              <a:t>FINAL PROJECT</a:t>
            </a:r>
            <a:endParaRPr lang="en-US" dirty="0"/>
          </a:p>
        </p:txBody>
      </p:sp>
      <p:sp>
        <p:nvSpPr>
          <p:cNvPr id="2" name="Title 1"/>
          <p:cNvSpPr>
            <a:spLocks noGrp="1"/>
          </p:cNvSpPr>
          <p:nvPr>
            <p:ph type="ctrTitle"/>
          </p:nvPr>
        </p:nvSpPr>
        <p:spPr/>
        <p:txBody>
          <a:bodyPr/>
          <a:lstStyle/>
          <a:p>
            <a:r>
              <a:rPr lang="en-US" dirty="0" smtClean="0"/>
              <a:t>IPL DATA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4: Query to find top 10 bowlers with good economy</a:t>
            </a:r>
            <a:endParaRPr lang="en-US" dirty="0"/>
          </a:p>
        </p:txBody>
      </p:sp>
      <p:sp>
        <p:nvSpPr>
          <p:cNvPr id="3" name="Content Placeholder 2"/>
          <p:cNvSpPr>
            <a:spLocks noGrp="1"/>
          </p:cNvSpPr>
          <p:nvPr>
            <p:ph sz="quarter" idx="1"/>
          </p:nvPr>
        </p:nvSpPr>
        <p:spPr/>
        <p:txBody>
          <a:bodyPr>
            <a:normAutofit/>
          </a:bodyPr>
          <a:lstStyle/>
          <a:p>
            <a:pPr>
              <a:buNone/>
            </a:pPr>
            <a:r>
              <a:rPr lang="en-US" sz="1500" dirty="0" smtClean="0">
                <a:latin typeface="Calibri" pitchFamily="34" charset="0"/>
                <a:cs typeface="Calibri" pitchFamily="34" charset="0"/>
              </a:rPr>
              <a:t>select bowler, sum(</a:t>
            </a:r>
            <a:r>
              <a:rPr lang="en-US" sz="1500" dirty="0" err="1" smtClean="0">
                <a:latin typeface="Calibri" pitchFamily="34" charset="0"/>
                <a:cs typeface="Calibri" pitchFamily="34" charset="0"/>
              </a:rPr>
              <a:t>total_runs</a:t>
            </a:r>
            <a:r>
              <a:rPr lang="en-US" sz="1500" dirty="0" smtClean="0">
                <a:latin typeface="Calibri" pitchFamily="34" charset="0"/>
                <a:cs typeface="Calibri" pitchFamily="34" charset="0"/>
              </a:rPr>
              <a:t>), count(ball),</a:t>
            </a:r>
          </a:p>
          <a:p>
            <a:pPr>
              <a:buNone/>
            </a:pPr>
            <a:r>
              <a:rPr lang="en-US" sz="1500" dirty="0" smtClean="0">
                <a:latin typeface="Calibri" pitchFamily="34" charset="0"/>
                <a:cs typeface="Calibri" pitchFamily="34" charset="0"/>
              </a:rPr>
              <a:t>round(sum(</a:t>
            </a:r>
            <a:r>
              <a:rPr lang="en-US" sz="1500" dirty="0" err="1" smtClean="0">
                <a:latin typeface="Calibri" pitchFamily="34" charset="0"/>
                <a:cs typeface="Calibri" pitchFamily="34" charset="0"/>
              </a:rPr>
              <a:t>total_runs</a:t>
            </a:r>
            <a:r>
              <a:rPr lang="en-US" sz="1500" dirty="0" smtClean="0">
                <a:latin typeface="Calibri" pitchFamily="34" charset="0"/>
                <a:cs typeface="Calibri" pitchFamily="34" charset="0"/>
              </a:rPr>
              <a:t>)/(count(ball)/6.0),2) as economy </a:t>
            </a:r>
          </a:p>
          <a:p>
            <a:pPr>
              <a:buNone/>
            </a:pPr>
            <a:r>
              <a:rPr lang="en-US" sz="1500" dirty="0" smtClean="0">
                <a:latin typeface="Calibri" pitchFamily="34" charset="0"/>
                <a:cs typeface="Calibri" pitchFamily="34" charset="0"/>
              </a:rPr>
              <a:t>from "</a:t>
            </a:r>
            <a:r>
              <a:rPr lang="en-US" sz="1500" dirty="0" err="1" smtClean="0">
                <a:latin typeface="Calibri" pitchFamily="34" charset="0"/>
                <a:cs typeface="Calibri" pitchFamily="34" charset="0"/>
              </a:rPr>
              <a:t>IPL_Ball</a:t>
            </a:r>
            <a:r>
              <a:rPr lang="en-US" sz="1500" dirty="0" smtClean="0">
                <a:latin typeface="Calibri" pitchFamily="34" charset="0"/>
                <a:cs typeface="Calibri" pitchFamily="34" charset="0"/>
              </a:rPr>
              <a:t>" group by bowler </a:t>
            </a:r>
          </a:p>
          <a:p>
            <a:pPr>
              <a:buNone/>
            </a:pPr>
            <a:r>
              <a:rPr lang="en-US" sz="1500" dirty="0" smtClean="0">
                <a:latin typeface="Calibri" pitchFamily="34" charset="0"/>
                <a:cs typeface="Calibri" pitchFamily="34" charset="0"/>
              </a:rPr>
              <a:t>having count(ball) &gt;= 500</a:t>
            </a:r>
          </a:p>
          <a:p>
            <a:pPr>
              <a:buNone/>
            </a:pPr>
            <a:r>
              <a:rPr lang="en-US" sz="1500" dirty="0" smtClean="0">
                <a:latin typeface="Calibri" pitchFamily="34" charset="0"/>
                <a:cs typeface="Calibri" pitchFamily="34" charset="0"/>
              </a:rPr>
              <a:t>order by economy </a:t>
            </a:r>
            <a:r>
              <a:rPr lang="en-US" sz="1500" dirty="0" err="1" smtClean="0">
                <a:latin typeface="Calibri" pitchFamily="34" charset="0"/>
                <a:cs typeface="Calibri" pitchFamily="34" charset="0"/>
              </a:rPr>
              <a:t>asc</a:t>
            </a:r>
            <a:r>
              <a:rPr lang="en-US" sz="1500" dirty="0" smtClean="0">
                <a:latin typeface="Calibri" pitchFamily="34" charset="0"/>
                <a:cs typeface="Calibri" pitchFamily="34" charset="0"/>
              </a:rPr>
              <a:t> limit 10;</a:t>
            </a:r>
          </a:p>
          <a:p>
            <a:pPr>
              <a:buNone/>
            </a:pPr>
            <a:endParaRPr lang="en-US" sz="1600" dirty="0">
              <a:latin typeface="Calibri" pitchFamily="34" charset="0"/>
              <a:cs typeface="Calibri" pitchFamily="34" charset="0"/>
            </a:endParaRPr>
          </a:p>
        </p:txBody>
      </p:sp>
      <p:graphicFrame>
        <p:nvGraphicFramePr>
          <p:cNvPr id="4" name="Table 3"/>
          <p:cNvGraphicFramePr>
            <a:graphicFrameLocks noGrp="1"/>
          </p:cNvGraphicFramePr>
          <p:nvPr/>
        </p:nvGraphicFramePr>
        <p:xfrm>
          <a:off x="5334000" y="1676400"/>
          <a:ext cx="3352800" cy="3241962"/>
        </p:xfrm>
        <a:graphic>
          <a:graphicData uri="http://schemas.openxmlformats.org/drawingml/2006/table">
            <a:tbl>
              <a:tblPr firstRow="1" bandRow="1">
                <a:tableStyleId>{5C22544A-7EE6-4342-B048-85BDC9FD1C3A}</a:tableStyleId>
              </a:tblPr>
              <a:tblGrid>
                <a:gridCol w="838200"/>
                <a:gridCol w="838200"/>
                <a:gridCol w="838200"/>
                <a:gridCol w="838200"/>
              </a:tblGrid>
              <a:tr h="284018">
                <a:tc>
                  <a:txBody>
                    <a:bodyPr/>
                    <a:lstStyle/>
                    <a:p>
                      <a:pPr algn="l" fontAlgn="b"/>
                      <a:r>
                        <a:rPr lang="en-US" sz="1100" b="0" i="0" u="none" strike="noStrike" dirty="0">
                          <a:solidFill>
                            <a:srgbClr val="000000"/>
                          </a:solidFill>
                          <a:latin typeface="Calibri"/>
                        </a:rPr>
                        <a:t>bowler</a:t>
                      </a:r>
                    </a:p>
                  </a:txBody>
                  <a:tcPr marL="7620" marR="7620" marT="7620" marB="0" anchor="b"/>
                </a:tc>
                <a:tc>
                  <a:txBody>
                    <a:bodyPr/>
                    <a:lstStyle/>
                    <a:p>
                      <a:pPr algn="l" fontAlgn="b"/>
                      <a:r>
                        <a:rPr lang="en-US" sz="1100" b="0" i="0" u="none" strike="noStrike" dirty="0">
                          <a:solidFill>
                            <a:srgbClr val="000000"/>
                          </a:solidFill>
                          <a:latin typeface="Calibri"/>
                        </a:rPr>
                        <a:t>sum</a:t>
                      </a:r>
                    </a:p>
                  </a:txBody>
                  <a:tcPr marL="7620" marR="7620" marT="7620" marB="0" anchor="b"/>
                </a:tc>
                <a:tc>
                  <a:txBody>
                    <a:bodyPr/>
                    <a:lstStyle/>
                    <a:p>
                      <a:pPr algn="l" fontAlgn="b"/>
                      <a:r>
                        <a:rPr lang="en-US" sz="1100" b="0" i="0" u="none" strike="noStrike">
                          <a:solidFill>
                            <a:srgbClr val="000000"/>
                          </a:solidFill>
                          <a:latin typeface="Calibri"/>
                        </a:rPr>
                        <a:t>count</a:t>
                      </a:r>
                    </a:p>
                  </a:txBody>
                  <a:tcPr marL="7620" marR="7620" marT="7620" marB="0" anchor="b"/>
                </a:tc>
                <a:tc>
                  <a:txBody>
                    <a:bodyPr/>
                    <a:lstStyle/>
                    <a:p>
                      <a:pPr algn="l" fontAlgn="b"/>
                      <a:r>
                        <a:rPr lang="en-US" sz="1100" b="0" i="0" u="none" strike="noStrike">
                          <a:solidFill>
                            <a:srgbClr val="000000"/>
                          </a:solidFill>
                          <a:latin typeface="Calibri"/>
                        </a:rPr>
                        <a:t>economy</a:t>
                      </a:r>
                    </a:p>
                  </a:txBody>
                  <a:tcPr marL="7620" marR="7620" marT="7620" marB="0" anchor="b"/>
                </a:tc>
              </a:tr>
              <a:tr h="284018">
                <a:tc>
                  <a:txBody>
                    <a:bodyPr/>
                    <a:lstStyle/>
                    <a:p>
                      <a:pPr algn="l" fontAlgn="b"/>
                      <a:r>
                        <a:rPr lang="en-US" sz="1100" b="0" i="0" u="none" strike="noStrike">
                          <a:solidFill>
                            <a:srgbClr val="000000"/>
                          </a:solidFill>
                          <a:latin typeface="Calibri"/>
                        </a:rPr>
                        <a:t>Rashid Khan</a:t>
                      </a:r>
                    </a:p>
                  </a:txBody>
                  <a:tcPr marL="7620" marR="7620" marT="7620" marB="0" anchor="b"/>
                </a:tc>
                <a:tc>
                  <a:txBody>
                    <a:bodyPr/>
                    <a:lstStyle/>
                    <a:p>
                      <a:pPr algn="r" fontAlgn="b"/>
                      <a:r>
                        <a:rPr lang="en-US" sz="1100" b="0" i="0" u="none" strike="noStrike">
                          <a:solidFill>
                            <a:srgbClr val="000000"/>
                          </a:solidFill>
                          <a:latin typeface="Calibri"/>
                        </a:rPr>
                        <a:t>1573</a:t>
                      </a:r>
                    </a:p>
                  </a:txBody>
                  <a:tcPr marL="7620" marR="7620" marT="7620" marB="0" anchor="b"/>
                </a:tc>
                <a:tc>
                  <a:txBody>
                    <a:bodyPr/>
                    <a:lstStyle/>
                    <a:p>
                      <a:pPr algn="r" fontAlgn="b"/>
                      <a:r>
                        <a:rPr lang="en-US" sz="1100" b="0" i="0" u="none" strike="noStrike">
                          <a:solidFill>
                            <a:srgbClr val="000000"/>
                          </a:solidFill>
                          <a:latin typeface="Calibri"/>
                        </a:rPr>
                        <a:t>1490</a:t>
                      </a:r>
                    </a:p>
                  </a:txBody>
                  <a:tcPr marL="7620" marR="7620" marT="7620" marB="0" anchor="b"/>
                </a:tc>
                <a:tc>
                  <a:txBody>
                    <a:bodyPr/>
                    <a:lstStyle/>
                    <a:p>
                      <a:pPr algn="r" fontAlgn="b"/>
                      <a:r>
                        <a:rPr lang="en-US" sz="1100" b="0" i="0" u="none" strike="noStrike">
                          <a:solidFill>
                            <a:srgbClr val="000000"/>
                          </a:solidFill>
                          <a:latin typeface="Calibri"/>
                        </a:rPr>
                        <a:t>6.33</a:t>
                      </a:r>
                    </a:p>
                  </a:txBody>
                  <a:tcPr marL="7620" marR="7620" marT="7620" marB="0" anchor="b"/>
                </a:tc>
              </a:tr>
              <a:tr h="284018">
                <a:tc>
                  <a:txBody>
                    <a:bodyPr/>
                    <a:lstStyle/>
                    <a:p>
                      <a:pPr algn="l" fontAlgn="b"/>
                      <a:r>
                        <a:rPr lang="en-US" sz="1100" b="0" i="0" u="none" strike="noStrike">
                          <a:solidFill>
                            <a:srgbClr val="000000"/>
                          </a:solidFill>
                          <a:latin typeface="Calibri"/>
                        </a:rPr>
                        <a:t>A Kumble</a:t>
                      </a:r>
                    </a:p>
                  </a:txBody>
                  <a:tcPr marL="7620" marR="7620" marT="7620" marB="0" anchor="b"/>
                </a:tc>
                <a:tc>
                  <a:txBody>
                    <a:bodyPr/>
                    <a:lstStyle/>
                    <a:p>
                      <a:pPr algn="r" fontAlgn="b"/>
                      <a:r>
                        <a:rPr lang="en-US" sz="1100" b="0" i="0" u="none" strike="noStrike">
                          <a:solidFill>
                            <a:srgbClr val="000000"/>
                          </a:solidFill>
                          <a:latin typeface="Calibri"/>
                        </a:rPr>
                        <a:t>1089</a:t>
                      </a:r>
                    </a:p>
                  </a:txBody>
                  <a:tcPr marL="7620" marR="7620" marT="7620" marB="0" anchor="b"/>
                </a:tc>
                <a:tc>
                  <a:txBody>
                    <a:bodyPr/>
                    <a:lstStyle/>
                    <a:p>
                      <a:pPr algn="r" fontAlgn="b"/>
                      <a:r>
                        <a:rPr lang="en-US" sz="1100" b="0" i="0" u="none" strike="noStrike">
                          <a:solidFill>
                            <a:srgbClr val="000000"/>
                          </a:solidFill>
                          <a:latin typeface="Calibri"/>
                        </a:rPr>
                        <a:t>983</a:t>
                      </a:r>
                    </a:p>
                  </a:txBody>
                  <a:tcPr marL="7620" marR="7620" marT="7620" marB="0" anchor="b"/>
                </a:tc>
                <a:tc>
                  <a:txBody>
                    <a:bodyPr/>
                    <a:lstStyle/>
                    <a:p>
                      <a:pPr algn="r" fontAlgn="b"/>
                      <a:r>
                        <a:rPr lang="en-US" sz="1100" b="0" i="0" u="none" strike="noStrike">
                          <a:solidFill>
                            <a:srgbClr val="000000"/>
                          </a:solidFill>
                          <a:latin typeface="Calibri"/>
                        </a:rPr>
                        <a:t>6.65</a:t>
                      </a:r>
                    </a:p>
                  </a:txBody>
                  <a:tcPr marL="7620" marR="7620" marT="7620" marB="0" anchor="b"/>
                </a:tc>
              </a:tr>
              <a:tr h="284018">
                <a:tc>
                  <a:txBody>
                    <a:bodyPr/>
                    <a:lstStyle/>
                    <a:p>
                      <a:pPr algn="l" fontAlgn="b"/>
                      <a:r>
                        <a:rPr lang="en-US" sz="1100" b="0" i="0" u="none" strike="noStrike">
                          <a:solidFill>
                            <a:srgbClr val="000000"/>
                          </a:solidFill>
                          <a:latin typeface="Calibri"/>
                        </a:rPr>
                        <a:t>M Muralitharan</a:t>
                      </a:r>
                    </a:p>
                  </a:txBody>
                  <a:tcPr marL="7620" marR="7620" marT="7620" marB="0" anchor="b"/>
                </a:tc>
                <a:tc>
                  <a:txBody>
                    <a:bodyPr/>
                    <a:lstStyle/>
                    <a:p>
                      <a:pPr algn="r" fontAlgn="b"/>
                      <a:r>
                        <a:rPr lang="en-US" sz="1100" b="0" i="0" u="none" strike="noStrike">
                          <a:solidFill>
                            <a:srgbClr val="000000"/>
                          </a:solidFill>
                          <a:latin typeface="Calibri"/>
                        </a:rPr>
                        <a:t>1755</a:t>
                      </a:r>
                    </a:p>
                  </a:txBody>
                  <a:tcPr marL="7620" marR="7620" marT="7620" marB="0" anchor="b"/>
                </a:tc>
                <a:tc>
                  <a:txBody>
                    <a:bodyPr/>
                    <a:lstStyle/>
                    <a:p>
                      <a:pPr algn="r" fontAlgn="b"/>
                      <a:r>
                        <a:rPr lang="en-US" sz="1100" b="0" i="0" u="none" strike="noStrike">
                          <a:solidFill>
                            <a:srgbClr val="000000"/>
                          </a:solidFill>
                          <a:latin typeface="Calibri"/>
                        </a:rPr>
                        <a:t>1577</a:t>
                      </a:r>
                    </a:p>
                  </a:txBody>
                  <a:tcPr marL="7620" marR="7620" marT="7620" marB="0" anchor="b"/>
                </a:tc>
                <a:tc>
                  <a:txBody>
                    <a:bodyPr/>
                    <a:lstStyle/>
                    <a:p>
                      <a:pPr algn="r" fontAlgn="b"/>
                      <a:r>
                        <a:rPr lang="en-US" sz="1100" b="0" i="0" u="none" strike="noStrike">
                          <a:solidFill>
                            <a:srgbClr val="000000"/>
                          </a:solidFill>
                          <a:latin typeface="Calibri"/>
                        </a:rPr>
                        <a:t>6.68</a:t>
                      </a:r>
                    </a:p>
                  </a:txBody>
                  <a:tcPr marL="7620" marR="7620" marT="7620" marB="0" anchor="b"/>
                </a:tc>
              </a:tr>
              <a:tr h="284018">
                <a:tc>
                  <a:txBody>
                    <a:bodyPr/>
                    <a:lstStyle/>
                    <a:p>
                      <a:pPr algn="l" fontAlgn="b"/>
                      <a:r>
                        <a:rPr lang="en-US" sz="1100" b="0" i="0" u="none" strike="noStrike">
                          <a:solidFill>
                            <a:srgbClr val="000000"/>
                          </a:solidFill>
                          <a:latin typeface="Calibri"/>
                        </a:rPr>
                        <a:t>DW Steyn</a:t>
                      </a:r>
                    </a:p>
                  </a:txBody>
                  <a:tcPr marL="7620" marR="7620" marT="7620" marB="0" anchor="b"/>
                </a:tc>
                <a:tc>
                  <a:txBody>
                    <a:bodyPr/>
                    <a:lstStyle/>
                    <a:p>
                      <a:pPr algn="r" fontAlgn="b"/>
                      <a:r>
                        <a:rPr lang="en-US" sz="1100" b="0" i="0" u="none" strike="noStrike">
                          <a:solidFill>
                            <a:srgbClr val="000000"/>
                          </a:solidFill>
                          <a:latin typeface="Calibri"/>
                        </a:rPr>
                        <a:t>2568</a:t>
                      </a:r>
                    </a:p>
                  </a:txBody>
                  <a:tcPr marL="7620" marR="7620" marT="7620" marB="0" anchor="b"/>
                </a:tc>
                <a:tc>
                  <a:txBody>
                    <a:bodyPr/>
                    <a:lstStyle/>
                    <a:p>
                      <a:pPr algn="r" fontAlgn="b"/>
                      <a:r>
                        <a:rPr lang="en-US" sz="1100" b="0" i="0" u="none" strike="noStrike">
                          <a:solidFill>
                            <a:srgbClr val="000000"/>
                          </a:solidFill>
                          <a:latin typeface="Calibri"/>
                        </a:rPr>
                        <a:t>2276</a:t>
                      </a:r>
                    </a:p>
                  </a:txBody>
                  <a:tcPr marL="7620" marR="7620" marT="7620" marB="0" anchor="b"/>
                </a:tc>
                <a:tc>
                  <a:txBody>
                    <a:bodyPr/>
                    <a:lstStyle/>
                    <a:p>
                      <a:pPr algn="r" fontAlgn="b"/>
                      <a:r>
                        <a:rPr lang="en-US" sz="1100" b="0" i="0" u="none" strike="noStrike">
                          <a:solidFill>
                            <a:srgbClr val="000000"/>
                          </a:solidFill>
                          <a:latin typeface="Calibri"/>
                        </a:rPr>
                        <a:t>6.77</a:t>
                      </a:r>
                    </a:p>
                  </a:txBody>
                  <a:tcPr marL="7620" marR="7620" marT="7620" marB="0" anchor="b"/>
                </a:tc>
              </a:tr>
              <a:tr h="284018">
                <a:tc>
                  <a:txBody>
                    <a:bodyPr/>
                    <a:lstStyle/>
                    <a:p>
                      <a:pPr algn="l" fontAlgn="b"/>
                      <a:r>
                        <a:rPr lang="en-US" sz="1100" b="0" i="0" u="none" strike="noStrike">
                          <a:solidFill>
                            <a:srgbClr val="000000"/>
                          </a:solidFill>
                          <a:latin typeface="Calibri"/>
                        </a:rPr>
                        <a:t>R Ashwin</a:t>
                      </a:r>
                    </a:p>
                  </a:txBody>
                  <a:tcPr marL="7620" marR="7620" marT="7620" marB="0" anchor="b"/>
                </a:tc>
                <a:tc>
                  <a:txBody>
                    <a:bodyPr/>
                    <a:lstStyle/>
                    <a:p>
                      <a:pPr algn="r" fontAlgn="b"/>
                      <a:r>
                        <a:rPr lang="en-US" sz="1100" b="0" i="0" u="none" strike="noStrike">
                          <a:solidFill>
                            <a:srgbClr val="000000"/>
                          </a:solidFill>
                          <a:latin typeface="Calibri"/>
                        </a:rPr>
                        <a:t>3756</a:t>
                      </a:r>
                    </a:p>
                  </a:txBody>
                  <a:tcPr marL="7620" marR="7620" marT="7620" marB="0" anchor="b"/>
                </a:tc>
                <a:tc>
                  <a:txBody>
                    <a:bodyPr/>
                    <a:lstStyle/>
                    <a:p>
                      <a:pPr algn="r" fontAlgn="b"/>
                      <a:r>
                        <a:rPr lang="en-US" sz="1100" b="0" i="0" u="none" strike="noStrike">
                          <a:solidFill>
                            <a:srgbClr val="000000"/>
                          </a:solidFill>
                          <a:latin typeface="Calibri"/>
                        </a:rPr>
                        <a:t>3327</a:t>
                      </a:r>
                    </a:p>
                  </a:txBody>
                  <a:tcPr marL="7620" marR="7620" marT="7620" marB="0" anchor="b"/>
                </a:tc>
                <a:tc>
                  <a:txBody>
                    <a:bodyPr/>
                    <a:lstStyle/>
                    <a:p>
                      <a:pPr algn="r" fontAlgn="b"/>
                      <a:r>
                        <a:rPr lang="en-US" sz="1100" b="0" i="0" u="none" strike="noStrike">
                          <a:solidFill>
                            <a:srgbClr val="000000"/>
                          </a:solidFill>
                          <a:latin typeface="Calibri"/>
                        </a:rPr>
                        <a:t>6.77</a:t>
                      </a:r>
                    </a:p>
                  </a:txBody>
                  <a:tcPr marL="7620" marR="7620" marT="7620" marB="0" anchor="b"/>
                </a:tc>
              </a:tr>
              <a:tr h="284018">
                <a:tc>
                  <a:txBody>
                    <a:bodyPr/>
                    <a:lstStyle/>
                    <a:p>
                      <a:pPr algn="l" fontAlgn="b"/>
                      <a:r>
                        <a:rPr lang="en-US" sz="1100" b="0" i="0" u="none" strike="noStrike">
                          <a:solidFill>
                            <a:srgbClr val="000000"/>
                          </a:solidFill>
                          <a:latin typeface="Calibri"/>
                        </a:rPr>
                        <a:t>SP Narine</a:t>
                      </a:r>
                    </a:p>
                  </a:txBody>
                  <a:tcPr marL="7620" marR="7620" marT="7620" marB="0" anchor="b"/>
                </a:tc>
                <a:tc>
                  <a:txBody>
                    <a:bodyPr/>
                    <a:lstStyle/>
                    <a:p>
                      <a:pPr algn="r" fontAlgn="b"/>
                      <a:r>
                        <a:rPr lang="en-US" sz="1100" b="0" i="0" u="none" strike="noStrike">
                          <a:solidFill>
                            <a:srgbClr val="000000"/>
                          </a:solidFill>
                          <a:latin typeface="Calibri"/>
                        </a:rPr>
                        <a:t>3208</a:t>
                      </a:r>
                    </a:p>
                  </a:txBody>
                  <a:tcPr marL="7620" marR="7620" marT="7620" marB="0" anchor="b"/>
                </a:tc>
                <a:tc>
                  <a:txBody>
                    <a:bodyPr/>
                    <a:lstStyle/>
                    <a:p>
                      <a:pPr algn="r" fontAlgn="b"/>
                      <a:r>
                        <a:rPr lang="en-US" sz="1100" b="0" i="0" u="none" strike="noStrike">
                          <a:solidFill>
                            <a:srgbClr val="000000"/>
                          </a:solidFill>
                          <a:latin typeface="Calibri"/>
                        </a:rPr>
                        <a:t>2824</a:t>
                      </a:r>
                    </a:p>
                  </a:txBody>
                  <a:tcPr marL="7620" marR="7620" marT="7620" marB="0" anchor="b"/>
                </a:tc>
                <a:tc>
                  <a:txBody>
                    <a:bodyPr/>
                    <a:lstStyle/>
                    <a:p>
                      <a:pPr algn="r" fontAlgn="b"/>
                      <a:r>
                        <a:rPr lang="en-US" sz="1100" b="0" i="0" u="none" strike="noStrike">
                          <a:solidFill>
                            <a:srgbClr val="000000"/>
                          </a:solidFill>
                          <a:latin typeface="Calibri"/>
                        </a:rPr>
                        <a:t>6.82</a:t>
                      </a:r>
                    </a:p>
                  </a:txBody>
                  <a:tcPr marL="7620" marR="7620" marT="7620" marB="0" anchor="b"/>
                </a:tc>
              </a:tr>
              <a:tr h="284018">
                <a:tc>
                  <a:txBody>
                    <a:bodyPr/>
                    <a:lstStyle/>
                    <a:p>
                      <a:pPr algn="l" fontAlgn="b"/>
                      <a:r>
                        <a:rPr lang="en-US" sz="1100" b="0" i="0" u="none" strike="noStrike">
                          <a:solidFill>
                            <a:srgbClr val="000000"/>
                          </a:solidFill>
                          <a:latin typeface="Calibri"/>
                        </a:rPr>
                        <a:t>DL Vettori</a:t>
                      </a:r>
                    </a:p>
                  </a:txBody>
                  <a:tcPr marL="7620" marR="7620" marT="7620" marB="0" anchor="b"/>
                </a:tc>
                <a:tc>
                  <a:txBody>
                    <a:bodyPr/>
                    <a:lstStyle/>
                    <a:p>
                      <a:pPr algn="r" fontAlgn="b"/>
                      <a:r>
                        <a:rPr lang="en-US" sz="1100" b="0" i="0" u="none" strike="noStrike" dirty="0">
                          <a:solidFill>
                            <a:srgbClr val="000000"/>
                          </a:solidFill>
                          <a:latin typeface="Calibri"/>
                        </a:rPr>
                        <a:t>894</a:t>
                      </a:r>
                    </a:p>
                  </a:txBody>
                  <a:tcPr marL="7620" marR="7620" marT="7620" marB="0" anchor="b"/>
                </a:tc>
                <a:tc>
                  <a:txBody>
                    <a:bodyPr/>
                    <a:lstStyle/>
                    <a:p>
                      <a:pPr algn="r" fontAlgn="b"/>
                      <a:r>
                        <a:rPr lang="en-US" sz="1100" b="0" i="0" u="none" strike="noStrike">
                          <a:solidFill>
                            <a:srgbClr val="000000"/>
                          </a:solidFill>
                          <a:latin typeface="Calibri"/>
                        </a:rPr>
                        <a:t>785</a:t>
                      </a:r>
                    </a:p>
                  </a:txBody>
                  <a:tcPr marL="7620" marR="7620" marT="7620" marB="0" anchor="b"/>
                </a:tc>
                <a:tc>
                  <a:txBody>
                    <a:bodyPr/>
                    <a:lstStyle/>
                    <a:p>
                      <a:pPr algn="r" fontAlgn="b"/>
                      <a:r>
                        <a:rPr lang="en-US" sz="1100" b="0" i="0" u="none" strike="noStrike">
                          <a:solidFill>
                            <a:srgbClr val="000000"/>
                          </a:solidFill>
                          <a:latin typeface="Calibri"/>
                        </a:rPr>
                        <a:t>6.83</a:t>
                      </a:r>
                    </a:p>
                  </a:txBody>
                  <a:tcPr marL="7620" marR="7620" marT="7620" marB="0" anchor="b"/>
                </a:tc>
              </a:tr>
              <a:tr h="284018">
                <a:tc>
                  <a:txBody>
                    <a:bodyPr/>
                    <a:lstStyle/>
                    <a:p>
                      <a:pPr algn="l" fontAlgn="b"/>
                      <a:r>
                        <a:rPr lang="en-US" sz="1100" b="0" i="0" u="none" strike="noStrike">
                          <a:solidFill>
                            <a:srgbClr val="000000"/>
                          </a:solidFill>
                          <a:latin typeface="Calibri"/>
                        </a:rPr>
                        <a:t>Washington Sundar</a:t>
                      </a:r>
                    </a:p>
                  </a:txBody>
                  <a:tcPr marL="7620" marR="7620" marT="7620" marB="0" anchor="b"/>
                </a:tc>
                <a:tc>
                  <a:txBody>
                    <a:bodyPr/>
                    <a:lstStyle/>
                    <a:p>
                      <a:pPr algn="r" fontAlgn="b"/>
                      <a:r>
                        <a:rPr lang="en-US" sz="1100" b="0" i="0" u="none" strike="noStrike">
                          <a:solidFill>
                            <a:srgbClr val="000000"/>
                          </a:solidFill>
                          <a:latin typeface="Calibri"/>
                        </a:rPr>
                        <a:t>758</a:t>
                      </a:r>
                    </a:p>
                  </a:txBody>
                  <a:tcPr marL="7620" marR="7620" marT="7620" marB="0" anchor="b"/>
                </a:tc>
                <a:tc>
                  <a:txBody>
                    <a:bodyPr/>
                    <a:lstStyle/>
                    <a:p>
                      <a:pPr algn="r" fontAlgn="b"/>
                      <a:r>
                        <a:rPr lang="en-US" sz="1100" b="0" i="0" u="none" strike="noStrike">
                          <a:solidFill>
                            <a:srgbClr val="000000"/>
                          </a:solidFill>
                          <a:latin typeface="Calibri"/>
                        </a:rPr>
                        <a:t>660</a:t>
                      </a:r>
                    </a:p>
                  </a:txBody>
                  <a:tcPr marL="7620" marR="7620" marT="7620" marB="0" anchor="b"/>
                </a:tc>
                <a:tc>
                  <a:txBody>
                    <a:bodyPr/>
                    <a:lstStyle/>
                    <a:p>
                      <a:pPr algn="r" fontAlgn="b"/>
                      <a:r>
                        <a:rPr lang="en-US" sz="1100" b="0" i="0" u="none" strike="noStrike">
                          <a:solidFill>
                            <a:srgbClr val="000000"/>
                          </a:solidFill>
                          <a:latin typeface="Calibri"/>
                        </a:rPr>
                        <a:t>6.89</a:t>
                      </a:r>
                    </a:p>
                  </a:txBody>
                  <a:tcPr marL="7620" marR="7620" marT="7620" marB="0" anchor="b"/>
                </a:tc>
              </a:tr>
              <a:tr h="284018">
                <a:tc>
                  <a:txBody>
                    <a:bodyPr/>
                    <a:lstStyle/>
                    <a:p>
                      <a:pPr algn="l" fontAlgn="b"/>
                      <a:r>
                        <a:rPr lang="en-US" sz="1100" b="0" i="0" u="none" strike="noStrike">
                          <a:solidFill>
                            <a:srgbClr val="000000"/>
                          </a:solidFill>
                          <a:latin typeface="Calibri"/>
                        </a:rPr>
                        <a:t>J Botha</a:t>
                      </a:r>
                    </a:p>
                  </a:txBody>
                  <a:tcPr marL="7620" marR="7620" marT="7620" marB="0" anchor="b"/>
                </a:tc>
                <a:tc>
                  <a:txBody>
                    <a:bodyPr/>
                    <a:lstStyle/>
                    <a:p>
                      <a:pPr algn="r" fontAlgn="b"/>
                      <a:r>
                        <a:rPr lang="en-US" sz="1100" b="0" i="0" u="none" strike="noStrike">
                          <a:solidFill>
                            <a:srgbClr val="000000"/>
                          </a:solidFill>
                          <a:latin typeface="Calibri"/>
                        </a:rPr>
                        <a:t>818</a:t>
                      </a:r>
                    </a:p>
                  </a:txBody>
                  <a:tcPr marL="7620" marR="7620" marT="7620" marB="0" anchor="b"/>
                </a:tc>
                <a:tc>
                  <a:txBody>
                    <a:bodyPr/>
                    <a:lstStyle/>
                    <a:p>
                      <a:pPr algn="r" fontAlgn="b"/>
                      <a:r>
                        <a:rPr lang="en-US" sz="1100" b="0" i="0" u="none" strike="noStrike">
                          <a:solidFill>
                            <a:srgbClr val="000000"/>
                          </a:solidFill>
                          <a:latin typeface="Calibri"/>
                        </a:rPr>
                        <a:t>709</a:t>
                      </a:r>
                    </a:p>
                  </a:txBody>
                  <a:tcPr marL="7620" marR="7620" marT="7620" marB="0" anchor="b"/>
                </a:tc>
                <a:tc>
                  <a:txBody>
                    <a:bodyPr/>
                    <a:lstStyle/>
                    <a:p>
                      <a:pPr algn="r" fontAlgn="b"/>
                      <a:r>
                        <a:rPr lang="en-US" sz="1100" b="0" i="0" u="none" strike="noStrike">
                          <a:solidFill>
                            <a:srgbClr val="000000"/>
                          </a:solidFill>
                          <a:latin typeface="Calibri"/>
                        </a:rPr>
                        <a:t>6.92</a:t>
                      </a:r>
                    </a:p>
                  </a:txBody>
                  <a:tcPr marL="7620" marR="7620" marT="7620" marB="0" anchor="b"/>
                </a:tc>
              </a:tr>
              <a:tr h="284018">
                <a:tc>
                  <a:txBody>
                    <a:bodyPr/>
                    <a:lstStyle/>
                    <a:p>
                      <a:pPr algn="l" fontAlgn="b"/>
                      <a:r>
                        <a:rPr lang="en-US" sz="1100" b="0" i="0" u="none" strike="noStrike">
                          <a:solidFill>
                            <a:srgbClr val="000000"/>
                          </a:solidFill>
                          <a:latin typeface="Calibri"/>
                        </a:rPr>
                        <a:t>R Tewatia</a:t>
                      </a:r>
                    </a:p>
                  </a:txBody>
                  <a:tcPr marL="7620" marR="7620" marT="7620" marB="0" anchor="b"/>
                </a:tc>
                <a:tc>
                  <a:txBody>
                    <a:bodyPr/>
                    <a:lstStyle/>
                    <a:p>
                      <a:pPr algn="r" fontAlgn="b"/>
                      <a:r>
                        <a:rPr lang="en-US" sz="1100" b="0" i="0" u="none" strike="noStrike">
                          <a:solidFill>
                            <a:srgbClr val="000000"/>
                          </a:solidFill>
                          <a:latin typeface="Calibri"/>
                        </a:rPr>
                        <a:t>684</a:t>
                      </a:r>
                    </a:p>
                  </a:txBody>
                  <a:tcPr marL="7620" marR="7620" marT="7620" marB="0" anchor="b"/>
                </a:tc>
                <a:tc>
                  <a:txBody>
                    <a:bodyPr/>
                    <a:lstStyle/>
                    <a:p>
                      <a:pPr algn="r" fontAlgn="b"/>
                      <a:r>
                        <a:rPr lang="en-US" sz="1100" b="0" i="0" u="none" strike="noStrike">
                          <a:solidFill>
                            <a:srgbClr val="000000"/>
                          </a:solidFill>
                          <a:latin typeface="Calibri"/>
                        </a:rPr>
                        <a:t>587</a:t>
                      </a:r>
                    </a:p>
                  </a:txBody>
                  <a:tcPr marL="7620" marR="7620" marT="7620" marB="0" anchor="b"/>
                </a:tc>
                <a:tc>
                  <a:txBody>
                    <a:bodyPr/>
                    <a:lstStyle/>
                    <a:p>
                      <a:pPr algn="r" fontAlgn="b"/>
                      <a:r>
                        <a:rPr lang="en-US" sz="1100" b="0" i="0" u="none" strike="noStrike" dirty="0">
                          <a:solidFill>
                            <a:srgbClr val="000000"/>
                          </a:solidFill>
                          <a:latin typeface="Calibri"/>
                        </a:rPr>
                        <a:t>6.99</a:t>
                      </a:r>
                    </a:p>
                  </a:txBody>
                  <a:tcPr marL="7620" marR="7620" marT="7620" marB="0" anchor="b"/>
                </a:tc>
              </a:tr>
            </a:tbl>
          </a:graphicData>
        </a:graphic>
      </p:graphicFrame>
      <p:graphicFrame>
        <p:nvGraphicFramePr>
          <p:cNvPr id="5" name="Chart 4"/>
          <p:cNvGraphicFramePr/>
          <p:nvPr/>
        </p:nvGraphicFramePr>
        <p:xfrm>
          <a:off x="533400" y="3276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5: Query to find top 10 bowlers with the best strike rate</a:t>
            </a:r>
            <a:endParaRPr lang="en-US" dirty="0"/>
          </a:p>
        </p:txBody>
      </p:sp>
      <p:sp>
        <p:nvSpPr>
          <p:cNvPr id="3" name="Content Placeholder 2"/>
          <p:cNvSpPr>
            <a:spLocks noGrp="1"/>
          </p:cNvSpPr>
          <p:nvPr>
            <p:ph sz="quarter" idx="1"/>
          </p:nvPr>
        </p:nvSpPr>
        <p:spPr/>
        <p:txBody>
          <a:bodyPr>
            <a:normAutofit/>
          </a:bodyPr>
          <a:lstStyle/>
          <a:p>
            <a:pPr>
              <a:buNone/>
            </a:pPr>
            <a:r>
              <a:rPr lang="en-US" sz="1400" dirty="0" smtClean="0">
                <a:latin typeface="Calibri" pitchFamily="34" charset="0"/>
                <a:cs typeface="Calibri" pitchFamily="34" charset="0"/>
              </a:rPr>
              <a:t>select </a:t>
            </a:r>
            <a:r>
              <a:rPr lang="en-US" sz="1400" dirty="0" err="1" smtClean="0">
                <a:latin typeface="Calibri" pitchFamily="34" charset="0"/>
                <a:cs typeface="Calibri" pitchFamily="34" charset="0"/>
              </a:rPr>
              <a:t>bowler,count</a:t>
            </a:r>
            <a:r>
              <a:rPr lang="en-US" sz="1400" dirty="0" smtClean="0">
                <a:latin typeface="Calibri" pitchFamily="34" charset="0"/>
                <a:cs typeface="Calibri" pitchFamily="34" charset="0"/>
              </a:rPr>
              <a:t>(ball) as balls,</a:t>
            </a:r>
          </a:p>
          <a:p>
            <a:pPr>
              <a:buNone/>
            </a:pPr>
            <a:r>
              <a:rPr lang="en-US" sz="1400" dirty="0" smtClean="0">
                <a:latin typeface="Calibri" pitchFamily="34" charset="0"/>
                <a:cs typeface="Calibri" pitchFamily="34" charset="0"/>
              </a:rPr>
              <a:t>sum(</a:t>
            </a:r>
            <a:r>
              <a:rPr lang="en-US" sz="1400" dirty="0" err="1" smtClean="0">
                <a:latin typeface="Calibri" pitchFamily="34" charset="0"/>
                <a:cs typeface="Calibri" pitchFamily="34" charset="0"/>
              </a:rPr>
              <a:t>is_wicket</a:t>
            </a:r>
            <a:r>
              <a:rPr lang="en-US" sz="1400" dirty="0" smtClean="0">
                <a:latin typeface="Calibri" pitchFamily="34" charset="0"/>
                <a:cs typeface="Calibri" pitchFamily="34" charset="0"/>
              </a:rPr>
              <a:t>) as </a:t>
            </a:r>
            <a:r>
              <a:rPr lang="en-US" sz="1400" dirty="0" err="1" smtClean="0">
                <a:latin typeface="Calibri" pitchFamily="34" charset="0"/>
                <a:cs typeface="Calibri" pitchFamily="34" charset="0"/>
              </a:rPr>
              <a:t>total_wicket</a:t>
            </a:r>
            <a:r>
              <a:rPr lang="en-US" sz="1400" dirty="0" smtClean="0">
                <a:latin typeface="Calibri" pitchFamily="34" charset="0"/>
                <a:cs typeface="Calibri" pitchFamily="34" charset="0"/>
              </a:rPr>
              <a:t>,</a:t>
            </a:r>
          </a:p>
          <a:p>
            <a:pPr>
              <a:buNone/>
            </a:pPr>
            <a:r>
              <a:rPr lang="en-US" sz="1400" dirty="0" smtClean="0">
                <a:latin typeface="Calibri" pitchFamily="34" charset="0"/>
                <a:cs typeface="Calibri" pitchFamily="34" charset="0"/>
              </a:rPr>
              <a:t>round(count(ball)*1.0/sum(</a:t>
            </a:r>
            <a:r>
              <a:rPr lang="en-US" sz="1400" dirty="0" err="1" smtClean="0">
                <a:latin typeface="Calibri" pitchFamily="34" charset="0"/>
                <a:cs typeface="Calibri" pitchFamily="34" charset="0"/>
              </a:rPr>
              <a:t>is_wicket</a:t>
            </a:r>
            <a:r>
              <a:rPr lang="en-US" sz="1400" dirty="0" smtClean="0">
                <a:latin typeface="Calibri" pitchFamily="34" charset="0"/>
                <a:cs typeface="Calibri" pitchFamily="34" charset="0"/>
              </a:rPr>
              <a:t>),2) as </a:t>
            </a:r>
            <a:r>
              <a:rPr lang="en-US" sz="1400" dirty="0" err="1" smtClean="0">
                <a:latin typeface="Calibri" pitchFamily="34" charset="0"/>
                <a:cs typeface="Calibri" pitchFamily="34" charset="0"/>
              </a:rPr>
              <a:t>strike_rate</a:t>
            </a:r>
            <a:endParaRPr lang="en-US" sz="1400" dirty="0" smtClean="0">
              <a:latin typeface="Calibri" pitchFamily="34" charset="0"/>
              <a:cs typeface="Calibri" pitchFamily="34" charset="0"/>
            </a:endParaRPr>
          </a:p>
          <a:p>
            <a:pPr>
              <a:buNone/>
            </a:pPr>
            <a:r>
              <a:rPr lang="en-US" sz="1400" dirty="0" smtClean="0">
                <a:latin typeface="Calibri" pitchFamily="34" charset="0"/>
                <a:cs typeface="Calibri" pitchFamily="34" charset="0"/>
              </a:rPr>
              <a:t>from "</a:t>
            </a:r>
            <a:r>
              <a:rPr lang="en-US" sz="1400" dirty="0" err="1" smtClean="0">
                <a:latin typeface="Calibri" pitchFamily="34" charset="0"/>
                <a:cs typeface="Calibri" pitchFamily="34" charset="0"/>
              </a:rPr>
              <a:t>IPL_Ball</a:t>
            </a:r>
            <a:r>
              <a:rPr lang="en-US" sz="1400" dirty="0" smtClean="0">
                <a:latin typeface="Calibri" pitchFamily="34" charset="0"/>
                <a:cs typeface="Calibri" pitchFamily="34" charset="0"/>
              </a:rPr>
              <a:t>"</a:t>
            </a:r>
          </a:p>
          <a:p>
            <a:pPr>
              <a:buNone/>
            </a:pPr>
            <a:r>
              <a:rPr lang="en-US" sz="1400" dirty="0" smtClean="0">
                <a:latin typeface="Calibri" pitchFamily="34" charset="0"/>
                <a:cs typeface="Calibri" pitchFamily="34" charset="0"/>
              </a:rPr>
              <a:t>group by bowler </a:t>
            </a:r>
          </a:p>
          <a:p>
            <a:pPr>
              <a:buNone/>
            </a:pPr>
            <a:r>
              <a:rPr lang="en-US" sz="1400" dirty="0" smtClean="0">
                <a:latin typeface="Calibri" pitchFamily="34" charset="0"/>
                <a:cs typeface="Calibri" pitchFamily="34" charset="0"/>
              </a:rPr>
              <a:t>having count(ball)&gt;500 </a:t>
            </a:r>
          </a:p>
          <a:p>
            <a:pPr>
              <a:buNone/>
            </a:pPr>
            <a:r>
              <a:rPr lang="en-US" sz="1400" dirty="0" smtClean="0">
                <a:latin typeface="Calibri" pitchFamily="34" charset="0"/>
                <a:cs typeface="Calibri" pitchFamily="34" charset="0"/>
              </a:rPr>
              <a:t>order by </a:t>
            </a:r>
            <a:r>
              <a:rPr lang="en-US" sz="1400" dirty="0" err="1" smtClean="0">
                <a:latin typeface="Calibri" pitchFamily="34" charset="0"/>
                <a:cs typeface="Calibri" pitchFamily="34" charset="0"/>
              </a:rPr>
              <a:t>strike_rate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asc</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limit 10;</a:t>
            </a:r>
          </a:p>
          <a:p>
            <a:pPr>
              <a:buNone/>
            </a:pPr>
            <a:endParaRPr lang="en-US" sz="1400" dirty="0">
              <a:latin typeface="Calibri" pitchFamily="34" charset="0"/>
              <a:cs typeface="Calibri" pitchFamily="34" charset="0"/>
            </a:endParaRPr>
          </a:p>
        </p:txBody>
      </p:sp>
      <p:graphicFrame>
        <p:nvGraphicFramePr>
          <p:cNvPr id="4" name="Table 3"/>
          <p:cNvGraphicFramePr>
            <a:graphicFrameLocks noGrp="1"/>
          </p:cNvGraphicFramePr>
          <p:nvPr/>
        </p:nvGraphicFramePr>
        <p:xfrm>
          <a:off x="5181600" y="1295400"/>
          <a:ext cx="3505200" cy="2743202"/>
        </p:xfrm>
        <a:graphic>
          <a:graphicData uri="http://schemas.openxmlformats.org/drawingml/2006/table">
            <a:tbl>
              <a:tblPr firstRow="1" bandRow="1">
                <a:tableStyleId>{5C22544A-7EE6-4342-B048-85BDC9FD1C3A}</a:tableStyleId>
              </a:tblPr>
              <a:tblGrid>
                <a:gridCol w="876300"/>
                <a:gridCol w="876300"/>
                <a:gridCol w="876300"/>
                <a:gridCol w="876300"/>
              </a:tblGrid>
              <a:tr h="249382">
                <a:tc>
                  <a:txBody>
                    <a:bodyPr/>
                    <a:lstStyle/>
                    <a:p>
                      <a:pPr algn="l" fontAlgn="b"/>
                      <a:r>
                        <a:rPr lang="en-US" sz="1100" b="0" i="0" u="none" strike="noStrike" dirty="0">
                          <a:solidFill>
                            <a:srgbClr val="000000"/>
                          </a:solidFill>
                          <a:latin typeface="Calibri"/>
                        </a:rPr>
                        <a:t>bowler</a:t>
                      </a:r>
                    </a:p>
                  </a:txBody>
                  <a:tcPr marL="7620" marR="7620" marT="7620" marB="0" anchor="b"/>
                </a:tc>
                <a:tc>
                  <a:txBody>
                    <a:bodyPr/>
                    <a:lstStyle/>
                    <a:p>
                      <a:pPr algn="l" fontAlgn="b"/>
                      <a:r>
                        <a:rPr lang="en-US" sz="1100" b="0" i="0" u="none" strike="noStrike">
                          <a:solidFill>
                            <a:srgbClr val="000000"/>
                          </a:solidFill>
                          <a:latin typeface="Calibri"/>
                        </a:rPr>
                        <a:t>balls</a:t>
                      </a:r>
                    </a:p>
                  </a:txBody>
                  <a:tcPr marL="7620" marR="7620" marT="7620" marB="0" anchor="b"/>
                </a:tc>
                <a:tc>
                  <a:txBody>
                    <a:bodyPr/>
                    <a:lstStyle/>
                    <a:p>
                      <a:pPr algn="l" fontAlgn="b"/>
                      <a:r>
                        <a:rPr lang="en-US" sz="1100" b="0" i="0" u="none" strike="noStrike">
                          <a:solidFill>
                            <a:srgbClr val="000000"/>
                          </a:solidFill>
                          <a:latin typeface="Calibri"/>
                        </a:rPr>
                        <a:t>total_wicket</a:t>
                      </a:r>
                    </a:p>
                  </a:txBody>
                  <a:tcPr marL="7620" marR="7620" marT="7620" marB="0" anchor="b"/>
                </a:tc>
                <a:tc>
                  <a:txBody>
                    <a:bodyPr/>
                    <a:lstStyle/>
                    <a:p>
                      <a:pPr algn="l" fontAlgn="b"/>
                      <a:r>
                        <a:rPr lang="en-US" sz="1100" b="0" i="0" u="none" strike="noStrike">
                          <a:solidFill>
                            <a:srgbClr val="000000"/>
                          </a:solidFill>
                          <a:latin typeface="Calibri"/>
                        </a:rPr>
                        <a:t>strike_rate</a:t>
                      </a:r>
                    </a:p>
                  </a:txBody>
                  <a:tcPr marL="7620" marR="7620" marT="7620" marB="0" anchor="b"/>
                </a:tc>
              </a:tr>
              <a:tr h="249382">
                <a:tc>
                  <a:txBody>
                    <a:bodyPr/>
                    <a:lstStyle/>
                    <a:p>
                      <a:pPr algn="l" fontAlgn="b"/>
                      <a:r>
                        <a:rPr lang="en-US" sz="1100" b="0" i="0" u="none" strike="noStrike">
                          <a:solidFill>
                            <a:srgbClr val="000000"/>
                          </a:solidFill>
                          <a:latin typeface="Calibri"/>
                        </a:rPr>
                        <a:t>K Rabada</a:t>
                      </a:r>
                    </a:p>
                  </a:txBody>
                  <a:tcPr marL="7620" marR="7620" marT="7620" marB="0" anchor="b"/>
                </a:tc>
                <a:tc>
                  <a:txBody>
                    <a:bodyPr/>
                    <a:lstStyle/>
                    <a:p>
                      <a:pPr algn="r" fontAlgn="b"/>
                      <a:r>
                        <a:rPr lang="en-US" sz="1100" b="0" i="0" u="none" strike="noStrike">
                          <a:solidFill>
                            <a:srgbClr val="000000"/>
                          </a:solidFill>
                          <a:latin typeface="Calibri"/>
                        </a:rPr>
                        <a:t>840</a:t>
                      </a:r>
                    </a:p>
                  </a:txBody>
                  <a:tcPr marL="7620" marR="7620" marT="7620" marB="0" anchor="b"/>
                </a:tc>
                <a:tc>
                  <a:txBody>
                    <a:bodyPr/>
                    <a:lstStyle/>
                    <a:p>
                      <a:pPr algn="r" fontAlgn="b"/>
                      <a:r>
                        <a:rPr lang="en-US" sz="1100" b="0" i="0" u="none" strike="noStrike">
                          <a:solidFill>
                            <a:srgbClr val="000000"/>
                          </a:solidFill>
                          <a:latin typeface="Calibri"/>
                        </a:rPr>
                        <a:t>66</a:t>
                      </a:r>
                    </a:p>
                  </a:txBody>
                  <a:tcPr marL="7620" marR="7620" marT="7620" marB="0" anchor="b"/>
                </a:tc>
                <a:tc>
                  <a:txBody>
                    <a:bodyPr/>
                    <a:lstStyle/>
                    <a:p>
                      <a:pPr algn="r" fontAlgn="b"/>
                      <a:r>
                        <a:rPr lang="en-US" sz="1100" b="0" i="0" u="none" strike="noStrike">
                          <a:solidFill>
                            <a:srgbClr val="000000"/>
                          </a:solidFill>
                          <a:latin typeface="Calibri"/>
                        </a:rPr>
                        <a:t>12.73</a:t>
                      </a:r>
                    </a:p>
                  </a:txBody>
                  <a:tcPr marL="7620" marR="7620" marT="7620" marB="0" anchor="b"/>
                </a:tc>
              </a:tr>
              <a:tr h="249382">
                <a:tc>
                  <a:txBody>
                    <a:bodyPr/>
                    <a:lstStyle/>
                    <a:p>
                      <a:pPr algn="l" fontAlgn="b"/>
                      <a:r>
                        <a:rPr lang="en-US" sz="1100" b="0" i="0" u="none" strike="noStrike">
                          <a:solidFill>
                            <a:srgbClr val="000000"/>
                          </a:solidFill>
                          <a:latin typeface="Calibri"/>
                        </a:rPr>
                        <a:t>DE Bollinger</a:t>
                      </a:r>
                    </a:p>
                  </a:txBody>
                  <a:tcPr marL="7620" marR="7620" marT="7620" marB="0" anchor="b"/>
                </a:tc>
                <a:tc>
                  <a:txBody>
                    <a:bodyPr/>
                    <a:lstStyle/>
                    <a:p>
                      <a:pPr algn="r" fontAlgn="b"/>
                      <a:r>
                        <a:rPr lang="en-US" sz="1100" b="0" i="0" u="none" strike="noStrike">
                          <a:solidFill>
                            <a:srgbClr val="000000"/>
                          </a:solidFill>
                          <a:latin typeface="Calibri"/>
                        </a:rPr>
                        <a:t>600</a:t>
                      </a:r>
                    </a:p>
                  </a:txBody>
                  <a:tcPr marL="7620" marR="7620" marT="7620" marB="0" anchor="b"/>
                </a:tc>
                <a:tc>
                  <a:txBody>
                    <a:bodyPr/>
                    <a:lstStyle/>
                    <a:p>
                      <a:pPr algn="r" fontAlgn="b"/>
                      <a:r>
                        <a:rPr lang="en-US" sz="1100" b="0" i="0" u="none" strike="noStrike">
                          <a:solidFill>
                            <a:srgbClr val="000000"/>
                          </a:solidFill>
                          <a:latin typeface="Calibri"/>
                        </a:rPr>
                        <a:t>43</a:t>
                      </a:r>
                    </a:p>
                  </a:txBody>
                  <a:tcPr marL="7620" marR="7620" marT="7620" marB="0" anchor="b"/>
                </a:tc>
                <a:tc>
                  <a:txBody>
                    <a:bodyPr/>
                    <a:lstStyle/>
                    <a:p>
                      <a:pPr algn="r" fontAlgn="b"/>
                      <a:r>
                        <a:rPr lang="en-US" sz="1100" b="0" i="0" u="none" strike="noStrike">
                          <a:solidFill>
                            <a:srgbClr val="000000"/>
                          </a:solidFill>
                          <a:latin typeface="Calibri"/>
                        </a:rPr>
                        <a:t>13.95</a:t>
                      </a:r>
                    </a:p>
                  </a:txBody>
                  <a:tcPr marL="7620" marR="7620" marT="7620" marB="0" anchor="b"/>
                </a:tc>
              </a:tr>
              <a:tr h="249382">
                <a:tc>
                  <a:txBody>
                    <a:bodyPr/>
                    <a:lstStyle/>
                    <a:p>
                      <a:pPr algn="l" fontAlgn="b"/>
                      <a:r>
                        <a:rPr lang="en-US" sz="1100" b="0" i="0" u="none" strike="noStrike">
                          <a:solidFill>
                            <a:srgbClr val="000000"/>
                          </a:solidFill>
                          <a:latin typeface="Calibri"/>
                        </a:rPr>
                        <a:t>AJ Tye</a:t>
                      </a:r>
                    </a:p>
                  </a:txBody>
                  <a:tcPr marL="7620" marR="7620" marT="7620" marB="0" anchor="b"/>
                </a:tc>
                <a:tc>
                  <a:txBody>
                    <a:bodyPr/>
                    <a:lstStyle/>
                    <a:p>
                      <a:pPr algn="r" fontAlgn="b"/>
                      <a:r>
                        <a:rPr lang="en-US" sz="1100" b="0" i="0" u="none" strike="noStrike">
                          <a:solidFill>
                            <a:srgbClr val="000000"/>
                          </a:solidFill>
                          <a:latin typeface="Calibri"/>
                        </a:rPr>
                        <a:t>645</a:t>
                      </a:r>
                    </a:p>
                  </a:txBody>
                  <a:tcPr marL="7620" marR="7620" marT="7620" marB="0" anchor="b"/>
                </a:tc>
                <a:tc>
                  <a:txBody>
                    <a:bodyPr/>
                    <a:lstStyle/>
                    <a:p>
                      <a:pPr algn="r" fontAlgn="b"/>
                      <a:r>
                        <a:rPr lang="en-US" sz="1100" b="0" i="0" u="none" strike="noStrike">
                          <a:solidFill>
                            <a:srgbClr val="000000"/>
                          </a:solidFill>
                          <a:latin typeface="Calibri"/>
                        </a:rPr>
                        <a:t>45</a:t>
                      </a:r>
                    </a:p>
                  </a:txBody>
                  <a:tcPr marL="7620" marR="7620" marT="7620" marB="0" anchor="b"/>
                </a:tc>
                <a:tc>
                  <a:txBody>
                    <a:bodyPr/>
                    <a:lstStyle/>
                    <a:p>
                      <a:pPr algn="r" fontAlgn="b"/>
                      <a:r>
                        <a:rPr lang="en-US" sz="1100" b="0" i="0" u="none" strike="noStrike">
                          <a:solidFill>
                            <a:srgbClr val="000000"/>
                          </a:solidFill>
                          <a:latin typeface="Calibri"/>
                        </a:rPr>
                        <a:t>14.33</a:t>
                      </a:r>
                    </a:p>
                  </a:txBody>
                  <a:tcPr marL="7620" marR="7620" marT="7620" marB="0" anchor="b"/>
                </a:tc>
              </a:tr>
              <a:tr h="249382">
                <a:tc>
                  <a:txBody>
                    <a:bodyPr/>
                    <a:lstStyle/>
                    <a:p>
                      <a:pPr algn="l" fontAlgn="b"/>
                      <a:r>
                        <a:rPr lang="en-US" sz="1100" b="0" i="0" u="none" strike="noStrike">
                          <a:solidFill>
                            <a:srgbClr val="000000"/>
                          </a:solidFill>
                          <a:latin typeface="Calibri"/>
                        </a:rPr>
                        <a:t>MA Starc</a:t>
                      </a:r>
                    </a:p>
                  </a:txBody>
                  <a:tcPr marL="7620" marR="7620" marT="7620" marB="0" anchor="b"/>
                </a:tc>
                <a:tc>
                  <a:txBody>
                    <a:bodyPr/>
                    <a:lstStyle/>
                    <a:p>
                      <a:pPr algn="r" fontAlgn="b"/>
                      <a:r>
                        <a:rPr lang="en-US" sz="1100" b="0" i="0" u="none" strike="noStrike">
                          <a:solidFill>
                            <a:srgbClr val="000000"/>
                          </a:solidFill>
                          <a:latin typeface="Calibri"/>
                        </a:rPr>
                        <a:t>612</a:t>
                      </a:r>
                    </a:p>
                  </a:txBody>
                  <a:tcPr marL="7620" marR="7620" marT="7620" marB="0" anchor="b"/>
                </a:tc>
                <a:tc>
                  <a:txBody>
                    <a:bodyPr/>
                    <a:lstStyle/>
                    <a:p>
                      <a:pPr algn="r" fontAlgn="b"/>
                      <a:r>
                        <a:rPr lang="en-US" sz="1100" b="0" i="0" u="none" strike="noStrike">
                          <a:solidFill>
                            <a:srgbClr val="000000"/>
                          </a:solidFill>
                          <a:latin typeface="Calibri"/>
                        </a:rPr>
                        <a:t>39</a:t>
                      </a:r>
                    </a:p>
                  </a:txBody>
                  <a:tcPr marL="7620" marR="7620" marT="7620" marB="0" anchor="b"/>
                </a:tc>
                <a:tc>
                  <a:txBody>
                    <a:bodyPr/>
                    <a:lstStyle/>
                    <a:p>
                      <a:pPr algn="r" fontAlgn="b"/>
                      <a:r>
                        <a:rPr lang="en-US" sz="1100" b="0" i="0" u="none" strike="noStrike">
                          <a:solidFill>
                            <a:srgbClr val="000000"/>
                          </a:solidFill>
                          <a:latin typeface="Calibri"/>
                        </a:rPr>
                        <a:t>15.69</a:t>
                      </a:r>
                    </a:p>
                  </a:txBody>
                  <a:tcPr marL="7620" marR="7620" marT="7620" marB="0" anchor="b"/>
                </a:tc>
              </a:tr>
              <a:tr h="249382">
                <a:tc>
                  <a:txBody>
                    <a:bodyPr/>
                    <a:lstStyle/>
                    <a:p>
                      <a:pPr algn="l" fontAlgn="b"/>
                      <a:r>
                        <a:rPr lang="en-US" sz="1100" b="0" i="0" u="none" strike="noStrike">
                          <a:solidFill>
                            <a:srgbClr val="000000"/>
                          </a:solidFill>
                          <a:latin typeface="Calibri"/>
                        </a:rPr>
                        <a:t>SL Malinga</a:t>
                      </a:r>
                    </a:p>
                  </a:txBody>
                  <a:tcPr marL="7620" marR="7620" marT="7620" marB="0" anchor="b"/>
                </a:tc>
                <a:tc>
                  <a:txBody>
                    <a:bodyPr/>
                    <a:lstStyle/>
                    <a:p>
                      <a:pPr algn="r" fontAlgn="b"/>
                      <a:r>
                        <a:rPr lang="en-US" sz="1100" b="0" i="0" u="none" strike="noStrike">
                          <a:solidFill>
                            <a:srgbClr val="000000"/>
                          </a:solidFill>
                          <a:latin typeface="Calibri"/>
                        </a:rPr>
                        <a:t>2974</a:t>
                      </a:r>
                    </a:p>
                  </a:txBody>
                  <a:tcPr marL="7620" marR="7620" marT="7620" marB="0" anchor="b"/>
                </a:tc>
                <a:tc>
                  <a:txBody>
                    <a:bodyPr/>
                    <a:lstStyle/>
                    <a:p>
                      <a:pPr algn="r" fontAlgn="b"/>
                      <a:r>
                        <a:rPr lang="en-US" sz="1100" b="0" i="0" u="none" strike="noStrike">
                          <a:solidFill>
                            <a:srgbClr val="000000"/>
                          </a:solidFill>
                          <a:latin typeface="Calibri"/>
                        </a:rPr>
                        <a:t>188</a:t>
                      </a:r>
                    </a:p>
                  </a:txBody>
                  <a:tcPr marL="7620" marR="7620" marT="7620" marB="0" anchor="b"/>
                </a:tc>
                <a:tc>
                  <a:txBody>
                    <a:bodyPr/>
                    <a:lstStyle/>
                    <a:p>
                      <a:pPr algn="r" fontAlgn="b"/>
                      <a:r>
                        <a:rPr lang="en-US" sz="1100" b="0" i="0" u="none" strike="noStrike">
                          <a:solidFill>
                            <a:srgbClr val="000000"/>
                          </a:solidFill>
                          <a:latin typeface="Calibri"/>
                        </a:rPr>
                        <a:t>15.82</a:t>
                      </a:r>
                    </a:p>
                  </a:txBody>
                  <a:tcPr marL="7620" marR="7620" marT="7620" marB="0" anchor="b"/>
                </a:tc>
              </a:tr>
              <a:tr h="249382">
                <a:tc>
                  <a:txBody>
                    <a:bodyPr/>
                    <a:lstStyle/>
                    <a:p>
                      <a:pPr algn="l" fontAlgn="b"/>
                      <a:r>
                        <a:rPr lang="en-US" sz="1100" b="0" i="0" u="none" strike="noStrike">
                          <a:solidFill>
                            <a:srgbClr val="000000"/>
                          </a:solidFill>
                          <a:latin typeface="Calibri"/>
                        </a:rPr>
                        <a:t>Imran Tahir</a:t>
                      </a:r>
                    </a:p>
                  </a:txBody>
                  <a:tcPr marL="7620" marR="7620" marT="7620" marB="0" anchor="b"/>
                </a:tc>
                <a:tc>
                  <a:txBody>
                    <a:bodyPr/>
                    <a:lstStyle/>
                    <a:p>
                      <a:pPr algn="r" fontAlgn="b"/>
                      <a:r>
                        <a:rPr lang="en-US" sz="1100" b="0" i="0" u="none" strike="noStrike">
                          <a:solidFill>
                            <a:srgbClr val="000000"/>
                          </a:solidFill>
                          <a:latin typeface="Calibri"/>
                        </a:rPr>
                        <a:t>1314</a:t>
                      </a:r>
                    </a:p>
                  </a:txBody>
                  <a:tcPr marL="7620" marR="7620" marT="7620" marB="0" anchor="b"/>
                </a:tc>
                <a:tc>
                  <a:txBody>
                    <a:bodyPr/>
                    <a:lstStyle/>
                    <a:p>
                      <a:pPr algn="r" fontAlgn="b"/>
                      <a:r>
                        <a:rPr lang="en-US" sz="1100" b="0" i="0" u="none" strike="noStrike">
                          <a:solidFill>
                            <a:srgbClr val="000000"/>
                          </a:solidFill>
                          <a:latin typeface="Calibri"/>
                        </a:rPr>
                        <a:t>83</a:t>
                      </a:r>
                    </a:p>
                  </a:txBody>
                  <a:tcPr marL="7620" marR="7620" marT="7620" marB="0" anchor="b"/>
                </a:tc>
                <a:tc>
                  <a:txBody>
                    <a:bodyPr/>
                    <a:lstStyle/>
                    <a:p>
                      <a:pPr algn="r" fontAlgn="b"/>
                      <a:r>
                        <a:rPr lang="en-US" sz="1100" b="0" i="0" u="none" strike="noStrike">
                          <a:solidFill>
                            <a:srgbClr val="000000"/>
                          </a:solidFill>
                          <a:latin typeface="Calibri"/>
                        </a:rPr>
                        <a:t>15.83</a:t>
                      </a:r>
                    </a:p>
                  </a:txBody>
                  <a:tcPr marL="7620" marR="7620" marT="7620" marB="0" anchor="b"/>
                </a:tc>
              </a:tr>
              <a:tr h="249382">
                <a:tc>
                  <a:txBody>
                    <a:bodyPr/>
                    <a:lstStyle/>
                    <a:p>
                      <a:pPr algn="l" fontAlgn="b"/>
                      <a:r>
                        <a:rPr lang="en-US" sz="1100" b="0" i="0" u="none" strike="noStrike">
                          <a:solidFill>
                            <a:srgbClr val="000000"/>
                          </a:solidFill>
                          <a:latin typeface="Calibri"/>
                        </a:rPr>
                        <a:t>DJ Bravo</a:t>
                      </a:r>
                    </a:p>
                  </a:txBody>
                  <a:tcPr marL="7620" marR="7620" marT="7620" marB="0" anchor="b"/>
                </a:tc>
                <a:tc>
                  <a:txBody>
                    <a:bodyPr/>
                    <a:lstStyle/>
                    <a:p>
                      <a:pPr algn="r" fontAlgn="b"/>
                      <a:r>
                        <a:rPr lang="en-US" sz="1100" b="0" i="0" u="none" strike="noStrike">
                          <a:solidFill>
                            <a:srgbClr val="000000"/>
                          </a:solidFill>
                          <a:latin typeface="Calibri"/>
                        </a:rPr>
                        <a:t>2846</a:t>
                      </a:r>
                    </a:p>
                  </a:txBody>
                  <a:tcPr marL="7620" marR="7620" marT="7620" marB="0" anchor="b"/>
                </a:tc>
                <a:tc>
                  <a:txBody>
                    <a:bodyPr/>
                    <a:lstStyle/>
                    <a:p>
                      <a:pPr algn="r" fontAlgn="b"/>
                      <a:r>
                        <a:rPr lang="en-US" sz="1100" b="0" i="0" u="none" strike="noStrike">
                          <a:solidFill>
                            <a:srgbClr val="000000"/>
                          </a:solidFill>
                          <a:latin typeface="Calibri"/>
                        </a:rPr>
                        <a:t>175</a:t>
                      </a:r>
                    </a:p>
                  </a:txBody>
                  <a:tcPr marL="7620" marR="7620" marT="7620" marB="0" anchor="b"/>
                </a:tc>
                <a:tc>
                  <a:txBody>
                    <a:bodyPr/>
                    <a:lstStyle/>
                    <a:p>
                      <a:pPr algn="r" fontAlgn="b"/>
                      <a:r>
                        <a:rPr lang="en-US" sz="1100" b="0" i="0" u="none" strike="noStrike">
                          <a:solidFill>
                            <a:srgbClr val="000000"/>
                          </a:solidFill>
                          <a:latin typeface="Calibri"/>
                        </a:rPr>
                        <a:t>16.26</a:t>
                      </a:r>
                    </a:p>
                  </a:txBody>
                  <a:tcPr marL="7620" marR="7620" marT="7620" marB="0" anchor="b"/>
                </a:tc>
              </a:tr>
              <a:tr h="249382">
                <a:tc>
                  <a:txBody>
                    <a:bodyPr/>
                    <a:lstStyle/>
                    <a:p>
                      <a:pPr algn="l" fontAlgn="b"/>
                      <a:r>
                        <a:rPr lang="en-US" sz="1100" b="0" i="0" u="none" strike="noStrike">
                          <a:solidFill>
                            <a:srgbClr val="000000"/>
                          </a:solidFill>
                          <a:latin typeface="Calibri"/>
                        </a:rPr>
                        <a:t>A Nehra</a:t>
                      </a:r>
                    </a:p>
                  </a:txBody>
                  <a:tcPr marL="7620" marR="7620" marT="7620" marB="0" anchor="b"/>
                </a:tc>
                <a:tc>
                  <a:txBody>
                    <a:bodyPr/>
                    <a:lstStyle/>
                    <a:p>
                      <a:pPr algn="r" fontAlgn="b"/>
                      <a:r>
                        <a:rPr lang="en-US" sz="1100" b="0" i="0" u="none" strike="noStrike">
                          <a:solidFill>
                            <a:srgbClr val="000000"/>
                          </a:solidFill>
                          <a:latin typeface="Calibri"/>
                        </a:rPr>
                        <a:t>1974</a:t>
                      </a:r>
                    </a:p>
                  </a:txBody>
                  <a:tcPr marL="7620" marR="7620" marT="7620" marB="0" anchor="b"/>
                </a:tc>
                <a:tc>
                  <a:txBody>
                    <a:bodyPr/>
                    <a:lstStyle/>
                    <a:p>
                      <a:pPr algn="r" fontAlgn="b"/>
                      <a:r>
                        <a:rPr lang="en-US" sz="1100" b="0" i="0" u="none" strike="noStrike">
                          <a:solidFill>
                            <a:srgbClr val="000000"/>
                          </a:solidFill>
                          <a:latin typeface="Calibri"/>
                        </a:rPr>
                        <a:t>121</a:t>
                      </a:r>
                    </a:p>
                  </a:txBody>
                  <a:tcPr marL="7620" marR="7620" marT="7620" marB="0" anchor="b"/>
                </a:tc>
                <a:tc>
                  <a:txBody>
                    <a:bodyPr/>
                    <a:lstStyle/>
                    <a:p>
                      <a:pPr algn="r" fontAlgn="b"/>
                      <a:r>
                        <a:rPr lang="en-US" sz="1100" b="0" i="0" u="none" strike="noStrike">
                          <a:solidFill>
                            <a:srgbClr val="000000"/>
                          </a:solidFill>
                          <a:latin typeface="Calibri"/>
                        </a:rPr>
                        <a:t>16.31</a:t>
                      </a:r>
                    </a:p>
                  </a:txBody>
                  <a:tcPr marL="7620" marR="7620" marT="7620" marB="0" anchor="b"/>
                </a:tc>
              </a:tr>
              <a:tr h="249382">
                <a:tc>
                  <a:txBody>
                    <a:bodyPr/>
                    <a:lstStyle/>
                    <a:p>
                      <a:pPr algn="l" fontAlgn="b"/>
                      <a:r>
                        <a:rPr lang="en-US" sz="1100" b="0" i="0" u="none" strike="noStrike">
                          <a:solidFill>
                            <a:srgbClr val="000000"/>
                          </a:solidFill>
                          <a:latin typeface="Calibri"/>
                        </a:rPr>
                        <a:t>S Aravind</a:t>
                      </a:r>
                    </a:p>
                  </a:txBody>
                  <a:tcPr marL="7620" marR="7620" marT="7620" marB="0" anchor="b"/>
                </a:tc>
                <a:tc>
                  <a:txBody>
                    <a:bodyPr/>
                    <a:lstStyle/>
                    <a:p>
                      <a:pPr algn="r" fontAlgn="b"/>
                      <a:r>
                        <a:rPr lang="en-US" sz="1100" b="0" i="0" u="none" strike="noStrike">
                          <a:solidFill>
                            <a:srgbClr val="000000"/>
                          </a:solidFill>
                          <a:latin typeface="Calibri"/>
                        </a:rPr>
                        <a:t>788</a:t>
                      </a:r>
                    </a:p>
                  </a:txBody>
                  <a:tcPr marL="7620" marR="7620" marT="7620" marB="0" anchor="b"/>
                </a:tc>
                <a:tc>
                  <a:txBody>
                    <a:bodyPr/>
                    <a:lstStyle/>
                    <a:p>
                      <a:pPr algn="r" fontAlgn="b"/>
                      <a:r>
                        <a:rPr lang="en-US" sz="1100" b="0" i="0" u="none" strike="noStrike">
                          <a:solidFill>
                            <a:srgbClr val="000000"/>
                          </a:solidFill>
                          <a:latin typeface="Calibri"/>
                        </a:rPr>
                        <a:t>48</a:t>
                      </a:r>
                    </a:p>
                  </a:txBody>
                  <a:tcPr marL="7620" marR="7620" marT="7620" marB="0" anchor="b"/>
                </a:tc>
                <a:tc>
                  <a:txBody>
                    <a:bodyPr/>
                    <a:lstStyle/>
                    <a:p>
                      <a:pPr algn="r" fontAlgn="b"/>
                      <a:r>
                        <a:rPr lang="en-US" sz="1100" b="0" i="0" u="none" strike="noStrike">
                          <a:solidFill>
                            <a:srgbClr val="000000"/>
                          </a:solidFill>
                          <a:latin typeface="Calibri"/>
                        </a:rPr>
                        <a:t>16.42</a:t>
                      </a:r>
                    </a:p>
                  </a:txBody>
                  <a:tcPr marL="7620" marR="7620" marT="7620" marB="0" anchor="b"/>
                </a:tc>
              </a:tr>
              <a:tr h="249382">
                <a:tc>
                  <a:txBody>
                    <a:bodyPr/>
                    <a:lstStyle/>
                    <a:p>
                      <a:pPr algn="l" fontAlgn="b"/>
                      <a:r>
                        <a:rPr lang="en-US" sz="1100" b="0" i="0" u="none" strike="noStrike">
                          <a:solidFill>
                            <a:srgbClr val="000000"/>
                          </a:solidFill>
                          <a:latin typeface="Calibri"/>
                        </a:rPr>
                        <a:t>KK Cooper</a:t>
                      </a:r>
                    </a:p>
                  </a:txBody>
                  <a:tcPr marL="7620" marR="7620" marT="7620" marB="0" anchor="b"/>
                </a:tc>
                <a:tc>
                  <a:txBody>
                    <a:bodyPr/>
                    <a:lstStyle/>
                    <a:p>
                      <a:pPr algn="r" fontAlgn="b"/>
                      <a:r>
                        <a:rPr lang="en-US" sz="1100" b="0" i="0" u="none" strike="noStrike">
                          <a:solidFill>
                            <a:srgbClr val="000000"/>
                          </a:solidFill>
                          <a:latin typeface="Calibri"/>
                        </a:rPr>
                        <a:t>600</a:t>
                      </a:r>
                    </a:p>
                  </a:txBody>
                  <a:tcPr marL="7620" marR="7620" marT="7620" marB="0" anchor="b"/>
                </a:tc>
                <a:tc>
                  <a:txBody>
                    <a:bodyPr/>
                    <a:lstStyle/>
                    <a:p>
                      <a:pPr algn="r" fontAlgn="b"/>
                      <a:r>
                        <a:rPr lang="en-US" sz="1100" b="0" i="0" u="none" strike="noStrike">
                          <a:solidFill>
                            <a:srgbClr val="000000"/>
                          </a:solidFill>
                          <a:latin typeface="Calibri"/>
                        </a:rPr>
                        <a:t>36</a:t>
                      </a:r>
                    </a:p>
                  </a:txBody>
                  <a:tcPr marL="7620" marR="7620" marT="7620" marB="0" anchor="b"/>
                </a:tc>
                <a:tc>
                  <a:txBody>
                    <a:bodyPr/>
                    <a:lstStyle/>
                    <a:p>
                      <a:pPr algn="r" fontAlgn="b"/>
                      <a:r>
                        <a:rPr lang="en-US" sz="1100" b="0" i="0" u="none" strike="noStrike" dirty="0">
                          <a:solidFill>
                            <a:srgbClr val="000000"/>
                          </a:solidFill>
                          <a:latin typeface="Calibri"/>
                        </a:rPr>
                        <a:t>16.67</a:t>
                      </a:r>
                    </a:p>
                  </a:txBody>
                  <a:tcPr marL="7620" marR="7620" marT="7620" marB="0" anchor="b"/>
                </a:tc>
              </a:tr>
            </a:tbl>
          </a:graphicData>
        </a:graphic>
      </p:graphicFrame>
      <p:graphicFrame>
        <p:nvGraphicFramePr>
          <p:cNvPr id="5" name="Chart 4"/>
          <p:cNvGraphicFramePr/>
          <p:nvPr/>
        </p:nvGraphicFramePr>
        <p:xfrm>
          <a:off x="3657600" y="4191000"/>
          <a:ext cx="5029200" cy="2438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6: Query to find top 10 </a:t>
            </a:r>
            <a:r>
              <a:rPr lang="en-US" dirty="0" err="1" smtClean="0"/>
              <a:t>all_rounders</a:t>
            </a:r>
            <a:endParaRPr lang="en-US" dirty="0"/>
          </a:p>
        </p:txBody>
      </p:sp>
      <p:sp>
        <p:nvSpPr>
          <p:cNvPr id="3" name="Content Placeholder 2"/>
          <p:cNvSpPr>
            <a:spLocks noGrp="1"/>
          </p:cNvSpPr>
          <p:nvPr>
            <p:ph sz="quarter" idx="1"/>
          </p:nvPr>
        </p:nvSpPr>
        <p:spPr/>
        <p:txBody>
          <a:bodyPr>
            <a:normAutofit/>
          </a:bodyPr>
          <a:lstStyle/>
          <a:p>
            <a:pPr>
              <a:buNone/>
            </a:pPr>
            <a:r>
              <a:rPr lang="en-US" sz="2200" dirty="0" smtClean="0">
                <a:latin typeface="Calibri" pitchFamily="34" charset="0"/>
                <a:cs typeface="Calibri" pitchFamily="34" charset="0"/>
              </a:rPr>
              <a:t>	</a:t>
            </a:r>
            <a:r>
              <a:rPr lang="en-US" sz="1600" dirty="0" smtClean="0">
                <a:latin typeface="Calibri" pitchFamily="34" charset="0"/>
                <a:cs typeface="Calibri" pitchFamily="34" charset="0"/>
              </a:rPr>
              <a:t>select </a:t>
            </a:r>
            <a:r>
              <a:rPr lang="en-US" sz="1600" dirty="0" smtClean="0">
                <a:latin typeface="Calibri" pitchFamily="34" charset="0"/>
                <a:cs typeface="Calibri" pitchFamily="34" charset="0"/>
              </a:rPr>
              <a:t>batsman as </a:t>
            </a:r>
            <a:r>
              <a:rPr lang="en-US" sz="1600" dirty="0" err="1" smtClean="0">
                <a:latin typeface="Calibri" pitchFamily="34" charset="0"/>
                <a:cs typeface="Calibri" pitchFamily="34" charset="0"/>
              </a:rPr>
              <a:t>all_rounder</a:t>
            </a:r>
            <a:r>
              <a:rPr lang="en-US" sz="1600" dirty="0" smtClean="0">
                <a:latin typeface="Calibri" pitchFamily="34" charset="0"/>
                <a:cs typeface="Calibri" pitchFamily="34" charset="0"/>
              </a:rPr>
              <a:t>, round</a:t>
            </a:r>
            <a:r>
              <a:rPr lang="en-US" sz="1600" dirty="0" smtClean="0">
                <a:latin typeface="Calibri" pitchFamily="34" charset="0"/>
                <a:cs typeface="Calibri" pitchFamily="34" charset="0"/>
              </a:rPr>
              <a:t>((sum(</a:t>
            </a:r>
            <a:r>
              <a:rPr lang="en-US" sz="1600" dirty="0" err="1" smtClean="0">
                <a:latin typeface="Calibri" pitchFamily="34" charset="0"/>
                <a:cs typeface="Calibri" pitchFamily="34" charset="0"/>
              </a:rPr>
              <a:t>batsman_runs</a:t>
            </a:r>
            <a:r>
              <a:rPr lang="en-US" sz="1600" dirty="0" smtClean="0">
                <a:latin typeface="Calibri" pitchFamily="34" charset="0"/>
                <a:cs typeface="Calibri" pitchFamily="34" charset="0"/>
              </a:rPr>
              <a:t>)*1.0/count(ball) *100),2) as </a:t>
            </a:r>
            <a:r>
              <a:rPr lang="en-US" sz="1600" dirty="0" err="1" smtClean="0">
                <a:latin typeface="Calibri" pitchFamily="34" charset="0"/>
                <a:cs typeface="Calibri" pitchFamily="34" charset="0"/>
              </a:rPr>
              <a:t>bats_strike_rate</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bowl_strike_rate</a:t>
            </a:r>
            <a:r>
              <a:rPr lang="en-US" sz="1600" dirty="0" smtClean="0">
                <a:latin typeface="Calibri" pitchFamily="34" charset="0"/>
                <a:cs typeface="Calibri" pitchFamily="34" charset="0"/>
              </a:rPr>
              <a:t> from </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IPL_Ball</a:t>
            </a:r>
            <a:r>
              <a:rPr lang="en-US" sz="1600" dirty="0" smtClean="0">
                <a:latin typeface="Calibri" pitchFamily="34" charset="0"/>
                <a:cs typeface="Calibri" pitchFamily="34" charset="0"/>
              </a:rPr>
              <a:t>" as a </a:t>
            </a:r>
            <a:r>
              <a:rPr lang="en-US" sz="1600" dirty="0" smtClean="0">
                <a:latin typeface="Calibri" pitchFamily="34" charset="0"/>
                <a:cs typeface="Calibri" pitchFamily="34" charset="0"/>
              </a:rPr>
              <a:t>inner join (select </a:t>
            </a:r>
            <a:r>
              <a:rPr lang="en-US" sz="1600" dirty="0" err="1" smtClean="0">
                <a:latin typeface="Calibri" pitchFamily="34" charset="0"/>
                <a:cs typeface="Calibri" pitchFamily="34" charset="0"/>
              </a:rPr>
              <a:t>bowler,count</a:t>
            </a:r>
            <a:r>
              <a:rPr lang="en-US" sz="1600" dirty="0" smtClean="0">
                <a:latin typeface="Calibri" pitchFamily="34" charset="0"/>
                <a:cs typeface="Calibri" pitchFamily="34" charset="0"/>
              </a:rPr>
              <a:t>(bowler) as </a:t>
            </a:r>
            <a:r>
              <a:rPr lang="en-US" sz="1600" dirty="0" smtClean="0">
                <a:latin typeface="Calibri" pitchFamily="34" charset="0"/>
                <a:cs typeface="Calibri" pitchFamily="34" charset="0"/>
              </a:rPr>
              <a:t>balls, sum(</a:t>
            </a:r>
            <a:r>
              <a:rPr lang="en-US" sz="1600" dirty="0" err="1" smtClean="0">
                <a:latin typeface="Calibri" pitchFamily="34" charset="0"/>
                <a:cs typeface="Calibri" pitchFamily="34" charset="0"/>
              </a:rPr>
              <a:t>is_wicket</a:t>
            </a:r>
            <a:r>
              <a:rPr lang="en-US" sz="1600" dirty="0" smtClean="0">
                <a:latin typeface="Calibri" pitchFamily="34" charset="0"/>
                <a:cs typeface="Calibri" pitchFamily="34" charset="0"/>
              </a:rPr>
              <a:t>) as </a:t>
            </a:r>
            <a:r>
              <a:rPr lang="en-US" sz="1600" dirty="0" err="1" smtClean="0">
                <a:latin typeface="Calibri" pitchFamily="34" charset="0"/>
                <a:cs typeface="Calibri" pitchFamily="34" charset="0"/>
              </a:rPr>
              <a:t>total_wicket</a:t>
            </a:r>
            <a:r>
              <a:rPr lang="en-US" sz="1600" dirty="0" smtClean="0">
                <a:latin typeface="Calibri" pitchFamily="34" charset="0"/>
                <a:cs typeface="Calibri" pitchFamily="34" charset="0"/>
              </a:rPr>
              <a:t>, round</a:t>
            </a:r>
            <a:r>
              <a:rPr lang="en-US" sz="1600" dirty="0" smtClean="0">
                <a:latin typeface="Calibri" pitchFamily="34" charset="0"/>
                <a:cs typeface="Calibri" pitchFamily="34" charset="0"/>
              </a:rPr>
              <a:t>(((count(ball)*1.0/sum(</a:t>
            </a:r>
            <a:r>
              <a:rPr lang="en-US" sz="1600" dirty="0" err="1" smtClean="0">
                <a:latin typeface="Calibri" pitchFamily="34" charset="0"/>
                <a:cs typeface="Calibri" pitchFamily="34" charset="0"/>
              </a:rPr>
              <a:t>is_wicket</a:t>
            </a:r>
            <a:r>
              <a:rPr lang="en-US" sz="1600" dirty="0" smtClean="0">
                <a:latin typeface="Calibri" pitchFamily="34" charset="0"/>
                <a:cs typeface="Calibri" pitchFamily="34" charset="0"/>
              </a:rPr>
              <a:t>))),2)as </a:t>
            </a:r>
            <a:r>
              <a:rPr lang="en-US" sz="1600" dirty="0" err="1" smtClean="0">
                <a:latin typeface="Calibri" pitchFamily="34" charset="0"/>
                <a:cs typeface="Calibri" pitchFamily="34" charset="0"/>
              </a:rPr>
              <a:t>bowl_strike_rate</a:t>
            </a:r>
            <a:r>
              <a:rPr lang="en-US" sz="1600" dirty="0" smtClean="0">
                <a:latin typeface="Calibri" pitchFamily="34" charset="0"/>
                <a:cs typeface="Calibri" pitchFamily="34" charset="0"/>
              </a:rPr>
              <a:t> from </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IPL_Ball</a:t>
            </a:r>
            <a:r>
              <a:rPr lang="en-US" sz="1600" dirty="0" smtClean="0">
                <a:latin typeface="Calibri" pitchFamily="34" charset="0"/>
                <a:cs typeface="Calibri" pitchFamily="34" charset="0"/>
              </a:rPr>
              <a:t>" group </a:t>
            </a:r>
            <a:r>
              <a:rPr lang="en-US" sz="1600" dirty="0" smtClean="0">
                <a:latin typeface="Calibri" pitchFamily="34" charset="0"/>
                <a:cs typeface="Calibri" pitchFamily="34" charset="0"/>
              </a:rPr>
              <a:t>by bowler </a:t>
            </a:r>
            <a:r>
              <a:rPr lang="en-US" sz="1600" dirty="0" smtClean="0">
                <a:latin typeface="Calibri" pitchFamily="34" charset="0"/>
                <a:cs typeface="Calibri" pitchFamily="34" charset="0"/>
              </a:rPr>
              <a:t>having </a:t>
            </a:r>
            <a:r>
              <a:rPr lang="en-US" sz="1600" dirty="0" smtClean="0">
                <a:latin typeface="Calibri" pitchFamily="34" charset="0"/>
                <a:cs typeface="Calibri" pitchFamily="34" charset="0"/>
              </a:rPr>
              <a:t>count(ball)&gt;300)  as </a:t>
            </a:r>
            <a:r>
              <a:rPr lang="en-US" sz="1600" dirty="0" smtClean="0">
                <a:latin typeface="Calibri" pitchFamily="34" charset="0"/>
                <a:cs typeface="Calibri" pitchFamily="34" charset="0"/>
              </a:rPr>
              <a:t>b on </a:t>
            </a:r>
            <a:r>
              <a:rPr lang="en-US" sz="1600" dirty="0" err="1" smtClean="0">
                <a:latin typeface="Calibri" pitchFamily="34" charset="0"/>
                <a:cs typeface="Calibri" pitchFamily="34" charset="0"/>
              </a:rPr>
              <a:t>a.batsman</a:t>
            </a:r>
            <a:r>
              <a:rPr lang="en-US" sz="1600" dirty="0" smtClean="0">
                <a:latin typeface="Calibri" pitchFamily="34" charset="0"/>
                <a:cs typeface="Calibri" pitchFamily="34" charset="0"/>
              </a:rPr>
              <a:t> = </a:t>
            </a:r>
            <a:r>
              <a:rPr lang="en-US" sz="1600" dirty="0" err="1" smtClean="0">
                <a:latin typeface="Calibri" pitchFamily="34" charset="0"/>
                <a:cs typeface="Calibri" pitchFamily="34" charset="0"/>
              </a:rPr>
              <a:t>b.bowler</a:t>
            </a:r>
            <a:r>
              <a:rPr lang="en-US" sz="1600" dirty="0" smtClean="0">
                <a:latin typeface="Calibri" pitchFamily="34" charset="0"/>
                <a:cs typeface="Calibri" pitchFamily="34" charset="0"/>
              </a:rPr>
              <a:t> where </a:t>
            </a:r>
            <a:r>
              <a:rPr lang="en-US" sz="1600" dirty="0" smtClean="0">
                <a:latin typeface="Calibri" pitchFamily="34" charset="0"/>
                <a:cs typeface="Calibri" pitchFamily="34" charset="0"/>
              </a:rPr>
              <a:t>not </a:t>
            </a:r>
            <a:r>
              <a:rPr lang="en-US" sz="1600" dirty="0" err="1" smtClean="0">
                <a:latin typeface="Calibri" pitchFamily="34" charset="0"/>
                <a:cs typeface="Calibri" pitchFamily="34" charset="0"/>
              </a:rPr>
              <a:t>extras_type</a:t>
            </a:r>
            <a:r>
              <a:rPr lang="en-US" sz="1600" dirty="0" smtClean="0">
                <a:latin typeface="Calibri" pitchFamily="34" charset="0"/>
                <a:cs typeface="Calibri" pitchFamily="34" charset="0"/>
              </a:rPr>
              <a:t>= </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wides'</a:t>
            </a:r>
            <a:r>
              <a:rPr lang="en-US" sz="1600" dirty="0" smtClean="0">
                <a:latin typeface="Calibri" pitchFamily="34" charset="0"/>
                <a:cs typeface="Calibri" pitchFamily="34" charset="0"/>
              </a:rPr>
              <a:t> group </a:t>
            </a:r>
            <a:r>
              <a:rPr lang="en-US" sz="1600" dirty="0" smtClean="0">
                <a:latin typeface="Calibri" pitchFamily="34" charset="0"/>
                <a:cs typeface="Calibri" pitchFamily="34" charset="0"/>
              </a:rPr>
              <a:t>by </a:t>
            </a:r>
            <a:r>
              <a:rPr lang="en-US" sz="1600" dirty="0" err="1" smtClean="0">
                <a:latin typeface="Calibri" pitchFamily="34" charset="0"/>
                <a:cs typeface="Calibri" pitchFamily="34" charset="0"/>
              </a:rPr>
              <a:t>batsman,bowl_strike_rate</a:t>
            </a:r>
            <a:r>
              <a:rPr lang="en-US" sz="1600" dirty="0" smtClean="0">
                <a:latin typeface="Calibri" pitchFamily="34" charset="0"/>
                <a:cs typeface="Calibri" pitchFamily="34" charset="0"/>
              </a:rPr>
              <a:t> having </a:t>
            </a:r>
            <a:r>
              <a:rPr lang="en-US" sz="1600" dirty="0" smtClean="0">
                <a:latin typeface="Calibri" pitchFamily="34" charset="0"/>
                <a:cs typeface="Calibri" pitchFamily="34" charset="0"/>
              </a:rPr>
              <a:t>count(ball)&gt;=</a:t>
            </a:r>
            <a:r>
              <a:rPr lang="en-US" sz="1600" dirty="0" smtClean="0">
                <a:latin typeface="Calibri" pitchFamily="34" charset="0"/>
                <a:cs typeface="Calibri" pitchFamily="34" charset="0"/>
              </a:rPr>
              <a:t>500 order </a:t>
            </a:r>
            <a:r>
              <a:rPr lang="en-US" sz="1600" dirty="0" smtClean="0">
                <a:latin typeface="Calibri" pitchFamily="34" charset="0"/>
                <a:cs typeface="Calibri" pitchFamily="34" charset="0"/>
              </a:rPr>
              <a:t>by </a:t>
            </a:r>
            <a:r>
              <a:rPr lang="en-US" sz="1600" dirty="0" err="1" smtClean="0">
                <a:latin typeface="Calibri" pitchFamily="34" charset="0"/>
                <a:cs typeface="Calibri" pitchFamily="34" charset="0"/>
              </a:rPr>
              <a:t>bats_strike_rate</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desc</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bowl_strike_rate</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desc</a:t>
            </a:r>
            <a:r>
              <a:rPr lang="en-US" sz="1600" dirty="0" smtClean="0">
                <a:latin typeface="Calibri" pitchFamily="34" charset="0"/>
                <a:cs typeface="Calibri" pitchFamily="34" charset="0"/>
              </a:rPr>
              <a:t> limit </a:t>
            </a:r>
            <a:r>
              <a:rPr lang="en-US" sz="1600" dirty="0" smtClean="0">
                <a:latin typeface="Calibri" pitchFamily="34" charset="0"/>
                <a:cs typeface="Calibri" pitchFamily="34" charset="0"/>
              </a:rPr>
              <a:t>10;</a:t>
            </a:r>
            <a:endParaRPr lang="en-US" sz="2200" dirty="0" smtClean="0">
              <a:latin typeface="Calibri" pitchFamily="34" charset="0"/>
              <a:cs typeface="Calibri" pitchFamily="34" charset="0"/>
            </a:endParaRPr>
          </a:p>
          <a:p>
            <a:pPr>
              <a:buNone/>
            </a:pPr>
            <a:endParaRPr lang="en-US" dirty="0"/>
          </a:p>
        </p:txBody>
      </p:sp>
      <p:graphicFrame>
        <p:nvGraphicFramePr>
          <p:cNvPr id="4" name="Table 3"/>
          <p:cNvGraphicFramePr>
            <a:graphicFrameLocks noGrp="1"/>
          </p:cNvGraphicFramePr>
          <p:nvPr/>
        </p:nvGraphicFramePr>
        <p:xfrm>
          <a:off x="5181600" y="3429000"/>
          <a:ext cx="3657600" cy="3114045"/>
        </p:xfrm>
        <a:graphic>
          <a:graphicData uri="http://schemas.openxmlformats.org/drawingml/2006/table">
            <a:tbl>
              <a:tblPr firstRow="1" bandRow="1">
                <a:tableStyleId>{5C22544A-7EE6-4342-B048-85BDC9FD1C3A}</a:tableStyleId>
              </a:tblPr>
              <a:tblGrid>
                <a:gridCol w="1219200"/>
                <a:gridCol w="1219200"/>
                <a:gridCol w="1219200"/>
              </a:tblGrid>
              <a:tr h="283095">
                <a:tc>
                  <a:txBody>
                    <a:bodyPr/>
                    <a:lstStyle/>
                    <a:p>
                      <a:pPr algn="l" fontAlgn="b"/>
                      <a:r>
                        <a:rPr lang="en-US" sz="1100" b="0" i="0" u="none" strike="noStrike" dirty="0" err="1">
                          <a:solidFill>
                            <a:srgbClr val="000000"/>
                          </a:solidFill>
                          <a:latin typeface="Calibri"/>
                        </a:rPr>
                        <a:t>all_rounder</a:t>
                      </a:r>
                      <a:endParaRPr lang="en-US" sz="1100" b="0" i="0" u="none" strike="noStrike" dirty="0">
                        <a:solidFill>
                          <a:srgbClr val="000000"/>
                        </a:solidFill>
                        <a:latin typeface="Calibri"/>
                      </a:endParaRPr>
                    </a:p>
                  </a:txBody>
                  <a:tcPr marL="7620" marR="7620" marT="7620" marB="0" anchor="b"/>
                </a:tc>
                <a:tc>
                  <a:txBody>
                    <a:bodyPr/>
                    <a:lstStyle/>
                    <a:p>
                      <a:pPr algn="l" fontAlgn="b"/>
                      <a:r>
                        <a:rPr lang="en-US" sz="1100" b="0" i="0" u="none" strike="noStrike">
                          <a:solidFill>
                            <a:srgbClr val="000000"/>
                          </a:solidFill>
                          <a:latin typeface="Calibri"/>
                        </a:rPr>
                        <a:t>bats_strike_rate</a:t>
                      </a:r>
                    </a:p>
                  </a:txBody>
                  <a:tcPr marL="7620" marR="7620" marT="7620" marB="0" anchor="b"/>
                </a:tc>
                <a:tc>
                  <a:txBody>
                    <a:bodyPr/>
                    <a:lstStyle/>
                    <a:p>
                      <a:pPr algn="l" fontAlgn="b"/>
                      <a:r>
                        <a:rPr lang="en-US" sz="1100" b="0" i="0" u="none" strike="noStrike">
                          <a:solidFill>
                            <a:srgbClr val="000000"/>
                          </a:solidFill>
                          <a:latin typeface="Calibri"/>
                        </a:rPr>
                        <a:t>bowl_strike_rate</a:t>
                      </a:r>
                    </a:p>
                  </a:txBody>
                  <a:tcPr marL="7620" marR="7620" marT="7620" marB="0" anchor="b"/>
                </a:tc>
              </a:tr>
              <a:tr h="283095">
                <a:tc>
                  <a:txBody>
                    <a:bodyPr/>
                    <a:lstStyle/>
                    <a:p>
                      <a:pPr algn="l" fontAlgn="b"/>
                      <a:r>
                        <a:rPr lang="en-US" sz="1100" b="0" i="0" u="none" strike="noStrike" dirty="0">
                          <a:solidFill>
                            <a:srgbClr val="000000"/>
                          </a:solidFill>
                          <a:latin typeface="Calibri"/>
                        </a:rPr>
                        <a:t>AD Russell</a:t>
                      </a:r>
                    </a:p>
                  </a:txBody>
                  <a:tcPr marL="7620" marR="7620" marT="7620" marB="0" anchor="b"/>
                </a:tc>
                <a:tc>
                  <a:txBody>
                    <a:bodyPr/>
                    <a:lstStyle/>
                    <a:p>
                      <a:pPr algn="r" fontAlgn="b"/>
                      <a:r>
                        <a:rPr lang="en-US" sz="1100" b="0" i="0" u="none" strike="noStrike">
                          <a:solidFill>
                            <a:srgbClr val="000000"/>
                          </a:solidFill>
                          <a:latin typeface="Calibri"/>
                        </a:rPr>
                        <a:t>182.33</a:t>
                      </a:r>
                    </a:p>
                  </a:txBody>
                  <a:tcPr marL="7620" marR="7620" marT="7620" marB="0" anchor="b"/>
                </a:tc>
                <a:tc>
                  <a:txBody>
                    <a:bodyPr/>
                    <a:lstStyle/>
                    <a:p>
                      <a:pPr algn="r" fontAlgn="b"/>
                      <a:r>
                        <a:rPr lang="en-US" sz="1100" b="0" i="0" u="none" strike="noStrike">
                          <a:solidFill>
                            <a:srgbClr val="000000"/>
                          </a:solidFill>
                          <a:latin typeface="Calibri"/>
                        </a:rPr>
                        <a:t>17.70</a:t>
                      </a:r>
                    </a:p>
                  </a:txBody>
                  <a:tcPr marL="7620" marR="7620" marT="7620" marB="0" anchor="b"/>
                </a:tc>
              </a:tr>
              <a:tr h="283095">
                <a:tc>
                  <a:txBody>
                    <a:bodyPr/>
                    <a:lstStyle/>
                    <a:p>
                      <a:pPr algn="l" fontAlgn="b"/>
                      <a:r>
                        <a:rPr lang="en-US" sz="1100" b="0" i="0" u="none" strike="noStrike">
                          <a:solidFill>
                            <a:srgbClr val="000000"/>
                          </a:solidFill>
                          <a:latin typeface="Calibri"/>
                        </a:rPr>
                        <a:t>SP Narine</a:t>
                      </a:r>
                    </a:p>
                  </a:txBody>
                  <a:tcPr marL="7620" marR="7620" marT="7620" marB="0" anchor="b"/>
                </a:tc>
                <a:tc>
                  <a:txBody>
                    <a:bodyPr/>
                    <a:lstStyle/>
                    <a:p>
                      <a:pPr algn="r" fontAlgn="b"/>
                      <a:r>
                        <a:rPr lang="en-US" sz="1100" b="0" i="0" u="none" strike="noStrike">
                          <a:solidFill>
                            <a:srgbClr val="000000"/>
                          </a:solidFill>
                          <a:latin typeface="Calibri"/>
                        </a:rPr>
                        <a:t>164.27</a:t>
                      </a:r>
                    </a:p>
                  </a:txBody>
                  <a:tcPr marL="7620" marR="7620" marT="7620" marB="0" anchor="b"/>
                </a:tc>
                <a:tc>
                  <a:txBody>
                    <a:bodyPr/>
                    <a:lstStyle/>
                    <a:p>
                      <a:pPr algn="r" fontAlgn="b"/>
                      <a:r>
                        <a:rPr lang="en-US" sz="1100" b="0" i="0" u="none" strike="noStrike">
                          <a:solidFill>
                            <a:srgbClr val="000000"/>
                          </a:solidFill>
                          <a:latin typeface="Calibri"/>
                        </a:rPr>
                        <a:t>19.75</a:t>
                      </a:r>
                    </a:p>
                  </a:txBody>
                  <a:tcPr marL="7620" marR="7620" marT="7620" marB="0" anchor="b"/>
                </a:tc>
              </a:tr>
              <a:tr h="283095">
                <a:tc>
                  <a:txBody>
                    <a:bodyPr/>
                    <a:lstStyle/>
                    <a:p>
                      <a:pPr algn="l" fontAlgn="b"/>
                      <a:r>
                        <a:rPr lang="en-US" sz="1100" b="0" i="0" u="none" strike="noStrike">
                          <a:solidFill>
                            <a:srgbClr val="000000"/>
                          </a:solidFill>
                          <a:latin typeface="Calibri"/>
                        </a:rPr>
                        <a:t>HH Pandya</a:t>
                      </a:r>
                    </a:p>
                  </a:txBody>
                  <a:tcPr marL="7620" marR="7620" marT="7620" marB="0" anchor="b"/>
                </a:tc>
                <a:tc>
                  <a:txBody>
                    <a:bodyPr/>
                    <a:lstStyle/>
                    <a:p>
                      <a:pPr algn="r" fontAlgn="b"/>
                      <a:r>
                        <a:rPr lang="en-US" sz="1100" b="0" i="0" u="none" strike="noStrike">
                          <a:solidFill>
                            <a:srgbClr val="000000"/>
                          </a:solidFill>
                          <a:latin typeface="Calibri"/>
                        </a:rPr>
                        <a:t>159.27</a:t>
                      </a:r>
                    </a:p>
                  </a:txBody>
                  <a:tcPr marL="7620" marR="7620" marT="7620" marB="0" anchor="b"/>
                </a:tc>
                <a:tc>
                  <a:txBody>
                    <a:bodyPr/>
                    <a:lstStyle/>
                    <a:p>
                      <a:pPr algn="r" fontAlgn="b"/>
                      <a:r>
                        <a:rPr lang="en-US" sz="1100" b="0" i="0" u="none" strike="noStrike">
                          <a:solidFill>
                            <a:srgbClr val="000000"/>
                          </a:solidFill>
                          <a:latin typeface="Calibri"/>
                        </a:rPr>
                        <a:t>20.31</a:t>
                      </a:r>
                    </a:p>
                  </a:txBody>
                  <a:tcPr marL="7620" marR="7620" marT="7620" marB="0" anchor="b"/>
                </a:tc>
              </a:tr>
              <a:tr h="283095">
                <a:tc>
                  <a:txBody>
                    <a:bodyPr/>
                    <a:lstStyle/>
                    <a:p>
                      <a:pPr algn="l" fontAlgn="b"/>
                      <a:r>
                        <a:rPr lang="en-US" sz="1100" b="0" i="0" u="none" strike="noStrike">
                          <a:solidFill>
                            <a:srgbClr val="000000"/>
                          </a:solidFill>
                          <a:latin typeface="Calibri"/>
                        </a:rPr>
                        <a:t>GJ Maxwell</a:t>
                      </a:r>
                    </a:p>
                  </a:txBody>
                  <a:tcPr marL="7620" marR="7620" marT="7620" marB="0" anchor="b"/>
                </a:tc>
                <a:tc>
                  <a:txBody>
                    <a:bodyPr/>
                    <a:lstStyle/>
                    <a:p>
                      <a:pPr algn="r" fontAlgn="b"/>
                      <a:r>
                        <a:rPr lang="en-US" sz="1100" b="0" i="0" u="none" strike="noStrike">
                          <a:solidFill>
                            <a:srgbClr val="000000"/>
                          </a:solidFill>
                          <a:latin typeface="Calibri"/>
                        </a:rPr>
                        <a:t>154.68</a:t>
                      </a:r>
                    </a:p>
                  </a:txBody>
                  <a:tcPr marL="7620" marR="7620" marT="7620" marB="0" anchor="b"/>
                </a:tc>
                <a:tc>
                  <a:txBody>
                    <a:bodyPr/>
                    <a:lstStyle/>
                    <a:p>
                      <a:pPr algn="r" fontAlgn="b"/>
                      <a:r>
                        <a:rPr lang="en-US" sz="1100" b="0" i="0" u="none" strike="noStrike">
                          <a:solidFill>
                            <a:srgbClr val="000000"/>
                          </a:solidFill>
                          <a:latin typeface="Calibri"/>
                        </a:rPr>
                        <a:t>27.90</a:t>
                      </a:r>
                    </a:p>
                  </a:txBody>
                  <a:tcPr marL="7620" marR="7620" marT="7620" marB="0" anchor="b"/>
                </a:tc>
              </a:tr>
              <a:tr h="283095">
                <a:tc>
                  <a:txBody>
                    <a:bodyPr/>
                    <a:lstStyle/>
                    <a:p>
                      <a:pPr algn="l" fontAlgn="b"/>
                      <a:r>
                        <a:rPr lang="en-US" sz="1100" b="0" i="0" u="none" strike="noStrike">
                          <a:solidFill>
                            <a:srgbClr val="000000"/>
                          </a:solidFill>
                          <a:latin typeface="Calibri"/>
                        </a:rPr>
                        <a:t>CH Gayle</a:t>
                      </a:r>
                    </a:p>
                  </a:txBody>
                  <a:tcPr marL="7620" marR="7620" marT="7620" marB="0" anchor="b"/>
                </a:tc>
                <a:tc>
                  <a:txBody>
                    <a:bodyPr/>
                    <a:lstStyle/>
                    <a:p>
                      <a:pPr algn="r" fontAlgn="b"/>
                      <a:r>
                        <a:rPr lang="en-US" sz="1100" b="0" i="0" u="none" strike="noStrike">
                          <a:solidFill>
                            <a:srgbClr val="000000"/>
                          </a:solidFill>
                          <a:latin typeface="Calibri"/>
                        </a:rPr>
                        <a:t>150.11</a:t>
                      </a:r>
                    </a:p>
                  </a:txBody>
                  <a:tcPr marL="7620" marR="7620" marT="7620" marB="0" anchor="b"/>
                </a:tc>
                <a:tc>
                  <a:txBody>
                    <a:bodyPr/>
                    <a:lstStyle/>
                    <a:p>
                      <a:pPr algn="r" fontAlgn="b"/>
                      <a:r>
                        <a:rPr lang="en-US" sz="1100" b="0" i="0" u="none" strike="noStrike">
                          <a:solidFill>
                            <a:srgbClr val="000000"/>
                          </a:solidFill>
                          <a:latin typeface="Calibri"/>
                        </a:rPr>
                        <a:t>30.74</a:t>
                      </a:r>
                    </a:p>
                  </a:txBody>
                  <a:tcPr marL="7620" marR="7620" marT="7620" marB="0" anchor="b"/>
                </a:tc>
              </a:tr>
              <a:tr h="283095">
                <a:tc>
                  <a:txBody>
                    <a:bodyPr/>
                    <a:lstStyle/>
                    <a:p>
                      <a:pPr algn="l" fontAlgn="b"/>
                      <a:r>
                        <a:rPr lang="en-US" sz="1100" b="0" i="0" u="none" strike="noStrike">
                          <a:solidFill>
                            <a:srgbClr val="000000"/>
                          </a:solidFill>
                          <a:latin typeface="Calibri"/>
                        </a:rPr>
                        <a:t>KA Pollard</a:t>
                      </a:r>
                    </a:p>
                  </a:txBody>
                  <a:tcPr marL="7620" marR="7620" marT="7620" marB="0" anchor="b"/>
                </a:tc>
                <a:tc>
                  <a:txBody>
                    <a:bodyPr/>
                    <a:lstStyle/>
                    <a:p>
                      <a:pPr algn="r" fontAlgn="b"/>
                      <a:r>
                        <a:rPr lang="en-US" sz="1100" b="0" i="0" u="none" strike="noStrike">
                          <a:solidFill>
                            <a:srgbClr val="000000"/>
                          </a:solidFill>
                          <a:latin typeface="Calibri"/>
                        </a:rPr>
                        <a:t>149.88</a:t>
                      </a:r>
                    </a:p>
                  </a:txBody>
                  <a:tcPr marL="7620" marR="7620" marT="7620" marB="0" anchor="b"/>
                </a:tc>
                <a:tc>
                  <a:txBody>
                    <a:bodyPr/>
                    <a:lstStyle/>
                    <a:p>
                      <a:pPr algn="r" fontAlgn="b"/>
                      <a:r>
                        <a:rPr lang="en-US" sz="1100" b="0" i="0" u="none" strike="noStrike">
                          <a:solidFill>
                            <a:srgbClr val="000000"/>
                          </a:solidFill>
                          <a:latin typeface="Calibri"/>
                        </a:rPr>
                        <a:t>19.92</a:t>
                      </a:r>
                    </a:p>
                  </a:txBody>
                  <a:tcPr marL="7620" marR="7620" marT="7620" marB="0" anchor="b"/>
                </a:tc>
              </a:tr>
              <a:tr h="283095">
                <a:tc>
                  <a:txBody>
                    <a:bodyPr/>
                    <a:lstStyle/>
                    <a:p>
                      <a:pPr algn="l" fontAlgn="b"/>
                      <a:r>
                        <a:rPr lang="en-US" sz="1100" b="0" i="0" u="none" strike="noStrike">
                          <a:solidFill>
                            <a:srgbClr val="000000"/>
                          </a:solidFill>
                          <a:latin typeface="Calibri"/>
                        </a:rPr>
                        <a:t>ST Jayasuriya</a:t>
                      </a:r>
                    </a:p>
                  </a:txBody>
                  <a:tcPr marL="7620" marR="7620" marT="7620" marB="0" anchor="b"/>
                </a:tc>
                <a:tc>
                  <a:txBody>
                    <a:bodyPr/>
                    <a:lstStyle/>
                    <a:p>
                      <a:pPr algn="r" fontAlgn="b"/>
                      <a:r>
                        <a:rPr lang="en-US" sz="1100" b="0" i="0" u="none" strike="noStrike">
                          <a:solidFill>
                            <a:srgbClr val="000000"/>
                          </a:solidFill>
                          <a:latin typeface="Calibri"/>
                        </a:rPr>
                        <a:t>144.36</a:t>
                      </a:r>
                    </a:p>
                  </a:txBody>
                  <a:tcPr marL="7620" marR="7620" marT="7620" marB="0" anchor="b"/>
                </a:tc>
                <a:tc>
                  <a:txBody>
                    <a:bodyPr/>
                    <a:lstStyle/>
                    <a:p>
                      <a:pPr algn="r" fontAlgn="b"/>
                      <a:r>
                        <a:rPr lang="en-US" sz="1100" b="0" i="0" u="none" strike="noStrike">
                          <a:solidFill>
                            <a:srgbClr val="000000"/>
                          </a:solidFill>
                          <a:latin typeface="Calibri"/>
                        </a:rPr>
                        <a:t>18.81</a:t>
                      </a:r>
                    </a:p>
                  </a:txBody>
                  <a:tcPr marL="7620" marR="7620" marT="7620" marB="0" anchor="b"/>
                </a:tc>
              </a:tr>
              <a:tr h="283095">
                <a:tc>
                  <a:txBody>
                    <a:bodyPr/>
                    <a:lstStyle/>
                    <a:p>
                      <a:pPr algn="l" fontAlgn="b"/>
                      <a:r>
                        <a:rPr lang="en-US" sz="1100" b="0" i="0" u="none" strike="noStrike">
                          <a:solidFill>
                            <a:srgbClr val="000000"/>
                          </a:solidFill>
                          <a:latin typeface="Calibri"/>
                        </a:rPr>
                        <a:t>YK Pathan</a:t>
                      </a:r>
                    </a:p>
                  </a:txBody>
                  <a:tcPr marL="7620" marR="7620" marT="7620" marB="0" anchor="b"/>
                </a:tc>
                <a:tc>
                  <a:txBody>
                    <a:bodyPr/>
                    <a:lstStyle/>
                    <a:p>
                      <a:pPr algn="r" fontAlgn="b"/>
                      <a:r>
                        <a:rPr lang="en-US" sz="1100" b="0" i="0" u="none" strike="noStrike">
                          <a:solidFill>
                            <a:srgbClr val="000000"/>
                          </a:solidFill>
                          <a:latin typeface="Calibri"/>
                        </a:rPr>
                        <a:t>142.97</a:t>
                      </a:r>
                    </a:p>
                  </a:txBody>
                  <a:tcPr marL="7620" marR="7620" marT="7620" marB="0" anchor="b"/>
                </a:tc>
                <a:tc>
                  <a:txBody>
                    <a:bodyPr/>
                    <a:lstStyle/>
                    <a:p>
                      <a:pPr algn="r" fontAlgn="b"/>
                      <a:r>
                        <a:rPr lang="en-US" sz="1100" b="0" i="0" u="none" strike="noStrike">
                          <a:solidFill>
                            <a:srgbClr val="000000"/>
                          </a:solidFill>
                          <a:latin typeface="Calibri"/>
                        </a:rPr>
                        <a:t>25.74</a:t>
                      </a:r>
                    </a:p>
                  </a:txBody>
                  <a:tcPr marL="7620" marR="7620" marT="7620" marB="0" anchor="b"/>
                </a:tc>
              </a:tr>
              <a:tr h="283095">
                <a:tc>
                  <a:txBody>
                    <a:bodyPr/>
                    <a:lstStyle/>
                    <a:p>
                      <a:pPr algn="l" fontAlgn="b"/>
                      <a:r>
                        <a:rPr lang="en-US" sz="1100" b="0" i="0" u="none" strike="noStrike">
                          <a:solidFill>
                            <a:srgbClr val="000000"/>
                          </a:solidFill>
                          <a:latin typeface="Calibri"/>
                        </a:rPr>
                        <a:t>KH Pandya</a:t>
                      </a:r>
                    </a:p>
                  </a:txBody>
                  <a:tcPr marL="7620" marR="7620" marT="7620" marB="0" anchor="b"/>
                </a:tc>
                <a:tc>
                  <a:txBody>
                    <a:bodyPr/>
                    <a:lstStyle/>
                    <a:p>
                      <a:pPr algn="r" fontAlgn="b"/>
                      <a:r>
                        <a:rPr lang="en-US" sz="1100" b="0" i="0" u="none" strike="noStrike">
                          <a:solidFill>
                            <a:srgbClr val="000000"/>
                          </a:solidFill>
                          <a:latin typeface="Calibri"/>
                        </a:rPr>
                        <a:t>142.45</a:t>
                      </a:r>
                    </a:p>
                  </a:txBody>
                  <a:tcPr marL="7620" marR="7620" marT="7620" marB="0" anchor="b"/>
                </a:tc>
                <a:tc>
                  <a:txBody>
                    <a:bodyPr/>
                    <a:lstStyle/>
                    <a:p>
                      <a:pPr algn="r" fontAlgn="b"/>
                      <a:r>
                        <a:rPr lang="en-US" sz="1100" b="0" i="0" u="none" strike="noStrike">
                          <a:solidFill>
                            <a:srgbClr val="000000"/>
                          </a:solidFill>
                          <a:latin typeface="Calibri"/>
                        </a:rPr>
                        <a:t>26.18</a:t>
                      </a:r>
                    </a:p>
                  </a:txBody>
                  <a:tcPr marL="7620" marR="7620" marT="7620" marB="0" anchor="b"/>
                </a:tc>
              </a:tr>
              <a:tr h="283095">
                <a:tc>
                  <a:txBody>
                    <a:bodyPr/>
                    <a:lstStyle/>
                    <a:p>
                      <a:pPr algn="l" fontAlgn="b"/>
                      <a:r>
                        <a:rPr lang="en-US" sz="1100" b="0" i="0" u="none" strike="noStrike">
                          <a:solidFill>
                            <a:srgbClr val="000000"/>
                          </a:solidFill>
                          <a:latin typeface="Calibri"/>
                        </a:rPr>
                        <a:t>JA Morkel</a:t>
                      </a:r>
                    </a:p>
                  </a:txBody>
                  <a:tcPr marL="7620" marR="7620" marT="7620" marB="0" anchor="b"/>
                </a:tc>
                <a:tc>
                  <a:txBody>
                    <a:bodyPr/>
                    <a:lstStyle/>
                    <a:p>
                      <a:pPr algn="r" fontAlgn="b"/>
                      <a:r>
                        <a:rPr lang="en-US" sz="1100" b="0" i="0" u="none" strike="noStrike">
                          <a:solidFill>
                            <a:srgbClr val="000000"/>
                          </a:solidFill>
                          <a:latin typeface="Calibri"/>
                        </a:rPr>
                        <a:t>141.98</a:t>
                      </a:r>
                    </a:p>
                  </a:txBody>
                  <a:tcPr marL="7620" marR="7620" marT="7620" marB="0" anchor="b"/>
                </a:tc>
                <a:tc>
                  <a:txBody>
                    <a:bodyPr/>
                    <a:lstStyle/>
                    <a:p>
                      <a:pPr algn="r" fontAlgn="b"/>
                      <a:r>
                        <a:rPr lang="en-US" sz="1100" b="0" i="0" u="none" strike="noStrike" dirty="0">
                          <a:solidFill>
                            <a:srgbClr val="000000"/>
                          </a:solidFill>
                          <a:latin typeface="Calibri"/>
                        </a:rPr>
                        <a:t>18.82</a:t>
                      </a:r>
                    </a:p>
                  </a:txBody>
                  <a:tcPr marL="7620" marR="7620" marT="7620" marB="0" anchor="b"/>
                </a:tc>
              </a:tr>
            </a:tbl>
          </a:graphicData>
        </a:graphic>
      </p:graphicFrame>
      <p:graphicFrame>
        <p:nvGraphicFramePr>
          <p:cNvPr id="5" name="Chart 4"/>
          <p:cNvGraphicFramePr/>
          <p:nvPr/>
        </p:nvGraphicFramePr>
        <p:xfrm>
          <a:off x="304800" y="3581400"/>
          <a:ext cx="47244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7: Criteria to find wicket keepers</a:t>
            </a:r>
            <a:endParaRPr lang="en-US" dirty="0"/>
          </a:p>
        </p:txBody>
      </p:sp>
      <p:sp>
        <p:nvSpPr>
          <p:cNvPr id="3" name="Content Placeholder 2"/>
          <p:cNvSpPr>
            <a:spLocks noGrp="1"/>
          </p:cNvSpPr>
          <p:nvPr>
            <p:ph sz="quarter" idx="1"/>
          </p:nvPr>
        </p:nvSpPr>
        <p:spPr/>
        <p:txBody>
          <a:bodyPr/>
          <a:lstStyle/>
          <a:p>
            <a:pPr>
              <a:buNone/>
            </a:pP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sz="2000" dirty="0" smtClean="0">
                <a:latin typeface="Calibri" pitchFamily="34" charset="0"/>
                <a:cs typeface="Calibri" pitchFamily="34" charset="0"/>
              </a:rPr>
              <a:t>To find the top 10 wicket keepers, we need to find the fielders who have dismissed the maximum number of batsmen by catching and stumping and have high batting strike rate and who have played in at least 2 IPL seasons.</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sz="2000" dirty="0" smtClean="0">
                <a:latin typeface="Calibri" pitchFamily="34" charset="0"/>
                <a:cs typeface="Calibri" pitchFamily="34" charset="0"/>
              </a:rPr>
              <a:t>We need to select the fielders, count the </a:t>
            </a:r>
            <a:r>
              <a:rPr lang="en-US" sz="2000" dirty="0" err="1" smtClean="0">
                <a:latin typeface="Calibri" pitchFamily="34" charset="0"/>
                <a:cs typeface="Calibri" pitchFamily="34" charset="0"/>
              </a:rPr>
              <a:t>dismissal_kind</a:t>
            </a:r>
            <a:r>
              <a:rPr lang="en-US" sz="2000" dirty="0" smtClean="0">
                <a:latin typeface="Calibri" pitchFamily="34" charset="0"/>
                <a:cs typeface="Calibri" pitchFamily="34" charset="0"/>
              </a:rPr>
              <a:t> whenever it’s caught and stumped, and find the batting strike rate. Group the data by fielders. Order the data by the count of </a:t>
            </a:r>
            <a:r>
              <a:rPr lang="en-US" sz="2000" dirty="0" err="1" smtClean="0">
                <a:latin typeface="Calibri" pitchFamily="34" charset="0"/>
                <a:cs typeface="Calibri" pitchFamily="34" charset="0"/>
              </a:rPr>
              <a:t>dismissal_kind</a:t>
            </a:r>
            <a:r>
              <a:rPr lang="en-US" sz="2000" dirty="0" smtClean="0">
                <a:latin typeface="Calibri" pitchFamily="34" charset="0"/>
                <a:cs typeface="Calibri" pitchFamily="34" charset="0"/>
              </a:rPr>
              <a:t> in descending order and then by batting strike rate in descending order.</a:t>
            </a:r>
            <a:endParaRPr lang="en-US"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1</a:t>
            </a:r>
            <a:endParaRPr lang="en-US" dirty="0"/>
          </a:p>
        </p:txBody>
      </p:sp>
      <p:sp>
        <p:nvSpPr>
          <p:cNvPr id="3" name="Content Placeholder 2"/>
          <p:cNvSpPr>
            <a:spLocks noGrp="1"/>
          </p:cNvSpPr>
          <p:nvPr>
            <p:ph sz="quarter" idx="1"/>
          </p:nvPr>
        </p:nvSpPr>
        <p:spPr/>
        <p:txBody>
          <a:bodyPr/>
          <a:lstStyle/>
          <a:p>
            <a:r>
              <a:rPr lang="en-US" dirty="0" smtClean="0"/>
              <a:t>Query to </a:t>
            </a:r>
            <a:r>
              <a:rPr lang="en-US" dirty="0" smtClean="0"/>
              <a:t>find </a:t>
            </a:r>
            <a:r>
              <a:rPr lang="en-US" dirty="0" smtClean="0"/>
              <a:t>the count </a:t>
            </a:r>
            <a:r>
              <a:rPr lang="en-US" dirty="0" smtClean="0"/>
              <a:t>of cities that have hosted an IPL match </a:t>
            </a:r>
            <a:endParaRPr lang="en-US" dirty="0" smtClean="0"/>
          </a:p>
          <a:p>
            <a:pPr>
              <a:buNone/>
            </a:pPr>
            <a:endParaRPr lang="en-US" dirty="0" smtClean="0"/>
          </a:p>
          <a:p>
            <a:pPr>
              <a:buNone/>
            </a:pPr>
            <a:r>
              <a:rPr lang="en-US" dirty="0" smtClean="0"/>
              <a:t> </a:t>
            </a:r>
            <a:r>
              <a:rPr lang="en-US" dirty="0" smtClean="0"/>
              <a:t>  </a:t>
            </a:r>
            <a:r>
              <a:rPr lang="en-US" dirty="0" smtClean="0">
                <a:latin typeface="Calibri" pitchFamily="34" charset="0"/>
                <a:cs typeface="Calibri" pitchFamily="34" charset="0"/>
              </a:rPr>
              <a:t> select count(distinct </a:t>
            </a:r>
            <a:r>
              <a:rPr lang="en-US" dirty="0" smtClean="0">
                <a:latin typeface="Calibri" pitchFamily="34" charset="0"/>
                <a:cs typeface="Calibri" pitchFamily="34" charset="0"/>
              </a:rPr>
              <a:t>city) from "</a:t>
            </a:r>
            <a:r>
              <a:rPr lang="en-US" dirty="0" err="1" smtClean="0">
                <a:latin typeface="Calibri" pitchFamily="34" charset="0"/>
                <a:cs typeface="Calibri" pitchFamily="34" charset="0"/>
              </a:rPr>
              <a:t>IPL_matches</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graphicFrame>
        <p:nvGraphicFramePr>
          <p:cNvPr id="4" name="Table 3"/>
          <p:cNvGraphicFramePr>
            <a:graphicFrameLocks noGrp="1"/>
          </p:cNvGraphicFramePr>
          <p:nvPr/>
        </p:nvGraphicFramePr>
        <p:xfrm>
          <a:off x="1295400" y="3886200"/>
          <a:ext cx="6096000" cy="741680"/>
        </p:xfrm>
        <a:graphic>
          <a:graphicData uri="http://schemas.openxmlformats.org/drawingml/2006/table">
            <a:tbl>
              <a:tblPr firstRow="1" bandRow="1">
                <a:tableStyleId>{5C22544A-7EE6-4342-B048-85BDC9FD1C3A}</a:tableStyleId>
              </a:tblPr>
              <a:tblGrid>
                <a:gridCol w="6096000"/>
              </a:tblGrid>
              <a:tr h="370840">
                <a:tc>
                  <a:txBody>
                    <a:bodyPr/>
                    <a:lstStyle/>
                    <a:p>
                      <a:pPr algn="ctr" fontAlgn="b"/>
                      <a:r>
                        <a:rPr lang="en-US" sz="1100" b="0" i="0" u="none" strike="noStrike" dirty="0">
                          <a:solidFill>
                            <a:srgbClr val="000000"/>
                          </a:solidFill>
                          <a:latin typeface="Calibri"/>
                        </a:rPr>
                        <a:t>count</a:t>
                      </a:r>
                    </a:p>
                  </a:txBody>
                  <a:tcPr marL="7620" marR="7620" marT="7620" marB="0" anchor="b"/>
                </a:tc>
              </a:tr>
              <a:tr h="370840">
                <a:tc>
                  <a:txBody>
                    <a:bodyPr/>
                    <a:lstStyle/>
                    <a:p>
                      <a:pPr algn="ctr" fontAlgn="b"/>
                      <a:r>
                        <a:rPr lang="en-US" sz="1100" b="0" i="0" u="none" strike="noStrike" dirty="0">
                          <a:solidFill>
                            <a:srgbClr val="000000"/>
                          </a:solidFill>
                          <a:latin typeface="Calibri"/>
                        </a:rPr>
                        <a:t>33</a:t>
                      </a:r>
                    </a:p>
                  </a:txBody>
                  <a:tcPr marL="7620" marR="7620" marT="7620" marB="0" anchor="b"/>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2</a:t>
            </a:r>
            <a:endParaRPr lang="en-US" dirty="0"/>
          </a:p>
        </p:txBody>
      </p:sp>
      <p:sp>
        <p:nvSpPr>
          <p:cNvPr id="3" name="Content Placeholder 2"/>
          <p:cNvSpPr>
            <a:spLocks noGrp="1"/>
          </p:cNvSpPr>
          <p:nvPr>
            <p:ph sz="quarter" idx="1"/>
          </p:nvPr>
        </p:nvSpPr>
        <p:spPr/>
        <p:txBody>
          <a:bodyPr>
            <a:normAutofit/>
          </a:bodyPr>
          <a:lstStyle/>
          <a:p>
            <a:r>
              <a:rPr lang="en-US" sz="2000" dirty="0" smtClean="0"/>
              <a:t>Query to c</a:t>
            </a:r>
            <a:r>
              <a:rPr lang="en-US" sz="2000" dirty="0" smtClean="0"/>
              <a:t>reate </a:t>
            </a:r>
            <a:r>
              <a:rPr lang="en-US" sz="2000" dirty="0" smtClean="0"/>
              <a:t>table deliveries_v02 with all the columns of the table ‘deliveries’ and an additional column </a:t>
            </a:r>
            <a:r>
              <a:rPr lang="en-US" sz="2000" dirty="0" err="1" smtClean="0"/>
              <a:t>ball_result</a:t>
            </a:r>
            <a:r>
              <a:rPr lang="en-US" sz="2000" dirty="0" smtClean="0"/>
              <a:t> containing values boundary, dot or other depending on the </a:t>
            </a:r>
            <a:r>
              <a:rPr lang="en-US" sz="2000" dirty="0" err="1" smtClean="0"/>
              <a:t>total_run</a:t>
            </a:r>
            <a:r>
              <a:rPr lang="en-US" sz="2000" dirty="0" smtClean="0"/>
              <a:t> (boundary for &gt;= 4, dot for 0 and other for any other number</a:t>
            </a:r>
            <a:r>
              <a:rPr lang="en-US" sz="2000" dirty="0" smtClean="0"/>
              <a:t>)</a:t>
            </a:r>
          </a:p>
          <a:p>
            <a:pPr>
              <a:buNone/>
            </a:pPr>
            <a:r>
              <a:rPr lang="en-US" sz="2000" dirty="0" smtClean="0"/>
              <a:t> </a:t>
            </a:r>
            <a:r>
              <a:rPr lang="en-US" sz="2000" dirty="0" smtClean="0"/>
              <a:t>	</a:t>
            </a:r>
          </a:p>
          <a:p>
            <a:pPr>
              <a:buNone/>
            </a:pPr>
            <a:r>
              <a:rPr lang="en-US" sz="2000" dirty="0" smtClean="0"/>
              <a:t>	 </a:t>
            </a:r>
            <a:r>
              <a:rPr lang="en-US" sz="2000" dirty="0" smtClean="0">
                <a:latin typeface="Calibri" pitchFamily="34" charset="0"/>
                <a:cs typeface="Calibri" pitchFamily="34" charset="0"/>
              </a:rPr>
              <a:t>create table deliveries_v02 as </a:t>
            </a: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select *, (case when </a:t>
            </a:r>
            <a:r>
              <a:rPr lang="en-US" sz="2000" dirty="0" err="1" smtClean="0">
                <a:latin typeface="Calibri" pitchFamily="34" charset="0"/>
                <a:cs typeface="Calibri" pitchFamily="34" charset="0"/>
              </a:rPr>
              <a:t>total_runs</a:t>
            </a:r>
            <a:r>
              <a:rPr lang="en-US" sz="2000" dirty="0" smtClean="0">
                <a:latin typeface="Calibri" pitchFamily="34" charset="0"/>
                <a:cs typeface="Calibri" pitchFamily="34" charset="0"/>
              </a:rPr>
              <a:t> &gt;= 4 then 'boundary'</a:t>
            </a:r>
          </a:p>
          <a:p>
            <a:pPr>
              <a:buNone/>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               when </a:t>
            </a:r>
            <a:r>
              <a:rPr lang="en-US" sz="2000" dirty="0" err="1" smtClean="0">
                <a:latin typeface="Calibri" pitchFamily="34" charset="0"/>
                <a:cs typeface="Calibri" pitchFamily="34" charset="0"/>
              </a:rPr>
              <a:t>total_runs</a:t>
            </a:r>
            <a:r>
              <a:rPr lang="en-US" sz="2000" dirty="0" smtClean="0">
                <a:latin typeface="Calibri" pitchFamily="34" charset="0"/>
                <a:cs typeface="Calibri" pitchFamily="34" charset="0"/>
              </a:rPr>
              <a:t> = 0 then 'dot'</a:t>
            </a:r>
          </a:p>
          <a:p>
            <a:pPr>
              <a:buNone/>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               else </a:t>
            </a:r>
            <a:r>
              <a:rPr lang="en-US" sz="2000" dirty="0" smtClean="0">
                <a:latin typeface="Calibri" pitchFamily="34" charset="0"/>
                <a:cs typeface="Calibri" pitchFamily="34" charset="0"/>
              </a:rPr>
              <a:t>'others' end) as </a:t>
            </a:r>
            <a:r>
              <a:rPr lang="en-US" sz="2000" dirty="0" err="1" smtClean="0">
                <a:latin typeface="Calibri" pitchFamily="34" charset="0"/>
                <a:cs typeface="Calibri" pitchFamily="34" charset="0"/>
              </a:rPr>
              <a:t>ball_result</a:t>
            </a:r>
            <a:r>
              <a:rPr lang="en-US" sz="2000" dirty="0" smtClean="0">
                <a:latin typeface="Calibri" pitchFamily="34" charset="0"/>
                <a:cs typeface="Calibri" pitchFamily="34" charset="0"/>
              </a:rPr>
              <a:t> </a:t>
            </a:r>
          </a:p>
          <a:p>
            <a:pPr>
              <a:buNone/>
            </a:pPr>
            <a:r>
              <a:rPr lang="en-US" sz="2000" dirty="0" smtClean="0">
                <a:latin typeface="Calibri" pitchFamily="34" charset="0"/>
                <a:cs typeface="Calibri" pitchFamily="34" charset="0"/>
              </a:rPr>
              <a:t>	 from </a:t>
            </a:r>
            <a:r>
              <a:rPr lang="en-US" sz="2000" dirty="0" smtClean="0">
                <a:latin typeface="Calibri" pitchFamily="34" charset="0"/>
                <a:cs typeface="Calibri" pitchFamily="34" charset="0"/>
              </a:rPr>
              <a:t>"</a:t>
            </a:r>
            <a:r>
              <a:rPr lang="en-US" sz="2000" dirty="0" err="1" smtClean="0">
                <a:latin typeface="Calibri" pitchFamily="34" charset="0"/>
                <a:cs typeface="Calibri" pitchFamily="34" charset="0"/>
              </a:rPr>
              <a:t>IPL_Ball</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3</a:t>
            </a:r>
            <a:endParaRPr lang="en-US" dirty="0"/>
          </a:p>
        </p:txBody>
      </p:sp>
      <p:sp>
        <p:nvSpPr>
          <p:cNvPr id="3" name="Content Placeholder 2"/>
          <p:cNvSpPr>
            <a:spLocks noGrp="1"/>
          </p:cNvSpPr>
          <p:nvPr>
            <p:ph sz="quarter" idx="1"/>
          </p:nvPr>
        </p:nvSpPr>
        <p:spPr/>
        <p:txBody>
          <a:bodyPr/>
          <a:lstStyle/>
          <a:p>
            <a:r>
              <a:rPr lang="en-US" dirty="0" smtClean="0"/>
              <a:t>Q</a:t>
            </a:r>
            <a:r>
              <a:rPr lang="en-US" dirty="0" smtClean="0"/>
              <a:t>uery </a:t>
            </a:r>
            <a:r>
              <a:rPr lang="en-US" dirty="0" smtClean="0"/>
              <a:t>to fetch the total number of boundaries and dot balls from the deliveries_v02 </a:t>
            </a:r>
            <a:r>
              <a:rPr lang="en-US" dirty="0" smtClean="0"/>
              <a:t>table</a:t>
            </a:r>
          </a:p>
          <a:p>
            <a:pPr>
              <a:buNone/>
            </a:pPr>
            <a:endParaRPr lang="en-US" dirty="0" smtClean="0"/>
          </a:p>
          <a:p>
            <a:pPr>
              <a:buNone/>
            </a:pPr>
            <a:r>
              <a:rPr lang="en-US" dirty="0" smtClean="0"/>
              <a:t>	</a:t>
            </a:r>
            <a:r>
              <a:rPr lang="en-US" sz="2000" dirty="0" smtClean="0">
                <a:latin typeface="Calibri" pitchFamily="34" charset="0"/>
                <a:cs typeface="Calibri" pitchFamily="34" charset="0"/>
              </a:rPr>
              <a:t>select </a:t>
            </a:r>
            <a:r>
              <a:rPr lang="en-US" sz="2000" dirty="0" smtClean="0">
                <a:latin typeface="Calibri" pitchFamily="34" charset="0"/>
                <a:cs typeface="Calibri" pitchFamily="34" charset="0"/>
              </a:rPr>
              <a:t>count(case when </a:t>
            </a:r>
            <a:r>
              <a:rPr lang="en-US" sz="2000" dirty="0" err="1" smtClean="0">
                <a:latin typeface="Calibri" pitchFamily="34" charset="0"/>
                <a:cs typeface="Calibri" pitchFamily="34" charset="0"/>
              </a:rPr>
              <a:t>ball_result</a:t>
            </a:r>
            <a:r>
              <a:rPr lang="en-US" sz="2000" dirty="0" smtClean="0">
                <a:latin typeface="Calibri" pitchFamily="34" charset="0"/>
                <a:cs typeface="Calibri" pitchFamily="34" charset="0"/>
              </a:rPr>
              <a:t> = 'boundary' then </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ball_result</a:t>
            </a: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end) as </a:t>
            </a:r>
            <a:r>
              <a:rPr lang="en-US" sz="2000" dirty="0" err="1" smtClean="0">
                <a:latin typeface="Calibri" pitchFamily="34" charset="0"/>
                <a:cs typeface="Calibri" pitchFamily="34" charset="0"/>
              </a:rPr>
              <a:t>total_boundary</a:t>
            </a: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 </a:t>
            </a:r>
          </a:p>
          <a:p>
            <a:pPr>
              <a:buNone/>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count(case </a:t>
            </a:r>
            <a:r>
              <a:rPr lang="en-US" sz="2000" dirty="0" smtClean="0">
                <a:latin typeface="Calibri" pitchFamily="34" charset="0"/>
                <a:cs typeface="Calibri" pitchFamily="34" charset="0"/>
              </a:rPr>
              <a:t>when </a:t>
            </a:r>
            <a:r>
              <a:rPr lang="en-US" sz="2000" dirty="0" err="1" smtClean="0">
                <a:latin typeface="Calibri" pitchFamily="34" charset="0"/>
                <a:cs typeface="Calibri" pitchFamily="34" charset="0"/>
              </a:rPr>
              <a:t>ball_result</a:t>
            </a:r>
            <a:r>
              <a:rPr lang="en-US" sz="2000" dirty="0" smtClean="0">
                <a:latin typeface="Calibri" pitchFamily="34" charset="0"/>
                <a:cs typeface="Calibri" pitchFamily="34" charset="0"/>
              </a:rPr>
              <a:t> = 'dot' </a:t>
            </a:r>
            <a:r>
              <a:rPr lang="en-US" sz="2000" dirty="0" smtClean="0">
                <a:latin typeface="Calibri" pitchFamily="34" charset="0"/>
                <a:cs typeface="Calibri" pitchFamily="34" charset="0"/>
              </a:rPr>
              <a:t>then </a:t>
            </a:r>
            <a:r>
              <a:rPr lang="en-US" sz="2000" dirty="0" err="1" smtClean="0">
                <a:latin typeface="Calibri" pitchFamily="34" charset="0"/>
                <a:cs typeface="Calibri" pitchFamily="34" charset="0"/>
              </a:rPr>
              <a:t>ball_result</a:t>
            </a: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end) as </a:t>
            </a:r>
            <a:r>
              <a:rPr lang="en-US" sz="2000" dirty="0" err="1" smtClean="0">
                <a:latin typeface="Calibri" pitchFamily="34" charset="0"/>
                <a:cs typeface="Calibri" pitchFamily="34" charset="0"/>
              </a:rPr>
              <a:t>total_dot</a:t>
            </a:r>
            <a:r>
              <a:rPr lang="en-US" sz="2000" dirty="0" smtClean="0">
                <a:latin typeface="Calibri" pitchFamily="34" charset="0"/>
                <a:cs typeface="Calibri" pitchFamily="34" charset="0"/>
              </a:rPr>
              <a:t> </a:t>
            </a:r>
          </a:p>
          <a:p>
            <a:pPr>
              <a:buNone/>
            </a:pPr>
            <a:r>
              <a:rPr lang="en-US" sz="2000" dirty="0" smtClean="0">
                <a:latin typeface="Calibri" pitchFamily="34" charset="0"/>
                <a:cs typeface="Calibri" pitchFamily="34" charset="0"/>
              </a:rPr>
              <a:t>	from </a:t>
            </a:r>
            <a:r>
              <a:rPr lang="en-US" sz="2000" dirty="0" smtClean="0">
                <a:latin typeface="Calibri" pitchFamily="34" charset="0"/>
                <a:cs typeface="Calibri" pitchFamily="34" charset="0"/>
              </a:rPr>
              <a:t>deliveries_v02;</a:t>
            </a:r>
            <a:endParaRPr lang="en-US" sz="2000" dirty="0">
              <a:latin typeface="Calibri" pitchFamily="34" charset="0"/>
              <a:cs typeface="Calibri" pitchFamily="34" charset="0"/>
            </a:endParaRPr>
          </a:p>
        </p:txBody>
      </p:sp>
      <p:graphicFrame>
        <p:nvGraphicFramePr>
          <p:cNvPr id="4" name="Table 3"/>
          <p:cNvGraphicFramePr>
            <a:graphicFrameLocks noGrp="1"/>
          </p:cNvGraphicFramePr>
          <p:nvPr/>
        </p:nvGraphicFramePr>
        <p:xfrm>
          <a:off x="2209800" y="4876800"/>
          <a:ext cx="2667000" cy="914400"/>
        </p:xfrm>
        <a:graphic>
          <a:graphicData uri="http://schemas.openxmlformats.org/drawingml/2006/table">
            <a:tbl>
              <a:tblPr firstRow="1" bandRow="1">
                <a:tableStyleId>{5C22544A-7EE6-4342-B048-85BDC9FD1C3A}</a:tableStyleId>
              </a:tblPr>
              <a:tblGrid>
                <a:gridCol w="1293091"/>
                <a:gridCol w="1373909"/>
              </a:tblGrid>
              <a:tr h="533400">
                <a:tc>
                  <a:txBody>
                    <a:bodyPr/>
                    <a:lstStyle/>
                    <a:p>
                      <a:pPr algn="ctr" fontAlgn="b"/>
                      <a:r>
                        <a:rPr lang="en-US" sz="1100" b="0" i="0" u="none" strike="noStrike" dirty="0" err="1">
                          <a:solidFill>
                            <a:srgbClr val="000000"/>
                          </a:solidFill>
                          <a:latin typeface="Calibri"/>
                        </a:rPr>
                        <a:t>total_boundary</a:t>
                      </a:r>
                      <a:endParaRPr lang="en-US" sz="1100" b="0" i="0" u="none" strike="noStrike" dirty="0">
                        <a:solidFill>
                          <a:srgbClr val="000000"/>
                        </a:solidFill>
                        <a:latin typeface="Calibri"/>
                      </a:endParaRPr>
                    </a:p>
                  </a:txBody>
                  <a:tcPr marL="7620" marR="7620" marT="7620" marB="0" anchor="b"/>
                </a:tc>
                <a:tc>
                  <a:txBody>
                    <a:bodyPr/>
                    <a:lstStyle/>
                    <a:p>
                      <a:pPr algn="ctr" fontAlgn="b"/>
                      <a:r>
                        <a:rPr lang="en-US" sz="1100" b="0" i="0" u="none" strike="noStrike">
                          <a:solidFill>
                            <a:srgbClr val="000000"/>
                          </a:solidFill>
                          <a:latin typeface="Calibri"/>
                        </a:rPr>
                        <a:t>total_dot</a:t>
                      </a:r>
                    </a:p>
                  </a:txBody>
                  <a:tcPr marL="7620" marR="7620" marT="7620" marB="0" anchor="b"/>
                </a:tc>
              </a:tr>
              <a:tr h="381000">
                <a:tc>
                  <a:txBody>
                    <a:bodyPr/>
                    <a:lstStyle/>
                    <a:p>
                      <a:pPr algn="ctr" fontAlgn="b"/>
                      <a:r>
                        <a:rPr lang="en-US" sz="1100" b="0" i="0" u="none" strike="noStrike" dirty="0">
                          <a:solidFill>
                            <a:srgbClr val="000000"/>
                          </a:solidFill>
                          <a:latin typeface="Calibri"/>
                        </a:rPr>
                        <a:t>31468</a:t>
                      </a:r>
                    </a:p>
                  </a:txBody>
                  <a:tcPr marL="7620" marR="7620" marT="7620" marB="0" anchor="b"/>
                </a:tc>
                <a:tc>
                  <a:txBody>
                    <a:bodyPr/>
                    <a:lstStyle/>
                    <a:p>
                      <a:pPr algn="ctr" fontAlgn="b"/>
                      <a:r>
                        <a:rPr lang="en-US" sz="1100" b="0" i="0" u="none" strike="noStrike" dirty="0">
                          <a:solidFill>
                            <a:srgbClr val="000000"/>
                          </a:solidFill>
                          <a:latin typeface="Calibri"/>
                        </a:rPr>
                        <a:t>67841</a:t>
                      </a:r>
                    </a:p>
                  </a:txBody>
                  <a:tcPr marL="7620" marR="7620" marT="7620" marB="0" anchor="b"/>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4</a:t>
            </a:r>
            <a:endParaRPr lang="en-US" dirty="0"/>
          </a:p>
        </p:txBody>
      </p:sp>
      <p:sp>
        <p:nvSpPr>
          <p:cNvPr id="3" name="Content Placeholder 2"/>
          <p:cNvSpPr>
            <a:spLocks noGrp="1"/>
          </p:cNvSpPr>
          <p:nvPr>
            <p:ph sz="quarter" idx="1"/>
          </p:nvPr>
        </p:nvSpPr>
        <p:spPr/>
        <p:txBody>
          <a:bodyPr>
            <a:normAutofit/>
          </a:bodyPr>
          <a:lstStyle/>
          <a:p>
            <a:r>
              <a:rPr lang="en-US" sz="2000" dirty="0" smtClean="0"/>
              <a:t>Query </a:t>
            </a:r>
            <a:r>
              <a:rPr lang="en-US" sz="2000" dirty="0" smtClean="0"/>
              <a:t>to fetch the total number of boundaries scored by each team from the deliveries_v02 table and order it in descending order of the number of </a:t>
            </a:r>
            <a:r>
              <a:rPr lang="en-US" sz="2000" dirty="0" smtClean="0"/>
              <a:t>boundaries scored</a:t>
            </a:r>
          </a:p>
          <a:p>
            <a:pPr>
              <a:buNone/>
            </a:pPr>
            <a:endParaRPr lang="en-US" sz="2000" dirty="0" smtClean="0"/>
          </a:p>
          <a:p>
            <a:pPr>
              <a:buNone/>
            </a:pPr>
            <a:r>
              <a:rPr lang="en-US" sz="1400" dirty="0" smtClean="0">
                <a:latin typeface="Calibri" pitchFamily="34" charset="0"/>
                <a:cs typeface="Calibri" pitchFamily="34" charset="0"/>
              </a:rPr>
              <a:t>select </a:t>
            </a:r>
            <a:r>
              <a:rPr lang="en-US" sz="1400" dirty="0" smtClean="0">
                <a:latin typeface="Calibri" pitchFamily="34" charset="0"/>
                <a:cs typeface="Calibri" pitchFamily="34" charset="0"/>
              </a:rPr>
              <a:t>distinct </a:t>
            </a:r>
            <a:r>
              <a:rPr lang="en-US" sz="1400" dirty="0" err="1" smtClean="0">
                <a:latin typeface="Calibri" pitchFamily="34" charset="0"/>
                <a:cs typeface="Calibri" pitchFamily="34" charset="0"/>
              </a:rPr>
              <a:t>batting_team</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count(</a:t>
            </a:r>
            <a:r>
              <a:rPr lang="en-US" sz="1400" dirty="0" err="1" smtClean="0">
                <a:latin typeface="Calibri" pitchFamily="34" charset="0"/>
                <a:cs typeface="Calibri" pitchFamily="34" charset="0"/>
              </a:rPr>
              <a:t>ball_result</a:t>
            </a:r>
            <a:r>
              <a:rPr lang="en-US" sz="1400" dirty="0" smtClean="0">
                <a:latin typeface="Calibri" pitchFamily="34" charset="0"/>
                <a:cs typeface="Calibri" pitchFamily="34" charset="0"/>
              </a:rPr>
              <a:t>) as </a:t>
            </a:r>
            <a:r>
              <a:rPr lang="en-US" sz="1400" dirty="0" err="1" smtClean="0">
                <a:latin typeface="Calibri" pitchFamily="34" charset="0"/>
                <a:cs typeface="Calibri" pitchFamily="34" charset="0"/>
              </a:rPr>
              <a:t>total_boundary</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from </a:t>
            </a:r>
            <a:r>
              <a:rPr lang="en-US" sz="1400" dirty="0" smtClean="0">
                <a:latin typeface="Calibri" pitchFamily="34" charset="0"/>
                <a:cs typeface="Calibri" pitchFamily="34" charset="0"/>
              </a:rPr>
              <a:t>deliveries_v02 where </a:t>
            </a:r>
            <a:r>
              <a:rPr lang="en-US" sz="1400" dirty="0" err="1" smtClean="0">
                <a:latin typeface="Calibri" pitchFamily="34" charset="0"/>
                <a:cs typeface="Calibri" pitchFamily="34" charset="0"/>
              </a:rPr>
              <a:t>ball_result</a:t>
            </a:r>
            <a:r>
              <a:rPr lang="en-US" sz="1400" dirty="0" smtClean="0">
                <a:latin typeface="Calibri" pitchFamily="34" charset="0"/>
                <a:cs typeface="Calibri" pitchFamily="34" charset="0"/>
              </a:rPr>
              <a:t> = 'boundary'</a:t>
            </a:r>
          </a:p>
          <a:p>
            <a:pPr>
              <a:buNone/>
            </a:pPr>
            <a:r>
              <a:rPr lang="en-US" sz="1400" dirty="0" smtClean="0">
                <a:latin typeface="Calibri" pitchFamily="34" charset="0"/>
                <a:cs typeface="Calibri" pitchFamily="34" charset="0"/>
              </a:rPr>
              <a:t>group by </a:t>
            </a:r>
            <a:r>
              <a:rPr lang="en-US" sz="1400" dirty="0" err="1" smtClean="0">
                <a:latin typeface="Calibri" pitchFamily="34" charset="0"/>
                <a:cs typeface="Calibri" pitchFamily="34" charset="0"/>
              </a:rPr>
              <a:t>batting_team</a:t>
            </a:r>
            <a:r>
              <a:rPr lang="en-US" sz="1400" dirty="0" smtClean="0">
                <a:latin typeface="Calibri" pitchFamily="34" charset="0"/>
                <a:cs typeface="Calibri" pitchFamily="34" charset="0"/>
              </a:rPr>
              <a:t> order </a:t>
            </a:r>
            <a:r>
              <a:rPr lang="en-US" sz="1400" dirty="0" smtClean="0">
                <a:latin typeface="Calibri" pitchFamily="34" charset="0"/>
                <a:cs typeface="Calibri" pitchFamily="34" charset="0"/>
              </a:rPr>
              <a:t>by count(</a:t>
            </a:r>
            <a:r>
              <a:rPr lang="en-US" sz="1400" dirty="0" err="1" smtClean="0">
                <a:latin typeface="Calibri" pitchFamily="34" charset="0"/>
                <a:cs typeface="Calibri" pitchFamily="34" charset="0"/>
              </a:rPr>
              <a:t>ball_result</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desc</a:t>
            </a:r>
            <a:r>
              <a:rPr lang="en-US" sz="1400" dirty="0" smtClean="0">
                <a:latin typeface="Calibri" pitchFamily="34" charset="0"/>
                <a:cs typeface="Calibri" pitchFamily="34" charset="0"/>
              </a:rPr>
              <a:t>;</a:t>
            </a:r>
            <a:endParaRPr lang="en-US" sz="1400" dirty="0">
              <a:latin typeface="Calibri" pitchFamily="34" charset="0"/>
              <a:cs typeface="Calibri" pitchFamily="34" charset="0"/>
            </a:endParaRPr>
          </a:p>
        </p:txBody>
      </p:sp>
      <p:graphicFrame>
        <p:nvGraphicFramePr>
          <p:cNvPr id="4" name="Chart 3"/>
          <p:cNvGraphicFramePr/>
          <p:nvPr/>
        </p:nvGraphicFramePr>
        <p:xfrm>
          <a:off x="990600" y="3810000"/>
          <a:ext cx="5029200" cy="2590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nvGraphicFramePr>
        <p:xfrm>
          <a:off x="6248400" y="2819400"/>
          <a:ext cx="2514600" cy="3093720"/>
        </p:xfrm>
        <a:graphic>
          <a:graphicData uri="http://schemas.openxmlformats.org/drawingml/2006/table">
            <a:tbl>
              <a:tblPr firstRow="1" bandRow="1">
                <a:tableStyleId>{5C22544A-7EE6-4342-B048-85BDC9FD1C3A}</a:tableStyleId>
              </a:tblPr>
              <a:tblGrid>
                <a:gridCol w="1295400"/>
                <a:gridCol w="1219200"/>
              </a:tblGrid>
              <a:tr h="243840">
                <a:tc>
                  <a:txBody>
                    <a:bodyPr/>
                    <a:lstStyle/>
                    <a:p>
                      <a:pPr algn="l" fontAlgn="b"/>
                      <a:r>
                        <a:rPr lang="en-US" sz="1100" b="0" i="0" u="none" strike="noStrike" dirty="0" err="1">
                          <a:solidFill>
                            <a:srgbClr val="000000"/>
                          </a:solidFill>
                          <a:latin typeface="Calibri"/>
                        </a:rPr>
                        <a:t>batting_team</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a:solidFill>
                            <a:srgbClr val="000000"/>
                          </a:solidFill>
                          <a:latin typeface="Calibri"/>
                        </a:rPr>
                        <a:t>total_boundary</a:t>
                      </a:r>
                    </a:p>
                  </a:txBody>
                  <a:tcPr marL="0" marR="0" marT="0" marB="0" anchor="b"/>
                </a:tc>
              </a:tr>
              <a:tr h="163158">
                <a:tc>
                  <a:txBody>
                    <a:bodyPr/>
                    <a:lstStyle/>
                    <a:p>
                      <a:pPr algn="l" fontAlgn="b"/>
                      <a:r>
                        <a:rPr lang="en-US" sz="1100" b="0" i="0" u="none" strike="noStrike">
                          <a:solidFill>
                            <a:srgbClr val="000000"/>
                          </a:solidFill>
                          <a:latin typeface="Calibri"/>
                        </a:rPr>
                        <a:t>Mumbai Indians</a:t>
                      </a:r>
                    </a:p>
                  </a:txBody>
                  <a:tcPr marL="0" marR="0" marT="0" marB="0" anchor="b"/>
                </a:tc>
                <a:tc>
                  <a:txBody>
                    <a:bodyPr/>
                    <a:lstStyle/>
                    <a:p>
                      <a:pPr algn="r" fontAlgn="b"/>
                      <a:r>
                        <a:rPr lang="en-US" sz="1100" b="0" i="0" u="none" strike="noStrike">
                          <a:solidFill>
                            <a:srgbClr val="000000"/>
                          </a:solidFill>
                          <a:latin typeface="Calibri"/>
                        </a:rPr>
                        <a:t>4118</a:t>
                      </a:r>
                    </a:p>
                  </a:txBody>
                  <a:tcPr marL="0" marR="0" marT="0" marB="0" anchor="b"/>
                </a:tc>
              </a:tr>
              <a:tr h="326315">
                <a:tc>
                  <a:txBody>
                    <a:bodyPr/>
                    <a:lstStyle/>
                    <a:p>
                      <a:pPr algn="l" fontAlgn="b"/>
                      <a:r>
                        <a:rPr lang="en-US" sz="1100" b="0" i="0" u="none" strike="noStrike">
                          <a:solidFill>
                            <a:srgbClr val="000000"/>
                          </a:solidFill>
                          <a:latin typeface="Calibri"/>
                        </a:rPr>
                        <a:t>Royal Challengers Bangalore</a:t>
                      </a:r>
                    </a:p>
                  </a:txBody>
                  <a:tcPr marL="0" marR="0" marT="0" marB="0" anchor="b"/>
                </a:tc>
                <a:tc>
                  <a:txBody>
                    <a:bodyPr/>
                    <a:lstStyle/>
                    <a:p>
                      <a:pPr algn="r" fontAlgn="b"/>
                      <a:r>
                        <a:rPr lang="en-US" sz="1100" b="0" i="0" u="none" strike="noStrike">
                          <a:solidFill>
                            <a:srgbClr val="000000"/>
                          </a:solidFill>
                          <a:latin typeface="Calibri"/>
                        </a:rPr>
                        <a:t>3800</a:t>
                      </a:r>
                    </a:p>
                  </a:txBody>
                  <a:tcPr marL="0" marR="0" marT="0" marB="0" anchor="b"/>
                </a:tc>
              </a:tr>
              <a:tr h="163158">
                <a:tc>
                  <a:txBody>
                    <a:bodyPr/>
                    <a:lstStyle/>
                    <a:p>
                      <a:pPr algn="l" fontAlgn="b"/>
                      <a:r>
                        <a:rPr lang="en-US" sz="1100" b="0" i="0" u="none" strike="noStrike">
                          <a:solidFill>
                            <a:srgbClr val="000000"/>
                          </a:solidFill>
                          <a:latin typeface="Calibri"/>
                        </a:rPr>
                        <a:t>Kings XI Punjab</a:t>
                      </a:r>
                    </a:p>
                  </a:txBody>
                  <a:tcPr marL="0" marR="0" marT="0" marB="0" anchor="b"/>
                </a:tc>
                <a:tc>
                  <a:txBody>
                    <a:bodyPr/>
                    <a:lstStyle/>
                    <a:p>
                      <a:pPr algn="r" fontAlgn="b"/>
                      <a:r>
                        <a:rPr lang="en-US" sz="1100" b="0" i="0" u="none" strike="noStrike">
                          <a:solidFill>
                            <a:srgbClr val="000000"/>
                          </a:solidFill>
                          <a:latin typeface="Calibri"/>
                        </a:rPr>
                        <a:t>3780</a:t>
                      </a:r>
                    </a:p>
                  </a:txBody>
                  <a:tcPr marL="0" marR="0" marT="0" marB="0" anchor="b"/>
                </a:tc>
              </a:tr>
              <a:tr h="163158">
                <a:tc>
                  <a:txBody>
                    <a:bodyPr/>
                    <a:lstStyle/>
                    <a:p>
                      <a:pPr algn="l" fontAlgn="b"/>
                      <a:r>
                        <a:rPr lang="en-US" sz="1100" b="0" i="0" u="none" strike="noStrike">
                          <a:solidFill>
                            <a:srgbClr val="000000"/>
                          </a:solidFill>
                          <a:latin typeface="Calibri"/>
                        </a:rPr>
                        <a:t>Kolkata Knight Riders</a:t>
                      </a:r>
                    </a:p>
                  </a:txBody>
                  <a:tcPr marL="0" marR="0" marT="0" marB="0" anchor="b"/>
                </a:tc>
                <a:tc>
                  <a:txBody>
                    <a:bodyPr/>
                    <a:lstStyle/>
                    <a:p>
                      <a:pPr algn="r" fontAlgn="b"/>
                      <a:r>
                        <a:rPr lang="en-US" sz="1100" b="0" i="0" u="none" strike="noStrike">
                          <a:solidFill>
                            <a:srgbClr val="000000"/>
                          </a:solidFill>
                          <a:latin typeface="Calibri"/>
                        </a:rPr>
                        <a:t>3739</a:t>
                      </a:r>
                    </a:p>
                  </a:txBody>
                  <a:tcPr marL="0" marR="0" marT="0" marB="0" anchor="b"/>
                </a:tc>
              </a:tr>
              <a:tr h="163158">
                <a:tc>
                  <a:txBody>
                    <a:bodyPr/>
                    <a:lstStyle/>
                    <a:p>
                      <a:pPr algn="l" fontAlgn="b"/>
                      <a:r>
                        <a:rPr lang="en-US" sz="1100" b="0" i="0" u="none" strike="noStrike">
                          <a:solidFill>
                            <a:srgbClr val="000000"/>
                          </a:solidFill>
                          <a:latin typeface="Calibri"/>
                        </a:rPr>
                        <a:t>Chennai Super Kings</a:t>
                      </a:r>
                    </a:p>
                  </a:txBody>
                  <a:tcPr marL="0" marR="0" marT="0" marB="0" anchor="b"/>
                </a:tc>
                <a:tc>
                  <a:txBody>
                    <a:bodyPr/>
                    <a:lstStyle/>
                    <a:p>
                      <a:pPr algn="r" fontAlgn="b"/>
                      <a:r>
                        <a:rPr lang="en-US" sz="1100" b="0" i="0" u="none" strike="noStrike">
                          <a:solidFill>
                            <a:srgbClr val="000000"/>
                          </a:solidFill>
                          <a:latin typeface="Calibri"/>
                        </a:rPr>
                        <a:t>3496</a:t>
                      </a:r>
                    </a:p>
                  </a:txBody>
                  <a:tcPr marL="0" marR="0" marT="0" marB="0" anchor="b"/>
                </a:tc>
              </a:tr>
              <a:tr h="163158">
                <a:tc>
                  <a:txBody>
                    <a:bodyPr/>
                    <a:lstStyle/>
                    <a:p>
                      <a:pPr algn="l" fontAlgn="b"/>
                      <a:r>
                        <a:rPr lang="en-US" sz="1100" b="0" i="0" u="none" strike="noStrike">
                          <a:solidFill>
                            <a:srgbClr val="000000"/>
                          </a:solidFill>
                          <a:latin typeface="Calibri"/>
                        </a:rPr>
                        <a:t>Rajasthan Royals</a:t>
                      </a:r>
                    </a:p>
                  </a:txBody>
                  <a:tcPr marL="0" marR="0" marT="0" marB="0" anchor="b"/>
                </a:tc>
                <a:tc>
                  <a:txBody>
                    <a:bodyPr/>
                    <a:lstStyle/>
                    <a:p>
                      <a:pPr algn="r" fontAlgn="b"/>
                      <a:r>
                        <a:rPr lang="en-US" sz="1100" b="0" i="0" u="none" strike="noStrike">
                          <a:solidFill>
                            <a:srgbClr val="000000"/>
                          </a:solidFill>
                          <a:latin typeface="Calibri"/>
                        </a:rPr>
                        <a:t>3041</a:t>
                      </a:r>
                    </a:p>
                  </a:txBody>
                  <a:tcPr marL="0" marR="0" marT="0" marB="0" anchor="b"/>
                </a:tc>
              </a:tr>
              <a:tr h="163158">
                <a:tc>
                  <a:txBody>
                    <a:bodyPr/>
                    <a:lstStyle/>
                    <a:p>
                      <a:pPr algn="l" fontAlgn="b"/>
                      <a:r>
                        <a:rPr lang="en-US" sz="1100" b="0" i="0" u="none" strike="noStrike">
                          <a:solidFill>
                            <a:srgbClr val="000000"/>
                          </a:solidFill>
                          <a:latin typeface="Calibri"/>
                        </a:rPr>
                        <a:t>Delhi Daredevils</a:t>
                      </a:r>
                    </a:p>
                  </a:txBody>
                  <a:tcPr marL="0" marR="0" marT="0" marB="0" anchor="b"/>
                </a:tc>
                <a:tc>
                  <a:txBody>
                    <a:bodyPr/>
                    <a:lstStyle/>
                    <a:p>
                      <a:pPr algn="r" fontAlgn="b"/>
                      <a:r>
                        <a:rPr lang="en-US" sz="1100" b="0" i="0" u="none" strike="noStrike">
                          <a:solidFill>
                            <a:srgbClr val="000000"/>
                          </a:solidFill>
                          <a:latin typeface="Calibri"/>
                        </a:rPr>
                        <a:t>3022</a:t>
                      </a:r>
                    </a:p>
                  </a:txBody>
                  <a:tcPr marL="0" marR="0" marT="0" marB="0" anchor="b"/>
                </a:tc>
              </a:tr>
              <a:tr h="163158">
                <a:tc>
                  <a:txBody>
                    <a:bodyPr/>
                    <a:lstStyle/>
                    <a:p>
                      <a:pPr algn="l" fontAlgn="b"/>
                      <a:r>
                        <a:rPr lang="en-US" sz="1100" b="0" i="0" u="none" strike="noStrike">
                          <a:solidFill>
                            <a:srgbClr val="000000"/>
                          </a:solidFill>
                          <a:latin typeface="Calibri"/>
                        </a:rPr>
                        <a:t>Sunrisers Hyderabad</a:t>
                      </a:r>
                    </a:p>
                  </a:txBody>
                  <a:tcPr marL="0" marR="0" marT="0" marB="0" anchor="b"/>
                </a:tc>
                <a:tc>
                  <a:txBody>
                    <a:bodyPr/>
                    <a:lstStyle/>
                    <a:p>
                      <a:pPr algn="r" fontAlgn="b"/>
                      <a:r>
                        <a:rPr lang="en-US" sz="1100" b="0" i="0" u="none" strike="noStrike">
                          <a:solidFill>
                            <a:srgbClr val="000000"/>
                          </a:solidFill>
                          <a:latin typeface="Calibri"/>
                        </a:rPr>
                        <a:t>2306</a:t>
                      </a:r>
                    </a:p>
                  </a:txBody>
                  <a:tcPr marL="0" marR="0" marT="0" marB="0" anchor="b"/>
                </a:tc>
              </a:tr>
              <a:tr h="163158">
                <a:tc>
                  <a:txBody>
                    <a:bodyPr/>
                    <a:lstStyle/>
                    <a:p>
                      <a:pPr algn="l" fontAlgn="b"/>
                      <a:r>
                        <a:rPr lang="en-US" sz="1100" b="0" i="0" u="none" strike="noStrike">
                          <a:solidFill>
                            <a:srgbClr val="000000"/>
                          </a:solidFill>
                          <a:latin typeface="Calibri"/>
                        </a:rPr>
                        <a:t>Deccan Chargers</a:t>
                      </a:r>
                    </a:p>
                  </a:txBody>
                  <a:tcPr marL="0" marR="0" marT="0" marB="0" anchor="b"/>
                </a:tc>
                <a:tc>
                  <a:txBody>
                    <a:bodyPr/>
                    <a:lstStyle/>
                    <a:p>
                      <a:pPr algn="r" fontAlgn="b"/>
                      <a:r>
                        <a:rPr lang="en-US" sz="1100" b="0" i="0" u="none" strike="noStrike">
                          <a:solidFill>
                            <a:srgbClr val="000000"/>
                          </a:solidFill>
                          <a:latin typeface="Calibri"/>
                        </a:rPr>
                        <a:t>1387</a:t>
                      </a:r>
                    </a:p>
                  </a:txBody>
                  <a:tcPr marL="0" marR="0" marT="0" marB="0" anchor="b"/>
                </a:tc>
              </a:tr>
              <a:tr h="163158">
                <a:tc>
                  <a:txBody>
                    <a:bodyPr/>
                    <a:lstStyle/>
                    <a:p>
                      <a:pPr algn="l" fontAlgn="b"/>
                      <a:r>
                        <a:rPr lang="en-US" sz="1100" b="0" i="0" u="none" strike="noStrike">
                          <a:solidFill>
                            <a:srgbClr val="000000"/>
                          </a:solidFill>
                          <a:latin typeface="Calibri"/>
                        </a:rPr>
                        <a:t>Pune Warriors</a:t>
                      </a:r>
                    </a:p>
                  </a:txBody>
                  <a:tcPr marL="0" marR="0" marT="0" marB="0" anchor="b"/>
                </a:tc>
                <a:tc>
                  <a:txBody>
                    <a:bodyPr/>
                    <a:lstStyle/>
                    <a:p>
                      <a:pPr algn="r" fontAlgn="b"/>
                      <a:r>
                        <a:rPr lang="en-US" sz="1100" b="0" i="0" u="none" strike="noStrike">
                          <a:solidFill>
                            <a:srgbClr val="000000"/>
                          </a:solidFill>
                          <a:latin typeface="Calibri"/>
                        </a:rPr>
                        <a:t>733</a:t>
                      </a:r>
                    </a:p>
                  </a:txBody>
                  <a:tcPr marL="0" marR="0" marT="0" marB="0" anchor="b"/>
                </a:tc>
              </a:tr>
              <a:tr h="163158">
                <a:tc>
                  <a:txBody>
                    <a:bodyPr/>
                    <a:lstStyle/>
                    <a:p>
                      <a:pPr algn="l" fontAlgn="b"/>
                      <a:r>
                        <a:rPr lang="en-US" sz="1100" b="0" i="0" u="none" strike="noStrike">
                          <a:solidFill>
                            <a:srgbClr val="000000"/>
                          </a:solidFill>
                          <a:latin typeface="Calibri"/>
                        </a:rPr>
                        <a:t>Delhi Capitals</a:t>
                      </a:r>
                    </a:p>
                  </a:txBody>
                  <a:tcPr marL="0" marR="0" marT="0" marB="0" anchor="b"/>
                </a:tc>
                <a:tc>
                  <a:txBody>
                    <a:bodyPr/>
                    <a:lstStyle/>
                    <a:p>
                      <a:pPr algn="r" fontAlgn="b"/>
                      <a:r>
                        <a:rPr lang="en-US" sz="1100" b="0" i="0" u="none" strike="noStrike">
                          <a:solidFill>
                            <a:srgbClr val="000000"/>
                          </a:solidFill>
                          <a:latin typeface="Calibri"/>
                        </a:rPr>
                        <a:t>659</a:t>
                      </a:r>
                    </a:p>
                  </a:txBody>
                  <a:tcPr marL="0" marR="0" marT="0" marB="0" anchor="b"/>
                </a:tc>
              </a:tr>
              <a:tr h="163158">
                <a:tc>
                  <a:txBody>
                    <a:bodyPr/>
                    <a:lstStyle/>
                    <a:p>
                      <a:pPr algn="l" fontAlgn="b"/>
                      <a:r>
                        <a:rPr lang="en-US" sz="1100" b="0" i="0" u="none" strike="noStrike">
                          <a:solidFill>
                            <a:srgbClr val="000000"/>
                          </a:solidFill>
                          <a:latin typeface="Calibri"/>
                        </a:rPr>
                        <a:t>Gujarat Lions</a:t>
                      </a:r>
                    </a:p>
                  </a:txBody>
                  <a:tcPr marL="0" marR="0" marT="0" marB="0" anchor="b"/>
                </a:tc>
                <a:tc>
                  <a:txBody>
                    <a:bodyPr/>
                    <a:lstStyle/>
                    <a:p>
                      <a:pPr algn="r" fontAlgn="b"/>
                      <a:r>
                        <a:rPr lang="en-US" sz="1100" b="0" i="0" u="none" strike="noStrike">
                          <a:solidFill>
                            <a:srgbClr val="000000"/>
                          </a:solidFill>
                          <a:latin typeface="Calibri"/>
                        </a:rPr>
                        <a:t>624</a:t>
                      </a:r>
                    </a:p>
                  </a:txBody>
                  <a:tcPr marL="0" marR="0" marT="0" marB="0" anchor="b"/>
                </a:tc>
              </a:tr>
              <a:tr h="163158">
                <a:tc>
                  <a:txBody>
                    <a:bodyPr/>
                    <a:lstStyle/>
                    <a:p>
                      <a:pPr algn="l" fontAlgn="b"/>
                      <a:r>
                        <a:rPr lang="en-US" sz="1100" b="0" i="0" u="none" strike="noStrike">
                          <a:solidFill>
                            <a:srgbClr val="000000"/>
                          </a:solidFill>
                          <a:latin typeface="Calibri"/>
                        </a:rPr>
                        <a:t>Rising Pune Supergiant</a:t>
                      </a:r>
                    </a:p>
                  </a:txBody>
                  <a:tcPr marL="0" marR="0" marT="0" marB="0" anchor="b"/>
                </a:tc>
                <a:tc>
                  <a:txBody>
                    <a:bodyPr/>
                    <a:lstStyle/>
                    <a:p>
                      <a:pPr algn="r" fontAlgn="b"/>
                      <a:r>
                        <a:rPr lang="en-US" sz="1100" b="0" i="0" u="none" strike="noStrike">
                          <a:solidFill>
                            <a:srgbClr val="000000"/>
                          </a:solidFill>
                          <a:latin typeface="Calibri"/>
                        </a:rPr>
                        <a:t>290</a:t>
                      </a:r>
                    </a:p>
                  </a:txBody>
                  <a:tcPr marL="0" marR="0" marT="0" marB="0" anchor="b"/>
                </a:tc>
              </a:tr>
              <a:tr h="163158">
                <a:tc>
                  <a:txBody>
                    <a:bodyPr/>
                    <a:lstStyle/>
                    <a:p>
                      <a:pPr algn="l" fontAlgn="b"/>
                      <a:r>
                        <a:rPr lang="en-US" sz="1100" b="0" i="0" u="none" strike="noStrike">
                          <a:solidFill>
                            <a:srgbClr val="000000"/>
                          </a:solidFill>
                          <a:latin typeface="Calibri"/>
                        </a:rPr>
                        <a:t>Rising Pune Supergiants</a:t>
                      </a:r>
                    </a:p>
                  </a:txBody>
                  <a:tcPr marL="0" marR="0" marT="0" marB="0" anchor="b"/>
                </a:tc>
                <a:tc>
                  <a:txBody>
                    <a:bodyPr/>
                    <a:lstStyle/>
                    <a:p>
                      <a:pPr algn="r" fontAlgn="b"/>
                      <a:r>
                        <a:rPr lang="en-US" sz="1100" b="0" i="0" u="none" strike="noStrike">
                          <a:solidFill>
                            <a:srgbClr val="000000"/>
                          </a:solidFill>
                          <a:latin typeface="Calibri"/>
                        </a:rPr>
                        <a:t>242</a:t>
                      </a:r>
                    </a:p>
                  </a:txBody>
                  <a:tcPr marL="0" marR="0" marT="0" marB="0" anchor="b"/>
                </a:tc>
              </a:tr>
              <a:tr h="163158">
                <a:tc>
                  <a:txBody>
                    <a:bodyPr/>
                    <a:lstStyle/>
                    <a:p>
                      <a:pPr algn="l" fontAlgn="b"/>
                      <a:r>
                        <a:rPr lang="en-US" sz="1100" b="0" i="0" u="none" strike="noStrike">
                          <a:solidFill>
                            <a:srgbClr val="000000"/>
                          </a:solidFill>
                          <a:latin typeface="Calibri"/>
                        </a:rPr>
                        <a:t>Kochi Tuskers Kerala</a:t>
                      </a:r>
                    </a:p>
                  </a:txBody>
                  <a:tcPr marL="0" marR="0" marT="0" marB="0" anchor="b"/>
                </a:tc>
                <a:tc>
                  <a:txBody>
                    <a:bodyPr/>
                    <a:lstStyle/>
                    <a:p>
                      <a:pPr algn="r" fontAlgn="b"/>
                      <a:r>
                        <a:rPr lang="en-US" sz="1100" b="0" i="0" u="none" strike="noStrike" dirty="0">
                          <a:solidFill>
                            <a:srgbClr val="000000"/>
                          </a:solidFill>
                          <a:latin typeface="Calibri"/>
                        </a:rPr>
                        <a:t>231</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5</a:t>
            </a:r>
            <a:endParaRPr lang="en-US" dirty="0"/>
          </a:p>
        </p:txBody>
      </p:sp>
      <p:sp>
        <p:nvSpPr>
          <p:cNvPr id="3" name="Content Placeholder 2"/>
          <p:cNvSpPr>
            <a:spLocks noGrp="1"/>
          </p:cNvSpPr>
          <p:nvPr>
            <p:ph sz="quarter" idx="1"/>
          </p:nvPr>
        </p:nvSpPr>
        <p:spPr/>
        <p:txBody>
          <a:bodyPr>
            <a:normAutofit/>
          </a:bodyPr>
          <a:lstStyle/>
          <a:p>
            <a:r>
              <a:rPr lang="en-US" sz="2400" dirty="0" smtClean="0"/>
              <a:t>Q</a:t>
            </a:r>
            <a:r>
              <a:rPr lang="en-US" sz="2400" dirty="0" smtClean="0"/>
              <a:t>uery </a:t>
            </a:r>
            <a:r>
              <a:rPr lang="en-US" sz="2400" dirty="0" smtClean="0"/>
              <a:t>to fetch the total number of dot balls bowled by each team and order it in descending order of the total number of dot balls bowled</a:t>
            </a:r>
            <a:r>
              <a:rPr lang="en-US" sz="2400" dirty="0" smtClean="0"/>
              <a:t>.</a:t>
            </a:r>
          </a:p>
          <a:p>
            <a:pPr>
              <a:buNone/>
            </a:pPr>
            <a:r>
              <a:rPr lang="en-US" sz="1600" dirty="0" smtClean="0">
                <a:latin typeface="Calibri" pitchFamily="34" charset="0"/>
                <a:cs typeface="Calibri" pitchFamily="34" charset="0"/>
              </a:rPr>
              <a:t>select </a:t>
            </a:r>
            <a:r>
              <a:rPr lang="en-US" sz="1600" dirty="0" smtClean="0">
                <a:latin typeface="Calibri" pitchFamily="34" charset="0"/>
                <a:cs typeface="Calibri" pitchFamily="34" charset="0"/>
              </a:rPr>
              <a:t>distinct </a:t>
            </a:r>
            <a:r>
              <a:rPr lang="en-US" sz="1600" dirty="0" err="1" smtClean="0">
                <a:latin typeface="Calibri" pitchFamily="34" charset="0"/>
                <a:cs typeface="Calibri" pitchFamily="34" charset="0"/>
              </a:rPr>
              <a:t>bowling_team</a:t>
            </a:r>
            <a:r>
              <a:rPr lang="en-US" sz="1600" dirty="0" smtClean="0">
                <a:latin typeface="Calibri" pitchFamily="34" charset="0"/>
                <a:cs typeface="Calibri" pitchFamily="34" charset="0"/>
              </a:rPr>
              <a:t>, </a:t>
            </a:r>
            <a:r>
              <a:rPr lang="en-US" sz="1600" dirty="0" smtClean="0">
                <a:latin typeface="Calibri" pitchFamily="34" charset="0"/>
                <a:cs typeface="Calibri" pitchFamily="34" charset="0"/>
              </a:rPr>
              <a:t>count(</a:t>
            </a:r>
            <a:r>
              <a:rPr lang="en-US" sz="1600" dirty="0" err="1" smtClean="0">
                <a:latin typeface="Calibri" pitchFamily="34" charset="0"/>
                <a:cs typeface="Calibri" pitchFamily="34" charset="0"/>
              </a:rPr>
              <a:t>ball_result</a:t>
            </a:r>
            <a:r>
              <a:rPr lang="en-US" sz="1600" dirty="0" smtClean="0">
                <a:latin typeface="Calibri" pitchFamily="34" charset="0"/>
                <a:cs typeface="Calibri" pitchFamily="34" charset="0"/>
              </a:rPr>
              <a:t>) as </a:t>
            </a:r>
            <a:r>
              <a:rPr lang="en-US" sz="1600" dirty="0" err="1" smtClean="0">
                <a:latin typeface="Calibri" pitchFamily="34" charset="0"/>
                <a:cs typeface="Calibri" pitchFamily="34" charset="0"/>
              </a:rPr>
              <a:t>total_dot</a:t>
            </a:r>
            <a:r>
              <a:rPr lang="en-US" sz="1600" dirty="0" smtClean="0">
                <a:latin typeface="Calibri" pitchFamily="34" charset="0"/>
                <a:cs typeface="Calibri" pitchFamily="34" charset="0"/>
              </a:rPr>
              <a:t> </a:t>
            </a:r>
            <a:r>
              <a:rPr lang="en-US" sz="1600" dirty="0" smtClean="0">
                <a:latin typeface="Calibri" pitchFamily="34" charset="0"/>
                <a:cs typeface="Calibri" pitchFamily="34" charset="0"/>
              </a:rPr>
              <a:t>from </a:t>
            </a:r>
            <a:r>
              <a:rPr lang="en-US" sz="1600" dirty="0" smtClean="0">
                <a:latin typeface="Calibri" pitchFamily="34" charset="0"/>
                <a:cs typeface="Calibri" pitchFamily="34" charset="0"/>
              </a:rPr>
              <a:t>deliveries_v02</a:t>
            </a:r>
          </a:p>
          <a:p>
            <a:pPr>
              <a:buNone/>
            </a:pPr>
            <a:r>
              <a:rPr lang="en-US" sz="1600" dirty="0" smtClean="0">
                <a:latin typeface="Calibri" pitchFamily="34" charset="0"/>
                <a:cs typeface="Calibri" pitchFamily="34" charset="0"/>
              </a:rPr>
              <a:t>where </a:t>
            </a:r>
            <a:r>
              <a:rPr lang="en-US" sz="1600" dirty="0" err="1" smtClean="0">
                <a:latin typeface="Calibri" pitchFamily="34" charset="0"/>
                <a:cs typeface="Calibri" pitchFamily="34" charset="0"/>
              </a:rPr>
              <a:t>ball_result</a:t>
            </a:r>
            <a:r>
              <a:rPr lang="en-US" sz="1600" dirty="0" smtClean="0">
                <a:latin typeface="Calibri" pitchFamily="34" charset="0"/>
                <a:cs typeface="Calibri" pitchFamily="34" charset="0"/>
              </a:rPr>
              <a:t> = </a:t>
            </a:r>
            <a:r>
              <a:rPr lang="en-US" sz="1600" dirty="0" smtClean="0">
                <a:latin typeface="Calibri" pitchFamily="34" charset="0"/>
                <a:cs typeface="Calibri" pitchFamily="34" charset="0"/>
              </a:rPr>
              <a:t>'dot' group </a:t>
            </a:r>
            <a:r>
              <a:rPr lang="en-US" sz="1600" dirty="0" smtClean="0">
                <a:latin typeface="Calibri" pitchFamily="34" charset="0"/>
                <a:cs typeface="Calibri" pitchFamily="34" charset="0"/>
              </a:rPr>
              <a:t>by </a:t>
            </a:r>
            <a:r>
              <a:rPr lang="en-US" sz="1600" dirty="0" err="1" smtClean="0">
                <a:latin typeface="Calibri" pitchFamily="34" charset="0"/>
                <a:cs typeface="Calibri" pitchFamily="34" charset="0"/>
              </a:rPr>
              <a:t>bowling_team</a:t>
            </a:r>
            <a:r>
              <a:rPr lang="en-US" sz="1600" dirty="0" smtClean="0">
                <a:latin typeface="Calibri" pitchFamily="34" charset="0"/>
                <a:cs typeface="Calibri" pitchFamily="34" charset="0"/>
              </a:rPr>
              <a:t> order </a:t>
            </a:r>
            <a:r>
              <a:rPr lang="en-US" sz="1600" dirty="0" smtClean="0">
                <a:latin typeface="Calibri" pitchFamily="34" charset="0"/>
                <a:cs typeface="Calibri" pitchFamily="34" charset="0"/>
              </a:rPr>
              <a:t>by count(</a:t>
            </a:r>
            <a:r>
              <a:rPr lang="en-US" sz="1600" dirty="0" err="1" smtClean="0">
                <a:latin typeface="Calibri" pitchFamily="34" charset="0"/>
                <a:cs typeface="Calibri" pitchFamily="34" charset="0"/>
              </a:rPr>
              <a:t>ball_result</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desc</a:t>
            </a:r>
            <a:r>
              <a:rPr lang="en-US" sz="1600" dirty="0" smtClean="0">
                <a:latin typeface="Calibri" pitchFamily="34" charset="0"/>
                <a:cs typeface="Calibri" pitchFamily="34" charset="0"/>
              </a:rPr>
              <a:t>;</a:t>
            </a:r>
            <a:endParaRPr lang="en-US" sz="1600" dirty="0">
              <a:latin typeface="Calibri" pitchFamily="34" charset="0"/>
              <a:cs typeface="Calibri" pitchFamily="34" charset="0"/>
            </a:endParaRPr>
          </a:p>
        </p:txBody>
      </p:sp>
      <p:graphicFrame>
        <p:nvGraphicFramePr>
          <p:cNvPr id="4" name="Table 3"/>
          <p:cNvGraphicFramePr>
            <a:graphicFrameLocks noGrp="1"/>
          </p:cNvGraphicFramePr>
          <p:nvPr/>
        </p:nvGraphicFramePr>
        <p:xfrm>
          <a:off x="1600200" y="3352800"/>
          <a:ext cx="3733800" cy="3071776"/>
        </p:xfrm>
        <a:graphic>
          <a:graphicData uri="http://schemas.openxmlformats.org/drawingml/2006/table">
            <a:tbl>
              <a:tblPr firstRow="1" bandRow="1">
                <a:tableStyleId>{5C22544A-7EE6-4342-B048-85BDC9FD1C3A}</a:tableStyleId>
              </a:tblPr>
              <a:tblGrid>
                <a:gridCol w="1866900"/>
                <a:gridCol w="1866900"/>
              </a:tblGrid>
              <a:tr h="267616">
                <a:tc>
                  <a:txBody>
                    <a:bodyPr/>
                    <a:lstStyle/>
                    <a:p>
                      <a:pPr algn="l" fontAlgn="b"/>
                      <a:r>
                        <a:rPr lang="en-US" sz="1100" b="0" i="0" u="none" strike="noStrike" dirty="0" err="1">
                          <a:solidFill>
                            <a:srgbClr val="000000"/>
                          </a:solidFill>
                          <a:latin typeface="Calibri"/>
                        </a:rPr>
                        <a:t>bowling_team</a:t>
                      </a:r>
                      <a:endParaRPr lang="en-US" sz="1100" b="0" i="0" u="none" strike="noStrike" dirty="0">
                        <a:solidFill>
                          <a:srgbClr val="000000"/>
                        </a:solidFill>
                        <a:latin typeface="Calibri"/>
                      </a:endParaRPr>
                    </a:p>
                  </a:txBody>
                  <a:tcPr marL="7620" marR="7620" marT="7620" marB="0" anchor="b"/>
                </a:tc>
                <a:tc>
                  <a:txBody>
                    <a:bodyPr/>
                    <a:lstStyle/>
                    <a:p>
                      <a:pPr algn="l" fontAlgn="b"/>
                      <a:r>
                        <a:rPr lang="en-US" sz="1100" b="0" i="0" u="none" strike="noStrike">
                          <a:solidFill>
                            <a:srgbClr val="000000"/>
                          </a:solidFill>
                          <a:latin typeface="Calibri"/>
                        </a:rPr>
                        <a:t>total_dot</a:t>
                      </a:r>
                    </a:p>
                  </a:txBody>
                  <a:tcPr marL="7620" marR="7620" marT="7620" marB="0" anchor="b"/>
                </a:tc>
              </a:tr>
              <a:tr h="159486">
                <a:tc>
                  <a:txBody>
                    <a:bodyPr/>
                    <a:lstStyle/>
                    <a:p>
                      <a:pPr algn="l" fontAlgn="b"/>
                      <a:r>
                        <a:rPr lang="en-US" sz="1100" b="0" i="0" u="none" strike="noStrike">
                          <a:solidFill>
                            <a:srgbClr val="000000"/>
                          </a:solidFill>
                          <a:latin typeface="Calibri"/>
                        </a:rPr>
                        <a:t>Mumbai Indians</a:t>
                      </a:r>
                    </a:p>
                  </a:txBody>
                  <a:tcPr marL="7620" marR="7620" marT="7620" marB="0" anchor="b"/>
                </a:tc>
                <a:tc>
                  <a:txBody>
                    <a:bodyPr/>
                    <a:lstStyle/>
                    <a:p>
                      <a:pPr algn="r" fontAlgn="b"/>
                      <a:r>
                        <a:rPr lang="en-US" sz="1100" b="0" i="0" u="none" strike="noStrike">
                          <a:solidFill>
                            <a:srgbClr val="000000"/>
                          </a:solidFill>
                          <a:latin typeface="Calibri"/>
                        </a:rPr>
                        <a:t>8714</a:t>
                      </a:r>
                    </a:p>
                  </a:txBody>
                  <a:tcPr marL="7620" marR="7620" marT="7620" marB="0" anchor="b"/>
                </a:tc>
              </a:tr>
              <a:tr h="159486">
                <a:tc>
                  <a:txBody>
                    <a:bodyPr/>
                    <a:lstStyle/>
                    <a:p>
                      <a:pPr algn="l" fontAlgn="b"/>
                      <a:r>
                        <a:rPr lang="en-US" sz="1100" b="0" i="0" u="none" strike="noStrike">
                          <a:solidFill>
                            <a:srgbClr val="000000"/>
                          </a:solidFill>
                          <a:latin typeface="Calibri"/>
                        </a:rPr>
                        <a:t>Royal Challengers Bangalore</a:t>
                      </a:r>
                    </a:p>
                  </a:txBody>
                  <a:tcPr marL="7620" marR="7620" marT="7620" marB="0" anchor="b"/>
                </a:tc>
                <a:tc>
                  <a:txBody>
                    <a:bodyPr/>
                    <a:lstStyle/>
                    <a:p>
                      <a:pPr algn="r" fontAlgn="b"/>
                      <a:r>
                        <a:rPr lang="en-US" sz="1100" b="0" i="0" u="none" strike="noStrike">
                          <a:solidFill>
                            <a:srgbClr val="000000"/>
                          </a:solidFill>
                          <a:latin typeface="Calibri"/>
                        </a:rPr>
                        <a:t>7955</a:t>
                      </a:r>
                    </a:p>
                  </a:txBody>
                  <a:tcPr marL="7620" marR="7620" marT="7620" marB="0" anchor="b"/>
                </a:tc>
              </a:tr>
              <a:tr h="159486">
                <a:tc>
                  <a:txBody>
                    <a:bodyPr/>
                    <a:lstStyle/>
                    <a:p>
                      <a:pPr algn="l" fontAlgn="b"/>
                      <a:r>
                        <a:rPr lang="en-US" sz="1100" b="0" i="0" u="none" strike="noStrike">
                          <a:solidFill>
                            <a:srgbClr val="000000"/>
                          </a:solidFill>
                          <a:latin typeface="Calibri"/>
                        </a:rPr>
                        <a:t>Kolkata Knight Riders</a:t>
                      </a:r>
                    </a:p>
                  </a:txBody>
                  <a:tcPr marL="7620" marR="7620" marT="7620" marB="0" anchor="b"/>
                </a:tc>
                <a:tc>
                  <a:txBody>
                    <a:bodyPr/>
                    <a:lstStyle/>
                    <a:p>
                      <a:pPr algn="r" fontAlgn="b"/>
                      <a:r>
                        <a:rPr lang="en-US" sz="1100" b="0" i="0" u="none" strike="noStrike">
                          <a:solidFill>
                            <a:srgbClr val="000000"/>
                          </a:solidFill>
                          <a:latin typeface="Calibri"/>
                        </a:rPr>
                        <a:t>7894</a:t>
                      </a:r>
                    </a:p>
                  </a:txBody>
                  <a:tcPr marL="7620" marR="7620" marT="7620" marB="0" anchor="b"/>
                </a:tc>
              </a:tr>
              <a:tr h="159486">
                <a:tc>
                  <a:txBody>
                    <a:bodyPr/>
                    <a:lstStyle/>
                    <a:p>
                      <a:pPr algn="l" fontAlgn="b"/>
                      <a:r>
                        <a:rPr lang="en-US" sz="1100" b="0" i="0" u="none" strike="noStrike">
                          <a:solidFill>
                            <a:srgbClr val="000000"/>
                          </a:solidFill>
                          <a:latin typeface="Calibri"/>
                        </a:rPr>
                        <a:t>Kings XI Punjab</a:t>
                      </a:r>
                    </a:p>
                  </a:txBody>
                  <a:tcPr marL="7620" marR="7620" marT="7620" marB="0" anchor="b"/>
                </a:tc>
                <a:tc>
                  <a:txBody>
                    <a:bodyPr/>
                    <a:lstStyle/>
                    <a:p>
                      <a:pPr algn="r" fontAlgn="b"/>
                      <a:r>
                        <a:rPr lang="en-US" sz="1100" b="0" i="0" u="none" strike="noStrike">
                          <a:solidFill>
                            <a:srgbClr val="000000"/>
                          </a:solidFill>
                          <a:latin typeface="Calibri"/>
                        </a:rPr>
                        <a:t>7679</a:t>
                      </a:r>
                    </a:p>
                  </a:txBody>
                  <a:tcPr marL="7620" marR="7620" marT="7620" marB="0" anchor="b"/>
                </a:tc>
              </a:tr>
              <a:tr h="159486">
                <a:tc>
                  <a:txBody>
                    <a:bodyPr/>
                    <a:lstStyle/>
                    <a:p>
                      <a:pPr algn="l" fontAlgn="b"/>
                      <a:r>
                        <a:rPr lang="en-US" sz="1100" b="0" i="0" u="none" strike="noStrike">
                          <a:solidFill>
                            <a:srgbClr val="000000"/>
                          </a:solidFill>
                          <a:latin typeface="Calibri"/>
                        </a:rPr>
                        <a:t>Chennai Super Kings</a:t>
                      </a:r>
                    </a:p>
                  </a:txBody>
                  <a:tcPr marL="7620" marR="7620" marT="7620" marB="0" anchor="b"/>
                </a:tc>
                <a:tc>
                  <a:txBody>
                    <a:bodyPr/>
                    <a:lstStyle/>
                    <a:p>
                      <a:pPr algn="r" fontAlgn="b"/>
                      <a:r>
                        <a:rPr lang="en-US" sz="1100" b="0" i="0" u="none" strike="noStrike">
                          <a:solidFill>
                            <a:srgbClr val="000000"/>
                          </a:solidFill>
                          <a:latin typeface="Calibri"/>
                        </a:rPr>
                        <a:t>7593</a:t>
                      </a:r>
                    </a:p>
                  </a:txBody>
                  <a:tcPr marL="7620" marR="7620" marT="7620" marB="0" anchor="b"/>
                </a:tc>
              </a:tr>
              <a:tr h="159486">
                <a:tc>
                  <a:txBody>
                    <a:bodyPr/>
                    <a:lstStyle/>
                    <a:p>
                      <a:pPr algn="l" fontAlgn="b"/>
                      <a:r>
                        <a:rPr lang="en-US" sz="1100" b="0" i="0" u="none" strike="noStrike">
                          <a:solidFill>
                            <a:srgbClr val="000000"/>
                          </a:solidFill>
                          <a:latin typeface="Calibri"/>
                        </a:rPr>
                        <a:t>Rajasthan Royals</a:t>
                      </a:r>
                    </a:p>
                  </a:txBody>
                  <a:tcPr marL="7620" marR="7620" marT="7620" marB="0" anchor="b"/>
                </a:tc>
                <a:tc>
                  <a:txBody>
                    <a:bodyPr/>
                    <a:lstStyle/>
                    <a:p>
                      <a:pPr algn="r" fontAlgn="b"/>
                      <a:r>
                        <a:rPr lang="en-US" sz="1100" b="0" i="0" u="none" strike="noStrike">
                          <a:solidFill>
                            <a:srgbClr val="000000"/>
                          </a:solidFill>
                          <a:latin typeface="Calibri"/>
                        </a:rPr>
                        <a:t>6665</a:t>
                      </a:r>
                    </a:p>
                  </a:txBody>
                  <a:tcPr marL="7620" marR="7620" marT="7620" marB="0" anchor="b"/>
                </a:tc>
              </a:tr>
              <a:tr h="159486">
                <a:tc>
                  <a:txBody>
                    <a:bodyPr/>
                    <a:lstStyle/>
                    <a:p>
                      <a:pPr algn="l" fontAlgn="b"/>
                      <a:r>
                        <a:rPr lang="en-US" sz="1100" b="0" i="0" u="none" strike="noStrike">
                          <a:solidFill>
                            <a:srgbClr val="000000"/>
                          </a:solidFill>
                          <a:latin typeface="Calibri"/>
                        </a:rPr>
                        <a:t>Delhi Daredevils</a:t>
                      </a:r>
                    </a:p>
                  </a:txBody>
                  <a:tcPr marL="7620" marR="7620" marT="7620" marB="0" anchor="b"/>
                </a:tc>
                <a:tc>
                  <a:txBody>
                    <a:bodyPr/>
                    <a:lstStyle/>
                    <a:p>
                      <a:pPr algn="r" fontAlgn="b"/>
                      <a:r>
                        <a:rPr lang="en-US" sz="1100" b="0" i="0" u="none" strike="noStrike">
                          <a:solidFill>
                            <a:srgbClr val="000000"/>
                          </a:solidFill>
                          <a:latin typeface="Calibri"/>
                        </a:rPr>
                        <a:t>6520</a:t>
                      </a:r>
                    </a:p>
                  </a:txBody>
                  <a:tcPr marL="7620" marR="7620" marT="7620" marB="0" anchor="b"/>
                </a:tc>
              </a:tr>
              <a:tr h="159486">
                <a:tc>
                  <a:txBody>
                    <a:bodyPr/>
                    <a:lstStyle/>
                    <a:p>
                      <a:pPr algn="l" fontAlgn="b"/>
                      <a:r>
                        <a:rPr lang="en-US" sz="1100" b="0" i="0" u="none" strike="noStrike">
                          <a:solidFill>
                            <a:srgbClr val="000000"/>
                          </a:solidFill>
                          <a:latin typeface="Calibri"/>
                        </a:rPr>
                        <a:t>Sunrisers Hyderabad</a:t>
                      </a:r>
                    </a:p>
                  </a:txBody>
                  <a:tcPr marL="7620" marR="7620" marT="7620" marB="0" anchor="b"/>
                </a:tc>
                <a:tc>
                  <a:txBody>
                    <a:bodyPr/>
                    <a:lstStyle/>
                    <a:p>
                      <a:pPr algn="r" fontAlgn="b"/>
                      <a:r>
                        <a:rPr lang="en-US" sz="1100" b="0" i="0" u="none" strike="noStrike">
                          <a:solidFill>
                            <a:srgbClr val="000000"/>
                          </a:solidFill>
                          <a:latin typeface="Calibri"/>
                        </a:rPr>
                        <a:t>5248</a:t>
                      </a:r>
                    </a:p>
                  </a:txBody>
                  <a:tcPr marL="7620" marR="7620" marT="7620" marB="0" anchor="b"/>
                </a:tc>
              </a:tr>
              <a:tr h="159486">
                <a:tc>
                  <a:txBody>
                    <a:bodyPr/>
                    <a:lstStyle/>
                    <a:p>
                      <a:pPr algn="l" fontAlgn="b"/>
                      <a:r>
                        <a:rPr lang="en-US" sz="1100" b="0" i="0" u="none" strike="noStrike">
                          <a:solidFill>
                            <a:srgbClr val="000000"/>
                          </a:solidFill>
                          <a:latin typeface="Calibri"/>
                        </a:rPr>
                        <a:t>Deccan Chargers</a:t>
                      </a:r>
                    </a:p>
                  </a:txBody>
                  <a:tcPr marL="7620" marR="7620" marT="7620" marB="0" anchor="b"/>
                </a:tc>
                <a:tc>
                  <a:txBody>
                    <a:bodyPr/>
                    <a:lstStyle/>
                    <a:p>
                      <a:pPr algn="r" fontAlgn="b"/>
                      <a:r>
                        <a:rPr lang="en-US" sz="1100" b="0" i="0" u="none" strike="noStrike">
                          <a:solidFill>
                            <a:srgbClr val="000000"/>
                          </a:solidFill>
                          <a:latin typeface="Calibri"/>
                        </a:rPr>
                        <a:t>3306</a:t>
                      </a:r>
                    </a:p>
                  </a:txBody>
                  <a:tcPr marL="7620" marR="7620" marT="7620" marB="0" anchor="b"/>
                </a:tc>
              </a:tr>
              <a:tr h="159486">
                <a:tc>
                  <a:txBody>
                    <a:bodyPr/>
                    <a:lstStyle/>
                    <a:p>
                      <a:pPr algn="l" fontAlgn="b"/>
                      <a:r>
                        <a:rPr lang="en-US" sz="1100" b="0" i="0" u="none" strike="noStrike">
                          <a:solidFill>
                            <a:srgbClr val="000000"/>
                          </a:solidFill>
                          <a:latin typeface="Calibri"/>
                        </a:rPr>
                        <a:t>Pune Warriors</a:t>
                      </a:r>
                    </a:p>
                  </a:txBody>
                  <a:tcPr marL="7620" marR="7620" marT="7620" marB="0" anchor="b"/>
                </a:tc>
                <a:tc>
                  <a:txBody>
                    <a:bodyPr/>
                    <a:lstStyle/>
                    <a:p>
                      <a:pPr algn="r" fontAlgn="b"/>
                      <a:r>
                        <a:rPr lang="en-US" sz="1100" b="0" i="0" u="none" strike="noStrike">
                          <a:solidFill>
                            <a:srgbClr val="000000"/>
                          </a:solidFill>
                          <a:latin typeface="Calibri"/>
                        </a:rPr>
                        <a:t>1900</a:t>
                      </a:r>
                    </a:p>
                  </a:txBody>
                  <a:tcPr marL="7620" marR="7620" marT="7620" marB="0" anchor="b"/>
                </a:tc>
              </a:tr>
              <a:tr h="159486">
                <a:tc>
                  <a:txBody>
                    <a:bodyPr/>
                    <a:lstStyle/>
                    <a:p>
                      <a:pPr algn="l" fontAlgn="b"/>
                      <a:r>
                        <a:rPr lang="en-US" sz="1100" b="0" i="0" u="none" strike="noStrike">
                          <a:solidFill>
                            <a:srgbClr val="000000"/>
                          </a:solidFill>
                          <a:latin typeface="Calibri"/>
                        </a:rPr>
                        <a:t>Delhi Capitals</a:t>
                      </a:r>
                    </a:p>
                  </a:txBody>
                  <a:tcPr marL="7620" marR="7620" marT="7620" marB="0" anchor="b"/>
                </a:tc>
                <a:tc>
                  <a:txBody>
                    <a:bodyPr/>
                    <a:lstStyle/>
                    <a:p>
                      <a:pPr algn="r" fontAlgn="b"/>
                      <a:r>
                        <a:rPr lang="en-US" sz="1100" b="0" i="0" u="none" strike="noStrike">
                          <a:solidFill>
                            <a:srgbClr val="000000"/>
                          </a:solidFill>
                          <a:latin typeface="Calibri"/>
                        </a:rPr>
                        <a:t>1338</a:t>
                      </a:r>
                    </a:p>
                  </a:txBody>
                  <a:tcPr marL="7620" marR="7620" marT="7620" marB="0" anchor="b"/>
                </a:tc>
              </a:tr>
              <a:tr h="159486">
                <a:tc>
                  <a:txBody>
                    <a:bodyPr/>
                    <a:lstStyle/>
                    <a:p>
                      <a:pPr algn="l" fontAlgn="b"/>
                      <a:r>
                        <a:rPr lang="en-US" sz="1100" b="0" i="0" u="none" strike="noStrike">
                          <a:solidFill>
                            <a:srgbClr val="000000"/>
                          </a:solidFill>
                          <a:latin typeface="Calibri"/>
                        </a:rPr>
                        <a:t>Gujarat Lions</a:t>
                      </a:r>
                    </a:p>
                  </a:txBody>
                  <a:tcPr marL="7620" marR="7620" marT="7620" marB="0" anchor="b"/>
                </a:tc>
                <a:tc>
                  <a:txBody>
                    <a:bodyPr/>
                    <a:lstStyle/>
                    <a:p>
                      <a:pPr algn="r" fontAlgn="b"/>
                      <a:r>
                        <a:rPr lang="en-US" sz="1100" b="0" i="0" u="none" strike="noStrike">
                          <a:solidFill>
                            <a:srgbClr val="000000"/>
                          </a:solidFill>
                          <a:latin typeface="Calibri"/>
                        </a:rPr>
                        <a:t>1095</a:t>
                      </a:r>
                    </a:p>
                  </a:txBody>
                  <a:tcPr marL="7620" marR="7620" marT="7620" marB="0" anchor="b"/>
                </a:tc>
              </a:tr>
              <a:tr h="159486">
                <a:tc>
                  <a:txBody>
                    <a:bodyPr/>
                    <a:lstStyle/>
                    <a:p>
                      <a:pPr algn="l" fontAlgn="b"/>
                      <a:r>
                        <a:rPr lang="en-US" sz="1100" b="0" i="0" u="none" strike="noStrike">
                          <a:solidFill>
                            <a:srgbClr val="000000"/>
                          </a:solidFill>
                          <a:latin typeface="Calibri"/>
                        </a:rPr>
                        <a:t>Rising Pune Supergiant</a:t>
                      </a:r>
                    </a:p>
                  </a:txBody>
                  <a:tcPr marL="7620" marR="7620" marT="7620" marB="0" anchor="b"/>
                </a:tc>
                <a:tc>
                  <a:txBody>
                    <a:bodyPr/>
                    <a:lstStyle/>
                    <a:p>
                      <a:pPr algn="r" fontAlgn="b"/>
                      <a:r>
                        <a:rPr lang="en-US" sz="1100" b="0" i="0" u="none" strike="noStrike">
                          <a:solidFill>
                            <a:srgbClr val="000000"/>
                          </a:solidFill>
                          <a:latin typeface="Calibri"/>
                        </a:rPr>
                        <a:t>698</a:t>
                      </a:r>
                    </a:p>
                  </a:txBody>
                  <a:tcPr marL="7620" marR="7620" marT="7620" marB="0" anchor="b"/>
                </a:tc>
              </a:tr>
              <a:tr h="159486">
                <a:tc>
                  <a:txBody>
                    <a:bodyPr/>
                    <a:lstStyle/>
                    <a:p>
                      <a:pPr algn="l" fontAlgn="b"/>
                      <a:r>
                        <a:rPr lang="en-US" sz="1100" b="0" i="0" u="none" strike="noStrike">
                          <a:solidFill>
                            <a:srgbClr val="000000"/>
                          </a:solidFill>
                          <a:latin typeface="Calibri"/>
                        </a:rPr>
                        <a:t>Kochi Tuskers Kerala</a:t>
                      </a:r>
                    </a:p>
                  </a:txBody>
                  <a:tcPr marL="7620" marR="7620" marT="7620" marB="0" anchor="b"/>
                </a:tc>
                <a:tc>
                  <a:txBody>
                    <a:bodyPr/>
                    <a:lstStyle/>
                    <a:p>
                      <a:pPr algn="r" fontAlgn="b"/>
                      <a:r>
                        <a:rPr lang="en-US" sz="1100" b="0" i="0" u="none" strike="noStrike">
                          <a:solidFill>
                            <a:srgbClr val="000000"/>
                          </a:solidFill>
                          <a:latin typeface="Calibri"/>
                        </a:rPr>
                        <a:t>626</a:t>
                      </a:r>
                    </a:p>
                  </a:txBody>
                  <a:tcPr marL="7620" marR="7620" marT="7620" marB="0" anchor="b"/>
                </a:tc>
              </a:tr>
              <a:tr h="159486">
                <a:tc>
                  <a:txBody>
                    <a:bodyPr/>
                    <a:lstStyle/>
                    <a:p>
                      <a:pPr algn="l" fontAlgn="b"/>
                      <a:r>
                        <a:rPr lang="en-US" sz="1100" b="0" i="0" u="none" strike="noStrike">
                          <a:solidFill>
                            <a:srgbClr val="000000"/>
                          </a:solidFill>
                          <a:latin typeface="Calibri"/>
                        </a:rPr>
                        <a:t>Rising Pune Supergiants</a:t>
                      </a:r>
                    </a:p>
                  </a:txBody>
                  <a:tcPr marL="7620" marR="7620" marT="7620" marB="0" anchor="b"/>
                </a:tc>
                <a:tc>
                  <a:txBody>
                    <a:bodyPr/>
                    <a:lstStyle/>
                    <a:p>
                      <a:pPr algn="r" fontAlgn="b"/>
                      <a:r>
                        <a:rPr lang="en-US" sz="1100" b="0" i="0" u="none" strike="noStrike">
                          <a:solidFill>
                            <a:srgbClr val="000000"/>
                          </a:solidFill>
                          <a:latin typeface="Calibri"/>
                        </a:rPr>
                        <a:t>539</a:t>
                      </a:r>
                    </a:p>
                  </a:txBody>
                  <a:tcPr marL="7620" marR="7620" marT="7620" marB="0" anchor="b"/>
                </a:tc>
              </a:tr>
              <a:tr h="159486">
                <a:tc>
                  <a:txBody>
                    <a:bodyPr/>
                    <a:lstStyle/>
                    <a:p>
                      <a:pPr algn="l" fontAlgn="b"/>
                      <a:r>
                        <a:rPr lang="en-US" sz="1100" b="0" i="0" u="none" strike="noStrike">
                          <a:solidFill>
                            <a:srgbClr val="000000"/>
                          </a:solidFill>
                          <a:latin typeface="Calibri"/>
                        </a:rPr>
                        <a:t>NA</a:t>
                      </a:r>
                    </a:p>
                  </a:txBody>
                  <a:tcPr marL="7620" marR="7620" marT="7620" marB="0" anchor="b"/>
                </a:tc>
                <a:tc>
                  <a:txBody>
                    <a:bodyPr/>
                    <a:lstStyle/>
                    <a:p>
                      <a:pPr algn="r" fontAlgn="b"/>
                      <a:r>
                        <a:rPr lang="en-US" sz="1100" b="0" i="0" u="none" strike="noStrike" dirty="0">
                          <a:solidFill>
                            <a:srgbClr val="000000"/>
                          </a:solidFill>
                          <a:latin typeface="Calibri"/>
                        </a:rPr>
                        <a:t>71</a:t>
                      </a:r>
                    </a:p>
                  </a:txBody>
                  <a:tcPr marL="7620" marR="7620" marT="7620" marB="0" anchor="b"/>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6</a:t>
            </a:r>
            <a:endParaRPr lang="en-US" dirty="0"/>
          </a:p>
        </p:txBody>
      </p:sp>
      <p:sp>
        <p:nvSpPr>
          <p:cNvPr id="3" name="Content Placeholder 2"/>
          <p:cNvSpPr>
            <a:spLocks noGrp="1"/>
          </p:cNvSpPr>
          <p:nvPr>
            <p:ph sz="quarter" idx="1"/>
          </p:nvPr>
        </p:nvSpPr>
        <p:spPr/>
        <p:txBody>
          <a:bodyPr/>
          <a:lstStyle/>
          <a:p>
            <a:r>
              <a:rPr lang="en-US" dirty="0" smtClean="0"/>
              <a:t>Query </a:t>
            </a:r>
            <a:r>
              <a:rPr lang="en-US" dirty="0" smtClean="0"/>
              <a:t>to fetch the total number of dismissals by dismissal kinds where </a:t>
            </a:r>
            <a:r>
              <a:rPr lang="en-US" dirty="0" smtClean="0"/>
              <a:t>dismissal </a:t>
            </a:r>
            <a:r>
              <a:rPr lang="en-US" dirty="0" smtClean="0"/>
              <a:t>kind is not </a:t>
            </a:r>
            <a:r>
              <a:rPr lang="en-US" dirty="0" smtClean="0"/>
              <a:t>NA</a:t>
            </a:r>
          </a:p>
          <a:p>
            <a:pPr>
              <a:buNone/>
            </a:pPr>
            <a:endParaRPr lang="en-US" dirty="0" smtClean="0"/>
          </a:p>
          <a:p>
            <a:pPr>
              <a:buNone/>
            </a:pPr>
            <a:r>
              <a:rPr lang="en-US" dirty="0" smtClean="0"/>
              <a:t>	</a:t>
            </a:r>
            <a:r>
              <a:rPr lang="en-US" dirty="0" smtClean="0">
                <a:latin typeface="Calibri" pitchFamily="34" charset="0"/>
                <a:cs typeface="Calibri" pitchFamily="34" charset="0"/>
              </a:rPr>
              <a:t> select count(</a:t>
            </a:r>
            <a:r>
              <a:rPr lang="en-US" dirty="0" err="1" smtClean="0">
                <a:latin typeface="Calibri" pitchFamily="34" charset="0"/>
                <a:cs typeface="Calibri" pitchFamily="34" charset="0"/>
              </a:rPr>
              <a:t>dismissal_kind</a:t>
            </a:r>
            <a:r>
              <a:rPr lang="en-US" dirty="0" smtClean="0">
                <a:latin typeface="Calibri" pitchFamily="34" charset="0"/>
                <a:cs typeface="Calibri" pitchFamily="34" charset="0"/>
              </a:rPr>
              <a:t>) from deliveries_v02</a:t>
            </a:r>
          </a:p>
          <a:p>
            <a:pPr>
              <a:buNone/>
            </a:pPr>
            <a:r>
              <a:rPr lang="en-US" dirty="0" smtClean="0">
                <a:latin typeface="Calibri" pitchFamily="34" charset="0"/>
                <a:cs typeface="Calibri" pitchFamily="34" charset="0"/>
              </a:rPr>
              <a:t>	 where </a:t>
            </a:r>
            <a:r>
              <a:rPr lang="en-US" dirty="0" smtClean="0">
                <a:latin typeface="Calibri" pitchFamily="34" charset="0"/>
                <a:cs typeface="Calibri" pitchFamily="34" charset="0"/>
              </a:rPr>
              <a:t>not </a:t>
            </a:r>
            <a:r>
              <a:rPr lang="en-US" dirty="0" err="1" smtClean="0">
                <a:latin typeface="Calibri" pitchFamily="34" charset="0"/>
                <a:cs typeface="Calibri" pitchFamily="34" charset="0"/>
              </a:rPr>
              <a:t>dismissal_kind</a:t>
            </a:r>
            <a:r>
              <a:rPr lang="en-US" dirty="0" smtClean="0">
                <a:latin typeface="Calibri" pitchFamily="34" charset="0"/>
                <a:cs typeface="Calibri" pitchFamily="34" charset="0"/>
              </a:rPr>
              <a:t> = 'NA';</a:t>
            </a:r>
            <a:endParaRPr lang="en-US" dirty="0">
              <a:latin typeface="Calibri" pitchFamily="34" charset="0"/>
              <a:cs typeface="Calibri" pitchFamily="34" charset="0"/>
            </a:endParaRPr>
          </a:p>
        </p:txBody>
      </p:sp>
      <p:graphicFrame>
        <p:nvGraphicFramePr>
          <p:cNvPr id="4" name="Table 3"/>
          <p:cNvGraphicFramePr>
            <a:graphicFrameLocks noGrp="1"/>
          </p:cNvGraphicFramePr>
          <p:nvPr/>
        </p:nvGraphicFramePr>
        <p:xfrm>
          <a:off x="2209800" y="4495800"/>
          <a:ext cx="3733800" cy="741680"/>
        </p:xfrm>
        <a:graphic>
          <a:graphicData uri="http://schemas.openxmlformats.org/drawingml/2006/table">
            <a:tbl>
              <a:tblPr firstRow="1" bandRow="1">
                <a:tableStyleId>{5C22544A-7EE6-4342-B048-85BDC9FD1C3A}</a:tableStyleId>
              </a:tblPr>
              <a:tblGrid>
                <a:gridCol w="3733800"/>
              </a:tblGrid>
              <a:tr h="370840">
                <a:tc>
                  <a:txBody>
                    <a:bodyPr/>
                    <a:lstStyle/>
                    <a:p>
                      <a:pPr algn="ctr" fontAlgn="b"/>
                      <a:r>
                        <a:rPr lang="en-US" sz="1100" b="0" i="0" u="none" strike="noStrike" dirty="0">
                          <a:solidFill>
                            <a:srgbClr val="000000"/>
                          </a:solidFill>
                          <a:latin typeface="Calibri"/>
                        </a:rPr>
                        <a:t>count</a:t>
                      </a:r>
                    </a:p>
                  </a:txBody>
                  <a:tcPr marL="7620" marR="7620" marT="7620" marB="0" anchor="b"/>
                </a:tc>
              </a:tr>
              <a:tr h="370840">
                <a:tc>
                  <a:txBody>
                    <a:bodyPr/>
                    <a:lstStyle/>
                    <a:p>
                      <a:pPr algn="ctr" fontAlgn="b"/>
                      <a:r>
                        <a:rPr lang="en-US" sz="1100" b="0" i="0" u="none" strike="noStrike" dirty="0">
                          <a:solidFill>
                            <a:srgbClr val="000000"/>
                          </a:solidFill>
                          <a:latin typeface="Calibri"/>
                        </a:rPr>
                        <a:t>9495</a:t>
                      </a:r>
                    </a:p>
                  </a:txBody>
                  <a:tcPr marL="7620" marR="7620" marT="7620" marB="0" anchor="b"/>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CREATION OF “</a:t>
            </a:r>
            <a:r>
              <a:rPr lang="en-US" dirty="0" err="1" smtClean="0"/>
              <a:t>IPL_Ball</a:t>
            </a:r>
            <a:r>
              <a:rPr lang="en-US" dirty="0" smtClean="0"/>
              <a:t>” TABLE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CREATE  TABLE QUERY</a:t>
            </a:r>
          </a:p>
          <a:p>
            <a:pPr>
              <a:buNone/>
            </a:pPr>
            <a:r>
              <a:rPr lang="en-US" sz="2000" dirty="0" smtClean="0">
                <a:latin typeface="Calibri" pitchFamily="34" charset="0"/>
                <a:cs typeface="Calibri" pitchFamily="34" charset="0"/>
              </a:rPr>
              <a:t>    </a:t>
            </a: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create </a:t>
            </a:r>
            <a:r>
              <a:rPr lang="en-US" sz="2400" dirty="0" smtClean="0">
                <a:latin typeface="Calibri" pitchFamily="34" charset="0"/>
                <a:cs typeface="Calibri" pitchFamily="34" charset="0"/>
              </a:rPr>
              <a:t>table </a:t>
            </a:r>
            <a:r>
              <a:rPr lang="en-US" sz="2400" dirty="0" smtClean="0">
                <a:latin typeface="Calibri" pitchFamily="34" charset="0"/>
                <a:cs typeface="Calibri" pitchFamily="34" charset="0"/>
              </a:rPr>
              <a:t>“</a:t>
            </a:r>
            <a:r>
              <a:rPr lang="en-US" sz="2400" dirty="0" err="1" smtClean="0">
                <a:latin typeface="Calibri" pitchFamily="34" charset="0"/>
                <a:cs typeface="Calibri" pitchFamily="34" charset="0"/>
              </a:rPr>
              <a:t>IPL_Ball</a:t>
            </a:r>
            <a:r>
              <a:rPr lang="en-US" sz="2400" dirty="0" smtClean="0">
                <a:latin typeface="Calibri" pitchFamily="34" charset="0"/>
                <a:cs typeface="Calibri" pitchFamily="34" charset="0"/>
              </a:rPr>
              <a:t>”</a:t>
            </a: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id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inning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over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ball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a:t>
            </a:r>
            <a:endParaRPr lang="en-US" sz="2400" dirty="0" smtClean="0">
              <a:latin typeface="Calibri" pitchFamily="34" charset="0"/>
              <a:cs typeface="Calibri" pitchFamily="34" charset="0"/>
            </a:endParaRP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batsman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non_striker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endParaRPr lang="en-US" sz="2400" dirty="0" smtClean="0">
              <a:latin typeface="Calibri" pitchFamily="34" charset="0"/>
              <a:cs typeface="Calibri" pitchFamily="34" charset="0"/>
            </a:endParaRP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bowler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batsman_runs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extra_runs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a:t>
            </a:r>
            <a:endParaRPr lang="en-US" sz="2400" dirty="0" smtClean="0">
              <a:latin typeface="Calibri" pitchFamily="34" charset="0"/>
              <a:cs typeface="Calibri" pitchFamily="34" charset="0"/>
            </a:endParaRP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total_runs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is_wicket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dismissal_kind</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endParaRPr lang="en-US" sz="2400" dirty="0" smtClean="0">
              <a:latin typeface="Calibri" pitchFamily="34" charset="0"/>
              <a:cs typeface="Calibri" pitchFamily="34" charset="0"/>
            </a:endParaRP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player_dismissed</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r>
              <a:rPr lang="en-US" sz="2400" dirty="0" smtClean="0">
                <a:latin typeface="Calibri" pitchFamily="34" charset="0"/>
                <a:cs typeface="Calibri" pitchFamily="34" charset="0"/>
              </a:rPr>
              <a:t>fielder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 </a:t>
            </a:r>
          </a:p>
          <a:p>
            <a:pPr>
              <a:buNone/>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extras_type</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r>
              <a:rPr lang="en-US" sz="2400" dirty="0" err="1" smtClean="0">
                <a:latin typeface="Calibri" pitchFamily="34" charset="0"/>
                <a:cs typeface="Calibri" pitchFamily="34" charset="0"/>
              </a:rPr>
              <a:t>batting_team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r>
              <a:rPr lang="en-US" sz="2400" dirty="0" err="1" smtClean="0">
                <a:latin typeface="Calibri" pitchFamily="34" charset="0"/>
                <a:cs typeface="Calibri" pitchFamily="34" charset="0"/>
              </a:rPr>
              <a:t>bowling_team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a:t>
            </a:r>
            <a:endParaRPr lang="en-US" sz="2400" dirty="0" smtClean="0">
              <a:latin typeface="Calibri" pitchFamily="34" charset="0"/>
              <a:cs typeface="Calibri" pitchFamily="34" charset="0"/>
            </a:endParaRPr>
          </a:p>
          <a:p>
            <a:pPr>
              <a:buNone/>
            </a:pPr>
            <a:r>
              <a:rPr lang="en-US" sz="2000" dirty="0" smtClean="0"/>
              <a:t> </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7</a:t>
            </a:r>
            <a:endParaRPr lang="en-US" dirty="0"/>
          </a:p>
        </p:txBody>
      </p:sp>
      <p:sp>
        <p:nvSpPr>
          <p:cNvPr id="3" name="Content Placeholder 2"/>
          <p:cNvSpPr>
            <a:spLocks noGrp="1"/>
          </p:cNvSpPr>
          <p:nvPr>
            <p:ph sz="quarter" idx="1"/>
          </p:nvPr>
        </p:nvSpPr>
        <p:spPr/>
        <p:txBody>
          <a:bodyPr/>
          <a:lstStyle/>
          <a:p>
            <a:r>
              <a:rPr lang="en-US" dirty="0" smtClean="0"/>
              <a:t>Query </a:t>
            </a:r>
            <a:r>
              <a:rPr lang="en-US" dirty="0" smtClean="0"/>
              <a:t>to get the top 5 bowlers who conceded maximum extra runs from the deliveries </a:t>
            </a:r>
            <a:r>
              <a:rPr lang="en-US" dirty="0" smtClean="0"/>
              <a:t>table</a:t>
            </a:r>
          </a:p>
          <a:p>
            <a:pPr>
              <a:buNone/>
            </a:pPr>
            <a:endParaRPr lang="en-US" dirty="0" smtClean="0"/>
          </a:p>
          <a:p>
            <a:pPr>
              <a:buNone/>
            </a:pPr>
            <a:r>
              <a:rPr lang="en-US" sz="2000" dirty="0" smtClean="0">
                <a:latin typeface="Calibri" pitchFamily="34" charset="0"/>
                <a:cs typeface="Calibri" pitchFamily="34" charset="0"/>
              </a:rPr>
              <a:t>	 select distinct bowler, sum(</a:t>
            </a:r>
            <a:r>
              <a:rPr lang="en-US" sz="2000" dirty="0" err="1" smtClean="0">
                <a:latin typeface="Calibri" pitchFamily="34" charset="0"/>
                <a:cs typeface="Calibri" pitchFamily="34" charset="0"/>
              </a:rPr>
              <a:t>extra_runs</a:t>
            </a:r>
            <a:r>
              <a:rPr lang="en-US" sz="2000" dirty="0" smtClean="0">
                <a:latin typeface="Calibri" pitchFamily="34" charset="0"/>
                <a:cs typeface="Calibri" pitchFamily="34" charset="0"/>
              </a:rPr>
              <a:t>) as total </a:t>
            </a:r>
            <a:r>
              <a:rPr lang="en-US" sz="2000" dirty="0" smtClean="0">
                <a:latin typeface="Calibri" pitchFamily="34" charset="0"/>
                <a:cs typeface="Calibri" pitchFamily="34" charset="0"/>
              </a:rPr>
              <a:t> from </a:t>
            </a:r>
            <a:r>
              <a:rPr lang="en-US" sz="2000" dirty="0" smtClean="0">
                <a:latin typeface="Calibri" pitchFamily="34" charset="0"/>
                <a:cs typeface="Calibri" pitchFamily="34" charset="0"/>
              </a:rPr>
              <a:t>"</a:t>
            </a:r>
            <a:r>
              <a:rPr lang="en-US" sz="2000" dirty="0" err="1" smtClean="0">
                <a:latin typeface="Calibri" pitchFamily="34" charset="0"/>
                <a:cs typeface="Calibri" pitchFamily="34" charset="0"/>
              </a:rPr>
              <a:t>IPL_Ball</a:t>
            </a:r>
            <a:r>
              <a:rPr lang="en-US" sz="2000" dirty="0" smtClean="0">
                <a:latin typeface="Calibri" pitchFamily="34" charset="0"/>
                <a:cs typeface="Calibri" pitchFamily="34" charset="0"/>
              </a:rPr>
              <a:t>" </a:t>
            </a: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    group </a:t>
            </a:r>
            <a:r>
              <a:rPr lang="en-US" sz="2000" dirty="0" smtClean="0">
                <a:latin typeface="Calibri" pitchFamily="34" charset="0"/>
                <a:cs typeface="Calibri" pitchFamily="34" charset="0"/>
              </a:rPr>
              <a:t>by </a:t>
            </a:r>
            <a:r>
              <a:rPr lang="en-US" sz="2000" dirty="0" smtClean="0">
                <a:latin typeface="Calibri" pitchFamily="34" charset="0"/>
                <a:cs typeface="Calibri" pitchFamily="34" charset="0"/>
              </a:rPr>
              <a:t>bowler order </a:t>
            </a:r>
            <a:r>
              <a:rPr lang="en-US" sz="2000" dirty="0" smtClean="0">
                <a:latin typeface="Calibri" pitchFamily="34" charset="0"/>
                <a:cs typeface="Calibri" pitchFamily="34" charset="0"/>
              </a:rPr>
              <a:t>by sum(</a:t>
            </a:r>
            <a:r>
              <a:rPr lang="en-US" sz="2000" dirty="0" err="1" smtClean="0">
                <a:latin typeface="Calibri" pitchFamily="34" charset="0"/>
                <a:cs typeface="Calibri" pitchFamily="34" charset="0"/>
              </a:rPr>
              <a:t>extra_runs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desc</a:t>
            </a:r>
            <a:r>
              <a:rPr lang="en-US" sz="2000" dirty="0" smtClean="0">
                <a:latin typeface="Calibri" pitchFamily="34" charset="0"/>
                <a:cs typeface="Calibri" pitchFamily="34" charset="0"/>
              </a:rPr>
              <a:t> limit </a:t>
            </a:r>
            <a:r>
              <a:rPr lang="en-US" sz="2000" dirty="0" smtClean="0">
                <a:latin typeface="Calibri" pitchFamily="34" charset="0"/>
                <a:cs typeface="Calibri" pitchFamily="34" charset="0"/>
              </a:rPr>
              <a:t>5;</a:t>
            </a:r>
            <a:endParaRPr lang="en-US" sz="2000" dirty="0">
              <a:latin typeface="Calibri" pitchFamily="34" charset="0"/>
              <a:cs typeface="Calibri" pitchFamily="34" charset="0"/>
            </a:endParaRPr>
          </a:p>
        </p:txBody>
      </p:sp>
      <p:graphicFrame>
        <p:nvGraphicFramePr>
          <p:cNvPr id="4" name="Table 3"/>
          <p:cNvGraphicFramePr>
            <a:graphicFrameLocks noGrp="1"/>
          </p:cNvGraphicFramePr>
          <p:nvPr/>
        </p:nvGraphicFramePr>
        <p:xfrm>
          <a:off x="1447800" y="4114800"/>
          <a:ext cx="2362200" cy="1945638"/>
        </p:xfrm>
        <a:graphic>
          <a:graphicData uri="http://schemas.openxmlformats.org/drawingml/2006/table">
            <a:tbl>
              <a:tblPr firstRow="1" bandRow="1">
                <a:tableStyleId>{5C22544A-7EE6-4342-B048-85BDC9FD1C3A}</a:tableStyleId>
              </a:tblPr>
              <a:tblGrid>
                <a:gridCol w="1181100"/>
                <a:gridCol w="1181100"/>
              </a:tblGrid>
              <a:tr h="324273">
                <a:tc>
                  <a:txBody>
                    <a:bodyPr/>
                    <a:lstStyle/>
                    <a:p>
                      <a:pPr algn="l" fontAlgn="b"/>
                      <a:r>
                        <a:rPr lang="en-US" sz="1100" b="0" i="0" u="none" strike="noStrike" dirty="0">
                          <a:solidFill>
                            <a:srgbClr val="000000"/>
                          </a:solidFill>
                          <a:latin typeface="Calibri"/>
                        </a:rPr>
                        <a:t>bowler</a:t>
                      </a:r>
                    </a:p>
                  </a:txBody>
                  <a:tcPr marL="7620" marR="7620" marT="7620" marB="0" anchor="b"/>
                </a:tc>
                <a:tc>
                  <a:txBody>
                    <a:bodyPr/>
                    <a:lstStyle/>
                    <a:p>
                      <a:pPr algn="l" fontAlgn="b"/>
                      <a:r>
                        <a:rPr lang="en-US" sz="1100" b="0" i="0" u="none" strike="noStrike">
                          <a:solidFill>
                            <a:srgbClr val="000000"/>
                          </a:solidFill>
                          <a:latin typeface="Calibri"/>
                        </a:rPr>
                        <a:t>total</a:t>
                      </a:r>
                    </a:p>
                  </a:txBody>
                  <a:tcPr marL="7620" marR="7620" marT="7620" marB="0" anchor="b"/>
                </a:tc>
              </a:tr>
              <a:tr h="324273">
                <a:tc>
                  <a:txBody>
                    <a:bodyPr/>
                    <a:lstStyle/>
                    <a:p>
                      <a:pPr algn="l" fontAlgn="b"/>
                      <a:r>
                        <a:rPr lang="en-US" sz="1100" b="0" i="0" u="none" strike="noStrike">
                          <a:solidFill>
                            <a:srgbClr val="000000"/>
                          </a:solidFill>
                          <a:latin typeface="Calibri"/>
                        </a:rPr>
                        <a:t>SL Malinga</a:t>
                      </a:r>
                    </a:p>
                  </a:txBody>
                  <a:tcPr marL="7620" marR="7620" marT="7620" marB="0" anchor="b"/>
                </a:tc>
                <a:tc>
                  <a:txBody>
                    <a:bodyPr/>
                    <a:lstStyle/>
                    <a:p>
                      <a:pPr algn="r" fontAlgn="b"/>
                      <a:r>
                        <a:rPr lang="en-US" sz="1100" b="0" i="0" u="none" strike="noStrike">
                          <a:solidFill>
                            <a:srgbClr val="000000"/>
                          </a:solidFill>
                          <a:latin typeface="Calibri"/>
                        </a:rPr>
                        <a:t>293</a:t>
                      </a:r>
                    </a:p>
                  </a:txBody>
                  <a:tcPr marL="7620" marR="7620" marT="7620" marB="0" anchor="b"/>
                </a:tc>
              </a:tr>
              <a:tr h="324273">
                <a:tc>
                  <a:txBody>
                    <a:bodyPr/>
                    <a:lstStyle/>
                    <a:p>
                      <a:pPr algn="l" fontAlgn="b"/>
                      <a:r>
                        <a:rPr lang="en-US" sz="1100" b="0" i="0" u="none" strike="noStrike">
                          <a:solidFill>
                            <a:srgbClr val="000000"/>
                          </a:solidFill>
                          <a:latin typeface="Calibri"/>
                        </a:rPr>
                        <a:t>P Kumar</a:t>
                      </a:r>
                    </a:p>
                  </a:txBody>
                  <a:tcPr marL="7620" marR="7620" marT="7620" marB="0" anchor="b"/>
                </a:tc>
                <a:tc>
                  <a:txBody>
                    <a:bodyPr/>
                    <a:lstStyle/>
                    <a:p>
                      <a:pPr algn="r" fontAlgn="b"/>
                      <a:r>
                        <a:rPr lang="en-US" sz="1100" b="0" i="0" u="none" strike="noStrike">
                          <a:solidFill>
                            <a:srgbClr val="000000"/>
                          </a:solidFill>
                          <a:latin typeface="Calibri"/>
                        </a:rPr>
                        <a:t>236</a:t>
                      </a:r>
                    </a:p>
                  </a:txBody>
                  <a:tcPr marL="7620" marR="7620" marT="7620" marB="0" anchor="b"/>
                </a:tc>
              </a:tr>
              <a:tr h="324273">
                <a:tc>
                  <a:txBody>
                    <a:bodyPr/>
                    <a:lstStyle/>
                    <a:p>
                      <a:pPr algn="l" fontAlgn="b"/>
                      <a:r>
                        <a:rPr lang="en-US" sz="1100" b="0" i="0" u="none" strike="noStrike">
                          <a:solidFill>
                            <a:srgbClr val="000000"/>
                          </a:solidFill>
                          <a:latin typeface="Calibri"/>
                        </a:rPr>
                        <a:t>UT Yadav</a:t>
                      </a:r>
                    </a:p>
                  </a:txBody>
                  <a:tcPr marL="7620" marR="7620" marT="7620" marB="0" anchor="b"/>
                </a:tc>
                <a:tc>
                  <a:txBody>
                    <a:bodyPr/>
                    <a:lstStyle/>
                    <a:p>
                      <a:pPr algn="r" fontAlgn="b"/>
                      <a:r>
                        <a:rPr lang="en-US" sz="1100" b="0" i="0" u="none" strike="noStrike" dirty="0">
                          <a:solidFill>
                            <a:srgbClr val="000000"/>
                          </a:solidFill>
                          <a:latin typeface="Calibri"/>
                        </a:rPr>
                        <a:t>226</a:t>
                      </a:r>
                    </a:p>
                  </a:txBody>
                  <a:tcPr marL="7620" marR="7620" marT="7620" marB="0" anchor="b"/>
                </a:tc>
              </a:tr>
              <a:tr h="324273">
                <a:tc>
                  <a:txBody>
                    <a:bodyPr/>
                    <a:lstStyle/>
                    <a:p>
                      <a:pPr algn="l" fontAlgn="b"/>
                      <a:r>
                        <a:rPr lang="en-US" sz="1100" b="0" i="0" u="none" strike="noStrike">
                          <a:solidFill>
                            <a:srgbClr val="000000"/>
                          </a:solidFill>
                          <a:latin typeface="Calibri"/>
                        </a:rPr>
                        <a:t>DJ Bravo</a:t>
                      </a:r>
                    </a:p>
                  </a:txBody>
                  <a:tcPr marL="7620" marR="7620" marT="7620" marB="0" anchor="b"/>
                </a:tc>
                <a:tc>
                  <a:txBody>
                    <a:bodyPr/>
                    <a:lstStyle/>
                    <a:p>
                      <a:pPr algn="r" fontAlgn="b"/>
                      <a:r>
                        <a:rPr lang="en-US" sz="1100" b="0" i="0" u="none" strike="noStrike">
                          <a:solidFill>
                            <a:srgbClr val="000000"/>
                          </a:solidFill>
                          <a:latin typeface="Calibri"/>
                        </a:rPr>
                        <a:t>210</a:t>
                      </a:r>
                    </a:p>
                  </a:txBody>
                  <a:tcPr marL="7620" marR="7620" marT="7620" marB="0" anchor="b"/>
                </a:tc>
              </a:tr>
              <a:tr h="324273">
                <a:tc>
                  <a:txBody>
                    <a:bodyPr/>
                    <a:lstStyle/>
                    <a:p>
                      <a:pPr algn="l" fontAlgn="b"/>
                      <a:r>
                        <a:rPr lang="en-US" sz="1100" b="0" i="0" u="none" strike="noStrike">
                          <a:solidFill>
                            <a:srgbClr val="000000"/>
                          </a:solidFill>
                          <a:latin typeface="Calibri"/>
                        </a:rPr>
                        <a:t>B Kumar</a:t>
                      </a:r>
                    </a:p>
                  </a:txBody>
                  <a:tcPr marL="7620" marR="7620" marT="7620" marB="0" anchor="b"/>
                </a:tc>
                <a:tc>
                  <a:txBody>
                    <a:bodyPr/>
                    <a:lstStyle/>
                    <a:p>
                      <a:pPr algn="r" fontAlgn="b"/>
                      <a:r>
                        <a:rPr lang="en-US" sz="1100" b="0" i="0" u="none" strike="noStrike" dirty="0">
                          <a:solidFill>
                            <a:srgbClr val="000000"/>
                          </a:solidFill>
                          <a:latin typeface="Calibri"/>
                        </a:rPr>
                        <a:t>201</a:t>
                      </a:r>
                    </a:p>
                  </a:txBody>
                  <a:tcPr marL="7620" marR="7620" marT="7620" marB="0" anchor="b"/>
                </a:tc>
              </a:tr>
            </a:tbl>
          </a:graphicData>
        </a:graphic>
      </p:graphicFrame>
      <p:graphicFrame>
        <p:nvGraphicFramePr>
          <p:cNvPr id="5" name="Chart 4"/>
          <p:cNvGraphicFramePr/>
          <p:nvPr/>
        </p:nvGraphicFramePr>
        <p:xfrm>
          <a:off x="4114800" y="3886200"/>
          <a:ext cx="4572000" cy="2286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8</a:t>
            </a:r>
            <a:endParaRPr lang="en-US" dirty="0"/>
          </a:p>
        </p:txBody>
      </p:sp>
      <p:sp>
        <p:nvSpPr>
          <p:cNvPr id="3" name="Content Placeholder 2"/>
          <p:cNvSpPr>
            <a:spLocks noGrp="1"/>
          </p:cNvSpPr>
          <p:nvPr>
            <p:ph sz="quarter" idx="1"/>
          </p:nvPr>
        </p:nvSpPr>
        <p:spPr/>
        <p:txBody>
          <a:bodyPr>
            <a:normAutofit/>
          </a:bodyPr>
          <a:lstStyle/>
          <a:p>
            <a:r>
              <a:rPr lang="en-US" sz="2000" dirty="0" smtClean="0"/>
              <a:t>Query </a:t>
            </a:r>
            <a:r>
              <a:rPr lang="en-US" sz="2000" dirty="0" smtClean="0"/>
              <a:t>to create a table named deliveries_v03 with all the columns of deliveries_v02 table and two additional column (named venue and </a:t>
            </a:r>
            <a:r>
              <a:rPr lang="en-US" sz="2000" dirty="0" err="1" smtClean="0"/>
              <a:t>match_date</a:t>
            </a:r>
            <a:r>
              <a:rPr lang="en-US" sz="2000" dirty="0" smtClean="0"/>
              <a:t>) of venue and date from table </a:t>
            </a:r>
            <a:r>
              <a:rPr lang="en-US" sz="2000" dirty="0" smtClean="0"/>
              <a:t>matches</a:t>
            </a:r>
          </a:p>
          <a:p>
            <a:pPr>
              <a:buNone/>
            </a:pPr>
            <a:r>
              <a:rPr lang="en-US" sz="2000" dirty="0" smtClean="0"/>
              <a:t> </a:t>
            </a:r>
            <a:r>
              <a:rPr lang="en-US" sz="2000" dirty="0" smtClean="0"/>
              <a:t>	</a:t>
            </a:r>
          </a:p>
          <a:p>
            <a:pPr>
              <a:buNone/>
            </a:pPr>
            <a:endParaRPr lang="en-US" sz="2000" dirty="0" smtClean="0"/>
          </a:p>
          <a:p>
            <a:pPr>
              <a:buNone/>
            </a:pPr>
            <a:r>
              <a:rPr lang="en-US" sz="2000" dirty="0" smtClean="0"/>
              <a:t>	</a:t>
            </a:r>
            <a:r>
              <a:rPr lang="en-US" sz="2000" dirty="0" smtClean="0">
                <a:latin typeface="Calibri" pitchFamily="34" charset="0"/>
                <a:cs typeface="Calibri" pitchFamily="34" charset="0"/>
              </a:rPr>
              <a:t> create table deliveries_v03 as </a:t>
            </a:r>
          </a:p>
          <a:p>
            <a:pPr>
              <a:buNone/>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a:t>
            </a:r>
            <a:r>
              <a:rPr lang="en-US" sz="2000" dirty="0" smtClean="0">
                <a:latin typeface="Calibri" pitchFamily="34" charset="0"/>
                <a:cs typeface="Calibri" pitchFamily="34" charset="0"/>
              </a:rPr>
              <a:t>select a.*, </a:t>
            </a:r>
            <a:r>
              <a:rPr lang="en-US" sz="2000" dirty="0" err="1" smtClean="0">
                <a:latin typeface="Calibri" pitchFamily="34" charset="0"/>
                <a:cs typeface="Calibri" pitchFamily="34" charset="0"/>
              </a:rPr>
              <a:t>b.venue</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b.date</a:t>
            </a:r>
            <a:r>
              <a:rPr lang="en-US" sz="2000" dirty="0" smtClean="0">
                <a:latin typeface="Calibri" pitchFamily="34" charset="0"/>
                <a:cs typeface="Calibri" pitchFamily="34" charset="0"/>
              </a:rPr>
              <a:t> as </a:t>
            </a:r>
            <a:r>
              <a:rPr lang="en-US" sz="2000" dirty="0" err="1" smtClean="0">
                <a:latin typeface="Calibri" pitchFamily="34" charset="0"/>
                <a:cs typeface="Calibri" pitchFamily="34" charset="0"/>
              </a:rPr>
              <a:t>match_date</a:t>
            </a: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	from </a:t>
            </a:r>
            <a:r>
              <a:rPr lang="en-US" sz="2000" dirty="0" smtClean="0">
                <a:latin typeface="Calibri" pitchFamily="34" charset="0"/>
                <a:cs typeface="Calibri" pitchFamily="34" charset="0"/>
              </a:rPr>
              <a:t>deliveries_v02 as a</a:t>
            </a:r>
          </a:p>
          <a:p>
            <a:pPr>
              <a:buNone/>
            </a:pPr>
            <a:r>
              <a:rPr lang="en-US" sz="2000" dirty="0" smtClean="0">
                <a:latin typeface="Calibri" pitchFamily="34" charset="0"/>
                <a:cs typeface="Calibri" pitchFamily="34" charset="0"/>
              </a:rPr>
              <a:t>	left </a:t>
            </a:r>
            <a:r>
              <a:rPr lang="en-US" sz="2000" dirty="0" smtClean="0">
                <a:latin typeface="Calibri" pitchFamily="34" charset="0"/>
                <a:cs typeface="Calibri" pitchFamily="34" charset="0"/>
              </a:rPr>
              <a:t>join "</a:t>
            </a:r>
            <a:r>
              <a:rPr lang="en-US" sz="2000" dirty="0" err="1" smtClean="0">
                <a:latin typeface="Calibri" pitchFamily="34" charset="0"/>
                <a:cs typeface="Calibri" pitchFamily="34" charset="0"/>
              </a:rPr>
              <a:t>IPL_matches_P</a:t>
            </a:r>
            <a:r>
              <a:rPr lang="en-US" sz="2000" dirty="0" smtClean="0">
                <a:latin typeface="Calibri" pitchFamily="34" charset="0"/>
                <a:cs typeface="Calibri" pitchFamily="34" charset="0"/>
              </a:rPr>
              <a:t>" as b</a:t>
            </a:r>
          </a:p>
          <a:p>
            <a:pPr>
              <a:buNone/>
            </a:pPr>
            <a:r>
              <a:rPr lang="en-US" sz="2000" dirty="0" smtClean="0">
                <a:latin typeface="Calibri" pitchFamily="34" charset="0"/>
                <a:cs typeface="Calibri" pitchFamily="34" charset="0"/>
              </a:rPr>
              <a:t>	on </a:t>
            </a:r>
            <a:r>
              <a:rPr lang="en-US" sz="2000" dirty="0" smtClean="0">
                <a:latin typeface="Calibri" pitchFamily="34" charset="0"/>
                <a:cs typeface="Calibri" pitchFamily="34" charset="0"/>
              </a:rPr>
              <a:t>a.id = b.id);</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9</a:t>
            </a:r>
            <a:endParaRPr lang="en-US" dirty="0"/>
          </a:p>
        </p:txBody>
      </p:sp>
      <p:sp>
        <p:nvSpPr>
          <p:cNvPr id="3" name="Content Placeholder 2"/>
          <p:cNvSpPr>
            <a:spLocks noGrp="1"/>
          </p:cNvSpPr>
          <p:nvPr>
            <p:ph sz="quarter" idx="1"/>
          </p:nvPr>
        </p:nvSpPr>
        <p:spPr/>
        <p:txBody>
          <a:bodyPr/>
          <a:lstStyle/>
          <a:p>
            <a:r>
              <a:rPr lang="en-US" dirty="0" smtClean="0"/>
              <a:t>Query </a:t>
            </a:r>
            <a:r>
              <a:rPr lang="en-US" dirty="0" smtClean="0"/>
              <a:t>to fetch the total runs scored for each venue and order it in the descending order of total runs </a:t>
            </a:r>
            <a:r>
              <a:rPr lang="en-US" dirty="0" smtClean="0"/>
              <a:t>scored</a:t>
            </a:r>
          </a:p>
          <a:p>
            <a:pPr>
              <a:buNone/>
            </a:pPr>
            <a:r>
              <a:rPr lang="en-US" dirty="0" smtClean="0"/>
              <a:t>	</a:t>
            </a: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	 select distinct venue, </a:t>
            </a: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 sum(</a:t>
            </a:r>
            <a:r>
              <a:rPr lang="en-US" sz="2000" dirty="0" err="1" smtClean="0">
                <a:latin typeface="Calibri" pitchFamily="34" charset="0"/>
                <a:cs typeface="Calibri" pitchFamily="34" charset="0"/>
              </a:rPr>
              <a:t>total_runs</a:t>
            </a:r>
            <a:r>
              <a:rPr lang="en-US" sz="2000" dirty="0" smtClean="0">
                <a:latin typeface="Calibri" pitchFamily="34" charset="0"/>
                <a:cs typeface="Calibri" pitchFamily="34" charset="0"/>
              </a:rPr>
              <a:t>) as </a:t>
            </a:r>
            <a:r>
              <a:rPr lang="en-US" sz="2000" dirty="0" err="1" smtClean="0">
                <a:latin typeface="Calibri" pitchFamily="34" charset="0"/>
                <a:cs typeface="Calibri" pitchFamily="34" charset="0"/>
              </a:rPr>
              <a:t>total_runs</a:t>
            </a: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	 from </a:t>
            </a:r>
            <a:r>
              <a:rPr lang="en-US" sz="2000" dirty="0" smtClean="0">
                <a:latin typeface="Calibri" pitchFamily="34" charset="0"/>
                <a:cs typeface="Calibri" pitchFamily="34" charset="0"/>
              </a:rPr>
              <a:t>deliveries_v03 group by venue</a:t>
            </a:r>
          </a:p>
          <a:p>
            <a:pPr>
              <a:buNone/>
            </a:pPr>
            <a:r>
              <a:rPr lang="en-US" sz="2000" dirty="0" smtClean="0">
                <a:latin typeface="Calibri" pitchFamily="34" charset="0"/>
                <a:cs typeface="Calibri" pitchFamily="34" charset="0"/>
              </a:rPr>
              <a:t>	 order </a:t>
            </a:r>
            <a:r>
              <a:rPr lang="en-US" sz="2000" dirty="0" smtClean="0">
                <a:latin typeface="Calibri" pitchFamily="34" charset="0"/>
                <a:cs typeface="Calibri" pitchFamily="34" charset="0"/>
              </a:rPr>
              <a:t>by sum(</a:t>
            </a:r>
            <a:r>
              <a:rPr lang="en-US" sz="2000" dirty="0" err="1" smtClean="0">
                <a:latin typeface="Calibri" pitchFamily="34" charset="0"/>
                <a:cs typeface="Calibri" pitchFamily="34" charset="0"/>
              </a:rPr>
              <a:t>total_runs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desc</a:t>
            </a:r>
            <a:r>
              <a:rPr lang="en-US" sz="2000" dirty="0" smtClean="0">
                <a:latin typeface="Calibri" pitchFamily="34" charset="0"/>
                <a:cs typeface="Calibri" pitchFamily="34" charset="0"/>
              </a:rPr>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QUESTION 10</a:t>
            </a:r>
            <a:endParaRPr lang="en-US" dirty="0"/>
          </a:p>
        </p:txBody>
      </p:sp>
      <p:sp>
        <p:nvSpPr>
          <p:cNvPr id="3" name="Content Placeholder 2"/>
          <p:cNvSpPr>
            <a:spLocks noGrp="1"/>
          </p:cNvSpPr>
          <p:nvPr>
            <p:ph sz="quarter" idx="1"/>
          </p:nvPr>
        </p:nvSpPr>
        <p:spPr/>
        <p:txBody>
          <a:bodyPr>
            <a:normAutofit/>
          </a:bodyPr>
          <a:lstStyle/>
          <a:p>
            <a:r>
              <a:rPr lang="en-US" dirty="0" smtClean="0"/>
              <a:t>query to fetch the year-wise total runs scored at Eden Gardens and order it in the descending order of total runs </a:t>
            </a:r>
            <a:r>
              <a:rPr lang="en-US" dirty="0" smtClean="0"/>
              <a:t>scored</a:t>
            </a:r>
            <a:endParaRPr lang="en-US" dirty="0" smtClean="0"/>
          </a:p>
          <a:p>
            <a:pPr>
              <a:buNone/>
            </a:pPr>
            <a:r>
              <a:rPr lang="en-US" dirty="0" smtClean="0"/>
              <a:t>	</a:t>
            </a:r>
            <a:r>
              <a:rPr lang="en-US" sz="2000" dirty="0" smtClean="0">
                <a:latin typeface="Calibri" pitchFamily="34" charset="0"/>
                <a:cs typeface="Calibri" pitchFamily="34" charset="0"/>
              </a:rPr>
              <a:t>select distinct extract(year from </a:t>
            </a:r>
            <a:r>
              <a:rPr lang="en-US" sz="2000" dirty="0" err="1" smtClean="0">
                <a:latin typeface="Calibri" pitchFamily="34" charset="0"/>
                <a:cs typeface="Calibri" pitchFamily="34" charset="0"/>
              </a:rPr>
              <a:t>match_date</a:t>
            </a:r>
            <a:r>
              <a:rPr lang="en-US" sz="2000" dirty="0" smtClean="0">
                <a:latin typeface="Calibri" pitchFamily="34" charset="0"/>
                <a:cs typeface="Calibri" pitchFamily="34" charset="0"/>
              </a:rPr>
              <a:t>) as yearly,  </a:t>
            </a:r>
          </a:p>
          <a:p>
            <a:pPr>
              <a:buNone/>
            </a:pPr>
            <a:r>
              <a:rPr lang="en-US" sz="2000" dirty="0" smtClean="0">
                <a:latin typeface="Calibri" pitchFamily="34" charset="0"/>
                <a:cs typeface="Calibri" pitchFamily="34" charset="0"/>
              </a:rPr>
              <a:t>	count(</a:t>
            </a:r>
            <a:r>
              <a:rPr lang="en-US" sz="2000" dirty="0" err="1" smtClean="0">
                <a:latin typeface="Calibri" pitchFamily="34" charset="0"/>
                <a:cs typeface="Calibri" pitchFamily="34" charset="0"/>
              </a:rPr>
              <a:t>total_runs</a:t>
            </a:r>
            <a:r>
              <a:rPr lang="en-US" sz="2000" dirty="0" smtClean="0">
                <a:latin typeface="Calibri" pitchFamily="34" charset="0"/>
                <a:cs typeface="Calibri" pitchFamily="34" charset="0"/>
              </a:rPr>
              <a:t>) as </a:t>
            </a:r>
            <a:r>
              <a:rPr lang="en-US" sz="2000" dirty="0" err="1" smtClean="0">
                <a:latin typeface="Calibri" pitchFamily="34" charset="0"/>
                <a:cs typeface="Calibri" pitchFamily="34" charset="0"/>
              </a:rPr>
              <a:t>total_runs</a:t>
            </a:r>
            <a:r>
              <a:rPr lang="en-US" sz="2000" dirty="0" smtClean="0">
                <a:latin typeface="Calibri" pitchFamily="34" charset="0"/>
                <a:cs typeface="Calibri" pitchFamily="34" charset="0"/>
              </a:rPr>
              <a:t>  </a:t>
            </a:r>
          </a:p>
          <a:p>
            <a:pPr>
              <a:buNone/>
            </a:pPr>
            <a:r>
              <a:rPr lang="en-US" sz="2000" dirty="0" smtClean="0">
                <a:latin typeface="Calibri" pitchFamily="34" charset="0"/>
                <a:cs typeface="Calibri" pitchFamily="34" charset="0"/>
              </a:rPr>
              <a:t>	from deliveries_v03  </a:t>
            </a:r>
          </a:p>
          <a:p>
            <a:pPr>
              <a:buNone/>
            </a:pPr>
            <a:r>
              <a:rPr lang="en-US" sz="2000" dirty="0" smtClean="0">
                <a:latin typeface="Calibri" pitchFamily="34" charset="0"/>
                <a:cs typeface="Calibri" pitchFamily="34" charset="0"/>
              </a:rPr>
              <a:t>	where venue = 'Eden Gardens' </a:t>
            </a:r>
          </a:p>
          <a:p>
            <a:pPr>
              <a:buNone/>
            </a:pPr>
            <a:r>
              <a:rPr lang="en-US" sz="2000" dirty="0" smtClean="0">
                <a:latin typeface="Calibri" pitchFamily="34" charset="0"/>
                <a:cs typeface="Calibri" pitchFamily="34" charset="0"/>
              </a:rPr>
              <a:t>	group by yearly </a:t>
            </a:r>
          </a:p>
          <a:p>
            <a:pPr>
              <a:buNone/>
            </a:pPr>
            <a:r>
              <a:rPr lang="en-US" sz="2000" dirty="0" smtClean="0">
                <a:latin typeface="Calibri" pitchFamily="34" charset="0"/>
                <a:cs typeface="Calibri" pitchFamily="34" charset="0"/>
              </a:rPr>
              <a:t>	order by count(</a:t>
            </a:r>
            <a:r>
              <a:rPr lang="en-US" sz="2000" dirty="0" err="1" smtClean="0">
                <a:latin typeface="Calibri" pitchFamily="34" charset="0"/>
                <a:cs typeface="Calibri" pitchFamily="34" charset="0"/>
              </a:rPr>
              <a:t>total_runs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desc</a:t>
            </a:r>
            <a:r>
              <a:rPr lang="en-US" sz="2000" dirty="0" smtClean="0">
                <a:latin typeface="Calibri" pitchFamily="34" charset="0"/>
                <a:cs typeface="Calibri" pitchFamily="34" charset="0"/>
              </a:rPr>
              <a:t>;</a:t>
            </a:r>
            <a:endParaRPr lang="en-US" sz="1400" dirty="0">
              <a:latin typeface="Calibri" pitchFamily="34" charset="0"/>
              <a:cs typeface="Calibri" pitchFamily="34" charset="0"/>
            </a:endParaRPr>
          </a:p>
        </p:txBody>
      </p:sp>
      <p:graphicFrame>
        <p:nvGraphicFramePr>
          <p:cNvPr id="4" name="Table 3"/>
          <p:cNvGraphicFramePr>
            <a:graphicFrameLocks noGrp="1"/>
          </p:cNvGraphicFramePr>
          <p:nvPr/>
        </p:nvGraphicFramePr>
        <p:xfrm>
          <a:off x="5638800" y="3200400"/>
          <a:ext cx="2667000" cy="2078981"/>
        </p:xfrm>
        <a:graphic>
          <a:graphicData uri="http://schemas.openxmlformats.org/drawingml/2006/table">
            <a:tbl>
              <a:tblPr firstRow="1" bandRow="1">
                <a:tableStyleId>{5C22544A-7EE6-4342-B048-85BDC9FD1C3A}</a:tableStyleId>
              </a:tblPr>
              <a:tblGrid>
                <a:gridCol w="1333500"/>
                <a:gridCol w="1333500"/>
              </a:tblGrid>
              <a:tr h="234941">
                <a:tc>
                  <a:txBody>
                    <a:bodyPr/>
                    <a:lstStyle/>
                    <a:p>
                      <a:pPr algn="ctr" fontAlgn="b"/>
                      <a:r>
                        <a:rPr lang="en-US" sz="1100" b="0" i="0" u="none" strike="noStrike" dirty="0">
                          <a:solidFill>
                            <a:srgbClr val="000000"/>
                          </a:solidFill>
                          <a:latin typeface="Calibri"/>
                        </a:rPr>
                        <a:t>yearly</a:t>
                      </a:r>
                    </a:p>
                  </a:txBody>
                  <a:tcPr marL="0" marR="0" marT="0" marB="0" anchor="b"/>
                </a:tc>
                <a:tc>
                  <a:txBody>
                    <a:bodyPr/>
                    <a:lstStyle/>
                    <a:p>
                      <a:pPr algn="ctr" fontAlgn="b"/>
                      <a:r>
                        <a:rPr lang="en-US" sz="1100" b="0" i="0" u="none" strike="noStrike">
                          <a:solidFill>
                            <a:srgbClr val="000000"/>
                          </a:solidFill>
                          <a:latin typeface="Calibri"/>
                        </a:rPr>
                        <a:t>total_runs</a:t>
                      </a:r>
                    </a:p>
                  </a:txBody>
                  <a:tcPr marL="0" marR="0" marT="0" marB="0" anchor="b"/>
                </a:tc>
              </a:tr>
              <a:tr h="161522">
                <a:tc>
                  <a:txBody>
                    <a:bodyPr/>
                    <a:lstStyle/>
                    <a:p>
                      <a:pPr algn="ctr" fontAlgn="b"/>
                      <a:r>
                        <a:rPr lang="en-US" sz="1100" b="0" i="0" u="none" strike="noStrike" dirty="0">
                          <a:solidFill>
                            <a:srgbClr val="000000"/>
                          </a:solidFill>
                          <a:latin typeface="Calibri"/>
                        </a:rPr>
                        <a:t>2018</a:t>
                      </a:r>
                    </a:p>
                  </a:txBody>
                  <a:tcPr marL="0" marR="0" marT="0" marB="0" anchor="b"/>
                </a:tc>
                <a:tc>
                  <a:txBody>
                    <a:bodyPr/>
                    <a:lstStyle/>
                    <a:p>
                      <a:pPr algn="ctr" fontAlgn="b"/>
                      <a:r>
                        <a:rPr lang="en-US" sz="1100" b="0" i="0" u="none" strike="noStrike">
                          <a:solidFill>
                            <a:srgbClr val="000000"/>
                          </a:solidFill>
                          <a:latin typeface="Calibri"/>
                        </a:rPr>
                        <a:t>2082</a:t>
                      </a:r>
                    </a:p>
                  </a:txBody>
                  <a:tcPr marL="0" marR="0" marT="0" marB="0" anchor="b"/>
                </a:tc>
              </a:tr>
              <a:tr h="161522">
                <a:tc>
                  <a:txBody>
                    <a:bodyPr/>
                    <a:lstStyle/>
                    <a:p>
                      <a:pPr algn="ctr" fontAlgn="b"/>
                      <a:r>
                        <a:rPr lang="en-US" sz="1100" b="0" i="0" u="none" strike="noStrike" dirty="0">
                          <a:solidFill>
                            <a:srgbClr val="000000"/>
                          </a:solidFill>
                          <a:latin typeface="Calibri"/>
                        </a:rPr>
                        <a:t>2013</a:t>
                      </a:r>
                    </a:p>
                  </a:txBody>
                  <a:tcPr marL="0" marR="0" marT="0" marB="0" anchor="b"/>
                </a:tc>
                <a:tc>
                  <a:txBody>
                    <a:bodyPr/>
                    <a:lstStyle/>
                    <a:p>
                      <a:pPr algn="ctr" fontAlgn="b"/>
                      <a:r>
                        <a:rPr lang="en-US" sz="1100" b="0" i="0" u="none" strike="noStrike">
                          <a:solidFill>
                            <a:srgbClr val="000000"/>
                          </a:solidFill>
                          <a:latin typeface="Calibri"/>
                        </a:rPr>
                        <a:t>1929</a:t>
                      </a:r>
                    </a:p>
                  </a:txBody>
                  <a:tcPr marL="0" marR="0" marT="0" marB="0" anchor="b"/>
                </a:tc>
              </a:tr>
              <a:tr h="161522">
                <a:tc>
                  <a:txBody>
                    <a:bodyPr/>
                    <a:lstStyle/>
                    <a:p>
                      <a:pPr algn="ctr" fontAlgn="b"/>
                      <a:r>
                        <a:rPr lang="en-US" sz="1100" b="0" i="0" u="none" strike="noStrike" dirty="0">
                          <a:solidFill>
                            <a:srgbClr val="000000"/>
                          </a:solidFill>
                          <a:latin typeface="Calibri"/>
                        </a:rPr>
                        <a:t>2019</a:t>
                      </a:r>
                    </a:p>
                  </a:txBody>
                  <a:tcPr marL="0" marR="0" marT="0" marB="0" anchor="b"/>
                </a:tc>
                <a:tc>
                  <a:txBody>
                    <a:bodyPr/>
                    <a:lstStyle/>
                    <a:p>
                      <a:pPr algn="ctr" fontAlgn="b"/>
                      <a:r>
                        <a:rPr lang="en-US" sz="1100" b="0" i="0" u="none" strike="noStrike" dirty="0">
                          <a:solidFill>
                            <a:srgbClr val="000000"/>
                          </a:solidFill>
                          <a:latin typeface="Calibri"/>
                        </a:rPr>
                        <a:t>1720</a:t>
                      </a:r>
                    </a:p>
                  </a:txBody>
                  <a:tcPr marL="0" marR="0" marT="0" marB="0" anchor="b"/>
                </a:tc>
              </a:tr>
              <a:tr h="161522">
                <a:tc>
                  <a:txBody>
                    <a:bodyPr/>
                    <a:lstStyle/>
                    <a:p>
                      <a:pPr algn="ctr" fontAlgn="b"/>
                      <a:r>
                        <a:rPr lang="en-US" sz="1100" b="0" i="0" u="none" strike="noStrike">
                          <a:solidFill>
                            <a:srgbClr val="000000"/>
                          </a:solidFill>
                          <a:latin typeface="Calibri"/>
                        </a:rPr>
                        <a:t>2015</a:t>
                      </a:r>
                    </a:p>
                  </a:txBody>
                  <a:tcPr marL="0" marR="0" marT="0" marB="0" anchor="b"/>
                </a:tc>
                <a:tc>
                  <a:txBody>
                    <a:bodyPr/>
                    <a:lstStyle/>
                    <a:p>
                      <a:pPr algn="ctr" fontAlgn="b"/>
                      <a:r>
                        <a:rPr lang="en-US" sz="1100" b="0" i="0" u="none" strike="noStrike" dirty="0">
                          <a:solidFill>
                            <a:srgbClr val="000000"/>
                          </a:solidFill>
                          <a:latin typeface="Calibri"/>
                        </a:rPr>
                        <a:t>1706</a:t>
                      </a:r>
                    </a:p>
                  </a:txBody>
                  <a:tcPr marL="0" marR="0" marT="0" marB="0" anchor="b"/>
                </a:tc>
              </a:tr>
              <a:tr h="161522">
                <a:tc>
                  <a:txBody>
                    <a:bodyPr/>
                    <a:lstStyle/>
                    <a:p>
                      <a:pPr algn="ctr" fontAlgn="b"/>
                      <a:r>
                        <a:rPr lang="en-US" sz="1100" b="0" i="0" u="none" strike="noStrike">
                          <a:solidFill>
                            <a:srgbClr val="000000"/>
                          </a:solidFill>
                          <a:latin typeface="Calibri"/>
                        </a:rPr>
                        <a:t>2010</a:t>
                      </a:r>
                    </a:p>
                  </a:txBody>
                  <a:tcPr marL="0" marR="0" marT="0" marB="0" anchor="b"/>
                </a:tc>
                <a:tc>
                  <a:txBody>
                    <a:bodyPr/>
                    <a:lstStyle/>
                    <a:p>
                      <a:pPr algn="ctr" fontAlgn="b"/>
                      <a:r>
                        <a:rPr lang="en-US" sz="1100" b="0" i="0" u="none" strike="noStrike" dirty="0">
                          <a:solidFill>
                            <a:srgbClr val="000000"/>
                          </a:solidFill>
                          <a:latin typeface="Calibri"/>
                        </a:rPr>
                        <a:t>1681</a:t>
                      </a:r>
                    </a:p>
                  </a:txBody>
                  <a:tcPr marL="0" marR="0" marT="0" marB="0" anchor="b"/>
                </a:tc>
              </a:tr>
              <a:tr h="161522">
                <a:tc>
                  <a:txBody>
                    <a:bodyPr/>
                    <a:lstStyle/>
                    <a:p>
                      <a:pPr algn="ctr" fontAlgn="b"/>
                      <a:r>
                        <a:rPr lang="en-US" sz="1100" b="0" i="0" u="none" strike="noStrike">
                          <a:solidFill>
                            <a:srgbClr val="000000"/>
                          </a:solidFill>
                          <a:latin typeface="Calibri"/>
                        </a:rPr>
                        <a:t>2012</a:t>
                      </a:r>
                    </a:p>
                  </a:txBody>
                  <a:tcPr marL="0" marR="0" marT="0" marB="0" anchor="b"/>
                </a:tc>
                <a:tc>
                  <a:txBody>
                    <a:bodyPr/>
                    <a:lstStyle/>
                    <a:p>
                      <a:pPr algn="ctr" fontAlgn="b"/>
                      <a:r>
                        <a:rPr lang="en-US" sz="1100" b="0" i="0" u="none" strike="noStrike" dirty="0">
                          <a:solidFill>
                            <a:srgbClr val="000000"/>
                          </a:solidFill>
                          <a:latin typeface="Calibri"/>
                        </a:rPr>
                        <a:t>1620</a:t>
                      </a:r>
                    </a:p>
                  </a:txBody>
                  <a:tcPr marL="0" marR="0" marT="0" marB="0" anchor="b"/>
                </a:tc>
              </a:tr>
              <a:tr h="161522">
                <a:tc>
                  <a:txBody>
                    <a:bodyPr/>
                    <a:lstStyle/>
                    <a:p>
                      <a:pPr algn="ctr" fontAlgn="b"/>
                      <a:r>
                        <a:rPr lang="en-US" sz="1100" b="0" i="0" u="none" strike="noStrike">
                          <a:solidFill>
                            <a:srgbClr val="000000"/>
                          </a:solidFill>
                          <a:latin typeface="Calibri"/>
                        </a:rPr>
                        <a:t>2017</a:t>
                      </a:r>
                    </a:p>
                  </a:txBody>
                  <a:tcPr marL="0" marR="0" marT="0" marB="0" anchor="b"/>
                </a:tc>
                <a:tc>
                  <a:txBody>
                    <a:bodyPr/>
                    <a:lstStyle/>
                    <a:p>
                      <a:pPr algn="ctr" fontAlgn="b"/>
                      <a:r>
                        <a:rPr lang="en-US" sz="1100" b="0" i="0" u="none" strike="noStrike" dirty="0">
                          <a:solidFill>
                            <a:srgbClr val="000000"/>
                          </a:solidFill>
                          <a:latin typeface="Calibri"/>
                        </a:rPr>
                        <a:t>1608</a:t>
                      </a:r>
                    </a:p>
                  </a:txBody>
                  <a:tcPr marL="0" marR="0" marT="0" marB="0" anchor="b"/>
                </a:tc>
              </a:tr>
              <a:tr h="161522">
                <a:tc>
                  <a:txBody>
                    <a:bodyPr/>
                    <a:lstStyle/>
                    <a:p>
                      <a:pPr algn="ctr" fontAlgn="b"/>
                      <a:r>
                        <a:rPr lang="en-US" sz="1100" b="0" i="0" u="none" strike="noStrike">
                          <a:solidFill>
                            <a:srgbClr val="000000"/>
                          </a:solidFill>
                          <a:latin typeface="Calibri"/>
                        </a:rPr>
                        <a:t>2011</a:t>
                      </a:r>
                    </a:p>
                  </a:txBody>
                  <a:tcPr marL="0" marR="0" marT="0" marB="0" anchor="b"/>
                </a:tc>
                <a:tc>
                  <a:txBody>
                    <a:bodyPr/>
                    <a:lstStyle/>
                    <a:p>
                      <a:pPr algn="ctr" fontAlgn="b"/>
                      <a:r>
                        <a:rPr lang="en-US" sz="1100" b="0" i="0" u="none" strike="noStrike" dirty="0">
                          <a:solidFill>
                            <a:srgbClr val="000000"/>
                          </a:solidFill>
                          <a:latin typeface="Calibri"/>
                        </a:rPr>
                        <a:t>1586</a:t>
                      </a:r>
                    </a:p>
                  </a:txBody>
                  <a:tcPr marL="0" marR="0" marT="0" marB="0" anchor="b"/>
                </a:tc>
              </a:tr>
              <a:tr h="161522">
                <a:tc>
                  <a:txBody>
                    <a:bodyPr/>
                    <a:lstStyle/>
                    <a:p>
                      <a:pPr algn="ctr" fontAlgn="b"/>
                      <a:r>
                        <a:rPr lang="en-US" sz="1100" b="0" i="0" u="none" strike="noStrike">
                          <a:solidFill>
                            <a:srgbClr val="000000"/>
                          </a:solidFill>
                          <a:latin typeface="Calibri"/>
                        </a:rPr>
                        <a:t>2008</a:t>
                      </a:r>
                    </a:p>
                  </a:txBody>
                  <a:tcPr marL="0" marR="0" marT="0" marB="0" anchor="b"/>
                </a:tc>
                <a:tc>
                  <a:txBody>
                    <a:bodyPr/>
                    <a:lstStyle/>
                    <a:p>
                      <a:pPr algn="ctr" fontAlgn="b"/>
                      <a:r>
                        <a:rPr lang="en-US" sz="1100" b="0" i="0" u="none" strike="noStrike" dirty="0">
                          <a:solidFill>
                            <a:srgbClr val="000000"/>
                          </a:solidFill>
                          <a:latin typeface="Calibri"/>
                        </a:rPr>
                        <a:t>1565</a:t>
                      </a:r>
                    </a:p>
                  </a:txBody>
                  <a:tcPr marL="0" marR="0" marT="0" marB="0" anchor="b"/>
                </a:tc>
              </a:tr>
              <a:tr h="161522">
                <a:tc>
                  <a:txBody>
                    <a:bodyPr/>
                    <a:lstStyle/>
                    <a:p>
                      <a:pPr algn="ctr" fontAlgn="b"/>
                      <a:r>
                        <a:rPr lang="en-US" sz="1100" b="0" i="0" u="none" strike="noStrike">
                          <a:solidFill>
                            <a:srgbClr val="000000"/>
                          </a:solidFill>
                          <a:latin typeface="Calibri"/>
                        </a:rPr>
                        <a:t>2016</a:t>
                      </a:r>
                    </a:p>
                  </a:txBody>
                  <a:tcPr marL="0" marR="0" marT="0" marB="0" anchor="b"/>
                </a:tc>
                <a:tc>
                  <a:txBody>
                    <a:bodyPr/>
                    <a:lstStyle/>
                    <a:p>
                      <a:pPr algn="ctr" fontAlgn="b"/>
                      <a:r>
                        <a:rPr lang="en-US" sz="1100" b="0" i="0" u="none" strike="noStrike" dirty="0">
                          <a:solidFill>
                            <a:srgbClr val="000000"/>
                          </a:solidFill>
                          <a:latin typeface="Calibri"/>
                        </a:rPr>
                        <a:t>1553</a:t>
                      </a:r>
                    </a:p>
                  </a:txBody>
                  <a:tcPr marL="0" marR="0" marT="0" marB="0" anchor="b"/>
                </a:tc>
              </a:tr>
              <a:tr h="161522">
                <a:tc>
                  <a:txBody>
                    <a:bodyPr/>
                    <a:lstStyle/>
                    <a:p>
                      <a:pPr algn="ctr" fontAlgn="b"/>
                      <a:r>
                        <a:rPr lang="en-US" sz="1100" b="0" i="0" u="none" strike="noStrike">
                          <a:solidFill>
                            <a:srgbClr val="000000"/>
                          </a:solidFill>
                          <a:latin typeface="Calibri"/>
                        </a:rPr>
                        <a:t>2014</a:t>
                      </a:r>
                    </a:p>
                  </a:txBody>
                  <a:tcPr marL="0" marR="0" marT="0" marB="0" anchor="b"/>
                </a:tc>
                <a:tc>
                  <a:txBody>
                    <a:bodyPr/>
                    <a:lstStyle/>
                    <a:p>
                      <a:pPr algn="ctr" fontAlgn="b"/>
                      <a:r>
                        <a:rPr lang="en-US" sz="1100" b="0" i="0" u="none" strike="noStrike" dirty="0">
                          <a:solidFill>
                            <a:srgbClr val="000000"/>
                          </a:solidFill>
                          <a:latin typeface="Calibri"/>
                        </a:rPr>
                        <a:t>938</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INSERTING DATA INTO “</a:t>
            </a:r>
            <a:r>
              <a:rPr lang="en-US" dirty="0" err="1" smtClean="0"/>
              <a:t>IPL_Ball</a:t>
            </a:r>
            <a:r>
              <a:rPr lang="en-US" dirty="0" smtClean="0"/>
              <a:t>” TABLE</a:t>
            </a:r>
            <a:endParaRPr lang="en-US" dirty="0"/>
          </a:p>
        </p:txBody>
      </p:sp>
      <p:sp>
        <p:nvSpPr>
          <p:cNvPr id="3" name="Content Placeholder 2"/>
          <p:cNvSpPr>
            <a:spLocks noGrp="1"/>
          </p:cNvSpPr>
          <p:nvPr>
            <p:ph sz="quarter" idx="1"/>
          </p:nvPr>
        </p:nvSpPr>
        <p:spPr/>
        <p:txBody>
          <a:bodyPr/>
          <a:lstStyle/>
          <a:p>
            <a:r>
              <a:rPr lang="en-US" dirty="0" smtClean="0"/>
              <a:t>IMPORTING DATA FROM CSV FILE</a:t>
            </a:r>
          </a:p>
          <a:p>
            <a:pPr>
              <a:buNone/>
            </a:pPr>
            <a:endParaRPr lang="en-US" dirty="0" smtClean="0"/>
          </a:p>
          <a:p>
            <a:pPr>
              <a:buNone/>
            </a:pPr>
            <a:r>
              <a:rPr lang="en-US" dirty="0" smtClean="0"/>
              <a:t> </a:t>
            </a:r>
            <a:r>
              <a:rPr lang="en-US" dirty="0" smtClean="0"/>
              <a:t>  </a:t>
            </a:r>
            <a:r>
              <a:rPr lang="en-US" dirty="0" smtClean="0">
                <a:latin typeface="Calibri" pitchFamily="34" charset="0"/>
                <a:cs typeface="Calibri" pitchFamily="34" charset="0"/>
              </a:rPr>
              <a:t>copy </a:t>
            </a:r>
            <a:r>
              <a:rPr lang="en-US" dirty="0" smtClean="0">
                <a:latin typeface="Calibri" pitchFamily="34" charset="0"/>
                <a:cs typeface="Calibri" pitchFamily="34" charset="0"/>
              </a:rPr>
              <a:t>"</a:t>
            </a:r>
            <a:r>
              <a:rPr lang="en-US" dirty="0" err="1" smtClean="0">
                <a:latin typeface="Calibri" pitchFamily="34" charset="0"/>
                <a:cs typeface="Calibri" pitchFamily="34" charset="0"/>
              </a:rPr>
              <a:t>IPL_Ball</a:t>
            </a:r>
            <a:r>
              <a:rPr lang="en-US" dirty="0" smtClean="0">
                <a:latin typeface="Calibri" pitchFamily="34" charset="0"/>
                <a:cs typeface="Calibri" pitchFamily="34" charset="0"/>
              </a:rPr>
              <a:t>" from 'C:\Program Files\</a:t>
            </a:r>
            <a:r>
              <a:rPr lang="en-US" dirty="0" err="1" smtClean="0">
                <a:latin typeface="Calibri" pitchFamily="34" charset="0"/>
                <a:cs typeface="Calibri" pitchFamily="34" charset="0"/>
              </a:rPr>
              <a:t>PostgreSQL</a:t>
            </a:r>
            <a:r>
              <a:rPr lang="en-US" dirty="0" smtClean="0">
                <a:latin typeface="Calibri" pitchFamily="34" charset="0"/>
                <a:cs typeface="Calibri" pitchFamily="34" charset="0"/>
              </a:rPr>
              <a:t>\15\data\Data Copy\IPL Dataset\IPL_Ball.csv' delimiter ',' </a:t>
            </a:r>
            <a:r>
              <a:rPr lang="en-US" dirty="0" err="1" smtClean="0">
                <a:latin typeface="Calibri" pitchFamily="34" charset="0"/>
                <a:cs typeface="Calibri" pitchFamily="34" charset="0"/>
              </a:rPr>
              <a:t>csv</a:t>
            </a:r>
            <a:r>
              <a:rPr lang="en-US" dirty="0" smtClean="0">
                <a:latin typeface="Calibri" pitchFamily="34" charset="0"/>
                <a:cs typeface="Calibri" pitchFamily="34" charset="0"/>
              </a:rPr>
              <a:t> header;</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CREATION OF “</a:t>
            </a:r>
            <a:r>
              <a:rPr lang="en-US" dirty="0" err="1" smtClean="0"/>
              <a:t>IPL_matches</a:t>
            </a:r>
            <a:r>
              <a:rPr lang="en-US" dirty="0" smtClean="0"/>
              <a:t>” TABLE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CREATE  TABLE QUERY</a:t>
            </a:r>
          </a:p>
          <a:p>
            <a:pPr>
              <a:buNone/>
            </a:pPr>
            <a:r>
              <a:rPr lang="en-US" dirty="0" smtClean="0"/>
              <a:t> </a:t>
            </a:r>
            <a:r>
              <a:rPr lang="en-US" dirty="0" smtClean="0"/>
              <a:t>  </a:t>
            </a:r>
          </a:p>
          <a:p>
            <a:pPr>
              <a:buNone/>
            </a:pPr>
            <a:r>
              <a:rPr lang="en-US" dirty="0" smtClean="0"/>
              <a:t>	 </a:t>
            </a:r>
            <a:r>
              <a:rPr lang="en-US" sz="2400" dirty="0" smtClean="0">
                <a:latin typeface="Calibri" pitchFamily="34" charset="0"/>
                <a:cs typeface="Calibri" pitchFamily="34" charset="0"/>
              </a:rPr>
              <a:t>create table "</a:t>
            </a:r>
            <a:r>
              <a:rPr lang="en-US" sz="2400" dirty="0" err="1" smtClean="0">
                <a:latin typeface="Calibri" pitchFamily="34" charset="0"/>
                <a:cs typeface="Calibri" pitchFamily="34" charset="0"/>
              </a:rPr>
              <a:t>IPL_matches</a:t>
            </a:r>
            <a:r>
              <a:rPr lang="en-US" sz="2400" dirty="0" smtClean="0">
                <a:latin typeface="Calibri" pitchFamily="34" charset="0"/>
                <a:cs typeface="Calibri" pitchFamily="34" charset="0"/>
              </a:rPr>
              <a:t>“</a:t>
            </a: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id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city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date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a:t>
            </a:r>
          </a:p>
          <a:p>
            <a:pPr>
              <a:buNone/>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player_of_match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venue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r>
              <a:rPr lang="en-US" sz="2400" dirty="0" err="1" smtClean="0">
                <a:latin typeface="Calibri" pitchFamily="34" charset="0"/>
                <a:cs typeface="Calibri" pitchFamily="34" charset="0"/>
              </a:rPr>
              <a:t>neutral_venue</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team1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endParaRPr lang="en-US" sz="2400" dirty="0" smtClean="0">
              <a:latin typeface="Calibri" pitchFamily="34" charset="0"/>
              <a:cs typeface="Calibri" pitchFamily="34" charset="0"/>
            </a:endParaRP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team2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r>
              <a:rPr lang="en-US" sz="2400" dirty="0" err="1" smtClean="0">
                <a:latin typeface="Calibri" pitchFamily="34" charset="0"/>
                <a:cs typeface="Calibri" pitchFamily="34" charset="0"/>
              </a:rPr>
              <a:t>toss_winner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a:t>
            </a:r>
          </a:p>
          <a:p>
            <a:pPr>
              <a:buNone/>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toss_decision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winner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a:t>
            </a:r>
            <a:endParaRPr lang="en-US" sz="2400" dirty="0" smtClean="0">
              <a:latin typeface="Calibri" pitchFamily="34" charset="0"/>
              <a:cs typeface="Calibri" pitchFamily="34" charset="0"/>
            </a:endParaRP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result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result_margin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int</a:t>
            </a:r>
            <a:r>
              <a:rPr lang="en-US" sz="2400" dirty="0" smtClean="0">
                <a:latin typeface="Calibri" pitchFamily="34" charset="0"/>
                <a:cs typeface="Calibri" pitchFamily="34" charset="0"/>
              </a:rPr>
              <a:t>, </a:t>
            </a:r>
            <a:endParaRPr lang="en-US" sz="2400" dirty="0" smtClean="0">
              <a:latin typeface="Calibri" pitchFamily="34" charset="0"/>
              <a:cs typeface="Calibri" pitchFamily="34" charset="0"/>
            </a:endParaRPr>
          </a:p>
          <a:p>
            <a:pPr>
              <a:buNone/>
            </a:pP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eliminator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method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a:t>
            </a:r>
          </a:p>
          <a:p>
            <a:pPr>
              <a:buNone/>
            </a:pPr>
            <a:r>
              <a:rPr lang="en-US" sz="2400" dirty="0" smtClean="0">
                <a:latin typeface="Calibri" pitchFamily="34" charset="0"/>
                <a:cs typeface="Calibri" pitchFamily="34" charset="0"/>
              </a:rPr>
              <a:t>    umpire1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 umpire2 </a:t>
            </a:r>
            <a:r>
              <a:rPr lang="en-US" sz="2400" dirty="0" err="1" smtClean="0">
                <a:latin typeface="Calibri" pitchFamily="34" charset="0"/>
                <a:cs typeface="Calibri" pitchFamily="34" charset="0"/>
              </a:rPr>
              <a:t>varchar</a:t>
            </a:r>
            <a:r>
              <a:rPr lang="en-US" sz="2400" dirty="0" smtClean="0">
                <a:latin typeface="Calibri" pitchFamily="34" charset="0"/>
                <a:cs typeface="Calibri" pitchFamily="34" charset="0"/>
              </a:rPr>
              <a:t>(255));</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INSERTING DATA INTO “</a:t>
            </a:r>
            <a:r>
              <a:rPr lang="en-US" dirty="0" err="1" smtClean="0"/>
              <a:t>IPL_matches</a:t>
            </a:r>
            <a:r>
              <a:rPr lang="en-US" dirty="0" smtClean="0"/>
              <a:t>” TABLE</a:t>
            </a:r>
            <a:endParaRPr lang="en-US" dirty="0"/>
          </a:p>
        </p:txBody>
      </p:sp>
      <p:sp>
        <p:nvSpPr>
          <p:cNvPr id="3" name="Content Placeholder 2"/>
          <p:cNvSpPr>
            <a:spLocks noGrp="1"/>
          </p:cNvSpPr>
          <p:nvPr>
            <p:ph sz="quarter" idx="1"/>
          </p:nvPr>
        </p:nvSpPr>
        <p:spPr/>
        <p:txBody>
          <a:bodyPr/>
          <a:lstStyle/>
          <a:p>
            <a:r>
              <a:rPr lang="en-US" dirty="0" smtClean="0"/>
              <a:t>IMPORTING DATA FROM CSV FILE</a:t>
            </a:r>
          </a:p>
          <a:p>
            <a:pPr>
              <a:buNone/>
            </a:pPr>
            <a:endParaRPr lang="en-US" dirty="0" smtClean="0"/>
          </a:p>
          <a:p>
            <a:pPr>
              <a:buNone/>
            </a:pPr>
            <a:r>
              <a:rPr lang="en-US" dirty="0" smtClean="0"/>
              <a:t>	</a:t>
            </a:r>
            <a:r>
              <a:rPr lang="en-US" dirty="0" smtClean="0">
                <a:latin typeface="Calibri" pitchFamily="34" charset="0"/>
                <a:cs typeface="Calibri" pitchFamily="34" charset="0"/>
              </a:rPr>
              <a:t>copy </a:t>
            </a:r>
            <a:r>
              <a:rPr lang="en-US" dirty="0" smtClean="0">
                <a:latin typeface="Calibri" pitchFamily="34" charset="0"/>
                <a:cs typeface="Calibri" pitchFamily="34" charset="0"/>
              </a:rPr>
              <a:t>"</a:t>
            </a:r>
            <a:r>
              <a:rPr lang="en-US" dirty="0" err="1" smtClean="0">
                <a:latin typeface="Calibri" pitchFamily="34" charset="0"/>
                <a:cs typeface="Calibri" pitchFamily="34" charset="0"/>
              </a:rPr>
              <a:t>IPL_matches</a:t>
            </a:r>
            <a:r>
              <a:rPr lang="en-US" dirty="0" smtClean="0">
                <a:latin typeface="Calibri" pitchFamily="34" charset="0"/>
                <a:cs typeface="Calibri" pitchFamily="34" charset="0"/>
              </a:rPr>
              <a:t>" from 'C:\Program Files\</a:t>
            </a:r>
            <a:r>
              <a:rPr lang="en-US" dirty="0" err="1" smtClean="0">
                <a:latin typeface="Calibri" pitchFamily="34" charset="0"/>
                <a:cs typeface="Calibri" pitchFamily="34" charset="0"/>
              </a:rPr>
              <a:t>PostgreSQL</a:t>
            </a:r>
            <a:r>
              <a:rPr lang="en-US" dirty="0" smtClean="0">
                <a:latin typeface="Calibri" pitchFamily="34" charset="0"/>
                <a:cs typeface="Calibri" pitchFamily="34" charset="0"/>
              </a:rPr>
              <a:t>\15\data\Data Copy\IPL Dataset\IPL_matches.csv' delimiter ',' </a:t>
            </a:r>
            <a:r>
              <a:rPr lang="en-US" dirty="0" err="1" smtClean="0">
                <a:latin typeface="Calibri" pitchFamily="34" charset="0"/>
                <a:cs typeface="Calibri" pitchFamily="34" charset="0"/>
              </a:rPr>
              <a:t>csv</a:t>
            </a:r>
            <a:r>
              <a:rPr lang="en-US" dirty="0" smtClean="0">
                <a:latin typeface="Calibri" pitchFamily="34" charset="0"/>
                <a:cs typeface="Calibri" pitchFamily="34" charset="0"/>
              </a:rPr>
              <a:t> header;</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CREATION OF “</a:t>
            </a:r>
            <a:r>
              <a:rPr lang="en-US" dirty="0" err="1" smtClean="0"/>
              <a:t>IPL_matches_P</a:t>
            </a:r>
            <a:r>
              <a:rPr lang="en-US" dirty="0" smtClean="0"/>
              <a:t>” TABLE</a:t>
            </a:r>
            <a:endParaRPr lang="en-US" dirty="0"/>
          </a:p>
        </p:txBody>
      </p:sp>
      <p:sp>
        <p:nvSpPr>
          <p:cNvPr id="3" name="Content Placeholder 2"/>
          <p:cNvSpPr>
            <a:spLocks noGrp="1"/>
          </p:cNvSpPr>
          <p:nvPr>
            <p:ph sz="quarter" idx="1"/>
          </p:nvPr>
        </p:nvSpPr>
        <p:spPr/>
        <p:txBody>
          <a:bodyPr/>
          <a:lstStyle/>
          <a:p>
            <a:r>
              <a:rPr lang="en-US" dirty="0" smtClean="0"/>
              <a:t>CREATE  TABLE QUERY</a:t>
            </a:r>
          </a:p>
          <a:p>
            <a:pPr>
              <a:buNone/>
            </a:pPr>
            <a:endParaRPr lang="en-US" dirty="0" smtClean="0"/>
          </a:p>
          <a:p>
            <a:pPr>
              <a:buNone/>
            </a:pPr>
            <a:r>
              <a:rPr lang="en-US" dirty="0" smtClean="0"/>
              <a:t>	</a:t>
            </a:r>
            <a:r>
              <a:rPr lang="en-US" dirty="0" smtClean="0">
                <a:latin typeface="Calibri" pitchFamily="34" charset="0"/>
                <a:cs typeface="Calibri" pitchFamily="34" charset="0"/>
              </a:rPr>
              <a:t>Create </a:t>
            </a:r>
            <a:r>
              <a:rPr lang="en-US" dirty="0" smtClean="0">
                <a:latin typeface="Calibri" pitchFamily="34" charset="0"/>
                <a:cs typeface="Calibri" pitchFamily="34" charset="0"/>
              </a:rPr>
              <a:t>table "</a:t>
            </a:r>
            <a:r>
              <a:rPr lang="en-US" dirty="0" err="1" smtClean="0">
                <a:latin typeface="Calibri" pitchFamily="34" charset="0"/>
                <a:cs typeface="Calibri" pitchFamily="34" charset="0"/>
              </a:rPr>
              <a:t>IPL_matches_P</a:t>
            </a:r>
            <a:r>
              <a:rPr lang="en-US" dirty="0" smtClean="0">
                <a:latin typeface="Calibri" pitchFamily="34" charset="0"/>
                <a:cs typeface="Calibri" pitchFamily="34" charset="0"/>
              </a:rPr>
              <a:t>" as </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smtClean="0">
                <a:latin typeface="Calibri" pitchFamily="34" charset="0"/>
                <a:cs typeface="Calibri" pitchFamily="34" charset="0"/>
              </a:rPr>
              <a:t>   select </a:t>
            </a:r>
            <a:r>
              <a:rPr lang="en-US" dirty="0" smtClean="0">
                <a:latin typeface="Calibri" pitchFamily="34" charset="0"/>
                <a:cs typeface="Calibri" pitchFamily="34" charset="0"/>
              </a:rPr>
              <a:t>id, city, </a:t>
            </a:r>
            <a:r>
              <a:rPr lang="en-US" dirty="0" err="1" smtClean="0">
                <a:latin typeface="Calibri" pitchFamily="34" charset="0"/>
                <a:cs typeface="Calibri" pitchFamily="34" charset="0"/>
              </a:rPr>
              <a:t>to_date</a:t>
            </a:r>
            <a:r>
              <a:rPr lang="en-US" dirty="0" smtClean="0">
                <a:latin typeface="Calibri" pitchFamily="34" charset="0"/>
                <a:cs typeface="Calibri" pitchFamily="34" charset="0"/>
              </a:rPr>
              <a:t>(</a:t>
            </a:r>
            <a:r>
              <a:rPr lang="en-US" dirty="0" err="1" smtClean="0">
                <a:latin typeface="Calibri" pitchFamily="34" charset="0"/>
                <a:cs typeface="Calibri" pitchFamily="34" charset="0"/>
              </a:rPr>
              <a:t>date,'dd</a:t>
            </a:r>
            <a:r>
              <a:rPr lang="en-US" dirty="0" smtClean="0">
                <a:latin typeface="Calibri" pitchFamily="34" charset="0"/>
                <a:cs typeface="Calibri" pitchFamily="34" charset="0"/>
              </a:rPr>
              <a:t>-mm-</a:t>
            </a:r>
            <a:r>
              <a:rPr lang="en-US" dirty="0" err="1" smtClean="0">
                <a:latin typeface="Calibri" pitchFamily="34" charset="0"/>
                <a:cs typeface="Calibri" pitchFamily="34" charset="0"/>
              </a:rPr>
              <a:t>yyyy</a:t>
            </a:r>
            <a:r>
              <a:rPr lang="en-US" dirty="0" smtClean="0">
                <a:latin typeface="Calibri" pitchFamily="34" charset="0"/>
                <a:cs typeface="Calibri" pitchFamily="34" charset="0"/>
              </a:rPr>
              <a:t>') as </a:t>
            </a:r>
            <a:r>
              <a:rPr lang="en-US" dirty="0" smtClean="0">
                <a:latin typeface="Calibri" pitchFamily="34" charset="0"/>
                <a:cs typeface="Calibri" pitchFamily="34" charset="0"/>
              </a:rPr>
              <a:t>date,  </a:t>
            </a:r>
            <a:r>
              <a:rPr lang="en-US" dirty="0" err="1" smtClean="0">
                <a:latin typeface="Calibri" pitchFamily="34" charset="0"/>
                <a:cs typeface="Calibri" pitchFamily="34" charset="0"/>
              </a:rPr>
              <a:t>player_of_match</a:t>
            </a:r>
            <a:r>
              <a:rPr lang="en-US" dirty="0" smtClean="0">
                <a:latin typeface="Calibri" pitchFamily="34" charset="0"/>
                <a:cs typeface="Calibri" pitchFamily="34" charset="0"/>
              </a:rPr>
              <a:t>, venue, </a:t>
            </a:r>
            <a:r>
              <a:rPr lang="en-US" dirty="0" err="1" smtClean="0">
                <a:latin typeface="Calibri" pitchFamily="34" charset="0"/>
                <a:cs typeface="Calibri" pitchFamily="34" charset="0"/>
              </a:rPr>
              <a:t>neutral_venue</a:t>
            </a:r>
            <a:r>
              <a:rPr lang="en-US" dirty="0" smtClean="0">
                <a:latin typeface="Calibri" pitchFamily="34" charset="0"/>
                <a:cs typeface="Calibri" pitchFamily="34" charset="0"/>
              </a:rPr>
              <a:t>, team1,team2</a:t>
            </a:r>
            <a:r>
              <a:rPr lang="en-US" dirty="0" smtClean="0">
                <a:latin typeface="Calibri" pitchFamily="34" charset="0"/>
                <a:cs typeface="Calibri" pitchFamily="34" charset="0"/>
              </a:rPr>
              <a:t>, </a:t>
            </a:r>
            <a:r>
              <a:rPr lang="en-US" dirty="0" err="1" smtClean="0">
                <a:latin typeface="Calibri" pitchFamily="34" charset="0"/>
                <a:cs typeface="Calibri" pitchFamily="34" charset="0"/>
              </a:rPr>
              <a:t>toss_winner</a:t>
            </a:r>
            <a:r>
              <a:rPr lang="en-US" dirty="0" smtClean="0">
                <a:latin typeface="Calibri" pitchFamily="34" charset="0"/>
                <a:cs typeface="Calibri" pitchFamily="34" charset="0"/>
              </a:rPr>
              <a:t>, </a:t>
            </a:r>
            <a:r>
              <a:rPr lang="en-US" dirty="0" err="1" smtClean="0">
                <a:latin typeface="Calibri" pitchFamily="34" charset="0"/>
                <a:cs typeface="Calibri" pitchFamily="34" charset="0"/>
              </a:rPr>
              <a:t>toss_decision</a:t>
            </a:r>
            <a:r>
              <a:rPr lang="en-US" dirty="0" smtClean="0">
                <a:latin typeface="Calibri" pitchFamily="34" charset="0"/>
                <a:cs typeface="Calibri" pitchFamily="34" charset="0"/>
              </a:rPr>
              <a:t>, winner, result, </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result_margin</a:t>
            </a:r>
            <a:r>
              <a:rPr lang="en-US" dirty="0" smtClean="0">
                <a:latin typeface="Calibri" pitchFamily="34" charset="0"/>
                <a:cs typeface="Calibri" pitchFamily="34" charset="0"/>
              </a:rPr>
              <a:t>, eliminator, </a:t>
            </a:r>
            <a:r>
              <a:rPr lang="en-US" dirty="0" smtClean="0">
                <a:latin typeface="Calibri" pitchFamily="34" charset="0"/>
                <a:cs typeface="Calibri" pitchFamily="34" charset="0"/>
              </a:rPr>
              <a:t>method</a:t>
            </a:r>
            <a:r>
              <a:rPr lang="en-US" dirty="0" smtClean="0">
                <a:latin typeface="Calibri" pitchFamily="34" charset="0"/>
                <a:cs typeface="Calibri" pitchFamily="34" charset="0"/>
              </a:rPr>
              <a:t>, umpire1, umpire2 from "</a:t>
            </a:r>
            <a:r>
              <a:rPr lang="en-US" dirty="0" err="1" smtClean="0">
                <a:latin typeface="Calibri" pitchFamily="34" charset="0"/>
                <a:cs typeface="Calibri" pitchFamily="34" charset="0"/>
              </a:rPr>
              <a:t>IPL_matches</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 Query to find top 10 players with high batting strike rate</a:t>
            </a:r>
            <a:endParaRPr lang="en-US" dirty="0"/>
          </a:p>
        </p:txBody>
      </p:sp>
      <p:sp>
        <p:nvSpPr>
          <p:cNvPr id="10" name="Content Placeholder 9"/>
          <p:cNvSpPr>
            <a:spLocks noGrp="1"/>
          </p:cNvSpPr>
          <p:nvPr>
            <p:ph sz="quarter" idx="1"/>
          </p:nvPr>
        </p:nvSpPr>
        <p:spPr/>
        <p:txBody>
          <a:bodyPr>
            <a:normAutofit/>
          </a:bodyPr>
          <a:lstStyle/>
          <a:p>
            <a:pPr>
              <a:buNone/>
            </a:pPr>
            <a:r>
              <a:rPr lang="en-US" sz="1400" dirty="0" smtClean="0">
                <a:latin typeface="Calibri" pitchFamily="34" charset="0"/>
                <a:cs typeface="Calibri" pitchFamily="34" charset="0"/>
              </a:rPr>
              <a:t>select * from </a:t>
            </a:r>
          </a:p>
          <a:p>
            <a:pPr>
              <a:buNone/>
            </a:pPr>
            <a:r>
              <a:rPr lang="en-US" sz="1400" dirty="0" smtClean="0">
                <a:latin typeface="Calibri" pitchFamily="34" charset="0"/>
                <a:cs typeface="Calibri" pitchFamily="34" charset="0"/>
              </a:rPr>
              <a:t>(select distinct batsman, </a:t>
            </a:r>
          </a:p>
          <a:p>
            <a:pPr>
              <a:buNone/>
            </a:pPr>
            <a:r>
              <a:rPr lang="en-US" sz="1400" dirty="0" smtClean="0">
                <a:latin typeface="Calibri" pitchFamily="34" charset="0"/>
                <a:cs typeface="Calibri" pitchFamily="34" charset="0"/>
              </a:rPr>
              <a:t>sum(</a:t>
            </a:r>
            <a:r>
              <a:rPr lang="en-US" sz="1400" dirty="0" err="1" smtClean="0">
                <a:latin typeface="Calibri" pitchFamily="34" charset="0"/>
                <a:cs typeface="Calibri" pitchFamily="34" charset="0"/>
              </a:rPr>
              <a:t>batsman_runs</a:t>
            </a:r>
            <a:r>
              <a:rPr lang="en-US" sz="1400" dirty="0" smtClean="0">
                <a:latin typeface="Calibri" pitchFamily="34" charset="0"/>
                <a:cs typeface="Calibri" pitchFamily="34" charset="0"/>
              </a:rPr>
              <a:t>) as </a:t>
            </a:r>
            <a:r>
              <a:rPr lang="en-US" sz="1400" dirty="0" err="1" smtClean="0">
                <a:latin typeface="Calibri" pitchFamily="34" charset="0"/>
                <a:cs typeface="Calibri" pitchFamily="34" charset="0"/>
              </a:rPr>
              <a:t>total_runs</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count(ball) as </a:t>
            </a:r>
            <a:r>
              <a:rPr lang="en-US" sz="1400" dirty="0" err="1" smtClean="0">
                <a:latin typeface="Calibri" pitchFamily="34" charset="0"/>
                <a:cs typeface="Calibri" pitchFamily="34" charset="0"/>
              </a:rPr>
              <a:t>count_balls</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round((sum(</a:t>
            </a:r>
            <a:r>
              <a:rPr lang="en-US" sz="1400" dirty="0" err="1" smtClean="0">
                <a:latin typeface="Calibri" pitchFamily="34" charset="0"/>
                <a:cs typeface="Calibri" pitchFamily="34" charset="0"/>
              </a:rPr>
              <a:t>batsman_runs</a:t>
            </a:r>
            <a:r>
              <a:rPr lang="en-US" sz="1400" dirty="0" smtClean="0">
                <a:latin typeface="Calibri" pitchFamily="34" charset="0"/>
                <a:cs typeface="Calibri" pitchFamily="34" charset="0"/>
              </a:rPr>
              <a:t>)*1.0/count(ball)*100),2) as </a:t>
            </a:r>
            <a:r>
              <a:rPr lang="en-US" sz="1400" dirty="0" err="1" smtClean="0">
                <a:latin typeface="Calibri" pitchFamily="34" charset="0"/>
                <a:cs typeface="Calibri" pitchFamily="34" charset="0"/>
              </a:rPr>
              <a:t>s_r</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from "</a:t>
            </a:r>
            <a:r>
              <a:rPr lang="en-US" sz="1400" dirty="0" err="1" smtClean="0">
                <a:latin typeface="Calibri" pitchFamily="34" charset="0"/>
                <a:cs typeface="Calibri" pitchFamily="34" charset="0"/>
              </a:rPr>
              <a:t>IPL_Ball</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where not </a:t>
            </a:r>
            <a:r>
              <a:rPr lang="en-US" sz="1400" dirty="0" err="1" smtClean="0">
                <a:latin typeface="Calibri" pitchFamily="34" charset="0"/>
                <a:cs typeface="Calibri" pitchFamily="34" charset="0"/>
              </a:rPr>
              <a:t>extras_type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wides'</a:t>
            </a:r>
            <a:r>
              <a:rPr lang="en-US" sz="1400" dirty="0" smtClean="0">
                <a:latin typeface="Calibri" pitchFamily="34" charset="0"/>
                <a:cs typeface="Calibri" pitchFamily="34" charset="0"/>
              </a:rPr>
              <a:t> </a:t>
            </a:r>
          </a:p>
          <a:p>
            <a:pPr>
              <a:buNone/>
            </a:pPr>
            <a:r>
              <a:rPr lang="en-US" sz="1400" dirty="0" smtClean="0">
                <a:latin typeface="Calibri" pitchFamily="34" charset="0"/>
                <a:cs typeface="Calibri" pitchFamily="34" charset="0"/>
              </a:rPr>
              <a:t>group by batsman </a:t>
            </a:r>
          </a:p>
          <a:p>
            <a:pPr>
              <a:buNone/>
            </a:pPr>
            <a:r>
              <a:rPr lang="en-US" sz="1400" dirty="0" smtClean="0">
                <a:latin typeface="Calibri" pitchFamily="34" charset="0"/>
                <a:cs typeface="Calibri" pitchFamily="34" charset="0"/>
              </a:rPr>
              <a:t>order by </a:t>
            </a:r>
            <a:r>
              <a:rPr lang="en-US" sz="1400" dirty="0" err="1" smtClean="0">
                <a:latin typeface="Calibri" pitchFamily="34" charset="0"/>
                <a:cs typeface="Calibri" pitchFamily="34" charset="0"/>
              </a:rPr>
              <a:t>s_r</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desc</a:t>
            </a:r>
            <a:r>
              <a:rPr lang="en-US" sz="1400" dirty="0" smtClean="0">
                <a:latin typeface="Calibri" pitchFamily="34" charset="0"/>
                <a:cs typeface="Calibri" pitchFamily="34" charset="0"/>
              </a:rPr>
              <a:t>) as a </a:t>
            </a:r>
          </a:p>
          <a:p>
            <a:pPr>
              <a:buNone/>
            </a:pPr>
            <a:r>
              <a:rPr lang="en-US" sz="1400" dirty="0" smtClean="0">
                <a:latin typeface="Calibri" pitchFamily="34" charset="0"/>
                <a:cs typeface="Calibri" pitchFamily="34" charset="0"/>
              </a:rPr>
              <a:t>where </a:t>
            </a:r>
            <a:r>
              <a:rPr lang="en-US" sz="1400" dirty="0" err="1" smtClean="0">
                <a:latin typeface="Calibri" pitchFamily="34" charset="0"/>
                <a:cs typeface="Calibri" pitchFamily="34" charset="0"/>
              </a:rPr>
              <a:t>count_balls</a:t>
            </a:r>
            <a:r>
              <a:rPr lang="en-US" sz="1400" dirty="0" smtClean="0">
                <a:latin typeface="Calibri" pitchFamily="34" charset="0"/>
                <a:cs typeface="Calibri" pitchFamily="34" charset="0"/>
              </a:rPr>
              <a:t> &gt;= 500 </a:t>
            </a:r>
          </a:p>
          <a:p>
            <a:pPr>
              <a:buNone/>
            </a:pPr>
            <a:r>
              <a:rPr lang="en-US" sz="1400" dirty="0" smtClean="0">
                <a:latin typeface="Calibri" pitchFamily="34" charset="0"/>
                <a:cs typeface="Calibri" pitchFamily="34" charset="0"/>
              </a:rPr>
              <a:t>limit 10;</a:t>
            </a:r>
            <a:endParaRPr lang="en-US" sz="1400" dirty="0">
              <a:latin typeface="Calibri" pitchFamily="34" charset="0"/>
              <a:cs typeface="Calibri" pitchFamily="34" charset="0"/>
            </a:endParaRPr>
          </a:p>
        </p:txBody>
      </p:sp>
      <p:graphicFrame>
        <p:nvGraphicFramePr>
          <p:cNvPr id="4" name="Table 3"/>
          <p:cNvGraphicFramePr>
            <a:graphicFrameLocks noGrp="1"/>
          </p:cNvGraphicFramePr>
          <p:nvPr/>
        </p:nvGraphicFramePr>
        <p:xfrm>
          <a:off x="5486400" y="1524001"/>
          <a:ext cx="3124200" cy="2285998"/>
        </p:xfrm>
        <a:graphic>
          <a:graphicData uri="http://schemas.openxmlformats.org/drawingml/2006/table">
            <a:tbl>
              <a:tblPr firstRow="1" bandRow="1">
                <a:tableStyleId>{5C22544A-7EE6-4342-B048-85BDC9FD1C3A}</a:tableStyleId>
              </a:tblPr>
              <a:tblGrid>
                <a:gridCol w="781050"/>
                <a:gridCol w="781050"/>
                <a:gridCol w="781050"/>
                <a:gridCol w="781050"/>
              </a:tblGrid>
              <a:tr h="207818">
                <a:tc>
                  <a:txBody>
                    <a:bodyPr/>
                    <a:lstStyle/>
                    <a:p>
                      <a:pPr algn="l" fontAlgn="b"/>
                      <a:r>
                        <a:rPr lang="en-US" sz="1100" b="0" i="0" u="none" strike="noStrike" dirty="0">
                          <a:solidFill>
                            <a:srgbClr val="000000"/>
                          </a:solidFill>
                          <a:latin typeface="Calibri"/>
                        </a:rPr>
                        <a:t>batsman</a:t>
                      </a:r>
                    </a:p>
                  </a:txBody>
                  <a:tcPr marL="7620" marR="7620" marT="7620" marB="0" anchor="b"/>
                </a:tc>
                <a:tc>
                  <a:txBody>
                    <a:bodyPr/>
                    <a:lstStyle/>
                    <a:p>
                      <a:pPr algn="l" fontAlgn="b"/>
                      <a:r>
                        <a:rPr lang="en-US" sz="1100" b="0" i="0" u="none" strike="noStrike">
                          <a:solidFill>
                            <a:srgbClr val="000000"/>
                          </a:solidFill>
                          <a:latin typeface="Calibri"/>
                        </a:rPr>
                        <a:t>total_runs</a:t>
                      </a:r>
                    </a:p>
                  </a:txBody>
                  <a:tcPr marL="7620" marR="7620" marT="7620" marB="0" anchor="b"/>
                </a:tc>
                <a:tc>
                  <a:txBody>
                    <a:bodyPr/>
                    <a:lstStyle/>
                    <a:p>
                      <a:pPr algn="l" fontAlgn="b"/>
                      <a:r>
                        <a:rPr lang="en-US" sz="1100" b="0" i="0" u="none" strike="noStrike">
                          <a:solidFill>
                            <a:srgbClr val="000000"/>
                          </a:solidFill>
                          <a:latin typeface="Calibri"/>
                        </a:rPr>
                        <a:t>count_balls</a:t>
                      </a:r>
                    </a:p>
                  </a:txBody>
                  <a:tcPr marL="7620" marR="7620" marT="7620" marB="0" anchor="b"/>
                </a:tc>
                <a:tc>
                  <a:txBody>
                    <a:bodyPr/>
                    <a:lstStyle/>
                    <a:p>
                      <a:pPr algn="l" fontAlgn="b"/>
                      <a:r>
                        <a:rPr lang="en-US" sz="1100" b="0" i="0" u="none" strike="noStrike">
                          <a:solidFill>
                            <a:srgbClr val="000000"/>
                          </a:solidFill>
                          <a:latin typeface="Calibri"/>
                        </a:rPr>
                        <a:t>s_r</a:t>
                      </a:r>
                    </a:p>
                  </a:txBody>
                  <a:tcPr marL="7620" marR="7620" marT="7620" marB="0" anchor="b"/>
                </a:tc>
              </a:tr>
              <a:tr h="207818">
                <a:tc>
                  <a:txBody>
                    <a:bodyPr/>
                    <a:lstStyle/>
                    <a:p>
                      <a:pPr algn="l" fontAlgn="b"/>
                      <a:r>
                        <a:rPr lang="en-US" sz="1100" b="0" i="0" u="none" strike="noStrike" dirty="0">
                          <a:solidFill>
                            <a:srgbClr val="000000"/>
                          </a:solidFill>
                          <a:latin typeface="Calibri"/>
                        </a:rPr>
                        <a:t>AD Russell</a:t>
                      </a:r>
                    </a:p>
                  </a:txBody>
                  <a:tcPr marL="7620" marR="7620" marT="7620" marB="0" anchor="b"/>
                </a:tc>
                <a:tc>
                  <a:txBody>
                    <a:bodyPr/>
                    <a:lstStyle/>
                    <a:p>
                      <a:pPr algn="r" fontAlgn="b"/>
                      <a:r>
                        <a:rPr lang="en-US" sz="1100" b="0" i="0" u="none" strike="noStrike">
                          <a:solidFill>
                            <a:srgbClr val="000000"/>
                          </a:solidFill>
                          <a:latin typeface="Calibri"/>
                        </a:rPr>
                        <a:t>1517</a:t>
                      </a:r>
                    </a:p>
                  </a:txBody>
                  <a:tcPr marL="7620" marR="7620" marT="7620" marB="0" anchor="b"/>
                </a:tc>
                <a:tc>
                  <a:txBody>
                    <a:bodyPr/>
                    <a:lstStyle/>
                    <a:p>
                      <a:pPr algn="r" fontAlgn="b"/>
                      <a:r>
                        <a:rPr lang="en-US" sz="1100" b="0" i="0" u="none" strike="noStrike">
                          <a:solidFill>
                            <a:srgbClr val="000000"/>
                          </a:solidFill>
                          <a:latin typeface="Calibri"/>
                        </a:rPr>
                        <a:t>832</a:t>
                      </a:r>
                    </a:p>
                  </a:txBody>
                  <a:tcPr marL="7620" marR="7620" marT="7620" marB="0" anchor="b"/>
                </a:tc>
                <a:tc>
                  <a:txBody>
                    <a:bodyPr/>
                    <a:lstStyle/>
                    <a:p>
                      <a:pPr algn="r" fontAlgn="b"/>
                      <a:r>
                        <a:rPr lang="en-US" sz="1100" b="0" i="0" u="none" strike="noStrike">
                          <a:solidFill>
                            <a:srgbClr val="000000"/>
                          </a:solidFill>
                          <a:latin typeface="Calibri"/>
                        </a:rPr>
                        <a:t>182.33</a:t>
                      </a:r>
                    </a:p>
                  </a:txBody>
                  <a:tcPr marL="7620" marR="7620" marT="7620" marB="0" anchor="b"/>
                </a:tc>
              </a:tr>
              <a:tr h="207818">
                <a:tc>
                  <a:txBody>
                    <a:bodyPr/>
                    <a:lstStyle/>
                    <a:p>
                      <a:pPr algn="l" fontAlgn="b"/>
                      <a:r>
                        <a:rPr lang="en-US" sz="1100" b="0" i="0" u="none" strike="noStrike">
                          <a:solidFill>
                            <a:srgbClr val="000000"/>
                          </a:solidFill>
                          <a:latin typeface="Calibri"/>
                        </a:rPr>
                        <a:t>SP Narine</a:t>
                      </a:r>
                    </a:p>
                  </a:txBody>
                  <a:tcPr marL="7620" marR="7620" marT="7620" marB="0" anchor="b"/>
                </a:tc>
                <a:tc>
                  <a:txBody>
                    <a:bodyPr/>
                    <a:lstStyle/>
                    <a:p>
                      <a:pPr algn="r" fontAlgn="b"/>
                      <a:r>
                        <a:rPr lang="en-US" sz="1100" b="0" i="0" u="none" strike="noStrike">
                          <a:solidFill>
                            <a:srgbClr val="000000"/>
                          </a:solidFill>
                          <a:latin typeface="Calibri"/>
                        </a:rPr>
                        <a:t>892</a:t>
                      </a:r>
                    </a:p>
                  </a:txBody>
                  <a:tcPr marL="7620" marR="7620" marT="7620" marB="0" anchor="b"/>
                </a:tc>
                <a:tc>
                  <a:txBody>
                    <a:bodyPr/>
                    <a:lstStyle/>
                    <a:p>
                      <a:pPr algn="r" fontAlgn="b"/>
                      <a:r>
                        <a:rPr lang="en-US" sz="1100" b="0" i="0" u="none" strike="noStrike">
                          <a:solidFill>
                            <a:srgbClr val="000000"/>
                          </a:solidFill>
                          <a:latin typeface="Calibri"/>
                        </a:rPr>
                        <a:t>543</a:t>
                      </a:r>
                    </a:p>
                  </a:txBody>
                  <a:tcPr marL="7620" marR="7620" marT="7620" marB="0" anchor="b"/>
                </a:tc>
                <a:tc>
                  <a:txBody>
                    <a:bodyPr/>
                    <a:lstStyle/>
                    <a:p>
                      <a:pPr algn="r" fontAlgn="b"/>
                      <a:r>
                        <a:rPr lang="en-US" sz="1100" b="0" i="0" u="none" strike="noStrike">
                          <a:solidFill>
                            <a:srgbClr val="000000"/>
                          </a:solidFill>
                          <a:latin typeface="Calibri"/>
                        </a:rPr>
                        <a:t>164.27</a:t>
                      </a:r>
                    </a:p>
                  </a:txBody>
                  <a:tcPr marL="7620" marR="7620" marT="7620" marB="0" anchor="b"/>
                </a:tc>
              </a:tr>
              <a:tr h="207818">
                <a:tc>
                  <a:txBody>
                    <a:bodyPr/>
                    <a:lstStyle/>
                    <a:p>
                      <a:pPr algn="l" fontAlgn="b"/>
                      <a:r>
                        <a:rPr lang="en-US" sz="1100" b="0" i="0" u="none" strike="noStrike">
                          <a:solidFill>
                            <a:srgbClr val="000000"/>
                          </a:solidFill>
                          <a:latin typeface="Calibri"/>
                        </a:rPr>
                        <a:t>HH Pandya</a:t>
                      </a:r>
                    </a:p>
                  </a:txBody>
                  <a:tcPr marL="7620" marR="7620" marT="7620" marB="0" anchor="b"/>
                </a:tc>
                <a:tc>
                  <a:txBody>
                    <a:bodyPr/>
                    <a:lstStyle/>
                    <a:p>
                      <a:pPr algn="r" fontAlgn="b"/>
                      <a:r>
                        <a:rPr lang="en-US" sz="1100" b="0" i="0" u="none" strike="noStrike">
                          <a:solidFill>
                            <a:srgbClr val="000000"/>
                          </a:solidFill>
                          <a:latin typeface="Calibri"/>
                        </a:rPr>
                        <a:t>1349</a:t>
                      </a:r>
                    </a:p>
                  </a:txBody>
                  <a:tcPr marL="7620" marR="7620" marT="7620" marB="0" anchor="b"/>
                </a:tc>
                <a:tc>
                  <a:txBody>
                    <a:bodyPr/>
                    <a:lstStyle/>
                    <a:p>
                      <a:pPr algn="r" fontAlgn="b"/>
                      <a:r>
                        <a:rPr lang="en-US" sz="1100" b="0" i="0" u="none" strike="noStrike">
                          <a:solidFill>
                            <a:srgbClr val="000000"/>
                          </a:solidFill>
                          <a:latin typeface="Calibri"/>
                        </a:rPr>
                        <a:t>847</a:t>
                      </a:r>
                    </a:p>
                  </a:txBody>
                  <a:tcPr marL="7620" marR="7620" marT="7620" marB="0" anchor="b"/>
                </a:tc>
                <a:tc>
                  <a:txBody>
                    <a:bodyPr/>
                    <a:lstStyle/>
                    <a:p>
                      <a:pPr algn="r" fontAlgn="b"/>
                      <a:r>
                        <a:rPr lang="en-US" sz="1100" b="0" i="0" u="none" strike="noStrike">
                          <a:solidFill>
                            <a:srgbClr val="000000"/>
                          </a:solidFill>
                          <a:latin typeface="Calibri"/>
                        </a:rPr>
                        <a:t>159.27</a:t>
                      </a:r>
                    </a:p>
                  </a:txBody>
                  <a:tcPr marL="7620" marR="7620" marT="7620" marB="0" anchor="b"/>
                </a:tc>
              </a:tr>
              <a:tr h="207818">
                <a:tc>
                  <a:txBody>
                    <a:bodyPr/>
                    <a:lstStyle/>
                    <a:p>
                      <a:pPr algn="l" fontAlgn="b"/>
                      <a:r>
                        <a:rPr lang="en-US" sz="1100" b="0" i="0" u="none" strike="noStrike">
                          <a:solidFill>
                            <a:srgbClr val="000000"/>
                          </a:solidFill>
                          <a:latin typeface="Calibri"/>
                        </a:rPr>
                        <a:t>V Sehwag</a:t>
                      </a:r>
                    </a:p>
                  </a:txBody>
                  <a:tcPr marL="7620" marR="7620" marT="7620" marB="0" anchor="b"/>
                </a:tc>
                <a:tc>
                  <a:txBody>
                    <a:bodyPr/>
                    <a:lstStyle/>
                    <a:p>
                      <a:pPr algn="r" fontAlgn="b"/>
                      <a:r>
                        <a:rPr lang="en-US" sz="1100" b="0" i="0" u="none" strike="noStrike">
                          <a:solidFill>
                            <a:srgbClr val="000000"/>
                          </a:solidFill>
                          <a:latin typeface="Calibri"/>
                        </a:rPr>
                        <a:t>2728</a:t>
                      </a:r>
                    </a:p>
                  </a:txBody>
                  <a:tcPr marL="7620" marR="7620" marT="7620" marB="0" anchor="b"/>
                </a:tc>
                <a:tc>
                  <a:txBody>
                    <a:bodyPr/>
                    <a:lstStyle/>
                    <a:p>
                      <a:pPr algn="r" fontAlgn="b"/>
                      <a:r>
                        <a:rPr lang="en-US" sz="1100" b="0" i="0" u="none" strike="noStrike">
                          <a:solidFill>
                            <a:srgbClr val="000000"/>
                          </a:solidFill>
                          <a:latin typeface="Calibri"/>
                        </a:rPr>
                        <a:t>1755</a:t>
                      </a:r>
                    </a:p>
                  </a:txBody>
                  <a:tcPr marL="7620" marR="7620" marT="7620" marB="0" anchor="b"/>
                </a:tc>
                <a:tc>
                  <a:txBody>
                    <a:bodyPr/>
                    <a:lstStyle/>
                    <a:p>
                      <a:pPr algn="r" fontAlgn="b"/>
                      <a:r>
                        <a:rPr lang="en-US" sz="1100" b="0" i="0" u="none" strike="noStrike" dirty="0">
                          <a:solidFill>
                            <a:srgbClr val="000000"/>
                          </a:solidFill>
                          <a:latin typeface="Calibri"/>
                        </a:rPr>
                        <a:t>155.44</a:t>
                      </a:r>
                    </a:p>
                  </a:txBody>
                  <a:tcPr marL="7620" marR="7620" marT="7620" marB="0" anchor="b"/>
                </a:tc>
              </a:tr>
              <a:tr h="207818">
                <a:tc>
                  <a:txBody>
                    <a:bodyPr/>
                    <a:lstStyle/>
                    <a:p>
                      <a:pPr algn="l" fontAlgn="b"/>
                      <a:r>
                        <a:rPr lang="en-US" sz="1100" b="0" i="0" u="none" strike="noStrike">
                          <a:solidFill>
                            <a:srgbClr val="000000"/>
                          </a:solidFill>
                          <a:latin typeface="Calibri"/>
                        </a:rPr>
                        <a:t>GJ Maxwell</a:t>
                      </a:r>
                    </a:p>
                  </a:txBody>
                  <a:tcPr marL="7620" marR="7620" marT="7620" marB="0" anchor="b"/>
                </a:tc>
                <a:tc>
                  <a:txBody>
                    <a:bodyPr/>
                    <a:lstStyle/>
                    <a:p>
                      <a:pPr algn="r" fontAlgn="b"/>
                      <a:r>
                        <a:rPr lang="en-US" sz="1100" b="0" i="0" u="none" strike="noStrike">
                          <a:solidFill>
                            <a:srgbClr val="000000"/>
                          </a:solidFill>
                          <a:latin typeface="Calibri"/>
                        </a:rPr>
                        <a:t>1505</a:t>
                      </a:r>
                    </a:p>
                  </a:txBody>
                  <a:tcPr marL="7620" marR="7620" marT="7620" marB="0" anchor="b"/>
                </a:tc>
                <a:tc>
                  <a:txBody>
                    <a:bodyPr/>
                    <a:lstStyle/>
                    <a:p>
                      <a:pPr algn="r" fontAlgn="b"/>
                      <a:r>
                        <a:rPr lang="en-US" sz="1100" b="0" i="0" u="none" strike="noStrike">
                          <a:solidFill>
                            <a:srgbClr val="000000"/>
                          </a:solidFill>
                          <a:latin typeface="Calibri"/>
                        </a:rPr>
                        <a:t>973</a:t>
                      </a:r>
                    </a:p>
                  </a:txBody>
                  <a:tcPr marL="7620" marR="7620" marT="7620" marB="0" anchor="b"/>
                </a:tc>
                <a:tc>
                  <a:txBody>
                    <a:bodyPr/>
                    <a:lstStyle/>
                    <a:p>
                      <a:pPr algn="r" fontAlgn="b"/>
                      <a:r>
                        <a:rPr lang="en-US" sz="1100" b="0" i="0" u="none" strike="noStrike">
                          <a:solidFill>
                            <a:srgbClr val="000000"/>
                          </a:solidFill>
                          <a:latin typeface="Calibri"/>
                        </a:rPr>
                        <a:t>154.68</a:t>
                      </a:r>
                    </a:p>
                  </a:txBody>
                  <a:tcPr marL="7620" marR="7620" marT="7620" marB="0" anchor="b"/>
                </a:tc>
              </a:tr>
              <a:tr h="207818">
                <a:tc>
                  <a:txBody>
                    <a:bodyPr/>
                    <a:lstStyle/>
                    <a:p>
                      <a:pPr algn="l" fontAlgn="b"/>
                      <a:r>
                        <a:rPr lang="en-US" sz="1100" b="0" i="0" u="none" strike="noStrike">
                          <a:solidFill>
                            <a:srgbClr val="000000"/>
                          </a:solidFill>
                          <a:latin typeface="Calibri"/>
                        </a:rPr>
                        <a:t>RR Pant</a:t>
                      </a:r>
                    </a:p>
                  </a:txBody>
                  <a:tcPr marL="7620" marR="7620" marT="7620" marB="0" anchor="b"/>
                </a:tc>
                <a:tc>
                  <a:txBody>
                    <a:bodyPr/>
                    <a:lstStyle/>
                    <a:p>
                      <a:pPr algn="r" fontAlgn="b"/>
                      <a:r>
                        <a:rPr lang="en-US" sz="1100" b="0" i="0" u="none" strike="noStrike">
                          <a:solidFill>
                            <a:srgbClr val="000000"/>
                          </a:solidFill>
                          <a:latin typeface="Calibri"/>
                        </a:rPr>
                        <a:t>2079</a:t>
                      </a:r>
                    </a:p>
                  </a:txBody>
                  <a:tcPr marL="7620" marR="7620" marT="7620" marB="0" anchor="b"/>
                </a:tc>
                <a:tc>
                  <a:txBody>
                    <a:bodyPr/>
                    <a:lstStyle/>
                    <a:p>
                      <a:pPr algn="r" fontAlgn="b"/>
                      <a:r>
                        <a:rPr lang="en-US" sz="1100" b="0" i="0" u="none" strike="noStrike" dirty="0">
                          <a:solidFill>
                            <a:srgbClr val="000000"/>
                          </a:solidFill>
                          <a:latin typeface="Calibri"/>
                        </a:rPr>
                        <a:t>1368</a:t>
                      </a:r>
                    </a:p>
                  </a:txBody>
                  <a:tcPr marL="7620" marR="7620" marT="7620" marB="0" anchor="b"/>
                </a:tc>
                <a:tc>
                  <a:txBody>
                    <a:bodyPr/>
                    <a:lstStyle/>
                    <a:p>
                      <a:pPr algn="r" fontAlgn="b"/>
                      <a:r>
                        <a:rPr lang="en-US" sz="1100" b="0" i="0" u="none" strike="noStrike">
                          <a:solidFill>
                            <a:srgbClr val="000000"/>
                          </a:solidFill>
                          <a:latin typeface="Calibri"/>
                        </a:rPr>
                        <a:t>151.97</a:t>
                      </a:r>
                    </a:p>
                  </a:txBody>
                  <a:tcPr marL="7620" marR="7620" marT="7620" marB="0" anchor="b"/>
                </a:tc>
              </a:tr>
              <a:tr h="207818">
                <a:tc>
                  <a:txBody>
                    <a:bodyPr/>
                    <a:lstStyle/>
                    <a:p>
                      <a:pPr algn="l" fontAlgn="b"/>
                      <a:r>
                        <a:rPr lang="en-US" sz="1100" b="0" i="0" u="none" strike="noStrike" dirty="0">
                          <a:solidFill>
                            <a:srgbClr val="000000"/>
                          </a:solidFill>
                          <a:latin typeface="Calibri"/>
                        </a:rPr>
                        <a:t>AB de Villiers</a:t>
                      </a:r>
                    </a:p>
                  </a:txBody>
                  <a:tcPr marL="7620" marR="7620" marT="7620" marB="0" anchor="b"/>
                </a:tc>
                <a:tc>
                  <a:txBody>
                    <a:bodyPr/>
                    <a:lstStyle/>
                    <a:p>
                      <a:pPr algn="r" fontAlgn="b"/>
                      <a:r>
                        <a:rPr lang="en-US" sz="1100" b="0" i="0" u="none" strike="noStrike">
                          <a:solidFill>
                            <a:srgbClr val="000000"/>
                          </a:solidFill>
                          <a:latin typeface="Calibri"/>
                        </a:rPr>
                        <a:t>4849</a:t>
                      </a:r>
                    </a:p>
                  </a:txBody>
                  <a:tcPr marL="7620" marR="7620" marT="7620" marB="0" anchor="b"/>
                </a:tc>
                <a:tc>
                  <a:txBody>
                    <a:bodyPr/>
                    <a:lstStyle/>
                    <a:p>
                      <a:pPr algn="r" fontAlgn="b"/>
                      <a:r>
                        <a:rPr lang="en-US" sz="1100" b="0" i="0" u="none" strike="noStrike">
                          <a:solidFill>
                            <a:srgbClr val="000000"/>
                          </a:solidFill>
                          <a:latin typeface="Calibri"/>
                        </a:rPr>
                        <a:t>3192</a:t>
                      </a:r>
                    </a:p>
                  </a:txBody>
                  <a:tcPr marL="7620" marR="7620" marT="7620" marB="0" anchor="b"/>
                </a:tc>
                <a:tc>
                  <a:txBody>
                    <a:bodyPr/>
                    <a:lstStyle/>
                    <a:p>
                      <a:pPr algn="r" fontAlgn="b"/>
                      <a:r>
                        <a:rPr lang="en-US" sz="1100" b="0" i="0" u="none" strike="noStrike">
                          <a:solidFill>
                            <a:srgbClr val="000000"/>
                          </a:solidFill>
                          <a:latin typeface="Calibri"/>
                        </a:rPr>
                        <a:t>151.91</a:t>
                      </a:r>
                    </a:p>
                  </a:txBody>
                  <a:tcPr marL="7620" marR="7620" marT="7620" marB="0" anchor="b"/>
                </a:tc>
              </a:tr>
              <a:tr h="207818">
                <a:tc>
                  <a:txBody>
                    <a:bodyPr/>
                    <a:lstStyle/>
                    <a:p>
                      <a:pPr algn="l" fontAlgn="b"/>
                      <a:r>
                        <a:rPr lang="en-US" sz="1100" b="0" i="0" u="none" strike="noStrike" dirty="0">
                          <a:solidFill>
                            <a:srgbClr val="000000"/>
                          </a:solidFill>
                          <a:latin typeface="Calibri"/>
                        </a:rPr>
                        <a:t>CH Gayle</a:t>
                      </a:r>
                    </a:p>
                  </a:txBody>
                  <a:tcPr marL="7620" marR="7620" marT="7620" marB="0" anchor="b"/>
                </a:tc>
                <a:tc>
                  <a:txBody>
                    <a:bodyPr/>
                    <a:lstStyle/>
                    <a:p>
                      <a:pPr algn="r" fontAlgn="b"/>
                      <a:r>
                        <a:rPr lang="en-US" sz="1100" b="0" i="0" u="none" strike="noStrike">
                          <a:solidFill>
                            <a:srgbClr val="000000"/>
                          </a:solidFill>
                          <a:latin typeface="Calibri"/>
                        </a:rPr>
                        <a:t>4772</a:t>
                      </a:r>
                    </a:p>
                  </a:txBody>
                  <a:tcPr marL="7620" marR="7620" marT="7620" marB="0" anchor="b"/>
                </a:tc>
                <a:tc>
                  <a:txBody>
                    <a:bodyPr/>
                    <a:lstStyle/>
                    <a:p>
                      <a:pPr algn="r" fontAlgn="b"/>
                      <a:r>
                        <a:rPr lang="en-US" sz="1100" b="0" i="0" u="none" strike="noStrike">
                          <a:solidFill>
                            <a:srgbClr val="000000"/>
                          </a:solidFill>
                          <a:latin typeface="Calibri"/>
                        </a:rPr>
                        <a:t>3179</a:t>
                      </a:r>
                    </a:p>
                  </a:txBody>
                  <a:tcPr marL="7620" marR="7620" marT="7620" marB="0" anchor="b"/>
                </a:tc>
                <a:tc>
                  <a:txBody>
                    <a:bodyPr/>
                    <a:lstStyle/>
                    <a:p>
                      <a:pPr algn="r" fontAlgn="b"/>
                      <a:r>
                        <a:rPr lang="en-US" sz="1100" b="0" i="0" u="none" strike="noStrike">
                          <a:solidFill>
                            <a:srgbClr val="000000"/>
                          </a:solidFill>
                          <a:latin typeface="Calibri"/>
                        </a:rPr>
                        <a:t>150.11</a:t>
                      </a:r>
                    </a:p>
                  </a:txBody>
                  <a:tcPr marL="7620" marR="7620" marT="7620" marB="0" anchor="b"/>
                </a:tc>
              </a:tr>
              <a:tr h="207818">
                <a:tc>
                  <a:txBody>
                    <a:bodyPr/>
                    <a:lstStyle/>
                    <a:p>
                      <a:pPr algn="l" fontAlgn="b"/>
                      <a:r>
                        <a:rPr lang="en-US" sz="1100" b="0" i="0" u="none" strike="noStrike">
                          <a:solidFill>
                            <a:srgbClr val="000000"/>
                          </a:solidFill>
                          <a:latin typeface="Calibri"/>
                        </a:rPr>
                        <a:t>KA Pollard</a:t>
                      </a:r>
                    </a:p>
                  </a:txBody>
                  <a:tcPr marL="7620" marR="7620" marT="7620" marB="0" anchor="b"/>
                </a:tc>
                <a:tc>
                  <a:txBody>
                    <a:bodyPr/>
                    <a:lstStyle/>
                    <a:p>
                      <a:pPr algn="r" fontAlgn="b"/>
                      <a:r>
                        <a:rPr lang="en-US" sz="1100" b="0" i="0" u="none" strike="noStrike">
                          <a:solidFill>
                            <a:srgbClr val="000000"/>
                          </a:solidFill>
                          <a:latin typeface="Calibri"/>
                        </a:rPr>
                        <a:t>3023</a:t>
                      </a:r>
                    </a:p>
                  </a:txBody>
                  <a:tcPr marL="7620" marR="7620" marT="7620" marB="0" anchor="b"/>
                </a:tc>
                <a:tc>
                  <a:txBody>
                    <a:bodyPr/>
                    <a:lstStyle/>
                    <a:p>
                      <a:pPr algn="r" fontAlgn="b"/>
                      <a:r>
                        <a:rPr lang="en-US" sz="1100" b="0" i="0" u="none" strike="noStrike">
                          <a:solidFill>
                            <a:srgbClr val="000000"/>
                          </a:solidFill>
                          <a:latin typeface="Calibri"/>
                        </a:rPr>
                        <a:t>2017</a:t>
                      </a:r>
                    </a:p>
                  </a:txBody>
                  <a:tcPr marL="7620" marR="7620" marT="7620" marB="0" anchor="b"/>
                </a:tc>
                <a:tc>
                  <a:txBody>
                    <a:bodyPr/>
                    <a:lstStyle/>
                    <a:p>
                      <a:pPr algn="r" fontAlgn="b"/>
                      <a:r>
                        <a:rPr lang="en-US" sz="1100" b="0" i="0" u="none" strike="noStrike">
                          <a:solidFill>
                            <a:srgbClr val="000000"/>
                          </a:solidFill>
                          <a:latin typeface="Calibri"/>
                        </a:rPr>
                        <a:t>149.88</a:t>
                      </a:r>
                    </a:p>
                  </a:txBody>
                  <a:tcPr marL="7620" marR="7620" marT="7620" marB="0" anchor="b"/>
                </a:tc>
              </a:tr>
              <a:tr h="207818">
                <a:tc>
                  <a:txBody>
                    <a:bodyPr/>
                    <a:lstStyle/>
                    <a:p>
                      <a:pPr algn="l" fontAlgn="b"/>
                      <a:r>
                        <a:rPr lang="en-US" sz="1100" b="0" i="0" u="none" strike="noStrike">
                          <a:solidFill>
                            <a:srgbClr val="000000"/>
                          </a:solidFill>
                          <a:latin typeface="Calibri"/>
                        </a:rPr>
                        <a:t>JC Buttler</a:t>
                      </a:r>
                    </a:p>
                  </a:txBody>
                  <a:tcPr marL="7620" marR="7620" marT="7620" marB="0" anchor="b"/>
                </a:tc>
                <a:tc>
                  <a:txBody>
                    <a:bodyPr/>
                    <a:lstStyle/>
                    <a:p>
                      <a:pPr algn="r" fontAlgn="b"/>
                      <a:r>
                        <a:rPr lang="en-US" sz="1100" b="0" i="0" u="none" strike="noStrike">
                          <a:solidFill>
                            <a:srgbClr val="000000"/>
                          </a:solidFill>
                          <a:latin typeface="Calibri"/>
                        </a:rPr>
                        <a:t>1714</a:t>
                      </a:r>
                    </a:p>
                  </a:txBody>
                  <a:tcPr marL="7620" marR="7620" marT="7620" marB="0" anchor="b"/>
                </a:tc>
                <a:tc>
                  <a:txBody>
                    <a:bodyPr/>
                    <a:lstStyle/>
                    <a:p>
                      <a:pPr algn="r" fontAlgn="b"/>
                      <a:r>
                        <a:rPr lang="en-US" sz="1100" b="0" i="0" u="none" strike="noStrike">
                          <a:solidFill>
                            <a:srgbClr val="000000"/>
                          </a:solidFill>
                          <a:latin typeface="Calibri"/>
                        </a:rPr>
                        <a:t>1146</a:t>
                      </a:r>
                    </a:p>
                  </a:txBody>
                  <a:tcPr marL="7620" marR="7620" marT="7620" marB="0" anchor="b"/>
                </a:tc>
                <a:tc>
                  <a:txBody>
                    <a:bodyPr/>
                    <a:lstStyle/>
                    <a:p>
                      <a:pPr algn="r" fontAlgn="b"/>
                      <a:r>
                        <a:rPr lang="en-US" sz="1100" b="0" i="0" u="none" strike="noStrike" dirty="0">
                          <a:solidFill>
                            <a:srgbClr val="000000"/>
                          </a:solidFill>
                          <a:latin typeface="Calibri"/>
                        </a:rPr>
                        <a:t>149.56</a:t>
                      </a:r>
                    </a:p>
                  </a:txBody>
                  <a:tcPr marL="7620" marR="7620" marT="7620" marB="0" anchor="b"/>
                </a:tc>
              </a:tr>
            </a:tbl>
          </a:graphicData>
        </a:graphic>
      </p:graphicFrame>
      <p:graphicFrame>
        <p:nvGraphicFramePr>
          <p:cNvPr id="12" name="Chart 11"/>
          <p:cNvGraphicFramePr/>
          <p:nvPr/>
        </p:nvGraphicFramePr>
        <p:xfrm>
          <a:off x="3200400" y="3962400"/>
          <a:ext cx="5715000" cy="2514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2: Query to find top 10 players with good average</a:t>
            </a:r>
            <a:endParaRPr lang="en-US" dirty="0"/>
          </a:p>
        </p:txBody>
      </p:sp>
      <p:sp>
        <p:nvSpPr>
          <p:cNvPr id="3" name="Content Placeholder 2"/>
          <p:cNvSpPr>
            <a:spLocks noGrp="1"/>
          </p:cNvSpPr>
          <p:nvPr>
            <p:ph sz="quarter" idx="1"/>
          </p:nvPr>
        </p:nvSpPr>
        <p:spPr/>
        <p:txBody>
          <a:bodyPr>
            <a:normAutofit/>
          </a:bodyPr>
          <a:lstStyle/>
          <a:p>
            <a:pPr>
              <a:buNone/>
            </a:pPr>
            <a:r>
              <a:rPr lang="en-US" sz="1200" dirty="0" smtClean="0">
                <a:latin typeface="Calibri" pitchFamily="34" charset="0"/>
                <a:cs typeface="Calibri" pitchFamily="34" charset="0"/>
              </a:rPr>
              <a:t>select * from </a:t>
            </a:r>
          </a:p>
          <a:p>
            <a:pPr>
              <a:buNone/>
            </a:pPr>
            <a:r>
              <a:rPr lang="en-US" sz="1200" dirty="0" smtClean="0">
                <a:latin typeface="Calibri" pitchFamily="34" charset="0"/>
                <a:cs typeface="Calibri" pitchFamily="34" charset="0"/>
              </a:rPr>
              <a:t>(select distinct </a:t>
            </a:r>
            <a:r>
              <a:rPr lang="en-US" sz="1200" dirty="0" err="1" smtClean="0">
                <a:latin typeface="Calibri" pitchFamily="34" charset="0"/>
                <a:cs typeface="Calibri" pitchFamily="34" charset="0"/>
              </a:rPr>
              <a:t>a.batsman</a:t>
            </a:r>
            <a:r>
              <a:rPr lang="en-US" sz="1200" dirty="0" smtClean="0">
                <a:latin typeface="Calibri" pitchFamily="34" charset="0"/>
                <a:cs typeface="Calibri" pitchFamily="34" charset="0"/>
              </a:rPr>
              <a:t>, </a:t>
            </a:r>
            <a:r>
              <a:rPr lang="en-US" sz="1200" dirty="0" smtClean="0">
                <a:latin typeface="Calibri" pitchFamily="34" charset="0"/>
                <a:cs typeface="Calibri" pitchFamily="34" charset="0"/>
              </a:rPr>
              <a:t>sum(</a:t>
            </a:r>
            <a:r>
              <a:rPr lang="en-US" sz="1200" dirty="0" err="1" smtClean="0">
                <a:latin typeface="Calibri" pitchFamily="34" charset="0"/>
                <a:cs typeface="Calibri" pitchFamily="34" charset="0"/>
              </a:rPr>
              <a:t>a.batsman_runs</a:t>
            </a:r>
            <a:r>
              <a:rPr lang="en-US" sz="1200" dirty="0" smtClean="0">
                <a:latin typeface="Calibri" pitchFamily="34" charset="0"/>
                <a:cs typeface="Calibri" pitchFamily="34" charset="0"/>
              </a:rPr>
              <a:t>) as </a:t>
            </a:r>
            <a:r>
              <a:rPr lang="en-US" sz="1200" dirty="0" err="1" smtClean="0">
                <a:latin typeface="Calibri" pitchFamily="34" charset="0"/>
                <a:cs typeface="Calibri" pitchFamily="34" charset="0"/>
              </a:rPr>
              <a:t>total_runs</a:t>
            </a:r>
            <a:r>
              <a:rPr lang="en-US" sz="1200" dirty="0" smtClean="0">
                <a:latin typeface="Calibri" pitchFamily="34" charset="0"/>
                <a:cs typeface="Calibri" pitchFamily="34" charset="0"/>
              </a:rPr>
              <a:t>, </a:t>
            </a:r>
          </a:p>
          <a:p>
            <a:pPr>
              <a:buNone/>
            </a:pPr>
            <a:r>
              <a:rPr lang="en-US" sz="1200" dirty="0" smtClean="0">
                <a:latin typeface="Calibri" pitchFamily="34" charset="0"/>
                <a:cs typeface="Calibri" pitchFamily="34" charset="0"/>
              </a:rPr>
              <a:t>sum(</a:t>
            </a:r>
            <a:r>
              <a:rPr lang="en-US" sz="1200" dirty="0" err="1" smtClean="0">
                <a:latin typeface="Calibri" pitchFamily="34" charset="0"/>
                <a:cs typeface="Calibri" pitchFamily="34" charset="0"/>
              </a:rPr>
              <a:t>a.is_wicket</a:t>
            </a:r>
            <a:r>
              <a:rPr lang="en-US" sz="1200" dirty="0" smtClean="0">
                <a:latin typeface="Calibri" pitchFamily="34" charset="0"/>
                <a:cs typeface="Calibri" pitchFamily="34" charset="0"/>
              </a:rPr>
              <a:t>) as </a:t>
            </a:r>
            <a:r>
              <a:rPr lang="en-US" sz="1200" dirty="0" err="1" smtClean="0">
                <a:latin typeface="Calibri" pitchFamily="34" charset="0"/>
                <a:cs typeface="Calibri" pitchFamily="34" charset="0"/>
              </a:rPr>
              <a:t>player_dismissed</a:t>
            </a:r>
            <a:r>
              <a:rPr lang="en-US" sz="1200" dirty="0" smtClean="0">
                <a:latin typeface="Calibri" pitchFamily="34" charset="0"/>
                <a:cs typeface="Calibri" pitchFamily="34" charset="0"/>
              </a:rPr>
              <a:t>,</a:t>
            </a:r>
          </a:p>
          <a:p>
            <a:pPr>
              <a:buNone/>
            </a:pPr>
            <a:r>
              <a:rPr lang="en-US" sz="1200" dirty="0" smtClean="0">
                <a:latin typeface="Calibri" pitchFamily="34" charset="0"/>
                <a:cs typeface="Calibri" pitchFamily="34" charset="0"/>
              </a:rPr>
              <a:t>count(distinct(extract(year from </a:t>
            </a:r>
            <a:r>
              <a:rPr lang="en-US" sz="1200" dirty="0" err="1" smtClean="0">
                <a:latin typeface="Calibri" pitchFamily="34" charset="0"/>
                <a:cs typeface="Calibri" pitchFamily="34" charset="0"/>
              </a:rPr>
              <a:t>b.date</a:t>
            </a:r>
            <a:r>
              <a:rPr lang="en-US" sz="1200" dirty="0" smtClean="0">
                <a:latin typeface="Calibri" pitchFamily="34" charset="0"/>
                <a:cs typeface="Calibri" pitchFamily="34" charset="0"/>
              </a:rPr>
              <a:t>))) as season,</a:t>
            </a:r>
          </a:p>
          <a:p>
            <a:pPr>
              <a:buNone/>
            </a:pPr>
            <a:r>
              <a:rPr lang="en-US" sz="1200" dirty="0" smtClean="0">
                <a:latin typeface="Calibri" pitchFamily="34" charset="0"/>
                <a:cs typeface="Calibri" pitchFamily="34" charset="0"/>
              </a:rPr>
              <a:t>round(sum(</a:t>
            </a:r>
            <a:r>
              <a:rPr lang="en-US" sz="1200" dirty="0" err="1" smtClean="0">
                <a:latin typeface="Calibri" pitchFamily="34" charset="0"/>
                <a:cs typeface="Calibri" pitchFamily="34" charset="0"/>
              </a:rPr>
              <a:t>a.batsman_runs</a:t>
            </a:r>
            <a:r>
              <a:rPr lang="en-US" sz="1200" dirty="0" smtClean="0">
                <a:latin typeface="Calibri" pitchFamily="34" charset="0"/>
                <a:cs typeface="Calibri" pitchFamily="34" charset="0"/>
              </a:rPr>
              <a:t>)*1.0/sum(</a:t>
            </a:r>
            <a:r>
              <a:rPr lang="en-US" sz="1200" dirty="0" err="1" smtClean="0">
                <a:latin typeface="Calibri" pitchFamily="34" charset="0"/>
                <a:cs typeface="Calibri" pitchFamily="34" charset="0"/>
              </a:rPr>
              <a:t>a.is_wicket</a:t>
            </a:r>
            <a:r>
              <a:rPr lang="en-US" sz="1200" dirty="0" smtClean="0">
                <a:latin typeface="Calibri" pitchFamily="34" charset="0"/>
                <a:cs typeface="Calibri" pitchFamily="34" charset="0"/>
              </a:rPr>
              <a:t>),2) as average</a:t>
            </a:r>
          </a:p>
          <a:p>
            <a:pPr>
              <a:buNone/>
            </a:pPr>
            <a:r>
              <a:rPr lang="en-US" sz="1200" dirty="0" smtClean="0">
                <a:latin typeface="Calibri" pitchFamily="34" charset="0"/>
                <a:cs typeface="Calibri" pitchFamily="34" charset="0"/>
              </a:rPr>
              <a:t>from "</a:t>
            </a:r>
            <a:r>
              <a:rPr lang="en-US" sz="1200" dirty="0" err="1" smtClean="0">
                <a:latin typeface="Calibri" pitchFamily="34" charset="0"/>
                <a:cs typeface="Calibri" pitchFamily="34" charset="0"/>
              </a:rPr>
              <a:t>IPL_Ball</a:t>
            </a:r>
            <a:r>
              <a:rPr lang="en-US" sz="1200" dirty="0" smtClean="0">
                <a:latin typeface="Calibri" pitchFamily="34" charset="0"/>
                <a:cs typeface="Calibri" pitchFamily="34" charset="0"/>
              </a:rPr>
              <a:t>" as a </a:t>
            </a:r>
          </a:p>
          <a:p>
            <a:pPr>
              <a:buNone/>
            </a:pPr>
            <a:r>
              <a:rPr lang="en-US" sz="1200" dirty="0" smtClean="0">
                <a:latin typeface="Calibri" pitchFamily="34" charset="0"/>
                <a:cs typeface="Calibri" pitchFamily="34" charset="0"/>
              </a:rPr>
              <a:t>left join "</a:t>
            </a:r>
            <a:r>
              <a:rPr lang="en-US" sz="1200" dirty="0" err="1" smtClean="0">
                <a:latin typeface="Calibri" pitchFamily="34" charset="0"/>
                <a:cs typeface="Calibri" pitchFamily="34" charset="0"/>
              </a:rPr>
              <a:t>IPL_matches_P</a:t>
            </a:r>
            <a:r>
              <a:rPr lang="en-US" sz="1200" dirty="0" smtClean="0">
                <a:latin typeface="Calibri" pitchFamily="34" charset="0"/>
                <a:cs typeface="Calibri" pitchFamily="34" charset="0"/>
              </a:rPr>
              <a:t>" as b </a:t>
            </a:r>
          </a:p>
          <a:p>
            <a:pPr>
              <a:buNone/>
            </a:pPr>
            <a:r>
              <a:rPr lang="en-US" sz="1200" dirty="0" smtClean="0">
                <a:latin typeface="Calibri" pitchFamily="34" charset="0"/>
                <a:cs typeface="Calibri" pitchFamily="34" charset="0"/>
              </a:rPr>
              <a:t>on a.id = b.id </a:t>
            </a:r>
          </a:p>
          <a:p>
            <a:pPr>
              <a:buNone/>
            </a:pPr>
            <a:r>
              <a:rPr lang="en-US" sz="1200" dirty="0" smtClean="0">
                <a:latin typeface="Calibri" pitchFamily="34" charset="0"/>
                <a:cs typeface="Calibri" pitchFamily="34" charset="0"/>
              </a:rPr>
              <a:t>group by </a:t>
            </a:r>
            <a:r>
              <a:rPr lang="en-US" sz="1200" dirty="0" err="1" smtClean="0">
                <a:latin typeface="Calibri" pitchFamily="34" charset="0"/>
                <a:cs typeface="Calibri" pitchFamily="34" charset="0"/>
              </a:rPr>
              <a:t>a.batsman</a:t>
            </a:r>
            <a:endParaRPr lang="en-US" sz="1200" dirty="0" smtClean="0">
              <a:latin typeface="Calibri" pitchFamily="34" charset="0"/>
              <a:cs typeface="Calibri" pitchFamily="34" charset="0"/>
            </a:endParaRPr>
          </a:p>
          <a:p>
            <a:pPr>
              <a:buNone/>
            </a:pPr>
            <a:r>
              <a:rPr lang="en-US" sz="1200" dirty="0" smtClean="0">
                <a:latin typeface="Calibri" pitchFamily="34" charset="0"/>
                <a:cs typeface="Calibri" pitchFamily="34" charset="0"/>
              </a:rPr>
              <a:t>order by average </a:t>
            </a:r>
            <a:r>
              <a:rPr lang="en-US" sz="1200" dirty="0" err="1" smtClean="0">
                <a:latin typeface="Calibri" pitchFamily="34" charset="0"/>
                <a:cs typeface="Calibri" pitchFamily="34" charset="0"/>
              </a:rPr>
              <a:t>desc</a:t>
            </a:r>
            <a:r>
              <a:rPr lang="en-US" sz="1200" dirty="0" smtClean="0">
                <a:latin typeface="Calibri" pitchFamily="34" charset="0"/>
                <a:cs typeface="Calibri" pitchFamily="34" charset="0"/>
              </a:rPr>
              <a:t>) as t</a:t>
            </a:r>
          </a:p>
          <a:p>
            <a:pPr>
              <a:buNone/>
            </a:pPr>
            <a:r>
              <a:rPr lang="en-US" sz="1200" dirty="0" smtClean="0">
                <a:latin typeface="Calibri" pitchFamily="34" charset="0"/>
                <a:cs typeface="Calibri" pitchFamily="34" charset="0"/>
              </a:rPr>
              <a:t>where </a:t>
            </a:r>
            <a:r>
              <a:rPr lang="en-US" sz="1200" dirty="0" err="1" smtClean="0">
                <a:latin typeface="Calibri" pitchFamily="34" charset="0"/>
                <a:cs typeface="Calibri" pitchFamily="34" charset="0"/>
              </a:rPr>
              <a:t>player_dismissed</a:t>
            </a:r>
            <a:r>
              <a:rPr lang="en-US" sz="1200" dirty="0" smtClean="0">
                <a:latin typeface="Calibri" pitchFamily="34" charset="0"/>
                <a:cs typeface="Calibri" pitchFamily="34" charset="0"/>
              </a:rPr>
              <a:t> &gt;=1 and </a:t>
            </a:r>
            <a:r>
              <a:rPr lang="en-US" sz="1200" dirty="0" err="1" smtClean="0">
                <a:latin typeface="Calibri" pitchFamily="34" charset="0"/>
                <a:cs typeface="Calibri" pitchFamily="34" charset="0"/>
              </a:rPr>
              <a:t>t.season</a:t>
            </a:r>
            <a:r>
              <a:rPr lang="en-US" sz="1200" dirty="0" smtClean="0">
                <a:latin typeface="Calibri" pitchFamily="34" charset="0"/>
                <a:cs typeface="Calibri" pitchFamily="34" charset="0"/>
              </a:rPr>
              <a:t> &gt; 2 </a:t>
            </a:r>
            <a:endParaRPr lang="en-US" sz="1200" dirty="0" smtClean="0">
              <a:latin typeface="Calibri" pitchFamily="34" charset="0"/>
              <a:cs typeface="Calibri" pitchFamily="34" charset="0"/>
            </a:endParaRPr>
          </a:p>
          <a:p>
            <a:pPr>
              <a:buNone/>
            </a:pPr>
            <a:r>
              <a:rPr lang="en-US" sz="1200" dirty="0" smtClean="0">
                <a:latin typeface="Calibri" pitchFamily="34" charset="0"/>
                <a:cs typeface="Calibri" pitchFamily="34" charset="0"/>
              </a:rPr>
              <a:t>limit </a:t>
            </a:r>
            <a:r>
              <a:rPr lang="en-US" sz="1200" dirty="0" smtClean="0">
                <a:latin typeface="Calibri" pitchFamily="34" charset="0"/>
                <a:cs typeface="Calibri" pitchFamily="34" charset="0"/>
              </a:rPr>
              <a:t>10;</a:t>
            </a:r>
            <a:endParaRPr lang="en-US" sz="1200" dirty="0">
              <a:latin typeface="Calibri" pitchFamily="34" charset="0"/>
              <a:cs typeface="Calibri" pitchFamily="34" charset="0"/>
            </a:endParaRPr>
          </a:p>
        </p:txBody>
      </p:sp>
      <p:graphicFrame>
        <p:nvGraphicFramePr>
          <p:cNvPr id="6" name="Table 5"/>
          <p:cNvGraphicFramePr>
            <a:graphicFrameLocks noGrp="1"/>
          </p:cNvGraphicFramePr>
          <p:nvPr/>
        </p:nvGraphicFramePr>
        <p:xfrm>
          <a:off x="5181600" y="1447801"/>
          <a:ext cx="3429000" cy="2766060"/>
        </p:xfrm>
        <a:graphic>
          <a:graphicData uri="http://schemas.openxmlformats.org/drawingml/2006/table">
            <a:tbl>
              <a:tblPr firstRow="1" bandRow="1">
                <a:tableStyleId>{5C22544A-7EE6-4342-B048-85BDC9FD1C3A}</a:tableStyleId>
              </a:tblPr>
              <a:tblGrid>
                <a:gridCol w="685800"/>
                <a:gridCol w="685800"/>
                <a:gridCol w="685800"/>
                <a:gridCol w="685800"/>
                <a:gridCol w="685800"/>
              </a:tblGrid>
              <a:tr h="302281">
                <a:tc>
                  <a:txBody>
                    <a:bodyPr/>
                    <a:lstStyle/>
                    <a:p>
                      <a:pPr algn="l" fontAlgn="b"/>
                      <a:r>
                        <a:rPr lang="en-US" sz="1100" b="0" i="0" u="none" strike="noStrike" dirty="0">
                          <a:solidFill>
                            <a:srgbClr val="000000"/>
                          </a:solidFill>
                          <a:latin typeface="Calibri"/>
                        </a:rPr>
                        <a:t>batsman</a:t>
                      </a:r>
                    </a:p>
                  </a:txBody>
                  <a:tcPr marL="7620" marR="7620" marT="7620" marB="0" anchor="b"/>
                </a:tc>
                <a:tc>
                  <a:txBody>
                    <a:bodyPr/>
                    <a:lstStyle/>
                    <a:p>
                      <a:pPr algn="l" fontAlgn="b"/>
                      <a:r>
                        <a:rPr lang="en-US" sz="1100" b="0" i="0" u="none" strike="noStrike">
                          <a:solidFill>
                            <a:srgbClr val="000000"/>
                          </a:solidFill>
                          <a:latin typeface="Calibri"/>
                        </a:rPr>
                        <a:t>total_runs</a:t>
                      </a:r>
                    </a:p>
                  </a:txBody>
                  <a:tcPr marL="7620" marR="7620" marT="7620" marB="0" anchor="b"/>
                </a:tc>
                <a:tc>
                  <a:txBody>
                    <a:bodyPr/>
                    <a:lstStyle/>
                    <a:p>
                      <a:pPr algn="l" fontAlgn="b"/>
                      <a:r>
                        <a:rPr lang="en-US" sz="1100" b="0" i="0" u="none" strike="noStrike">
                          <a:solidFill>
                            <a:srgbClr val="000000"/>
                          </a:solidFill>
                          <a:latin typeface="Calibri"/>
                        </a:rPr>
                        <a:t>player_dismissed</a:t>
                      </a:r>
                    </a:p>
                  </a:txBody>
                  <a:tcPr marL="7620" marR="7620" marT="7620" marB="0" anchor="b"/>
                </a:tc>
                <a:tc>
                  <a:txBody>
                    <a:bodyPr/>
                    <a:lstStyle/>
                    <a:p>
                      <a:pPr algn="l" fontAlgn="b"/>
                      <a:r>
                        <a:rPr lang="en-US" sz="1100" b="0" i="0" u="none" strike="noStrike">
                          <a:solidFill>
                            <a:srgbClr val="000000"/>
                          </a:solidFill>
                          <a:latin typeface="Calibri"/>
                        </a:rPr>
                        <a:t>season</a:t>
                      </a:r>
                    </a:p>
                  </a:txBody>
                  <a:tcPr marL="7620" marR="7620" marT="7620" marB="0" anchor="b"/>
                </a:tc>
                <a:tc>
                  <a:txBody>
                    <a:bodyPr/>
                    <a:lstStyle/>
                    <a:p>
                      <a:pPr algn="l" fontAlgn="b"/>
                      <a:r>
                        <a:rPr lang="en-US" sz="1100" b="0" i="0" u="none" strike="noStrike">
                          <a:solidFill>
                            <a:srgbClr val="000000"/>
                          </a:solidFill>
                          <a:latin typeface="Calibri"/>
                        </a:rPr>
                        <a:t>average</a:t>
                      </a:r>
                    </a:p>
                  </a:txBody>
                  <a:tcPr marL="7620" marR="7620" marT="7620" marB="0" anchor="b"/>
                </a:tc>
              </a:tr>
              <a:tr h="302281">
                <a:tc>
                  <a:txBody>
                    <a:bodyPr/>
                    <a:lstStyle/>
                    <a:p>
                      <a:pPr algn="l" fontAlgn="b"/>
                      <a:r>
                        <a:rPr lang="en-US" sz="1100" b="0" i="0" u="none" strike="noStrike">
                          <a:solidFill>
                            <a:srgbClr val="000000"/>
                          </a:solidFill>
                          <a:latin typeface="Calibri"/>
                        </a:rPr>
                        <a:t>Iqbal Abdulla</a:t>
                      </a:r>
                    </a:p>
                  </a:txBody>
                  <a:tcPr marL="7620" marR="7620" marT="7620" marB="0" anchor="b"/>
                </a:tc>
                <a:tc>
                  <a:txBody>
                    <a:bodyPr/>
                    <a:lstStyle/>
                    <a:p>
                      <a:pPr algn="r" fontAlgn="b"/>
                      <a:r>
                        <a:rPr lang="en-US" sz="1100" b="0" i="0" u="none" strike="noStrike">
                          <a:solidFill>
                            <a:srgbClr val="000000"/>
                          </a:solidFill>
                          <a:latin typeface="Calibri"/>
                        </a:rPr>
                        <a:t>88</a:t>
                      </a:r>
                    </a:p>
                  </a:txBody>
                  <a:tcPr marL="7620" marR="7620" marT="7620" marB="0" anchor="b"/>
                </a:tc>
                <a:tc>
                  <a:txBody>
                    <a:bodyPr/>
                    <a:lstStyle/>
                    <a:p>
                      <a:pPr algn="r" fontAlgn="b"/>
                      <a:r>
                        <a:rPr lang="en-US" sz="1100" b="0" i="0" u="none" strike="noStrike">
                          <a:solidFill>
                            <a:srgbClr val="000000"/>
                          </a:solidFill>
                          <a:latin typeface="Calibri"/>
                        </a:rPr>
                        <a:t>1</a:t>
                      </a:r>
                    </a:p>
                  </a:txBody>
                  <a:tcPr marL="7620" marR="7620" marT="7620" marB="0" anchor="b"/>
                </a:tc>
                <a:tc>
                  <a:txBody>
                    <a:bodyPr/>
                    <a:lstStyle/>
                    <a:p>
                      <a:pPr algn="r" fontAlgn="b"/>
                      <a:r>
                        <a:rPr lang="en-US" sz="1100" b="0" i="0" u="none" strike="noStrike">
                          <a:solidFill>
                            <a:srgbClr val="000000"/>
                          </a:solidFill>
                          <a:latin typeface="Calibri"/>
                        </a:rPr>
                        <a:t>8</a:t>
                      </a:r>
                    </a:p>
                  </a:txBody>
                  <a:tcPr marL="7620" marR="7620" marT="7620" marB="0" anchor="b"/>
                </a:tc>
                <a:tc>
                  <a:txBody>
                    <a:bodyPr/>
                    <a:lstStyle/>
                    <a:p>
                      <a:pPr algn="r" fontAlgn="b"/>
                      <a:r>
                        <a:rPr lang="en-US" sz="1100" b="0" i="0" u="none" strike="noStrike" dirty="0" smtClean="0">
                          <a:solidFill>
                            <a:srgbClr val="000000"/>
                          </a:solidFill>
                          <a:latin typeface="Calibri"/>
                        </a:rPr>
                        <a:t>88.00</a:t>
                      </a:r>
                      <a:endParaRPr lang="en-US" sz="1100" b="0" i="0" u="none" strike="noStrike" dirty="0">
                        <a:solidFill>
                          <a:srgbClr val="000000"/>
                        </a:solidFill>
                        <a:latin typeface="Calibri"/>
                      </a:endParaRPr>
                    </a:p>
                  </a:txBody>
                  <a:tcPr marL="7620" marR="7620" marT="7620" marB="0" anchor="b"/>
                </a:tc>
              </a:tr>
              <a:tr h="154499">
                <a:tc>
                  <a:txBody>
                    <a:bodyPr/>
                    <a:lstStyle/>
                    <a:p>
                      <a:pPr algn="l" fontAlgn="b"/>
                      <a:r>
                        <a:rPr lang="en-US" sz="1100" b="0" i="0" u="none" strike="noStrike">
                          <a:solidFill>
                            <a:srgbClr val="000000"/>
                          </a:solidFill>
                          <a:latin typeface="Calibri"/>
                        </a:rPr>
                        <a:t>KL Rahul</a:t>
                      </a:r>
                    </a:p>
                  </a:txBody>
                  <a:tcPr marL="7620" marR="7620" marT="7620" marB="0" anchor="b"/>
                </a:tc>
                <a:tc>
                  <a:txBody>
                    <a:bodyPr/>
                    <a:lstStyle/>
                    <a:p>
                      <a:pPr algn="r" fontAlgn="b"/>
                      <a:r>
                        <a:rPr lang="en-US" sz="1100" b="0" i="0" u="none" strike="noStrike" dirty="0">
                          <a:solidFill>
                            <a:srgbClr val="000000"/>
                          </a:solidFill>
                          <a:latin typeface="Calibri"/>
                        </a:rPr>
                        <a:t>2647</a:t>
                      </a:r>
                    </a:p>
                  </a:txBody>
                  <a:tcPr marL="7620" marR="7620" marT="7620" marB="0" anchor="b"/>
                </a:tc>
                <a:tc>
                  <a:txBody>
                    <a:bodyPr/>
                    <a:lstStyle/>
                    <a:p>
                      <a:pPr algn="r" fontAlgn="b"/>
                      <a:r>
                        <a:rPr lang="en-US" sz="1100" b="0" i="0" u="none" strike="noStrike">
                          <a:solidFill>
                            <a:srgbClr val="000000"/>
                          </a:solidFill>
                          <a:latin typeface="Calibri"/>
                        </a:rPr>
                        <a:t>62</a:t>
                      </a:r>
                    </a:p>
                  </a:txBody>
                  <a:tcPr marL="7620" marR="7620" marT="7620" marB="0" anchor="b"/>
                </a:tc>
                <a:tc>
                  <a:txBody>
                    <a:bodyPr/>
                    <a:lstStyle/>
                    <a:p>
                      <a:pPr algn="r" fontAlgn="b"/>
                      <a:r>
                        <a:rPr lang="en-US" sz="1100" b="0" i="0" u="none" strike="noStrike">
                          <a:solidFill>
                            <a:srgbClr val="000000"/>
                          </a:solidFill>
                          <a:latin typeface="Calibri"/>
                        </a:rPr>
                        <a:t>7</a:t>
                      </a:r>
                    </a:p>
                  </a:txBody>
                  <a:tcPr marL="7620" marR="7620" marT="7620" marB="0" anchor="b"/>
                </a:tc>
                <a:tc>
                  <a:txBody>
                    <a:bodyPr/>
                    <a:lstStyle/>
                    <a:p>
                      <a:pPr algn="r" fontAlgn="b"/>
                      <a:r>
                        <a:rPr lang="en-US" sz="1100" b="0" i="0" u="none" strike="noStrike">
                          <a:solidFill>
                            <a:srgbClr val="000000"/>
                          </a:solidFill>
                          <a:latin typeface="Calibri"/>
                        </a:rPr>
                        <a:t>42.69</a:t>
                      </a:r>
                    </a:p>
                  </a:txBody>
                  <a:tcPr marL="7620" marR="7620" marT="7620" marB="0" anchor="b"/>
                </a:tc>
              </a:tr>
              <a:tr h="302281">
                <a:tc>
                  <a:txBody>
                    <a:bodyPr/>
                    <a:lstStyle/>
                    <a:p>
                      <a:pPr algn="l" fontAlgn="b"/>
                      <a:r>
                        <a:rPr lang="en-US" sz="1100" b="0" i="0" u="none" strike="noStrike">
                          <a:solidFill>
                            <a:srgbClr val="000000"/>
                          </a:solidFill>
                          <a:latin typeface="Calibri"/>
                        </a:rPr>
                        <a:t>AB de Villiers</a:t>
                      </a:r>
                    </a:p>
                  </a:txBody>
                  <a:tcPr marL="7620" marR="7620" marT="7620" marB="0" anchor="b"/>
                </a:tc>
                <a:tc>
                  <a:txBody>
                    <a:bodyPr/>
                    <a:lstStyle/>
                    <a:p>
                      <a:pPr algn="r" fontAlgn="b"/>
                      <a:r>
                        <a:rPr lang="en-US" sz="1100" b="0" i="0" u="none" strike="noStrike">
                          <a:solidFill>
                            <a:srgbClr val="000000"/>
                          </a:solidFill>
                          <a:latin typeface="Calibri"/>
                        </a:rPr>
                        <a:t>4849</a:t>
                      </a:r>
                    </a:p>
                  </a:txBody>
                  <a:tcPr marL="7620" marR="7620" marT="7620" marB="0" anchor="b"/>
                </a:tc>
                <a:tc>
                  <a:txBody>
                    <a:bodyPr/>
                    <a:lstStyle/>
                    <a:p>
                      <a:pPr algn="r" fontAlgn="b"/>
                      <a:r>
                        <a:rPr lang="en-US" sz="1100" b="0" i="0" u="none" strike="noStrike">
                          <a:solidFill>
                            <a:srgbClr val="000000"/>
                          </a:solidFill>
                          <a:latin typeface="Calibri"/>
                        </a:rPr>
                        <a:t>114</a:t>
                      </a:r>
                    </a:p>
                  </a:txBody>
                  <a:tcPr marL="7620" marR="7620" marT="7620" marB="0" anchor="b"/>
                </a:tc>
                <a:tc>
                  <a:txBody>
                    <a:bodyPr/>
                    <a:lstStyle/>
                    <a:p>
                      <a:pPr algn="r" fontAlgn="b"/>
                      <a:r>
                        <a:rPr lang="en-US" sz="1100" b="0" i="0" u="none" strike="noStrike">
                          <a:solidFill>
                            <a:srgbClr val="000000"/>
                          </a:solidFill>
                          <a:latin typeface="Calibri"/>
                        </a:rPr>
                        <a:t>13</a:t>
                      </a:r>
                    </a:p>
                  </a:txBody>
                  <a:tcPr marL="7620" marR="7620" marT="7620" marB="0" anchor="b"/>
                </a:tc>
                <a:tc>
                  <a:txBody>
                    <a:bodyPr/>
                    <a:lstStyle/>
                    <a:p>
                      <a:pPr algn="r" fontAlgn="b"/>
                      <a:r>
                        <a:rPr lang="en-US" sz="1100" b="0" i="0" u="none" strike="noStrike">
                          <a:solidFill>
                            <a:srgbClr val="000000"/>
                          </a:solidFill>
                          <a:latin typeface="Calibri"/>
                        </a:rPr>
                        <a:t>42.54</a:t>
                      </a:r>
                    </a:p>
                  </a:txBody>
                  <a:tcPr marL="7620" marR="7620" marT="7620" marB="0" anchor="b"/>
                </a:tc>
              </a:tr>
              <a:tr h="154499">
                <a:tc>
                  <a:txBody>
                    <a:bodyPr/>
                    <a:lstStyle/>
                    <a:p>
                      <a:pPr algn="l" fontAlgn="b"/>
                      <a:r>
                        <a:rPr lang="en-US" sz="1100" b="0" i="0" u="none" strike="noStrike">
                          <a:solidFill>
                            <a:srgbClr val="000000"/>
                          </a:solidFill>
                          <a:latin typeface="Calibri"/>
                        </a:rPr>
                        <a:t>DA Warner</a:t>
                      </a:r>
                    </a:p>
                  </a:txBody>
                  <a:tcPr marL="7620" marR="7620" marT="7620" marB="0" anchor="b"/>
                </a:tc>
                <a:tc>
                  <a:txBody>
                    <a:bodyPr/>
                    <a:lstStyle/>
                    <a:p>
                      <a:pPr algn="r" fontAlgn="b"/>
                      <a:r>
                        <a:rPr lang="en-US" sz="1100" b="0" i="0" u="none" strike="noStrike">
                          <a:solidFill>
                            <a:srgbClr val="000000"/>
                          </a:solidFill>
                          <a:latin typeface="Calibri"/>
                        </a:rPr>
                        <a:t>5254</a:t>
                      </a:r>
                    </a:p>
                  </a:txBody>
                  <a:tcPr marL="7620" marR="7620" marT="7620" marB="0" anchor="b"/>
                </a:tc>
                <a:tc>
                  <a:txBody>
                    <a:bodyPr/>
                    <a:lstStyle/>
                    <a:p>
                      <a:pPr algn="r" fontAlgn="b"/>
                      <a:r>
                        <a:rPr lang="en-US" sz="1100" b="0" i="0" u="none" strike="noStrike">
                          <a:solidFill>
                            <a:srgbClr val="000000"/>
                          </a:solidFill>
                          <a:latin typeface="Calibri"/>
                        </a:rPr>
                        <a:t>126</a:t>
                      </a:r>
                    </a:p>
                  </a:txBody>
                  <a:tcPr marL="7620" marR="7620" marT="7620" marB="0" anchor="b"/>
                </a:tc>
                <a:tc>
                  <a:txBody>
                    <a:bodyPr/>
                    <a:lstStyle/>
                    <a:p>
                      <a:pPr algn="r" fontAlgn="b"/>
                      <a:r>
                        <a:rPr lang="en-US" sz="1100" b="0" i="0" u="none" strike="noStrike">
                          <a:solidFill>
                            <a:srgbClr val="000000"/>
                          </a:solidFill>
                          <a:latin typeface="Calibri"/>
                        </a:rPr>
                        <a:t>11</a:t>
                      </a:r>
                    </a:p>
                  </a:txBody>
                  <a:tcPr marL="7620" marR="7620" marT="7620" marB="0" anchor="b"/>
                </a:tc>
                <a:tc>
                  <a:txBody>
                    <a:bodyPr/>
                    <a:lstStyle/>
                    <a:p>
                      <a:pPr algn="r" fontAlgn="b"/>
                      <a:r>
                        <a:rPr lang="en-US" sz="1100" b="0" i="0" u="none" strike="noStrike" dirty="0" smtClean="0">
                          <a:solidFill>
                            <a:srgbClr val="000000"/>
                          </a:solidFill>
                          <a:latin typeface="Calibri"/>
                        </a:rPr>
                        <a:t>41.70</a:t>
                      </a:r>
                      <a:endParaRPr lang="en-US" sz="1100" b="0" i="0" u="none" strike="noStrike" dirty="0">
                        <a:solidFill>
                          <a:srgbClr val="000000"/>
                        </a:solidFill>
                        <a:latin typeface="Calibri"/>
                      </a:endParaRPr>
                    </a:p>
                  </a:txBody>
                  <a:tcPr marL="7620" marR="7620" marT="7620" marB="0" anchor="b"/>
                </a:tc>
              </a:tr>
              <a:tr h="154499">
                <a:tc>
                  <a:txBody>
                    <a:bodyPr/>
                    <a:lstStyle/>
                    <a:p>
                      <a:pPr algn="l" fontAlgn="b"/>
                      <a:r>
                        <a:rPr lang="en-US" sz="1100" b="0" i="0" u="none" strike="noStrike">
                          <a:solidFill>
                            <a:srgbClr val="000000"/>
                          </a:solidFill>
                          <a:latin typeface="Calibri"/>
                        </a:rPr>
                        <a:t>JP Duminy</a:t>
                      </a:r>
                    </a:p>
                  </a:txBody>
                  <a:tcPr marL="7620" marR="7620" marT="7620" marB="0" anchor="b"/>
                </a:tc>
                <a:tc>
                  <a:txBody>
                    <a:bodyPr/>
                    <a:lstStyle/>
                    <a:p>
                      <a:pPr algn="r" fontAlgn="b"/>
                      <a:r>
                        <a:rPr lang="en-US" sz="1100" b="0" i="0" u="none" strike="noStrike">
                          <a:solidFill>
                            <a:srgbClr val="000000"/>
                          </a:solidFill>
                          <a:latin typeface="Calibri"/>
                        </a:rPr>
                        <a:t>2029</a:t>
                      </a:r>
                    </a:p>
                  </a:txBody>
                  <a:tcPr marL="7620" marR="7620" marT="7620" marB="0" anchor="b"/>
                </a:tc>
                <a:tc>
                  <a:txBody>
                    <a:bodyPr/>
                    <a:lstStyle/>
                    <a:p>
                      <a:pPr algn="r" fontAlgn="b"/>
                      <a:r>
                        <a:rPr lang="en-US" sz="1100" b="0" i="0" u="none" strike="noStrike">
                          <a:solidFill>
                            <a:srgbClr val="000000"/>
                          </a:solidFill>
                          <a:latin typeface="Calibri"/>
                        </a:rPr>
                        <a:t>49</a:t>
                      </a:r>
                    </a:p>
                  </a:txBody>
                  <a:tcPr marL="7620" marR="7620" marT="7620" marB="0" anchor="b"/>
                </a:tc>
                <a:tc>
                  <a:txBody>
                    <a:bodyPr/>
                    <a:lstStyle/>
                    <a:p>
                      <a:pPr algn="r" fontAlgn="b"/>
                      <a:r>
                        <a:rPr lang="en-US" sz="1100" b="0" i="0" u="none" strike="noStrike">
                          <a:solidFill>
                            <a:srgbClr val="000000"/>
                          </a:solidFill>
                          <a:latin typeface="Calibri"/>
                        </a:rPr>
                        <a:t>8</a:t>
                      </a:r>
                    </a:p>
                  </a:txBody>
                  <a:tcPr marL="7620" marR="7620" marT="7620" marB="0" anchor="b"/>
                </a:tc>
                <a:tc>
                  <a:txBody>
                    <a:bodyPr/>
                    <a:lstStyle/>
                    <a:p>
                      <a:pPr algn="r" fontAlgn="b"/>
                      <a:r>
                        <a:rPr lang="en-US" sz="1100" b="0" i="0" u="none" strike="noStrike">
                          <a:solidFill>
                            <a:srgbClr val="000000"/>
                          </a:solidFill>
                          <a:latin typeface="Calibri"/>
                        </a:rPr>
                        <a:t>41.41</a:t>
                      </a:r>
                    </a:p>
                  </a:txBody>
                  <a:tcPr marL="7620" marR="7620" marT="7620" marB="0" anchor="b"/>
                </a:tc>
              </a:tr>
              <a:tr h="154499">
                <a:tc>
                  <a:txBody>
                    <a:bodyPr/>
                    <a:lstStyle/>
                    <a:p>
                      <a:pPr algn="l" fontAlgn="b"/>
                      <a:r>
                        <a:rPr lang="en-US" sz="1100" b="0" i="0" u="none" strike="noStrike">
                          <a:solidFill>
                            <a:srgbClr val="000000"/>
                          </a:solidFill>
                          <a:latin typeface="Calibri"/>
                        </a:rPr>
                        <a:t>CH Gayle</a:t>
                      </a:r>
                    </a:p>
                  </a:txBody>
                  <a:tcPr marL="7620" marR="7620" marT="7620" marB="0" anchor="b"/>
                </a:tc>
                <a:tc>
                  <a:txBody>
                    <a:bodyPr/>
                    <a:lstStyle/>
                    <a:p>
                      <a:pPr algn="r" fontAlgn="b"/>
                      <a:r>
                        <a:rPr lang="en-US" sz="1100" b="0" i="0" u="none" strike="noStrike">
                          <a:solidFill>
                            <a:srgbClr val="000000"/>
                          </a:solidFill>
                          <a:latin typeface="Calibri"/>
                        </a:rPr>
                        <a:t>4772</a:t>
                      </a:r>
                    </a:p>
                  </a:txBody>
                  <a:tcPr marL="7620" marR="7620" marT="7620" marB="0" anchor="b"/>
                </a:tc>
                <a:tc>
                  <a:txBody>
                    <a:bodyPr/>
                    <a:lstStyle/>
                    <a:p>
                      <a:pPr algn="r" fontAlgn="b"/>
                      <a:r>
                        <a:rPr lang="en-US" sz="1100" b="0" i="0" u="none" strike="noStrike" dirty="0">
                          <a:solidFill>
                            <a:srgbClr val="000000"/>
                          </a:solidFill>
                          <a:latin typeface="Calibri"/>
                        </a:rPr>
                        <a:t>116</a:t>
                      </a:r>
                    </a:p>
                  </a:txBody>
                  <a:tcPr marL="7620" marR="7620" marT="7620" marB="0" anchor="b"/>
                </a:tc>
                <a:tc>
                  <a:txBody>
                    <a:bodyPr/>
                    <a:lstStyle/>
                    <a:p>
                      <a:pPr algn="r" fontAlgn="b"/>
                      <a:r>
                        <a:rPr lang="en-US" sz="1100" b="0" i="0" u="none" strike="noStrike">
                          <a:solidFill>
                            <a:srgbClr val="000000"/>
                          </a:solidFill>
                          <a:latin typeface="Calibri"/>
                        </a:rPr>
                        <a:t>12</a:t>
                      </a:r>
                    </a:p>
                  </a:txBody>
                  <a:tcPr marL="7620" marR="7620" marT="7620" marB="0" anchor="b"/>
                </a:tc>
                <a:tc>
                  <a:txBody>
                    <a:bodyPr/>
                    <a:lstStyle/>
                    <a:p>
                      <a:pPr algn="r" fontAlgn="b"/>
                      <a:r>
                        <a:rPr lang="en-US" sz="1100" b="0" i="0" u="none" strike="noStrike">
                          <a:solidFill>
                            <a:srgbClr val="000000"/>
                          </a:solidFill>
                          <a:latin typeface="Calibri"/>
                        </a:rPr>
                        <a:t>41.14</a:t>
                      </a:r>
                    </a:p>
                  </a:txBody>
                  <a:tcPr marL="7620" marR="7620" marT="7620" marB="0" anchor="b"/>
                </a:tc>
              </a:tr>
              <a:tr h="154499">
                <a:tc>
                  <a:txBody>
                    <a:bodyPr/>
                    <a:lstStyle/>
                    <a:p>
                      <a:pPr algn="l" fontAlgn="b"/>
                      <a:r>
                        <a:rPr lang="en-US" sz="1100" b="0" i="0" u="none" strike="noStrike">
                          <a:solidFill>
                            <a:srgbClr val="000000"/>
                          </a:solidFill>
                          <a:latin typeface="Calibri"/>
                        </a:rPr>
                        <a:t>ML Hayden</a:t>
                      </a:r>
                    </a:p>
                  </a:txBody>
                  <a:tcPr marL="7620" marR="7620" marT="7620" marB="0" anchor="b"/>
                </a:tc>
                <a:tc>
                  <a:txBody>
                    <a:bodyPr/>
                    <a:lstStyle/>
                    <a:p>
                      <a:pPr algn="r" fontAlgn="b"/>
                      <a:r>
                        <a:rPr lang="en-US" sz="1100" b="0" i="0" u="none" strike="noStrike">
                          <a:solidFill>
                            <a:srgbClr val="000000"/>
                          </a:solidFill>
                          <a:latin typeface="Calibri"/>
                        </a:rPr>
                        <a:t>1107</a:t>
                      </a:r>
                    </a:p>
                  </a:txBody>
                  <a:tcPr marL="7620" marR="7620" marT="7620" marB="0" anchor="b"/>
                </a:tc>
                <a:tc>
                  <a:txBody>
                    <a:bodyPr/>
                    <a:lstStyle/>
                    <a:p>
                      <a:pPr algn="r" fontAlgn="b"/>
                      <a:r>
                        <a:rPr lang="en-US" sz="1100" b="0" i="0" u="none" strike="noStrike">
                          <a:solidFill>
                            <a:srgbClr val="000000"/>
                          </a:solidFill>
                          <a:latin typeface="Calibri"/>
                        </a:rPr>
                        <a:t>27</a:t>
                      </a:r>
                    </a:p>
                  </a:txBody>
                  <a:tcPr marL="7620" marR="7620" marT="7620" marB="0" anchor="b"/>
                </a:tc>
                <a:tc>
                  <a:txBody>
                    <a:bodyPr/>
                    <a:lstStyle/>
                    <a:p>
                      <a:pPr algn="r" fontAlgn="b"/>
                      <a:r>
                        <a:rPr lang="en-US" sz="1100" b="0" i="0" u="none" strike="noStrike">
                          <a:solidFill>
                            <a:srgbClr val="000000"/>
                          </a:solidFill>
                          <a:latin typeface="Calibri"/>
                        </a:rPr>
                        <a:t>3</a:t>
                      </a:r>
                    </a:p>
                  </a:txBody>
                  <a:tcPr marL="7620" marR="7620" marT="7620" marB="0" anchor="b"/>
                </a:tc>
                <a:tc>
                  <a:txBody>
                    <a:bodyPr/>
                    <a:lstStyle/>
                    <a:p>
                      <a:pPr algn="r" fontAlgn="b"/>
                      <a:r>
                        <a:rPr lang="en-US" sz="1100" b="0" i="0" u="none" strike="noStrike" dirty="0" smtClean="0">
                          <a:solidFill>
                            <a:srgbClr val="000000"/>
                          </a:solidFill>
                          <a:latin typeface="Calibri"/>
                        </a:rPr>
                        <a:t>41.00</a:t>
                      </a:r>
                      <a:endParaRPr lang="en-US" sz="1100" b="0" i="0" u="none" strike="noStrike" dirty="0">
                        <a:solidFill>
                          <a:srgbClr val="000000"/>
                        </a:solidFill>
                        <a:latin typeface="Calibri"/>
                      </a:endParaRPr>
                    </a:p>
                  </a:txBody>
                  <a:tcPr marL="7620" marR="7620" marT="7620" marB="0" anchor="b"/>
                </a:tc>
              </a:tr>
              <a:tr h="302281">
                <a:tc>
                  <a:txBody>
                    <a:bodyPr/>
                    <a:lstStyle/>
                    <a:p>
                      <a:pPr algn="l" fontAlgn="b"/>
                      <a:r>
                        <a:rPr lang="en-US" sz="1100" b="0" i="0" u="none" strike="noStrike">
                          <a:solidFill>
                            <a:srgbClr val="000000"/>
                          </a:solidFill>
                          <a:latin typeface="Calibri"/>
                        </a:rPr>
                        <a:t>LMP Simmons</a:t>
                      </a:r>
                    </a:p>
                  </a:txBody>
                  <a:tcPr marL="7620" marR="7620" marT="7620" marB="0" anchor="b"/>
                </a:tc>
                <a:tc>
                  <a:txBody>
                    <a:bodyPr/>
                    <a:lstStyle/>
                    <a:p>
                      <a:pPr algn="r" fontAlgn="b"/>
                      <a:r>
                        <a:rPr lang="en-US" sz="1100" b="0" i="0" u="none" strike="noStrike" dirty="0">
                          <a:solidFill>
                            <a:srgbClr val="000000"/>
                          </a:solidFill>
                          <a:latin typeface="Calibri"/>
                        </a:rPr>
                        <a:t>1079</a:t>
                      </a:r>
                    </a:p>
                  </a:txBody>
                  <a:tcPr marL="7620" marR="7620" marT="7620" marB="0" anchor="b"/>
                </a:tc>
                <a:tc>
                  <a:txBody>
                    <a:bodyPr/>
                    <a:lstStyle/>
                    <a:p>
                      <a:pPr algn="r" fontAlgn="b"/>
                      <a:r>
                        <a:rPr lang="en-US" sz="1100" b="0" i="0" u="none" strike="noStrike">
                          <a:solidFill>
                            <a:srgbClr val="000000"/>
                          </a:solidFill>
                          <a:latin typeface="Calibri"/>
                        </a:rPr>
                        <a:t>27</a:t>
                      </a:r>
                    </a:p>
                  </a:txBody>
                  <a:tcPr marL="7620" marR="7620" marT="7620" marB="0" anchor="b"/>
                </a:tc>
                <a:tc>
                  <a:txBody>
                    <a:bodyPr/>
                    <a:lstStyle/>
                    <a:p>
                      <a:pPr algn="r" fontAlgn="b"/>
                      <a:r>
                        <a:rPr lang="en-US" sz="1100" b="0" i="0" u="none" strike="noStrike">
                          <a:solidFill>
                            <a:srgbClr val="000000"/>
                          </a:solidFill>
                          <a:latin typeface="Calibri"/>
                        </a:rPr>
                        <a:t>4</a:t>
                      </a:r>
                    </a:p>
                  </a:txBody>
                  <a:tcPr marL="7620" marR="7620" marT="7620" marB="0" anchor="b"/>
                </a:tc>
                <a:tc>
                  <a:txBody>
                    <a:bodyPr/>
                    <a:lstStyle/>
                    <a:p>
                      <a:pPr algn="r" fontAlgn="b"/>
                      <a:r>
                        <a:rPr lang="en-US" sz="1100" b="0" i="0" u="none" strike="noStrike">
                          <a:solidFill>
                            <a:srgbClr val="000000"/>
                          </a:solidFill>
                          <a:latin typeface="Calibri"/>
                        </a:rPr>
                        <a:t>39.96</a:t>
                      </a:r>
                    </a:p>
                  </a:txBody>
                  <a:tcPr marL="7620" marR="7620" marT="7620" marB="0" anchor="b"/>
                </a:tc>
              </a:tr>
              <a:tr h="302281">
                <a:tc>
                  <a:txBody>
                    <a:bodyPr/>
                    <a:lstStyle/>
                    <a:p>
                      <a:pPr algn="l" fontAlgn="b"/>
                      <a:r>
                        <a:rPr lang="en-US" sz="1100" b="0" i="0" u="none" strike="noStrike">
                          <a:solidFill>
                            <a:srgbClr val="000000"/>
                          </a:solidFill>
                          <a:latin typeface="Calibri"/>
                        </a:rPr>
                        <a:t>KS Williamson</a:t>
                      </a:r>
                    </a:p>
                  </a:txBody>
                  <a:tcPr marL="7620" marR="7620" marT="7620" marB="0" anchor="b"/>
                </a:tc>
                <a:tc>
                  <a:txBody>
                    <a:bodyPr/>
                    <a:lstStyle/>
                    <a:p>
                      <a:pPr algn="r" fontAlgn="b"/>
                      <a:r>
                        <a:rPr lang="en-US" sz="1100" b="0" i="0" u="none" strike="noStrike" dirty="0">
                          <a:solidFill>
                            <a:srgbClr val="000000"/>
                          </a:solidFill>
                          <a:latin typeface="Calibri"/>
                        </a:rPr>
                        <a:t>1619</a:t>
                      </a:r>
                    </a:p>
                  </a:txBody>
                  <a:tcPr marL="7620" marR="7620" marT="7620" marB="0" anchor="b"/>
                </a:tc>
                <a:tc>
                  <a:txBody>
                    <a:bodyPr/>
                    <a:lstStyle/>
                    <a:p>
                      <a:pPr algn="r" fontAlgn="b"/>
                      <a:r>
                        <a:rPr lang="en-US" sz="1100" b="0" i="0" u="none" strike="noStrike">
                          <a:solidFill>
                            <a:srgbClr val="000000"/>
                          </a:solidFill>
                          <a:latin typeface="Calibri"/>
                        </a:rPr>
                        <a:t>41</a:t>
                      </a:r>
                    </a:p>
                  </a:txBody>
                  <a:tcPr marL="7620" marR="7620" marT="7620" marB="0" anchor="b"/>
                </a:tc>
                <a:tc>
                  <a:txBody>
                    <a:bodyPr/>
                    <a:lstStyle/>
                    <a:p>
                      <a:pPr algn="r" fontAlgn="b"/>
                      <a:r>
                        <a:rPr lang="en-US" sz="1100" b="0" i="0" u="none" strike="noStrike">
                          <a:solidFill>
                            <a:srgbClr val="000000"/>
                          </a:solidFill>
                          <a:latin typeface="Calibri"/>
                        </a:rPr>
                        <a:t>6</a:t>
                      </a:r>
                    </a:p>
                  </a:txBody>
                  <a:tcPr marL="7620" marR="7620" marT="7620" marB="0" anchor="b"/>
                </a:tc>
                <a:tc>
                  <a:txBody>
                    <a:bodyPr/>
                    <a:lstStyle/>
                    <a:p>
                      <a:pPr algn="r" fontAlgn="b"/>
                      <a:r>
                        <a:rPr lang="en-US" sz="1100" b="0" i="0" u="none" strike="noStrike" dirty="0">
                          <a:solidFill>
                            <a:srgbClr val="000000"/>
                          </a:solidFill>
                          <a:latin typeface="Calibri"/>
                        </a:rPr>
                        <a:t>39.49</a:t>
                      </a:r>
                    </a:p>
                  </a:txBody>
                  <a:tcPr marL="7620" marR="7620" marT="7620" marB="0" anchor="b"/>
                </a:tc>
              </a:tr>
              <a:tr h="154499">
                <a:tc>
                  <a:txBody>
                    <a:bodyPr/>
                    <a:lstStyle/>
                    <a:p>
                      <a:pPr algn="l" fontAlgn="b"/>
                      <a:r>
                        <a:rPr lang="en-US" sz="1100" b="0" i="0" u="none" strike="noStrike">
                          <a:solidFill>
                            <a:srgbClr val="000000"/>
                          </a:solidFill>
                          <a:latin typeface="Calibri"/>
                        </a:rPr>
                        <a:t>OA Shah</a:t>
                      </a:r>
                    </a:p>
                  </a:txBody>
                  <a:tcPr marL="7620" marR="7620" marT="7620" marB="0" anchor="b"/>
                </a:tc>
                <a:tc>
                  <a:txBody>
                    <a:bodyPr/>
                    <a:lstStyle/>
                    <a:p>
                      <a:pPr algn="r" fontAlgn="b"/>
                      <a:r>
                        <a:rPr lang="en-US" sz="1100" b="0" i="0" u="none" strike="noStrike">
                          <a:solidFill>
                            <a:srgbClr val="000000"/>
                          </a:solidFill>
                          <a:latin typeface="Calibri"/>
                        </a:rPr>
                        <a:t>506</a:t>
                      </a:r>
                    </a:p>
                  </a:txBody>
                  <a:tcPr marL="7620" marR="7620" marT="7620" marB="0" anchor="b"/>
                </a:tc>
                <a:tc>
                  <a:txBody>
                    <a:bodyPr/>
                    <a:lstStyle/>
                    <a:p>
                      <a:pPr algn="r" fontAlgn="b"/>
                      <a:r>
                        <a:rPr lang="en-US" sz="1100" b="0" i="0" u="none" strike="noStrike">
                          <a:solidFill>
                            <a:srgbClr val="000000"/>
                          </a:solidFill>
                          <a:latin typeface="Calibri"/>
                        </a:rPr>
                        <a:t>13</a:t>
                      </a:r>
                    </a:p>
                  </a:txBody>
                  <a:tcPr marL="7620" marR="7620" marT="7620" marB="0" anchor="b"/>
                </a:tc>
                <a:tc>
                  <a:txBody>
                    <a:bodyPr/>
                    <a:lstStyle/>
                    <a:p>
                      <a:pPr algn="r" fontAlgn="b"/>
                      <a:r>
                        <a:rPr lang="en-US" sz="1100" b="0" i="0" u="none" strike="noStrike">
                          <a:solidFill>
                            <a:srgbClr val="000000"/>
                          </a:solidFill>
                          <a:latin typeface="Calibri"/>
                        </a:rPr>
                        <a:t>4</a:t>
                      </a:r>
                    </a:p>
                  </a:txBody>
                  <a:tcPr marL="7620" marR="7620" marT="7620" marB="0" anchor="b"/>
                </a:tc>
                <a:tc>
                  <a:txBody>
                    <a:bodyPr/>
                    <a:lstStyle/>
                    <a:p>
                      <a:pPr algn="r" fontAlgn="b"/>
                      <a:r>
                        <a:rPr lang="en-US" sz="1100" b="0" i="0" u="none" strike="noStrike" dirty="0">
                          <a:solidFill>
                            <a:srgbClr val="000000"/>
                          </a:solidFill>
                          <a:latin typeface="Calibri"/>
                        </a:rPr>
                        <a:t>38.92</a:t>
                      </a:r>
                    </a:p>
                  </a:txBody>
                  <a:tcPr marL="7620" marR="7620" marT="7620" marB="0" anchor="b"/>
                </a:tc>
              </a:tr>
            </a:tbl>
          </a:graphicData>
        </a:graphic>
      </p:graphicFrame>
      <p:graphicFrame>
        <p:nvGraphicFramePr>
          <p:cNvPr id="8" name="Chart 7"/>
          <p:cNvGraphicFramePr/>
          <p:nvPr/>
        </p:nvGraphicFramePr>
        <p:xfrm>
          <a:off x="2895600" y="4191000"/>
          <a:ext cx="5638800" cy="2667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3: Query to find top 10 players with high boundary percentage</a:t>
            </a:r>
            <a:endParaRPr lang="en-US" dirty="0"/>
          </a:p>
        </p:txBody>
      </p:sp>
      <p:sp>
        <p:nvSpPr>
          <p:cNvPr id="3" name="Content Placeholder 2"/>
          <p:cNvSpPr>
            <a:spLocks noGrp="1"/>
          </p:cNvSpPr>
          <p:nvPr>
            <p:ph sz="quarter" idx="1"/>
          </p:nvPr>
        </p:nvSpPr>
        <p:spPr/>
        <p:txBody>
          <a:bodyPr>
            <a:normAutofit/>
          </a:bodyPr>
          <a:lstStyle/>
          <a:p>
            <a:pPr>
              <a:buNone/>
            </a:pPr>
            <a:r>
              <a:rPr lang="en-US" sz="1200" dirty="0" smtClean="0">
                <a:latin typeface="Calibri" pitchFamily="34" charset="0"/>
                <a:cs typeface="Calibri" pitchFamily="34" charset="0"/>
              </a:rPr>
              <a:t>	</a:t>
            </a:r>
            <a:r>
              <a:rPr lang="en-US" sz="1600" dirty="0" smtClean="0">
                <a:latin typeface="Calibri" pitchFamily="34" charset="0"/>
                <a:cs typeface="Calibri" pitchFamily="34" charset="0"/>
              </a:rPr>
              <a:t>select </a:t>
            </a:r>
            <a:r>
              <a:rPr lang="en-US" sz="1600" dirty="0" err="1" smtClean="0">
                <a:latin typeface="Calibri" pitchFamily="34" charset="0"/>
                <a:cs typeface="Calibri" pitchFamily="34" charset="0"/>
              </a:rPr>
              <a:t>a.batsman</a:t>
            </a:r>
            <a:r>
              <a:rPr lang="en-US" sz="1600" dirty="0" smtClean="0">
                <a:latin typeface="Calibri" pitchFamily="34" charset="0"/>
                <a:cs typeface="Calibri" pitchFamily="34" charset="0"/>
              </a:rPr>
              <a:t>, </a:t>
            </a:r>
            <a:r>
              <a:rPr lang="en-US" sz="1600" dirty="0" smtClean="0">
                <a:latin typeface="Calibri" pitchFamily="34" charset="0"/>
                <a:cs typeface="Calibri" pitchFamily="34" charset="0"/>
              </a:rPr>
              <a:t> count(distinct(extract(year </a:t>
            </a:r>
            <a:r>
              <a:rPr lang="en-US" sz="1600" dirty="0" smtClean="0">
                <a:latin typeface="Calibri" pitchFamily="34" charset="0"/>
                <a:cs typeface="Calibri" pitchFamily="34" charset="0"/>
              </a:rPr>
              <a:t>from </a:t>
            </a:r>
            <a:r>
              <a:rPr lang="en-US" sz="1600" dirty="0" err="1" smtClean="0">
                <a:latin typeface="Calibri" pitchFamily="34" charset="0"/>
                <a:cs typeface="Calibri" pitchFamily="34" charset="0"/>
              </a:rPr>
              <a:t>b.date</a:t>
            </a:r>
            <a:r>
              <a:rPr lang="en-US" sz="1600" dirty="0" smtClean="0">
                <a:latin typeface="Calibri" pitchFamily="34" charset="0"/>
                <a:cs typeface="Calibri" pitchFamily="34" charset="0"/>
              </a:rPr>
              <a:t>))) as </a:t>
            </a:r>
            <a:r>
              <a:rPr lang="en-US" sz="1600" dirty="0" smtClean="0">
                <a:latin typeface="Calibri" pitchFamily="34" charset="0"/>
                <a:cs typeface="Calibri" pitchFamily="34" charset="0"/>
              </a:rPr>
              <a:t>seasons, sum(case </a:t>
            </a:r>
            <a:r>
              <a:rPr lang="en-US" sz="1600" dirty="0" smtClean="0">
                <a:latin typeface="Calibri" pitchFamily="34" charset="0"/>
                <a:cs typeface="Calibri" pitchFamily="34" charset="0"/>
              </a:rPr>
              <a:t>when </a:t>
            </a:r>
            <a:r>
              <a:rPr lang="en-US" sz="1600" dirty="0" err="1" smtClean="0">
                <a:latin typeface="Calibri" pitchFamily="34" charset="0"/>
                <a:cs typeface="Calibri" pitchFamily="34" charset="0"/>
              </a:rPr>
              <a:t>batsman_runs</a:t>
            </a:r>
            <a:r>
              <a:rPr lang="en-US" sz="1600" dirty="0" smtClean="0">
                <a:latin typeface="Calibri" pitchFamily="34" charset="0"/>
                <a:cs typeface="Calibri" pitchFamily="34" charset="0"/>
              </a:rPr>
              <a:t> in (4,6) </a:t>
            </a:r>
            <a:r>
              <a:rPr lang="en-US" sz="1600" dirty="0" smtClean="0">
                <a:latin typeface="Calibri" pitchFamily="34" charset="0"/>
                <a:cs typeface="Calibri" pitchFamily="34" charset="0"/>
              </a:rPr>
              <a:t>then </a:t>
            </a:r>
            <a:r>
              <a:rPr lang="en-US" sz="1600" dirty="0" err="1" smtClean="0">
                <a:latin typeface="Calibri" pitchFamily="34" charset="0"/>
                <a:cs typeface="Calibri" pitchFamily="34" charset="0"/>
              </a:rPr>
              <a:t>batsman_runs</a:t>
            </a:r>
            <a:r>
              <a:rPr lang="en-US" sz="1600" dirty="0" smtClean="0">
                <a:latin typeface="Calibri" pitchFamily="34" charset="0"/>
                <a:cs typeface="Calibri" pitchFamily="34" charset="0"/>
              </a:rPr>
              <a:t> </a:t>
            </a:r>
            <a:r>
              <a:rPr lang="en-US" sz="1600" dirty="0" smtClean="0">
                <a:latin typeface="Calibri" pitchFamily="34" charset="0"/>
                <a:cs typeface="Calibri" pitchFamily="34" charset="0"/>
              </a:rPr>
              <a:t>else 0 end) as </a:t>
            </a:r>
            <a:r>
              <a:rPr lang="en-US" sz="1600" dirty="0" err="1" smtClean="0">
                <a:latin typeface="Calibri" pitchFamily="34" charset="0"/>
                <a:cs typeface="Calibri" pitchFamily="34" charset="0"/>
              </a:rPr>
              <a:t>total_boundaries</a:t>
            </a:r>
            <a:r>
              <a:rPr lang="en-US" sz="1600" dirty="0" smtClean="0">
                <a:latin typeface="Calibri" pitchFamily="34" charset="0"/>
                <a:cs typeface="Calibri" pitchFamily="34" charset="0"/>
              </a:rPr>
              <a:t>, </a:t>
            </a:r>
            <a:r>
              <a:rPr lang="en-US" sz="1600" dirty="0" smtClean="0">
                <a:latin typeface="Calibri" pitchFamily="34" charset="0"/>
                <a:cs typeface="Calibri" pitchFamily="34" charset="0"/>
              </a:rPr>
              <a:t>sum(</a:t>
            </a:r>
            <a:r>
              <a:rPr lang="en-US" sz="1600" dirty="0" err="1" smtClean="0">
                <a:latin typeface="Calibri" pitchFamily="34" charset="0"/>
                <a:cs typeface="Calibri" pitchFamily="34" charset="0"/>
              </a:rPr>
              <a:t>total_runs</a:t>
            </a:r>
            <a:r>
              <a:rPr lang="en-US" sz="1600" dirty="0" smtClean="0">
                <a:latin typeface="Calibri" pitchFamily="34" charset="0"/>
                <a:cs typeface="Calibri" pitchFamily="34" charset="0"/>
              </a:rPr>
              <a:t>) as </a:t>
            </a:r>
            <a:r>
              <a:rPr lang="en-US" sz="1600" dirty="0" err="1" smtClean="0">
                <a:latin typeface="Calibri" pitchFamily="34" charset="0"/>
                <a:cs typeface="Calibri" pitchFamily="34" charset="0"/>
              </a:rPr>
              <a:t>total_runs</a:t>
            </a:r>
            <a:r>
              <a:rPr lang="en-US" sz="1600" dirty="0" smtClean="0">
                <a:latin typeface="Calibri" pitchFamily="34" charset="0"/>
                <a:cs typeface="Calibri" pitchFamily="34" charset="0"/>
              </a:rPr>
              <a:t>, round(sum(case </a:t>
            </a:r>
            <a:r>
              <a:rPr lang="en-US" sz="1600" dirty="0" smtClean="0">
                <a:latin typeface="Calibri" pitchFamily="34" charset="0"/>
                <a:cs typeface="Calibri" pitchFamily="34" charset="0"/>
              </a:rPr>
              <a:t>when </a:t>
            </a:r>
            <a:r>
              <a:rPr lang="en-US" sz="1600" dirty="0" err="1" smtClean="0">
                <a:latin typeface="Calibri" pitchFamily="34" charset="0"/>
                <a:cs typeface="Calibri" pitchFamily="34" charset="0"/>
              </a:rPr>
              <a:t>batsman_runs</a:t>
            </a:r>
            <a:r>
              <a:rPr lang="en-US" sz="1600" dirty="0" smtClean="0">
                <a:latin typeface="Calibri" pitchFamily="34" charset="0"/>
                <a:cs typeface="Calibri" pitchFamily="34" charset="0"/>
              </a:rPr>
              <a:t> in (4,6) then </a:t>
            </a:r>
            <a:r>
              <a:rPr lang="en-US" sz="1600" dirty="0" err="1" smtClean="0">
                <a:latin typeface="Calibri" pitchFamily="34" charset="0"/>
                <a:cs typeface="Calibri" pitchFamily="34" charset="0"/>
              </a:rPr>
              <a:t>batsman_runs</a:t>
            </a:r>
            <a:r>
              <a:rPr lang="en-US" sz="1600" dirty="0" smtClean="0">
                <a:latin typeface="Calibri" pitchFamily="34" charset="0"/>
                <a:cs typeface="Calibri" pitchFamily="34" charset="0"/>
              </a:rPr>
              <a:t> else 0 end)*1.0/sum(</a:t>
            </a:r>
            <a:r>
              <a:rPr lang="en-US" sz="1600" dirty="0" err="1" smtClean="0">
                <a:latin typeface="Calibri" pitchFamily="34" charset="0"/>
                <a:cs typeface="Calibri" pitchFamily="34" charset="0"/>
              </a:rPr>
              <a:t>total_runs</a:t>
            </a:r>
            <a:r>
              <a:rPr lang="en-US" sz="1600" dirty="0" smtClean="0">
                <a:latin typeface="Calibri" pitchFamily="34" charset="0"/>
                <a:cs typeface="Calibri" pitchFamily="34" charset="0"/>
              </a:rPr>
              <a:t>)*100,2) as </a:t>
            </a:r>
            <a:r>
              <a:rPr lang="en-US" sz="1600" dirty="0" err="1" smtClean="0">
                <a:latin typeface="Calibri" pitchFamily="34" charset="0"/>
                <a:cs typeface="Calibri" pitchFamily="34" charset="0"/>
              </a:rPr>
              <a:t>boundary_percentage</a:t>
            </a:r>
            <a:r>
              <a:rPr lang="en-US" sz="1600" dirty="0" smtClean="0">
                <a:latin typeface="Calibri" pitchFamily="34" charset="0"/>
                <a:cs typeface="Calibri" pitchFamily="34" charset="0"/>
              </a:rPr>
              <a:t> from </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IPL_Ball</a:t>
            </a:r>
            <a:r>
              <a:rPr lang="en-US" sz="1600" dirty="0" smtClean="0">
                <a:latin typeface="Calibri" pitchFamily="34" charset="0"/>
                <a:cs typeface="Calibri" pitchFamily="34" charset="0"/>
              </a:rPr>
              <a:t>" as </a:t>
            </a:r>
            <a:r>
              <a:rPr lang="en-US" sz="1600" dirty="0" smtClean="0">
                <a:latin typeface="Calibri" pitchFamily="34" charset="0"/>
                <a:cs typeface="Calibri" pitchFamily="34" charset="0"/>
              </a:rPr>
              <a:t>a  left join  </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IPL_matches_P</a:t>
            </a:r>
            <a:r>
              <a:rPr lang="en-US" sz="1600" dirty="0" smtClean="0">
                <a:latin typeface="Calibri" pitchFamily="34" charset="0"/>
                <a:cs typeface="Calibri" pitchFamily="34" charset="0"/>
              </a:rPr>
              <a:t>" as </a:t>
            </a:r>
            <a:r>
              <a:rPr lang="en-US" sz="1600" dirty="0" smtClean="0">
                <a:latin typeface="Calibri" pitchFamily="34" charset="0"/>
                <a:cs typeface="Calibri" pitchFamily="34" charset="0"/>
              </a:rPr>
              <a:t>b on </a:t>
            </a:r>
            <a:r>
              <a:rPr lang="en-US" sz="1600" dirty="0" smtClean="0">
                <a:latin typeface="Calibri" pitchFamily="34" charset="0"/>
                <a:cs typeface="Calibri" pitchFamily="34" charset="0"/>
              </a:rPr>
              <a:t>a.id = </a:t>
            </a:r>
            <a:r>
              <a:rPr lang="en-US" sz="1600" dirty="0" smtClean="0">
                <a:latin typeface="Calibri" pitchFamily="34" charset="0"/>
                <a:cs typeface="Calibri" pitchFamily="34" charset="0"/>
              </a:rPr>
              <a:t>b.id where </a:t>
            </a:r>
            <a:r>
              <a:rPr lang="en-US" sz="1600" dirty="0" err="1" smtClean="0">
                <a:latin typeface="Calibri" pitchFamily="34" charset="0"/>
                <a:cs typeface="Calibri" pitchFamily="34" charset="0"/>
              </a:rPr>
              <a:t>total_runs</a:t>
            </a:r>
            <a:r>
              <a:rPr lang="en-US" sz="1600" dirty="0" smtClean="0">
                <a:latin typeface="Calibri" pitchFamily="34" charset="0"/>
                <a:cs typeface="Calibri" pitchFamily="34" charset="0"/>
              </a:rPr>
              <a:t> &gt; 0 </a:t>
            </a:r>
            <a:r>
              <a:rPr lang="en-US" sz="1600" dirty="0" smtClean="0">
                <a:latin typeface="Calibri" pitchFamily="34" charset="0"/>
                <a:cs typeface="Calibri" pitchFamily="34" charset="0"/>
              </a:rPr>
              <a:t> group </a:t>
            </a:r>
            <a:r>
              <a:rPr lang="en-US" sz="1600" dirty="0" smtClean="0">
                <a:latin typeface="Calibri" pitchFamily="34" charset="0"/>
                <a:cs typeface="Calibri" pitchFamily="34" charset="0"/>
              </a:rPr>
              <a:t>by </a:t>
            </a:r>
            <a:r>
              <a:rPr lang="en-US" sz="1600" dirty="0" err="1" smtClean="0">
                <a:latin typeface="Calibri" pitchFamily="34" charset="0"/>
                <a:cs typeface="Calibri" pitchFamily="34" charset="0"/>
              </a:rPr>
              <a:t>a.batsman</a:t>
            </a:r>
            <a:r>
              <a:rPr lang="en-US" sz="1600" dirty="0" smtClean="0">
                <a:latin typeface="Calibri" pitchFamily="34" charset="0"/>
                <a:cs typeface="Calibri" pitchFamily="34" charset="0"/>
              </a:rPr>
              <a:t> </a:t>
            </a:r>
            <a:r>
              <a:rPr lang="en-US" sz="1600" dirty="0" smtClean="0">
                <a:latin typeface="Calibri" pitchFamily="34" charset="0"/>
                <a:cs typeface="Calibri" pitchFamily="34" charset="0"/>
              </a:rPr>
              <a:t> having </a:t>
            </a:r>
            <a:r>
              <a:rPr lang="en-US" sz="1600" dirty="0" smtClean="0">
                <a:latin typeface="Calibri" pitchFamily="34" charset="0"/>
                <a:cs typeface="Calibri" pitchFamily="34" charset="0"/>
              </a:rPr>
              <a:t>count(distinct(extract(year from </a:t>
            </a:r>
            <a:r>
              <a:rPr lang="en-US" sz="1600" dirty="0" err="1" smtClean="0">
                <a:latin typeface="Calibri" pitchFamily="34" charset="0"/>
                <a:cs typeface="Calibri" pitchFamily="34" charset="0"/>
              </a:rPr>
              <a:t>b.date</a:t>
            </a:r>
            <a:r>
              <a:rPr lang="en-US" sz="1600" dirty="0" smtClean="0">
                <a:latin typeface="Calibri" pitchFamily="34" charset="0"/>
                <a:cs typeface="Calibri" pitchFamily="34" charset="0"/>
              </a:rPr>
              <a:t>))) &gt; </a:t>
            </a:r>
            <a:r>
              <a:rPr lang="en-US" sz="1600" dirty="0" smtClean="0">
                <a:latin typeface="Calibri" pitchFamily="34" charset="0"/>
                <a:cs typeface="Calibri" pitchFamily="34" charset="0"/>
              </a:rPr>
              <a:t>2 order </a:t>
            </a:r>
            <a:r>
              <a:rPr lang="en-US" sz="1600" dirty="0" smtClean="0">
                <a:latin typeface="Calibri" pitchFamily="34" charset="0"/>
                <a:cs typeface="Calibri" pitchFamily="34" charset="0"/>
              </a:rPr>
              <a:t>by </a:t>
            </a:r>
            <a:r>
              <a:rPr lang="en-US" sz="1600" dirty="0" err="1" smtClean="0">
                <a:latin typeface="Calibri" pitchFamily="34" charset="0"/>
                <a:cs typeface="Calibri" pitchFamily="34" charset="0"/>
              </a:rPr>
              <a:t>boundary_percentage</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desc</a:t>
            </a:r>
            <a:r>
              <a:rPr lang="en-US" sz="1600" dirty="0" smtClean="0">
                <a:latin typeface="Calibri" pitchFamily="34" charset="0"/>
                <a:cs typeface="Calibri" pitchFamily="34" charset="0"/>
              </a:rPr>
              <a:t> limit </a:t>
            </a:r>
            <a:r>
              <a:rPr lang="en-US" sz="1600" dirty="0" smtClean="0">
                <a:latin typeface="Calibri" pitchFamily="34" charset="0"/>
                <a:cs typeface="Calibri" pitchFamily="34" charset="0"/>
              </a:rPr>
              <a:t>10;</a:t>
            </a:r>
            <a:endParaRPr lang="en-US" sz="1200" dirty="0">
              <a:latin typeface="Calibri" pitchFamily="34" charset="0"/>
              <a:cs typeface="Calibri" pitchFamily="34" charset="0"/>
            </a:endParaRPr>
          </a:p>
        </p:txBody>
      </p:sp>
      <p:graphicFrame>
        <p:nvGraphicFramePr>
          <p:cNvPr id="6" name="Table 5"/>
          <p:cNvGraphicFramePr>
            <a:graphicFrameLocks noGrp="1"/>
          </p:cNvGraphicFramePr>
          <p:nvPr/>
        </p:nvGraphicFramePr>
        <p:xfrm>
          <a:off x="5334000" y="3352800"/>
          <a:ext cx="3352800" cy="3223951"/>
        </p:xfrm>
        <a:graphic>
          <a:graphicData uri="http://schemas.openxmlformats.org/drawingml/2006/table">
            <a:tbl>
              <a:tblPr firstRow="1" bandRow="1">
                <a:tableStyleId>{5C22544A-7EE6-4342-B048-85BDC9FD1C3A}</a:tableStyleId>
              </a:tblPr>
              <a:tblGrid>
                <a:gridCol w="670560"/>
                <a:gridCol w="670560"/>
                <a:gridCol w="670560"/>
                <a:gridCol w="670560"/>
                <a:gridCol w="670560"/>
              </a:tblGrid>
              <a:tr h="494082">
                <a:tc>
                  <a:txBody>
                    <a:bodyPr/>
                    <a:lstStyle/>
                    <a:p>
                      <a:pPr algn="l" fontAlgn="b"/>
                      <a:r>
                        <a:rPr lang="en-US" sz="1100" b="0" i="0" u="none" strike="noStrike" dirty="0">
                          <a:solidFill>
                            <a:srgbClr val="000000"/>
                          </a:solidFill>
                          <a:latin typeface="Calibri"/>
                        </a:rPr>
                        <a:t>batsman</a:t>
                      </a:r>
                    </a:p>
                  </a:txBody>
                  <a:tcPr marL="7620" marR="7620" marT="7620" marB="0" anchor="b"/>
                </a:tc>
                <a:tc>
                  <a:txBody>
                    <a:bodyPr/>
                    <a:lstStyle/>
                    <a:p>
                      <a:pPr algn="l" fontAlgn="b"/>
                      <a:r>
                        <a:rPr lang="en-US" sz="1100" b="0" i="0" u="none" strike="noStrike" dirty="0">
                          <a:solidFill>
                            <a:srgbClr val="000000"/>
                          </a:solidFill>
                          <a:latin typeface="Calibri"/>
                        </a:rPr>
                        <a:t>seasons</a:t>
                      </a:r>
                    </a:p>
                  </a:txBody>
                  <a:tcPr marL="7620" marR="7620" marT="7620" marB="0" anchor="b"/>
                </a:tc>
                <a:tc>
                  <a:txBody>
                    <a:bodyPr/>
                    <a:lstStyle/>
                    <a:p>
                      <a:pPr algn="l" fontAlgn="b"/>
                      <a:r>
                        <a:rPr lang="en-US" sz="1100" b="0" i="0" u="none" strike="noStrike" dirty="0" err="1" smtClean="0">
                          <a:solidFill>
                            <a:srgbClr val="000000"/>
                          </a:solidFill>
                          <a:latin typeface="Calibri"/>
                        </a:rPr>
                        <a:t>total_boundaries</a:t>
                      </a:r>
                      <a:endParaRPr lang="en-US" sz="1100" b="0" i="0" u="none" strike="noStrike" dirty="0">
                        <a:solidFill>
                          <a:srgbClr val="000000"/>
                        </a:solidFill>
                        <a:latin typeface="Calibri"/>
                      </a:endParaRPr>
                    </a:p>
                  </a:txBody>
                  <a:tcPr marL="7620" marR="7620" marT="7620" marB="0" anchor="b"/>
                </a:tc>
                <a:tc>
                  <a:txBody>
                    <a:bodyPr/>
                    <a:lstStyle/>
                    <a:p>
                      <a:pPr algn="l" fontAlgn="b"/>
                      <a:r>
                        <a:rPr lang="en-US" sz="1100" b="0" i="0" u="none" strike="noStrike">
                          <a:solidFill>
                            <a:srgbClr val="000000"/>
                          </a:solidFill>
                          <a:latin typeface="Calibri"/>
                        </a:rPr>
                        <a:t>total_runs</a:t>
                      </a:r>
                    </a:p>
                  </a:txBody>
                  <a:tcPr marL="7620" marR="7620" marT="7620" marB="0" anchor="b"/>
                </a:tc>
                <a:tc>
                  <a:txBody>
                    <a:bodyPr/>
                    <a:lstStyle/>
                    <a:p>
                      <a:pPr algn="l" fontAlgn="b"/>
                      <a:r>
                        <a:rPr lang="en-US" sz="1100" b="0" i="0" u="none" strike="noStrike">
                          <a:solidFill>
                            <a:srgbClr val="000000"/>
                          </a:solidFill>
                          <a:latin typeface="Calibri"/>
                        </a:rPr>
                        <a:t>boundary_percentage</a:t>
                      </a:r>
                    </a:p>
                  </a:txBody>
                  <a:tcPr marL="7620" marR="7620" marT="7620" marB="0" anchor="b"/>
                </a:tc>
              </a:tr>
              <a:tr h="224585">
                <a:tc>
                  <a:txBody>
                    <a:bodyPr/>
                    <a:lstStyle/>
                    <a:p>
                      <a:pPr algn="l" fontAlgn="b"/>
                      <a:r>
                        <a:rPr lang="en-US" sz="1100" b="0" i="0" u="none" strike="noStrike">
                          <a:solidFill>
                            <a:srgbClr val="000000"/>
                          </a:solidFill>
                          <a:latin typeface="Calibri"/>
                        </a:rPr>
                        <a:t>SP Narine</a:t>
                      </a:r>
                    </a:p>
                  </a:txBody>
                  <a:tcPr marL="7620" marR="7620" marT="7620" marB="0" anchor="b"/>
                </a:tc>
                <a:tc>
                  <a:txBody>
                    <a:bodyPr/>
                    <a:lstStyle/>
                    <a:p>
                      <a:pPr algn="r" fontAlgn="b"/>
                      <a:r>
                        <a:rPr lang="en-US" sz="1100" b="0" i="0" u="none" strike="noStrike">
                          <a:solidFill>
                            <a:srgbClr val="000000"/>
                          </a:solidFill>
                          <a:latin typeface="Calibri"/>
                        </a:rPr>
                        <a:t>9</a:t>
                      </a:r>
                    </a:p>
                  </a:txBody>
                  <a:tcPr marL="7620" marR="7620" marT="7620" marB="0" anchor="b"/>
                </a:tc>
                <a:tc>
                  <a:txBody>
                    <a:bodyPr/>
                    <a:lstStyle/>
                    <a:p>
                      <a:pPr algn="r" fontAlgn="b"/>
                      <a:r>
                        <a:rPr lang="en-US" sz="1100" b="0" i="0" u="none" strike="noStrike">
                          <a:solidFill>
                            <a:srgbClr val="000000"/>
                          </a:solidFill>
                          <a:latin typeface="Calibri"/>
                        </a:rPr>
                        <a:t>724</a:t>
                      </a:r>
                    </a:p>
                  </a:txBody>
                  <a:tcPr marL="7620" marR="7620" marT="7620" marB="0" anchor="b"/>
                </a:tc>
                <a:tc>
                  <a:txBody>
                    <a:bodyPr/>
                    <a:lstStyle/>
                    <a:p>
                      <a:pPr algn="r" fontAlgn="b"/>
                      <a:r>
                        <a:rPr lang="en-US" sz="1100" b="0" i="0" u="none" strike="noStrike">
                          <a:solidFill>
                            <a:srgbClr val="000000"/>
                          </a:solidFill>
                          <a:latin typeface="Calibri"/>
                        </a:rPr>
                        <a:t>959</a:t>
                      </a:r>
                    </a:p>
                  </a:txBody>
                  <a:tcPr marL="7620" marR="7620" marT="7620" marB="0" anchor="b"/>
                </a:tc>
                <a:tc>
                  <a:txBody>
                    <a:bodyPr/>
                    <a:lstStyle/>
                    <a:p>
                      <a:pPr algn="r" fontAlgn="b"/>
                      <a:r>
                        <a:rPr lang="en-US" sz="1100" b="0" i="0" u="none" strike="noStrike" dirty="0" smtClean="0">
                          <a:solidFill>
                            <a:srgbClr val="000000"/>
                          </a:solidFill>
                          <a:latin typeface="Calibri"/>
                        </a:rPr>
                        <a:t>75.50</a:t>
                      </a:r>
                      <a:endParaRPr lang="en-US" sz="1100" b="0" i="0" u="none" strike="noStrike" dirty="0">
                        <a:solidFill>
                          <a:srgbClr val="000000"/>
                        </a:solidFill>
                        <a:latin typeface="Calibri"/>
                      </a:endParaRPr>
                    </a:p>
                  </a:txBody>
                  <a:tcPr marL="7620" marR="7620" marT="7620" marB="0" anchor="b"/>
                </a:tc>
              </a:tr>
              <a:tr h="224585">
                <a:tc>
                  <a:txBody>
                    <a:bodyPr/>
                    <a:lstStyle/>
                    <a:p>
                      <a:pPr algn="l" fontAlgn="b"/>
                      <a:r>
                        <a:rPr lang="en-US" sz="1100" b="0" i="0" u="none" strike="noStrike">
                          <a:solidFill>
                            <a:srgbClr val="000000"/>
                          </a:solidFill>
                          <a:latin typeface="Calibri"/>
                        </a:rPr>
                        <a:t>AD Russell</a:t>
                      </a:r>
                    </a:p>
                  </a:txBody>
                  <a:tcPr marL="7620" marR="7620" marT="7620" marB="0" anchor="b"/>
                </a:tc>
                <a:tc>
                  <a:txBody>
                    <a:bodyPr/>
                    <a:lstStyle/>
                    <a:p>
                      <a:pPr algn="r" fontAlgn="b"/>
                      <a:r>
                        <a:rPr lang="en-US" sz="1100" b="0" i="0" u="none" strike="noStrike">
                          <a:solidFill>
                            <a:srgbClr val="000000"/>
                          </a:solidFill>
                          <a:latin typeface="Calibri"/>
                        </a:rPr>
                        <a:t>8</a:t>
                      </a:r>
                    </a:p>
                  </a:txBody>
                  <a:tcPr marL="7620" marR="7620" marT="7620" marB="0" anchor="b"/>
                </a:tc>
                <a:tc>
                  <a:txBody>
                    <a:bodyPr/>
                    <a:lstStyle/>
                    <a:p>
                      <a:pPr algn="r" fontAlgn="b"/>
                      <a:r>
                        <a:rPr lang="en-US" sz="1100" b="0" i="0" u="none" strike="noStrike">
                          <a:solidFill>
                            <a:srgbClr val="000000"/>
                          </a:solidFill>
                          <a:latin typeface="Calibri"/>
                        </a:rPr>
                        <a:t>1194</a:t>
                      </a:r>
                    </a:p>
                  </a:txBody>
                  <a:tcPr marL="7620" marR="7620" marT="7620" marB="0" anchor="b"/>
                </a:tc>
                <a:tc>
                  <a:txBody>
                    <a:bodyPr/>
                    <a:lstStyle/>
                    <a:p>
                      <a:pPr algn="r" fontAlgn="b"/>
                      <a:r>
                        <a:rPr lang="en-US" sz="1100" b="0" i="0" u="none" strike="noStrike">
                          <a:solidFill>
                            <a:srgbClr val="000000"/>
                          </a:solidFill>
                          <a:latin typeface="Calibri"/>
                        </a:rPr>
                        <a:t>1604</a:t>
                      </a:r>
                    </a:p>
                  </a:txBody>
                  <a:tcPr marL="7620" marR="7620" marT="7620" marB="0" anchor="b"/>
                </a:tc>
                <a:tc>
                  <a:txBody>
                    <a:bodyPr/>
                    <a:lstStyle/>
                    <a:p>
                      <a:pPr algn="r" fontAlgn="b"/>
                      <a:r>
                        <a:rPr lang="en-US" sz="1100" b="0" i="0" u="none" strike="noStrike">
                          <a:solidFill>
                            <a:srgbClr val="000000"/>
                          </a:solidFill>
                          <a:latin typeface="Calibri"/>
                        </a:rPr>
                        <a:t>74.44</a:t>
                      </a:r>
                    </a:p>
                  </a:txBody>
                  <a:tcPr marL="7620" marR="7620" marT="7620" marB="0" anchor="b"/>
                </a:tc>
              </a:tr>
              <a:tr h="224585">
                <a:tc>
                  <a:txBody>
                    <a:bodyPr/>
                    <a:lstStyle/>
                    <a:p>
                      <a:pPr algn="l" fontAlgn="b"/>
                      <a:r>
                        <a:rPr lang="en-US" sz="1100" b="0" i="0" u="none" strike="noStrike">
                          <a:solidFill>
                            <a:srgbClr val="000000"/>
                          </a:solidFill>
                          <a:latin typeface="Calibri"/>
                        </a:rPr>
                        <a:t>CH Gayle</a:t>
                      </a:r>
                    </a:p>
                  </a:txBody>
                  <a:tcPr marL="7620" marR="7620" marT="7620" marB="0" anchor="b"/>
                </a:tc>
                <a:tc>
                  <a:txBody>
                    <a:bodyPr/>
                    <a:lstStyle/>
                    <a:p>
                      <a:pPr algn="r" fontAlgn="b"/>
                      <a:r>
                        <a:rPr lang="en-US" sz="1100" b="0" i="0" u="none" strike="noStrike">
                          <a:solidFill>
                            <a:srgbClr val="000000"/>
                          </a:solidFill>
                          <a:latin typeface="Calibri"/>
                        </a:rPr>
                        <a:t>12</a:t>
                      </a:r>
                    </a:p>
                  </a:txBody>
                  <a:tcPr marL="7620" marR="7620" marT="7620" marB="0" anchor="b"/>
                </a:tc>
                <a:tc>
                  <a:txBody>
                    <a:bodyPr/>
                    <a:lstStyle/>
                    <a:p>
                      <a:pPr algn="r" fontAlgn="b"/>
                      <a:r>
                        <a:rPr lang="en-US" sz="1100" b="0" i="0" u="none" strike="noStrike">
                          <a:solidFill>
                            <a:srgbClr val="000000"/>
                          </a:solidFill>
                          <a:latin typeface="Calibri"/>
                        </a:rPr>
                        <a:t>3630</a:t>
                      </a:r>
                    </a:p>
                  </a:txBody>
                  <a:tcPr marL="7620" marR="7620" marT="7620" marB="0" anchor="b"/>
                </a:tc>
                <a:tc>
                  <a:txBody>
                    <a:bodyPr/>
                    <a:lstStyle/>
                    <a:p>
                      <a:pPr algn="r" fontAlgn="b"/>
                      <a:r>
                        <a:rPr lang="en-US" sz="1100" b="0" i="0" u="none" strike="noStrike">
                          <a:solidFill>
                            <a:srgbClr val="000000"/>
                          </a:solidFill>
                          <a:latin typeface="Calibri"/>
                        </a:rPr>
                        <a:t>5103</a:t>
                      </a:r>
                    </a:p>
                  </a:txBody>
                  <a:tcPr marL="7620" marR="7620" marT="7620" marB="0" anchor="b"/>
                </a:tc>
                <a:tc>
                  <a:txBody>
                    <a:bodyPr/>
                    <a:lstStyle/>
                    <a:p>
                      <a:pPr algn="r" fontAlgn="b"/>
                      <a:r>
                        <a:rPr lang="en-US" sz="1100" b="0" i="0" u="none" strike="noStrike">
                          <a:solidFill>
                            <a:srgbClr val="000000"/>
                          </a:solidFill>
                          <a:latin typeface="Calibri"/>
                        </a:rPr>
                        <a:t>71.13</a:t>
                      </a:r>
                    </a:p>
                  </a:txBody>
                  <a:tcPr marL="7620" marR="7620" marT="7620" marB="0" anchor="b"/>
                </a:tc>
              </a:tr>
              <a:tr h="331846">
                <a:tc>
                  <a:txBody>
                    <a:bodyPr/>
                    <a:lstStyle/>
                    <a:p>
                      <a:pPr algn="l" fontAlgn="b"/>
                      <a:r>
                        <a:rPr lang="en-US" sz="1100" b="0" i="0" u="none" strike="noStrike">
                          <a:solidFill>
                            <a:srgbClr val="000000"/>
                          </a:solidFill>
                          <a:latin typeface="Calibri"/>
                        </a:rPr>
                        <a:t>BCJ Cutting</a:t>
                      </a:r>
                    </a:p>
                  </a:txBody>
                  <a:tcPr marL="7620" marR="7620" marT="7620" marB="0" anchor="b"/>
                </a:tc>
                <a:tc>
                  <a:txBody>
                    <a:bodyPr/>
                    <a:lstStyle/>
                    <a:p>
                      <a:pPr algn="r" fontAlgn="b"/>
                      <a:r>
                        <a:rPr lang="en-US" sz="1100" b="0" i="0" u="none" strike="noStrike">
                          <a:solidFill>
                            <a:srgbClr val="000000"/>
                          </a:solidFill>
                          <a:latin typeface="Calibri"/>
                        </a:rPr>
                        <a:t>5</a:t>
                      </a:r>
                    </a:p>
                  </a:txBody>
                  <a:tcPr marL="7620" marR="7620" marT="7620" marB="0" anchor="b"/>
                </a:tc>
                <a:tc>
                  <a:txBody>
                    <a:bodyPr/>
                    <a:lstStyle/>
                    <a:p>
                      <a:pPr algn="r" fontAlgn="b"/>
                      <a:r>
                        <a:rPr lang="en-US" sz="1100" b="0" i="0" u="none" strike="noStrike" dirty="0">
                          <a:solidFill>
                            <a:srgbClr val="000000"/>
                          </a:solidFill>
                          <a:latin typeface="Calibri"/>
                        </a:rPr>
                        <a:t>174</a:t>
                      </a:r>
                    </a:p>
                  </a:txBody>
                  <a:tcPr marL="7620" marR="7620" marT="7620" marB="0" anchor="b"/>
                </a:tc>
                <a:tc>
                  <a:txBody>
                    <a:bodyPr/>
                    <a:lstStyle/>
                    <a:p>
                      <a:pPr algn="r" fontAlgn="b"/>
                      <a:r>
                        <a:rPr lang="en-US" sz="1100" b="0" i="0" u="none" strike="noStrike">
                          <a:solidFill>
                            <a:srgbClr val="000000"/>
                          </a:solidFill>
                          <a:latin typeface="Calibri"/>
                        </a:rPr>
                        <a:t>251</a:t>
                      </a:r>
                    </a:p>
                  </a:txBody>
                  <a:tcPr marL="7620" marR="7620" marT="7620" marB="0" anchor="b"/>
                </a:tc>
                <a:tc>
                  <a:txBody>
                    <a:bodyPr/>
                    <a:lstStyle/>
                    <a:p>
                      <a:pPr algn="r" fontAlgn="b"/>
                      <a:r>
                        <a:rPr lang="en-US" sz="1100" b="0" i="0" u="none" strike="noStrike">
                          <a:solidFill>
                            <a:srgbClr val="000000"/>
                          </a:solidFill>
                          <a:latin typeface="Calibri"/>
                        </a:rPr>
                        <a:t>69.32</a:t>
                      </a:r>
                    </a:p>
                  </a:txBody>
                  <a:tcPr marL="7620" marR="7620" marT="7620" marB="0" anchor="b"/>
                </a:tc>
              </a:tr>
              <a:tr h="224585">
                <a:tc>
                  <a:txBody>
                    <a:bodyPr/>
                    <a:lstStyle/>
                    <a:p>
                      <a:pPr algn="l" fontAlgn="b"/>
                      <a:r>
                        <a:rPr lang="en-US" sz="1100" b="0" i="0" u="none" strike="noStrike">
                          <a:solidFill>
                            <a:srgbClr val="000000"/>
                          </a:solidFill>
                          <a:latin typeface="Calibri"/>
                        </a:rPr>
                        <a:t>KK Cooper</a:t>
                      </a:r>
                    </a:p>
                  </a:txBody>
                  <a:tcPr marL="7620" marR="7620" marT="7620" marB="0" anchor="b"/>
                </a:tc>
                <a:tc>
                  <a:txBody>
                    <a:bodyPr/>
                    <a:lstStyle/>
                    <a:p>
                      <a:pPr algn="r" fontAlgn="b"/>
                      <a:r>
                        <a:rPr lang="en-US" sz="1100" b="0" i="0" u="none" strike="noStrike">
                          <a:solidFill>
                            <a:srgbClr val="000000"/>
                          </a:solidFill>
                          <a:latin typeface="Calibri"/>
                        </a:rPr>
                        <a:t>3</a:t>
                      </a:r>
                    </a:p>
                  </a:txBody>
                  <a:tcPr marL="7620" marR="7620" marT="7620" marB="0" anchor="b"/>
                </a:tc>
                <a:tc>
                  <a:txBody>
                    <a:bodyPr/>
                    <a:lstStyle/>
                    <a:p>
                      <a:pPr algn="r" fontAlgn="b"/>
                      <a:r>
                        <a:rPr lang="en-US" sz="1100" b="0" i="0" u="none" strike="noStrike">
                          <a:solidFill>
                            <a:srgbClr val="000000"/>
                          </a:solidFill>
                          <a:latin typeface="Calibri"/>
                        </a:rPr>
                        <a:t>84</a:t>
                      </a:r>
                    </a:p>
                  </a:txBody>
                  <a:tcPr marL="7620" marR="7620" marT="7620" marB="0" anchor="b"/>
                </a:tc>
                <a:tc>
                  <a:txBody>
                    <a:bodyPr/>
                    <a:lstStyle/>
                    <a:p>
                      <a:pPr algn="r" fontAlgn="b"/>
                      <a:r>
                        <a:rPr lang="en-US" sz="1100" b="0" i="0" u="none" strike="noStrike">
                          <a:solidFill>
                            <a:srgbClr val="000000"/>
                          </a:solidFill>
                          <a:latin typeface="Calibri"/>
                        </a:rPr>
                        <a:t>122</a:t>
                      </a:r>
                    </a:p>
                  </a:txBody>
                  <a:tcPr marL="7620" marR="7620" marT="7620" marB="0" anchor="b"/>
                </a:tc>
                <a:tc>
                  <a:txBody>
                    <a:bodyPr/>
                    <a:lstStyle/>
                    <a:p>
                      <a:pPr algn="r" fontAlgn="b"/>
                      <a:r>
                        <a:rPr lang="en-US" sz="1100" b="0" i="0" u="none" strike="noStrike">
                          <a:solidFill>
                            <a:srgbClr val="000000"/>
                          </a:solidFill>
                          <a:latin typeface="Calibri"/>
                        </a:rPr>
                        <a:t>68.85</a:t>
                      </a:r>
                    </a:p>
                  </a:txBody>
                  <a:tcPr marL="7620" marR="7620" marT="7620" marB="0" anchor="b"/>
                </a:tc>
              </a:tr>
              <a:tr h="494082">
                <a:tc>
                  <a:txBody>
                    <a:bodyPr/>
                    <a:lstStyle/>
                    <a:p>
                      <a:pPr algn="l" fontAlgn="b"/>
                      <a:r>
                        <a:rPr lang="en-US" sz="1100" b="0" i="0" u="none" strike="noStrike">
                          <a:solidFill>
                            <a:srgbClr val="000000"/>
                          </a:solidFill>
                          <a:latin typeface="Calibri"/>
                        </a:rPr>
                        <a:t>CR Brathwaite</a:t>
                      </a:r>
                    </a:p>
                  </a:txBody>
                  <a:tcPr marL="7620" marR="7620" marT="7620" marB="0" anchor="b"/>
                </a:tc>
                <a:tc>
                  <a:txBody>
                    <a:bodyPr/>
                    <a:lstStyle/>
                    <a:p>
                      <a:pPr algn="r" fontAlgn="b"/>
                      <a:r>
                        <a:rPr lang="en-US" sz="1100" b="0" i="0" u="none" strike="noStrike">
                          <a:solidFill>
                            <a:srgbClr val="000000"/>
                          </a:solidFill>
                          <a:latin typeface="Calibri"/>
                        </a:rPr>
                        <a:t>4</a:t>
                      </a:r>
                    </a:p>
                  </a:txBody>
                  <a:tcPr marL="7620" marR="7620" marT="7620" marB="0" anchor="b"/>
                </a:tc>
                <a:tc>
                  <a:txBody>
                    <a:bodyPr/>
                    <a:lstStyle/>
                    <a:p>
                      <a:pPr algn="r" fontAlgn="b"/>
                      <a:r>
                        <a:rPr lang="en-US" sz="1100" b="0" i="0" u="none" strike="noStrike">
                          <a:solidFill>
                            <a:srgbClr val="000000"/>
                          </a:solidFill>
                          <a:latin typeface="Calibri"/>
                        </a:rPr>
                        <a:t>136</a:t>
                      </a:r>
                    </a:p>
                  </a:txBody>
                  <a:tcPr marL="7620" marR="7620" marT="7620" marB="0" anchor="b"/>
                </a:tc>
                <a:tc>
                  <a:txBody>
                    <a:bodyPr/>
                    <a:lstStyle/>
                    <a:p>
                      <a:pPr algn="r" fontAlgn="b"/>
                      <a:r>
                        <a:rPr lang="en-US" sz="1100" b="0" i="0" u="none" strike="noStrike">
                          <a:solidFill>
                            <a:srgbClr val="000000"/>
                          </a:solidFill>
                          <a:latin typeface="Calibri"/>
                        </a:rPr>
                        <a:t>198</a:t>
                      </a:r>
                    </a:p>
                  </a:txBody>
                  <a:tcPr marL="7620" marR="7620" marT="7620" marB="0" anchor="b"/>
                </a:tc>
                <a:tc>
                  <a:txBody>
                    <a:bodyPr/>
                    <a:lstStyle/>
                    <a:p>
                      <a:pPr algn="r" fontAlgn="b"/>
                      <a:r>
                        <a:rPr lang="en-US" sz="1100" b="0" i="0" u="none" strike="noStrike">
                          <a:solidFill>
                            <a:srgbClr val="000000"/>
                          </a:solidFill>
                          <a:latin typeface="Calibri"/>
                        </a:rPr>
                        <a:t>68.69</a:t>
                      </a:r>
                    </a:p>
                  </a:txBody>
                  <a:tcPr marL="7620" marR="7620" marT="7620" marB="0" anchor="b"/>
                </a:tc>
              </a:tr>
              <a:tr h="224585">
                <a:tc>
                  <a:txBody>
                    <a:bodyPr/>
                    <a:lstStyle/>
                    <a:p>
                      <a:pPr algn="l" fontAlgn="b"/>
                      <a:r>
                        <a:rPr lang="en-US" sz="1100" b="0" i="0" u="none" strike="noStrike">
                          <a:solidFill>
                            <a:srgbClr val="000000"/>
                          </a:solidFill>
                          <a:latin typeface="Calibri"/>
                        </a:rPr>
                        <a:t>MM Ali</a:t>
                      </a:r>
                    </a:p>
                  </a:txBody>
                  <a:tcPr marL="7620" marR="7620" marT="7620" marB="0" anchor="b"/>
                </a:tc>
                <a:tc>
                  <a:txBody>
                    <a:bodyPr/>
                    <a:lstStyle/>
                    <a:p>
                      <a:pPr algn="r" fontAlgn="b"/>
                      <a:r>
                        <a:rPr lang="en-US" sz="1100" b="0" i="0" u="none" strike="noStrike">
                          <a:solidFill>
                            <a:srgbClr val="000000"/>
                          </a:solidFill>
                          <a:latin typeface="Calibri"/>
                        </a:rPr>
                        <a:t>3</a:t>
                      </a:r>
                    </a:p>
                  </a:txBody>
                  <a:tcPr marL="7620" marR="7620" marT="7620" marB="0" anchor="b"/>
                </a:tc>
                <a:tc>
                  <a:txBody>
                    <a:bodyPr/>
                    <a:lstStyle/>
                    <a:p>
                      <a:pPr algn="r" fontAlgn="b"/>
                      <a:r>
                        <a:rPr lang="en-US" sz="1100" b="0" i="0" u="none" strike="noStrike">
                          <a:solidFill>
                            <a:srgbClr val="000000"/>
                          </a:solidFill>
                          <a:latin typeface="Calibri"/>
                        </a:rPr>
                        <a:t>222</a:t>
                      </a:r>
                    </a:p>
                  </a:txBody>
                  <a:tcPr marL="7620" marR="7620" marT="7620" marB="0" anchor="b"/>
                </a:tc>
                <a:tc>
                  <a:txBody>
                    <a:bodyPr/>
                    <a:lstStyle/>
                    <a:p>
                      <a:pPr algn="r" fontAlgn="b"/>
                      <a:r>
                        <a:rPr lang="en-US" sz="1100" b="0" i="0" u="none" strike="noStrike">
                          <a:solidFill>
                            <a:srgbClr val="000000"/>
                          </a:solidFill>
                          <a:latin typeface="Calibri"/>
                        </a:rPr>
                        <a:t>324</a:t>
                      </a:r>
                    </a:p>
                  </a:txBody>
                  <a:tcPr marL="7620" marR="7620" marT="7620" marB="0" anchor="b"/>
                </a:tc>
                <a:tc>
                  <a:txBody>
                    <a:bodyPr/>
                    <a:lstStyle/>
                    <a:p>
                      <a:pPr algn="r" fontAlgn="b"/>
                      <a:r>
                        <a:rPr lang="en-US" sz="1100" b="0" i="0" u="none" strike="noStrike">
                          <a:solidFill>
                            <a:srgbClr val="000000"/>
                          </a:solidFill>
                          <a:latin typeface="Calibri"/>
                        </a:rPr>
                        <a:t>68.52</a:t>
                      </a:r>
                    </a:p>
                  </a:txBody>
                  <a:tcPr marL="7620" marR="7620" marT="7620" marB="0" anchor="b"/>
                </a:tc>
              </a:tr>
              <a:tr h="331846">
                <a:tc>
                  <a:txBody>
                    <a:bodyPr/>
                    <a:lstStyle/>
                    <a:p>
                      <a:pPr algn="l" fontAlgn="b"/>
                      <a:r>
                        <a:rPr lang="en-US" sz="1100" b="0" i="0" u="none" strike="noStrike">
                          <a:solidFill>
                            <a:srgbClr val="000000"/>
                          </a:solidFill>
                          <a:latin typeface="Calibri"/>
                        </a:rPr>
                        <a:t>AC Gilchrist</a:t>
                      </a:r>
                    </a:p>
                  </a:txBody>
                  <a:tcPr marL="7620" marR="7620" marT="7620" marB="0" anchor="b"/>
                </a:tc>
                <a:tc>
                  <a:txBody>
                    <a:bodyPr/>
                    <a:lstStyle/>
                    <a:p>
                      <a:pPr algn="r" fontAlgn="b"/>
                      <a:r>
                        <a:rPr lang="en-US" sz="1100" b="0" i="0" u="none" strike="noStrike">
                          <a:solidFill>
                            <a:srgbClr val="000000"/>
                          </a:solidFill>
                          <a:latin typeface="Calibri"/>
                        </a:rPr>
                        <a:t>6</a:t>
                      </a:r>
                    </a:p>
                  </a:txBody>
                  <a:tcPr marL="7620" marR="7620" marT="7620" marB="0" anchor="b"/>
                </a:tc>
                <a:tc>
                  <a:txBody>
                    <a:bodyPr/>
                    <a:lstStyle/>
                    <a:p>
                      <a:pPr algn="r" fontAlgn="b"/>
                      <a:r>
                        <a:rPr lang="en-US" sz="1100" b="0" i="0" u="none" strike="noStrike">
                          <a:solidFill>
                            <a:srgbClr val="000000"/>
                          </a:solidFill>
                          <a:latin typeface="Calibri"/>
                        </a:rPr>
                        <a:t>1508</a:t>
                      </a:r>
                    </a:p>
                  </a:txBody>
                  <a:tcPr marL="7620" marR="7620" marT="7620" marB="0" anchor="b"/>
                </a:tc>
                <a:tc>
                  <a:txBody>
                    <a:bodyPr/>
                    <a:lstStyle/>
                    <a:p>
                      <a:pPr algn="r" fontAlgn="b"/>
                      <a:r>
                        <a:rPr lang="en-US" sz="1100" b="0" i="0" u="none" strike="noStrike">
                          <a:solidFill>
                            <a:srgbClr val="000000"/>
                          </a:solidFill>
                          <a:latin typeface="Calibri"/>
                        </a:rPr>
                        <a:t>2215</a:t>
                      </a:r>
                    </a:p>
                  </a:txBody>
                  <a:tcPr marL="7620" marR="7620" marT="7620" marB="0" anchor="b"/>
                </a:tc>
                <a:tc>
                  <a:txBody>
                    <a:bodyPr/>
                    <a:lstStyle/>
                    <a:p>
                      <a:pPr algn="r" fontAlgn="b"/>
                      <a:r>
                        <a:rPr lang="en-US" sz="1100" b="0" i="0" u="none" strike="noStrike">
                          <a:solidFill>
                            <a:srgbClr val="000000"/>
                          </a:solidFill>
                          <a:latin typeface="Calibri"/>
                        </a:rPr>
                        <a:t>68.08</a:t>
                      </a:r>
                    </a:p>
                  </a:txBody>
                  <a:tcPr marL="7620" marR="7620" marT="7620" marB="0" anchor="b"/>
                </a:tc>
              </a:tr>
              <a:tr h="224585">
                <a:tc>
                  <a:txBody>
                    <a:bodyPr/>
                    <a:lstStyle/>
                    <a:p>
                      <a:pPr algn="l" fontAlgn="b"/>
                      <a:r>
                        <a:rPr lang="en-US" sz="1100" b="0" i="0" u="none" strike="noStrike">
                          <a:solidFill>
                            <a:srgbClr val="000000"/>
                          </a:solidFill>
                          <a:latin typeface="Calibri"/>
                        </a:rPr>
                        <a:t>MS Gony</a:t>
                      </a:r>
                    </a:p>
                  </a:txBody>
                  <a:tcPr marL="7620" marR="7620" marT="7620" marB="0" anchor="b"/>
                </a:tc>
                <a:tc>
                  <a:txBody>
                    <a:bodyPr/>
                    <a:lstStyle/>
                    <a:p>
                      <a:pPr algn="r" fontAlgn="b"/>
                      <a:r>
                        <a:rPr lang="en-US" sz="1100" b="0" i="0" u="none" strike="noStrike">
                          <a:solidFill>
                            <a:srgbClr val="000000"/>
                          </a:solidFill>
                          <a:latin typeface="Calibri"/>
                        </a:rPr>
                        <a:t>6</a:t>
                      </a:r>
                    </a:p>
                  </a:txBody>
                  <a:tcPr marL="7620" marR="7620" marT="7620" marB="0" anchor="b"/>
                </a:tc>
                <a:tc>
                  <a:txBody>
                    <a:bodyPr/>
                    <a:lstStyle/>
                    <a:p>
                      <a:pPr algn="r" fontAlgn="b"/>
                      <a:r>
                        <a:rPr lang="en-US" sz="1100" b="0" i="0" u="none" strike="noStrike">
                          <a:solidFill>
                            <a:srgbClr val="000000"/>
                          </a:solidFill>
                          <a:latin typeface="Calibri"/>
                        </a:rPr>
                        <a:t>72</a:t>
                      </a:r>
                    </a:p>
                  </a:txBody>
                  <a:tcPr marL="7620" marR="7620" marT="7620" marB="0" anchor="b"/>
                </a:tc>
                <a:tc>
                  <a:txBody>
                    <a:bodyPr/>
                    <a:lstStyle/>
                    <a:p>
                      <a:pPr algn="r" fontAlgn="b"/>
                      <a:r>
                        <a:rPr lang="en-US" sz="1100" b="0" i="0" u="none" strike="noStrike">
                          <a:solidFill>
                            <a:srgbClr val="000000"/>
                          </a:solidFill>
                          <a:latin typeface="Calibri"/>
                        </a:rPr>
                        <a:t>106</a:t>
                      </a:r>
                    </a:p>
                  </a:txBody>
                  <a:tcPr marL="7620" marR="7620" marT="7620" marB="0" anchor="b"/>
                </a:tc>
                <a:tc>
                  <a:txBody>
                    <a:bodyPr/>
                    <a:lstStyle/>
                    <a:p>
                      <a:pPr algn="r" fontAlgn="b"/>
                      <a:r>
                        <a:rPr lang="en-US" sz="1100" b="0" i="0" u="none" strike="noStrike">
                          <a:solidFill>
                            <a:srgbClr val="000000"/>
                          </a:solidFill>
                          <a:latin typeface="Calibri"/>
                        </a:rPr>
                        <a:t>67.92</a:t>
                      </a:r>
                    </a:p>
                  </a:txBody>
                  <a:tcPr marL="7620" marR="7620" marT="7620" marB="0" anchor="b"/>
                </a:tc>
              </a:tr>
              <a:tr h="224585">
                <a:tc>
                  <a:txBody>
                    <a:bodyPr/>
                    <a:lstStyle/>
                    <a:p>
                      <a:pPr algn="l" fontAlgn="b"/>
                      <a:r>
                        <a:rPr lang="en-US" sz="1100" b="0" i="0" u="none" strike="noStrike">
                          <a:solidFill>
                            <a:srgbClr val="000000"/>
                          </a:solidFill>
                          <a:latin typeface="Calibri"/>
                        </a:rPr>
                        <a:t>V Sehwag</a:t>
                      </a:r>
                    </a:p>
                  </a:txBody>
                  <a:tcPr marL="7620" marR="7620" marT="7620" marB="0" anchor="b"/>
                </a:tc>
                <a:tc>
                  <a:txBody>
                    <a:bodyPr/>
                    <a:lstStyle/>
                    <a:p>
                      <a:pPr algn="r" fontAlgn="b"/>
                      <a:r>
                        <a:rPr lang="en-US" sz="1100" b="0" i="0" u="none" strike="noStrike">
                          <a:solidFill>
                            <a:srgbClr val="000000"/>
                          </a:solidFill>
                          <a:latin typeface="Calibri"/>
                        </a:rPr>
                        <a:t>8</a:t>
                      </a:r>
                    </a:p>
                  </a:txBody>
                  <a:tcPr marL="7620" marR="7620" marT="7620" marB="0" anchor="b"/>
                </a:tc>
                <a:tc>
                  <a:txBody>
                    <a:bodyPr/>
                    <a:lstStyle/>
                    <a:p>
                      <a:pPr algn="r" fontAlgn="b"/>
                      <a:r>
                        <a:rPr lang="en-US" sz="1100" b="0" i="0" u="none" strike="noStrike">
                          <a:solidFill>
                            <a:srgbClr val="000000"/>
                          </a:solidFill>
                          <a:latin typeface="Calibri"/>
                        </a:rPr>
                        <a:t>1972</a:t>
                      </a:r>
                    </a:p>
                  </a:txBody>
                  <a:tcPr marL="7620" marR="7620" marT="7620" marB="0" anchor="b"/>
                </a:tc>
                <a:tc>
                  <a:txBody>
                    <a:bodyPr/>
                    <a:lstStyle/>
                    <a:p>
                      <a:pPr algn="r" fontAlgn="b"/>
                      <a:r>
                        <a:rPr lang="en-US" sz="1100" b="0" i="0" u="none" strike="noStrike">
                          <a:solidFill>
                            <a:srgbClr val="000000"/>
                          </a:solidFill>
                          <a:latin typeface="Calibri"/>
                        </a:rPr>
                        <a:t>2915</a:t>
                      </a:r>
                    </a:p>
                  </a:txBody>
                  <a:tcPr marL="7620" marR="7620" marT="7620" marB="0" anchor="b"/>
                </a:tc>
                <a:tc>
                  <a:txBody>
                    <a:bodyPr/>
                    <a:lstStyle/>
                    <a:p>
                      <a:pPr algn="r" fontAlgn="b"/>
                      <a:r>
                        <a:rPr lang="en-US" sz="1100" b="0" i="0" u="none" strike="noStrike" dirty="0">
                          <a:solidFill>
                            <a:srgbClr val="000000"/>
                          </a:solidFill>
                          <a:latin typeface="Calibri"/>
                        </a:rPr>
                        <a:t>67.65</a:t>
                      </a:r>
                    </a:p>
                  </a:txBody>
                  <a:tcPr marL="7620" marR="7620" marT="7620" marB="0" anchor="b"/>
                </a:tc>
              </a:tr>
            </a:tbl>
          </a:graphicData>
        </a:graphic>
      </p:graphicFrame>
      <p:graphicFrame>
        <p:nvGraphicFramePr>
          <p:cNvPr id="9" name="Chart 8"/>
          <p:cNvGraphicFramePr/>
          <p:nvPr/>
        </p:nvGraphicFramePr>
        <p:xfrm>
          <a:off x="381000" y="3581400"/>
          <a:ext cx="480822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491</TotalTime>
  <Words>1256</Words>
  <Application>Microsoft Office PowerPoint</Application>
  <PresentationFormat>On-screen Show (4:3)</PresentationFormat>
  <Paragraphs>541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IPL DATA ANALYSIS</vt:lpstr>
      <vt:lpstr>CREATION OF “IPL_Ball” TABLE</vt:lpstr>
      <vt:lpstr>INSERTING DATA INTO “IPL_Ball” TABLE</vt:lpstr>
      <vt:lpstr>CREATION OF “IPL_matches” TABLE</vt:lpstr>
      <vt:lpstr>INSERTING DATA INTO “IPL_matches” TABLE</vt:lpstr>
      <vt:lpstr>CREATION OF “IPL_matches_P” TABLE</vt:lpstr>
      <vt:lpstr>TASK 1: Query to find top 10 players with high batting strike rate</vt:lpstr>
      <vt:lpstr>TASK 2: Query to find top 10 players with good average</vt:lpstr>
      <vt:lpstr>TASK 3: Query to find top 10 players with high boundary percentage</vt:lpstr>
      <vt:lpstr>TASK 4: Query to find top 10 bowlers with good economy</vt:lpstr>
      <vt:lpstr>TASK 5: Query to find top 10 bowlers with the best strike rate</vt:lpstr>
      <vt:lpstr>TASK 6: Query to find top 10 all_rounders</vt:lpstr>
      <vt:lpstr>TASK 7: Criteria to find wicket keepers</vt:lpstr>
      <vt:lpstr>ADDITIONAL QUESTION 1</vt:lpstr>
      <vt:lpstr>ADDITIONAL QUESTION 2</vt:lpstr>
      <vt:lpstr>ADDITIONAL QUESTION 3</vt:lpstr>
      <vt:lpstr>ADDITIONAL QUESTION 4</vt:lpstr>
      <vt:lpstr>ADDITIONAL QUESTION 5</vt:lpstr>
      <vt:lpstr>ADDITIONAL QUESTION 6</vt:lpstr>
      <vt:lpstr>ADDITIONAL QUESTION 7</vt:lpstr>
      <vt:lpstr>ADDITIONAL QUESTION 8</vt:lpstr>
      <vt:lpstr>ADDITIONAL QUESTION 9</vt:lpstr>
      <vt:lpstr>ADDITIONAL QUESTION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ANALYSIS</dc:title>
  <dc:creator>DELL</dc:creator>
  <cp:lastModifiedBy>DELL</cp:lastModifiedBy>
  <cp:revision>101</cp:revision>
  <dcterms:created xsi:type="dcterms:W3CDTF">2023-07-08T01:11:45Z</dcterms:created>
  <dcterms:modified xsi:type="dcterms:W3CDTF">2023-07-08T09:23:35Z</dcterms:modified>
</cp:coreProperties>
</file>