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52" d="100"/>
          <a:sy n="52" d="100"/>
        </p:scale>
        <p:origin x="1502"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500mA max</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5757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10/7/2021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10/7/2021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10/7/2021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10/7/2021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10/7/2021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10/7/2021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ackster.io/juliana-wang/pocketbeagle-led-music-visualizer-3e6c7c" TargetMode="External"/><Relationship Id="rId2" Type="http://schemas.openxmlformats.org/officeDocument/2006/relationships/hyperlink" Target="https://www.syntact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amazon.com/Compression-Adjustable-Breathable-Wristband-Weightlifting/dp/B092QBG462/ref=sr_1_60?dchild=1&amp;keywords=wrist+strap+black&amp;qid=1633663904&amp;sr=8-60" TargetMode="External"/><Relationship Id="rId3" Type="http://schemas.openxmlformats.org/officeDocument/2006/relationships/hyperlink" Target="https://www.amazon.com/ALITOVE-Individual-Addressable-Programmable-Non-Waterproof/dp/B01MG49QKD/ref=sr_1_8?dchild=1&amp;keywords=programmable+RGB+led+strip&amp;qid=1633661278&amp;s=lamps-light&amp;sr=1-8" TargetMode="External"/><Relationship Id="rId7" Type="http://schemas.openxmlformats.org/officeDocument/2006/relationships/hyperlink" Target="https://www.adafruit.com/product/1833" TargetMode="External"/><Relationship Id="rId2" Type="http://schemas.openxmlformats.org/officeDocument/2006/relationships/hyperlink" Target="https://www.adafruit.com/product/1201" TargetMode="External"/><Relationship Id="rId1" Type="http://schemas.openxmlformats.org/officeDocument/2006/relationships/slideLayout" Target="../slideLayouts/slideLayout2.xml"/><Relationship Id="rId6" Type="http://schemas.openxmlformats.org/officeDocument/2006/relationships/hyperlink" Target="https://www.adafruit.com/product/2991" TargetMode="External"/><Relationship Id="rId5" Type="http://schemas.openxmlformats.org/officeDocument/2006/relationships/hyperlink" Target="https://www.adafruit.com/product/3369" TargetMode="External"/><Relationship Id="rId4" Type="http://schemas.openxmlformats.org/officeDocument/2006/relationships/hyperlink" Target="https://www.adafruit.com/product/43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909346"/>
            <a:ext cx="10972800" cy="3383280"/>
          </a:xfrm>
        </p:spPr>
        <p:txBody>
          <a:bodyPr>
            <a:normAutofit/>
          </a:bodyPr>
          <a:lstStyle/>
          <a:p>
            <a:r>
              <a:rPr lang="en-US" sz="6000" dirty="0"/>
              <a:t>ENGI 301</a:t>
            </a:r>
            <a:br>
              <a:rPr lang="en-US" sz="6000" dirty="0"/>
            </a:br>
            <a:br>
              <a:rPr lang="en-US" dirty="0"/>
            </a:br>
            <a:r>
              <a:rPr lang="en-US" sz="6000" dirty="0"/>
              <a:t>Haptic Music Player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10/5/2021</a:t>
            </a:r>
          </a:p>
          <a:p>
            <a:r>
              <a:rPr lang="en-US" dirty="0"/>
              <a:t> Lisa Zhu</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10972800" cy="5143500"/>
          </a:xfrm>
        </p:spPr>
        <p:txBody>
          <a:bodyPr>
            <a:normAutofit/>
          </a:bodyPr>
          <a:lstStyle/>
          <a:p>
            <a:r>
              <a:rPr lang="en-US" dirty="0"/>
              <a:t>What is being proposed?</a:t>
            </a:r>
          </a:p>
          <a:p>
            <a:pPr lvl="1"/>
            <a:r>
              <a:rPr lang="en-US" dirty="0"/>
              <a:t>I want to build a wearable haptic wristband that can produce vibration cues that enable the user to feel the music while listening to music; a LED strip is decorated on the wristband to provide visual effects in response to the music.</a:t>
            </a:r>
          </a:p>
          <a:p>
            <a:pPr lvl="1"/>
            <a:r>
              <a:rPr lang="en-US" dirty="0"/>
              <a:t>I am a rock fan and I really enjoy live house performances; the main reason is that in such environment, audience can feel the vibrations from the speaker and visual simulations in addition to audio effects, and the experience is more engaging. Now with the pandemic, it’s harder to “feel” the music in person, and I think the haptic wristband can bring that combination of senses back.</a:t>
            </a:r>
          </a:p>
          <a:p>
            <a:pPr lvl="1"/>
            <a:r>
              <a:rPr lang="en-US" dirty="0"/>
              <a:t>A rendering framework for producing vibration cues: </a:t>
            </a:r>
            <a:r>
              <a:rPr lang="en-US" dirty="0">
                <a:hlinkClick r:id="rId2"/>
              </a:rPr>
              <a:t>https://www.syntacts.org/</a:t>
            </a:r>
            <a:endParaRPr lang="en-US" dirty="0"/>
          </a:p>
          <a:p>
            <a:pPr lvl="1"/>
            <a:r>
              <a:rPr lang="en-US" dirty="0"/>
              <a:t>Inspired by the project: </a:t>
            </a:r>
            <a:r>
              <a:rPr lang="en-US" dirty="0" err="1">
                <a:hlinkClick r:id="rId3"/>
              </a:rPr>
              <a:t>Pocketbeagle</a:t>
            </a:r>
            <a:r>
              <a:rPr lang="en-US" dirty="0">
                <a:hlinkClick r:id="rId3"/>
              </a:rPr>
              <a:t> LED Music Visualizer - Hackster.io</a:t>
            </a:r>
            <a:endParaRPr lang="en-US" dirty="0"/>
          </a:p>
          <a:p>
            <a:pPr lvl="1"/>
            <a:endParaRPr lang="en-US" dirty="0"/>
          </a:p>
          <a:p>
            <a:r>
              <a:rPr lang="en-US" dirty="0"/>
              <a:t>What improvements / additions over existing project</a:t>
            </a:r>
          </a:p>
          <a:p>
            <a:pPr lvl="1"/>
            <a:r>
              <a:rPr lang="en-US" dirty="0"/>
              <a:t>The motivating project doesn’t have vibration units and isn’t portable/ wearable, which I’ll be improving in my project.</a:t>
            </a:r>
          </a:p>
          <a:p>
            <a:pPr lvl="1"/>
            <a:endParaRPr lang="en-US" dirty="0"/>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724876" y="-91513"/>
            <a:ext cx="10972800" cy="914401"/>
          </a:xfrm>
        </p:spPr>
        <p:txBody>
          <a:bodyPr/>
          <a:lstStyle/>
          <a:p>
            <a:r>
              <a:rPr lang="en-US" dirty="0"/>
              <a:t>System Block Diagram</a:t>
            </a:r>
          </a:p>
        </p:txBody>
      </p:sp>
      <p:sp>
        <p:nvSpPr>
          <p:cNvPr id="5" name="Rectangle: Rounded Corners 4">
            <a:extLst>
              <a:ext uri="{FF2B5EF4-FFF2-40B4-BE49-F238E27FC236}">
                <a16:creationId xmlns:a16="http://schemas.microsoft.com/office/drawing/2014/main" id="{E1B1383A-4FEF-49EF-9A9A-9A9BACCD8EE7}"/>
              </a:ext>
            </a:extLst>
          </p:cNvPr>
          <p:cNvSpPr/>
          <p:nvPr/>
        </p:nvSpPr>
        <p:spPr>
          <a:xfrm>
            <a:off x="2514600" y="1200150"/>
            <a:ext cx="2476500" cy="445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AC92923-CF49-49C3-9DC2-221F4B97946E}"/>
              </a:ext>
            </a:extLst>
          </p:cNvPr>
          <p:cNvSpPr txBox="1"/>
          <p:nvPr/>
        </p:nvSpPr>
        <p:spPr>
          <a:xfrm>
            <a:off x="2737388" y="1275224"/>
            <a:ext cx="1905000" cy="369332"/>
          </a:xfrm>
          <a:prstGeom prst="rect">
            <a:avLst/>
          </a:prstGeom>
          <a:noFill/>
        </p:spPr>
        <p:txBody>
          <a:bodyPr wrap="square" rtlCol="0">
            <a:spAutoFit/>
          </a:bodyPr>
          <a:lstStyle/>
          <a:p>
            <a:r>
              <a:rPr lang="en-US" dirty="0"/>
              <a:t>Pocket Beagle</a:t>
            </a:r>
          </a:p>
        </p:txBody>
      </p:sp>
      <p:sp>
        <p:nvSpPr>
          <p:cNvPr id="7" name="Rectangle: Rounded Corners 6">
            <a:extLst>
              <a:ext uri="{FF2B5EF4-FFF2-40B4-BE49-F238E27FC236}">
                <a16:creationId xmlns:a16="http://schemas.microsoft.com/office/drawing/2014/main" id="{3263C6E5-6868-4133-81E7-837EB0638EAF}"/>
              </a:ext>
            </a:extLst>
          </p:cNvPr>
          <p:cNvSpPr/>
          <p:nvPr/>
        </p:nvSpPr>
        <p:spPr>
          <a:xfrm>
            <a:off x="5475376" y="1448949"/>
            <a:ext cx="2895600" cy="73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8B1D575-BCF5-4964-809B-E14630411C7D}"/>
              </a:ext>
            </a:extLst>
          </p:cNvPr>
          <p:cNvSpPr txBox="1"/>
          <p:nvPr/>
        </p:nvSpPr>
        <p:spPr>
          <a:xfrm>
            <a:off x="5833698" y="1657234"/>
            <a:ext cx="1905000" cy="369332"/>
          </a:xfrm>
          <a:prstGeom prst="rect">
            <a:avLst/>
          </a:prstGeom>
          <a:noFill/>
        </p:spPr>
        <p:txBody>
          <a:bodyPr wrap="square" rtlCol="0">
            <a:spAutoFit/>
          </a:bodyPr>
          <a:lstStyle/>
          <a:p>
            <a:r>
              <a:rPr lang="en-US" dirty="0"/>
              <a:t>RGB LED Strip</a:t>
            </a:r>
          </a:p>
        </p:txBody>
      </p:sp>
      <p:sp>
        <p:nvSpPr>
          <p:cNvPr id="9" name="TextBox 8">
            <a:extLst>
              <a:ext uri="{FF2B5EF4-FFF2-40B4-BE49-F238E27FC236}">
                <a16:creationId xmlns:a16="http://schemas.microsoft.com/office/drawing/2014/main" id="{4F33D106-8783-4F00-8977-A659C67F6943}"/>
              </a:ext>
            </a:extLst>
          </p:cNvPr>
          <p:cNvSpPr txBox="1"/>
          <p:nvPr/>
        </p:nvSpPr>
        <p:spPr>
          <a:xfrm>
            <a:off x="4146120" y="1612289"/>
            <a:ext cx="928540" cy="369332"/>
          </a:xfrm>
          <a:prstGeom prst="rect">
            <a:avLst/>
          </a:prstGeom>
          <a:noFill/>
        </p:spPr>
        <p:txBody>
          <a:bodyPr wrap="square" rtlCol="0">
            <a:spAutoFit/>
          </a:bodyPr>
          <a:lstStyle/>
          <a:p>
            <a:r>
              <a:rPr lang="en-US" dirty="0"/>
              <a:t>VOUT</a:t>
            </a:r>
          </a:p>
        </p:txBody>
      </p:sp>
      <p:cxnSp>
        <p:nvCxnSpPr>
          <p:cNvPr id="11" name="Straight Connector 10">
            <a:extLst>
              <a:ext uri="{FF2B5EF4-FFF2-40B4-BE49-F238E27FC236}">
                <a16:creationId xmlns:a16="http://schemas.microsoft.com/office/drawing/2014/main" id="{E81346A3-9315-49AE-A11A-EE9C297693D0}"/>
              </a:ext>
            </a:extLst>
          </p:cNvPr>
          <p:cNvCxnSpPr>
            <a:endCxn id="7" idx="1"/>
          </p:cNvCxnSpPr>
          <p:nvPr/>
        </p:nvCxnSpPr>
        <p:spPr>
          <a:xfrm>
            <a:off x="4988718" y="1810137"/>
            <a:ext cx="486658" cy="4494"/>
          </a:xfrm>
          <a:prstGeom prst="line">
            <a:avLst/>
          </a:prstGeom>
          <a:ln w="28575"/>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2127848-11F8-4028-A319-004B0693296E}"/>
              </a:ext>
            </a:extLst>
          </p:cNvPr>
          <p:cNvSpPr txBox="1"/>
          <p:nvPr/>
        </p:nvSpPr>
        <p:spPr>
          <a:xfrm>
            <a:off x="4222318" y="3112012"/>
            <a:ext cx="840140" cy="369332"/>
          </a:xfrm>
          <a:prstGeom prst="rect">
            <a:avLst/>
          </a:prstGeom>
          <a:noFill/>
        </p:spPr>
        <p:txBody>
          <a:bodyPr wrap="square" rtlCol="0">
            <a:spAutoFit/>
          </a:bodyPr>
          <a:lstStyle/>
          <a:p>
            <a:r>
              <a:rPr lang="en-US" dirty="0"/>
              <a:t>PWM</a:t>
            </a:r>
          </a:p>
        </p:txBody>
      </p:sp>
      <p:sp>
        <p:nvSpPr>
          <p:cNvPr id="13" name="Rectangle: Rounded Corners 12">
            <a:extLst>
              <a:ext uri="{FF2B5EF4-FFF2-40B4-BE49-F238E27FC236}">
                <a16:creationId xmlns:a16="http://schemas.microsoft.com/office/drawing/2014/main" id="{218E3630-5423-4993-AE56-709B51328CCC}"/>
              </a:ext>
            </a:extLst>
          </p:cNvPr>
          <p:cNvSpPr/>
          <p:nvPr/>
        </p:nvSpPr>
        <p:spPr>
          <a:xfrm>
            <a:off x="5475376" y="2847990"/>
            <a:ext cx="2885768" cy="73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AC403CD-55F0-4FEF-BA2B-7CFFD8459538}"/>
              </a:ext>
            </a:extLst>
          </p:cNvPr>
          <p:cNvSpPr txBox="1"/>
          <p:nvPr/>
        </p:nvSpPr>
        <p:spPr>
          <a:xfrm>
            <a:off x="5555283" y="2997116"/>
            <a:ext cx="3106956" cy="369332"/>
          </a:xfrm>
          <a:prstGeom prst="rect">
            <a:avLst/>
          </a:prstGeom>
          <a:noFill/>
        </p:spPr>
        <p:txBody>
          <a:bodyPr wrap="square" rtlCol="0">
            <a:spAutoFit/>
          </a:bodyPr>
          <a:lstStyle/>
          <a:p>
            <a:pPr algn="l"/>
            <a:r>
              <a:rPr lang="en-US" b="0" i="0" dirty="0">
                <a:solidFill>
                  <a:srgbClr val="000000"/>
                </a:solidFill>
                <a:effectLst/>
                <a:latin typeface="proxima nova"/>
              </a:rPr>
              <a:t>Vibrating Mini Motor Discs</a:t>
            </a:r>
          </a:p>
        </p:txBody>
      </p:sp>
      <p:cxnSp>
        <p:nvCxnSpPr>
          <p:cNvPr id="15" name="Straight Connector 14">
            <a:extLst>
              <a:ext uri="{FF2B5EF4-FFF2-40B4-BE49-F238E27FC236}">
                <a16:creationId xmlns:a16="http://schemas.microsoft.com/office/drawing/2014/main" id="{9A686679-C735-44C1-ADD3-098EE6052B3E}"/>
              </a:ext>
            </a:extLst>
          </p:cNvPr>
          <p:cNvCxnSpPr/>
          <p:nvPr/>
        </p:nvCxnSpPr>
        <p:spPr>
          <a:xfrm>
            <a:off x="4978886" y="3330781"/>
            <a:ext cx="486658" cy="4494"/>
          </a:xfrm>
          <a:prstGeom prst="line">
            <a:avLst/>
          </a:prstGeom>
          <a:ln w="28575"/>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F52186B-CF80-49A2-A37D-0DC3ACEC61D8}"/>
              </a:ext>
            </a:extLst>
          </p:cNvPr>
          <p:cNvSpPr txBox="1"/>
          <p:nvPr/>
        </p:nvSpPr>
        <p:spPr>
          <a:xfrm>
            <a:off x="4292963" y="1952161"/>
            <a:ext cx="634854" cy="369332"/>
          </a:xfrm>
          <a:prstGeom prst="rect">
            <a:avLst/>
          </a:prstGeom>
          <a:noFill/>
        </p:spPr>
        <p:txBody>
          <a:bodyPr wrap="square" rtlCol="0">
            <a:spAutoFit/>
          </a:bodyPr>
          <a:lstStyle/>
          <a:p>
            <a:r>
              <a:rPr lang="en-US" dirty="0"/>
              <a:t>SPI</a:t>
            </a:r>
          </a:p>
        </p:txBody>
      </p:sp>
      <p:sp>
        <p:nvSpPr>
          <p:cNvPr id="18" name="TextBox 17">
            <a:extLst>
              <a:ext uri="{FF2B5EF4-FFF2-40B4-BE49-F238E27FC236}">
                <a16:creationId xmlns:a16="http://schemas.microsoft.com/office/drawing/2014/main" id="{F2C0DC84-73D7-46F2-8A15-4F696048A4DB}"/>
              </a:ext>
            </a:extLst>
          </p:cNvPr>
          <p:cNvSpPr txBox="1"/>
          <p:nvPr/>
        </p:nvSpPr>
        <p:spPr>
          <a:xfrm>
            <a:off x="4146120" y="2257426"/>
            <a:ext cx="928540" cy="369332"/>
          </a:xfrm>
          <a:prstGeom prst="rect">
            <a:avLst/>
          </a:prstGeom>
          <a:noFill/>
        </p:spPr>
        <p:txBody>
          <a:bodyPr wrap="square" rtlCol="0">
            <a:spAutoFit/>
          </a:bodyPr>
          <a:lstStyle/>
          <a:p>
            <a:r>
              <a:rPr lang="en-US" dirty="0"/>
              <a:t>GND</a:t>
            </a:r>
          </a:p>
        </p:txBody>
      </p:sp>
      <p:cxnSp>
        <p:nvCxnSpPr>
          <p:cNvPr id="19" name="Straight Connector 18">
            <a:extLst>
              <a:ext uri="{FF2B5EF4-FFF2-40B4-BE49-F238E27FC236}">
                <a16:creationId xmlns:a16="http://schemas.microsoft.com/office/drawing/2014/main" id="{47B02A8B-FACA-4B80-B308-610FBDD4B4BC}"/>
              </a:ext>
            </a:extLst>
          </p:cNvPr>
          <p:cNvCxnSpPr>
            <a:cxnSpLocks/>
            <a:endCxn id="7" idx="1"/>
          </p:cNvCxnSpPr>
          <p:nvPr/>
        </p:nvCxnSpPr>
        <p:spPr>
          <a:xfrm flipV="1">
            <a:off x="4988718" y="1814631"/>
            <a:ext cx="486658" cy="33905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BCB4CA0-01DA-4DA3-A3D4-BC8304A1D7DA}"/>
              </a:ext>
            </a:extLst>
          </p:cNvPr>
          <p:cNvCxnSpPr>
            <a:cxnSpLocks/>
            <a:endCxn id="7" idx="1"/>
          </p:cNvCxnSpPr>
          <p:nvPr/>
        </p:nvCxnSpPr>
        <p:spPr>
          <a:xfrm flipV="1">
            <a:off x="4988718" y="1814631"/>
            <a:ext cx="486658" cy="589776"/>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9134C41-7F16-4627-8F44-2AAE4455AE3B}"/>
              </a:ext>
            </a:extLst>
          </p:cNvPr>
          <p:cNvCxnSpPr/>
          <p:nvPr/>
        </p:nvCxnSpPr>
        <p:spPr>
          <a:xfrm>
            <a:off x="5008316" y="4227546"/>
            <a:ext cx="486658" cy="4494"/>
          </a:xfrm>
          <a:prstGeom prst="line">
            <a:avLst/>
          </a:prstGeom>
          <a:ln w="28575"/>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A0DC6D90-A826-4FF3-B128-F93953BA9CDC}"/>
              </a:ext>
            </a:extLst>
          </p:cNvPr>
          <p:cNvSpPr txBox="1"/>
          <p:nvPr/>
        </p:nvSpPr>
        <p:spPr>
          <a:xfrm>
            <a:off x="4178118" y="4063896"/>
            <a:ext cx="928540" cy="369332"/>
          </a:xfrm>
          <a:prstGeom prst="rect">
            <a:avLst/>
          </a:prstGeom>
          <a:noFill/>
        </p:spPr>
        <p:txBody>
          <a:bodyPr wrap="square" rtlCol="0">
            <a:spAutoFit/>
          </a:bodyPr>
          <a:lstStyle/>
          <a:p>
            <a:r>
              <a:rPr lang="en-US" dirty="0"/>
              <a:t>USB1</a:t>
            </a:r>
          </a:p>
        </p:txBody>
      </p:sp>
      <p:sp>
        <p:nvSpPr>
          <p:cNvPr id="23" name="Rectangle: Rounded Corners 22">
            <a:extLst>
              <a:ext uri="{FF2B5EF4-FFF2-40B4-BE49-F238E27FC236}">
                <a16:creationId xmlns:a16="http://schemas.microsoft.com/office/drawing/2014/main" id="{5DD796EE-0A6F-458B-B7D5-9BF9AAF2A330}"/>
              </a:ext>
            </a:extLst>
          </p:cNvPr>
          <p:cNvSpPr/>
          <p:nvPr/>
        </p:nvSpPr>
        <p:spPr>
          <a:xfrm>
            <a:off x="5515651" y="3817570"/>
            <a:ext cx="1783087" cy="73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9A89D14-01D6-4E77-9E47-6E38AB7FE417}"/>
              </a:ext>
            </a:extLst>
          </p:cNvPr>
          <p:cNvSpPr txBox="1"/>
          <p:nvPr/>
        </p:nvSpPr>
        <p:spPr>
          <a:xfrm>
            <a:off x="5544574" y="3867920"/>
            <a:ext cx="2046725" cy="646331"/>
          </a:xfrm>
          <a:prstGeom prst="rect">
            <a:avLst/>
          </a:prstGeom>
          <a:noFill/>
        </p:spPr>
        <p:txBody>
          <a:bodyPr wrap="square" rtlCol="0">
            <a:spAutoFit/>
          </a:bodyPr>
          <a:lstStyle/>
          <a:p>
            <a:r>
              <a:rPr lang="en-US" dirty="0"/>
              <a:t>USB breakout board</a:t>
            </a:r>
          </a:p>
        </p:txBody>
      </p:sp>
      <p:sp>
        <p:nvSpPr>
          <p:cNvPr id="25" name="Rectangle: Rounded Corners 24">
            <a:extLst>
              <a:ext uri="{FF2B5EF4-FFF2-40B4-BE49-F238E27FC236}">
                <a16:creationId xmlns:a16="http://schemas.microsoft.com/office/drawing/2014/main" id="{463AC852-1594-484E-8609-CC4A320DABDB}"/>
              </a:ext>
            </a:extLst>
          </p:cNvPr>
          <p:cNvSpPr/>
          <p:nvPr/>
        </p:nvSpPr>
        <p:spPr>
          <a:xfrm>
            <a:off x="5494974" y="4852869"/>
            <a:ext cx="2895600" cy="73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A9674C6-87F2-464E-BF1D-BB472A90B4DD}"/>
              </a:ext>
            </a:extLst>
          </p:cNvPr>
          <p:cNvSpPr txBox="1"/>
          <p:nvPr/>
        </p:nvSpPr>
        <p:spPr>
          <a:xfrm>
            <a:off x="5503606" y="4928236"/>
            <a:ext cx="3210311" cy="646331"/>
          </a:xfrm>
          <a:prstGeom prst="rect">
            <a:avLst/>
          </a:prstGeom>
          <a:noFill/>
        </p:spPr>
        <p:txBody>
          <a:bodyPr wrap="square" rtlCol="0">
            <a:spAutoFit/>
          </a:bodyPr>
          <a:lstStyle/>
          <a:p>
            <a:pPr algn="l"/>
            <a:r>
              <a:rPr lang="en-US" b="0" i="0" dirty="0">
                <a:solidFill>
                  <a:srgbClr val="333333"/>
                </a:solidFill>
                <a:effectLst/>
                <a:latin typeface="proxima nova"/>
              </a:rPr>
              <a:t>Adafruit 2.0" 320x240 Color IPS TFT Display</a:t>
            </a:r>
          </a:p>
        </p:txBody>
      </p:sp>
      <p:sp>
        <p:nvSpPr>
          <p:cNvPr id="27" name="TextBox 26">
            <a:extLst>
              <a:ext uri="{FF2B5EF4-FFF2-40B4-BE49-F238E27FC236}">
                <a16:creationId xmlns:a16="http://schemas.microsoft.com/office/drawing/2014/main" id="{A9FEC431-9DF2-4E0C-9DB9-25BA9C804295}"/>
              </a:ext>
            </a:extLst>
          </p:cNvPr>
          <p:cNvSpPr txBox="1"/>
          <p:nvPr/>
        </p:nvSpPr>
        <p:spPr>
          <a:xfrm>
            <a:off x="4267130" y="5033884"/>
            <a:ext cx="634854" cy="369332"/>
          </a:xfrm>
          <a:prstGeom prst="rect">
            <a:avLst/>
          </a:prstGeom>
          <a:noFill/>
        </p:spPr>
        <p:txBody>
          <a:bodyPr wrap="square" rtlCol="0">
            <a:spAutoFit/>
          </a:bodyPr>
          <a:lstStyle/>
          <a:p>
            <a:r>
              <a:rPr lang="en-US" dirty="0"/>
              <a:t>SPI</a:t>
            </a:r>
          </a:p>
        </p:txBody>
      </p:sp>
      <p:cxnSp>
        <p:nvCxnSpPr>
          <p:cNvPr id="28" name="Straight Connector 27">
            <a:extLst>
              <a:ext uri="{FF2B5EF4-FFF2-40B4-BE49-F238E27FC236}">
                <a16:creationId xmlns:a16="http://schemas.microsoft.com/office/drawing/2014/main" id="{B89D842B-1D0B-45F4-AE29-48AD7C4FD394}"/>
              </a:ext>
            </a:extLst>
          </p:cNvPr>
          <p:cNvCxnSpPr/>
          <p:nvPr/>
        </p:nvCxnSpPr>
        <p:spPr>
          <a:xfrm>
            <a:off x="5018234" y="5249154"/>
            <a:ext cx="486658" cy="4494"/>
          </a:xfrm>
          <a:prstGeom prst="line">
            <a:avLst/>
          </a:prstGeom>
          <a:ln w="28575"/>
        </p:spPr>
        <p:style>
          <a:lnRef idx="1">
            <a:schemeClr val="dk1"/>
          </a:lnRef>
          <a:fillRef idx="0">
            <a:schemeClr val="dk1"/>
          </a:fillRef>
          <a:effectRef idx="0">
            <a:schemeClr val="dk1"/>
          </a:effectRef>
          <a:fontRef idx="minor">
            <a:schemeClr val="tx1"/>
          </a:fontRef>
        </p:style>
      </p:cxnSp>
      <p:sp>
        <p:nvSpPr>
          <p:cNvPr id="29" name="Rectangle: Rounded Corners 28">
            <a:extLst>
              <a:ext uri="{FF2B5EF4-FFF2-40B4-BE49-F238E27FC236}">
                <a16:creationId xmlns:a16="http://schemas.microsoft.com/office/drawing/2014/main" id="{F379C391-AA54-4D54-89AD-CC3EEA452FD5}"/>
              </a:ext>
            </a:extLst>
          </p:cNvPr>
          <p:cNvSpPr/>
          <p:nvPr/>
        </p:nvSpPr>
        <p:spPr>
          <a:xfrm>
            <a:off x="517189" y="4227546"/>
            <a:ext cx="1528896" cy="73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DAEBC38-5E6E-4E33-B552-5B7E4CC8BDB8}"/>
              </a:ext>
            </a:extLst>
          </p:cNvPr>
          <p:cNvSpPr txBox="1"/>
          <p:nvPr/>
        </p:nvSpPr>
        <p:spPr>
          <a:xfrm>
            <a:off x="724876" y="4433839"/>
            <a:ext cx="1905000" cy="369332"/>
          </a:xfrm>
          <a:prstGeom prst="rect">
            <a:avLst/>
          </a:prstGeom>
          <a:noFill/>
        </p:spPr>
        <p:txBody>
          <a:bodyPr wrap="square" rtlCol="0">
            <a:spAutoFit/>
          </a:bodyPr>
          <a:lstStyle/>
          <a:p>
            <a:r>
              <a:rPr lang="en-US" dirty="0"/>
              <a:t>Buttons</a:t>
            </a:r>
          </a:p>
        </p:txBody>
      </p:sp>
      <p:sp>
        <p:nvSpPr>
          <p:cNvPr id="31" name="TextBox 30">
            <a:extLst>
              <a:ext uri="{FF2B5EF4-FFF2-40B4-BE49-F238E27FC236}">
                <a16:creationId xmlns:a16="http://schemas.microsoft.com/office/drawing/2014/main" id="{12220E78-777A-47E3-AFFE-F66D640CB059}"/>
              </a:ext>
            </a:extLst>
          </p:cNvPr>
          <p:cNvSpPr txBox="1"/>
          <p:nvPr/>
        </p:nvSpPr>
        <p:spPr>
          <a:xfrm>
            <a:off x="2550886" y="4433839"/>
            <a:ext cx="928540" cy="369332"/>
          </a:xfrm>
          <a:prstGeom prst="rect">
            <a:avLst/>
          </a:prstGeom>
          <a:noFill/>
        </p:spPr>
        <p:txBody>
          <a:bodyPr wrap="square" rtlCol="0">
            <a:spAutoFit/>
          </a:bodyPr>
          <a:lstStyle/>
          <a:p>
            <a:r>
              <a:rPr lang="en-US" dirty="0"/>
              <a:t>GPIO</a:t>
            </a:r>
          </a:p>
        </p:txBody>
      </p:sp>
      <p:cxnSp>
        <p:nvCxnSpPr>
          <p:cNvPr id="32" name="Straight Connector 31">
            <a:extLst>
              <a:ext uri="{FF2B5EF4-FFF2-40B4-BE49-F238E27FC236}">
                <a16:creationId xmlns:a16="http://schemas.microsoft.com/office/drawing/2014/main" id="{15932FA7-5D1E-4225-ACC1-635183C58FB3}"/>
              </a:ext>
            </a:extLst>
          </p:cNvPr>
          <p:cNvCxnSpPr/>
          <p:nvPr/>
        </p:nvCxnSpPr>
        <p:spPr>
          <a:xfrm>
            <a:off x="2064228" y="4585226"/>
            <a:ext cx="486658" cy="4494"/>
          </a:xfrm>
          <a:prstGeom prst="line">
            <a:avLst/>
          </a:prstGeom>
          <a:ln w="28575"/>
        </p:spPr>
        <p:style>
          <a:lnRef idx="1">
            <a:schemeClr val="dk1"/>
          </a:lnRef>
          <a:fillRef idx="0">
            <a:schemeClr val="dk1"/>
          </a:fillRef>
          <a:effectRef idx="0">
            <a:schemeClr val="dk1"/>
          </a:effectRef>
          <a:fontRef idx="minor">
            <a:schemeClr val="tx1"/>
          </a:fontRef>
        </p:style>
      </p:cxnSp>
      <p:sp>
        <p:nvSpPr>
          <p:cNvPr id="33" name="Rectangle: Rounded Corners 32">
            <a:extLst>
              <a:ext uri="{FF2B5EF4-FFF2-40B4-BE49-F238E27FC236}">
                <a16:creationId xmlns:a16="http://schemas.microsoft.com/office/drawing/2014/main" id="{17FD4877-CE22-4BF8-89B0-24AFD350F113}"/>
              </a:ext>
            </a:extLst>
          </p:cNvPr>
          <p:cNvSpPr/>
          <p:nvPr/>
        </p:nvSpPr>
        <p:spPr>
          <a:xfrm>
            <a:off x="7803615" y="3781660"/>
            <a:ext cx="1783087" cy="73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385846D-1747-48FA-B73E-95FA7CC2903B}"/>
              </a:ext>
            </a:extLst>
          </p:cNvPr>
          <p:cNvCxnSpPr/>
          <p:nvPr/>
        </p:nvCxnSpPr>
        <p:spPr>
          <a:xfrm>
            <a:off x="7319415" y="4142848"/>
            <a:ext cx="486658" cy="4494"/>
          </a:xfrm>
          <a:prstGeom prst="line">
            <a:avLst/>
          </a:prstGeom>
          <a:ln w="28575"/>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B10D2D0C-A971-4053-9C2A-A84FB692B2FF}"/>
              </a:ext>
            </a:extLst>
          </p:cNvPr>
          <p:cNvSpPr txBox="1"/>
          <p:nvPr/>
        </p:nvSpPr>
        <p:spPr>
          <a:xfrm>
            <a:off x="7878036" y="3917971"/>
            <a:ext cx="1989864" cy="646331"/>
          </a:xfrm>
          <a:prstGeom prst="rect">
            <a:avLst/>
          </a:prstGeom>
          <a:noFill/>
        </p:spPr>
        <p:txBody>
          <a:bodyPr wrap="square" rtlCol="0">
            <a:spAutoFit/>
          </a:bodyPr>
          <a:lstStyle/>
          <a:p>
            <a:r>
              <a:rPr lang="en-US" dirty="0"/>
              <a:t>USB to micro USB hub</a:t>
            </a:r>
          </a:p>
        </p:txBody>
      </p:sp>
      <p:sp>
        <p:nvSpPr>
          <p:cNvPr id="36" name="Rectangle: Rounded Corners 35">
            <a:extLst>
              <a:ext uri="{FF2B5EF4-FFF2-40B4-BE49-F238E27FC236}">
                <a16:creationId xmlns:a16="http://schemas.microsoft.com/office/drawing/2014/main" id="{EA17FED1-1C41-452C-8BA6-C10E460E7936}"/>
              </a:ext>
            </a:extLst>
          </p:cNvPr>
          <p:cNvSpPr/>
          <p:nvPr/>
        </p:nvSpPr>
        <p:spPr>
          <a:xfrm>
            <a:off x="9801465" y="3772223"/>
            <a:ext cx="1783087" cy="73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B918C45-3C1D-4076-937E-DF279F21F184}"/>
              </a:ext>
            </a:extLst>
          </p:cNvPr>
          <p:cNvSpPr txBox="1"/>
          <p:nvPr/>
        </p:nvSpPr>
        <p:spPr>
          <a:xfrm>
            <a:off x="9867900" y="3998585"/>
            <a:ext cx="1989864" cy="369332"/>
          </a:xfrm>
          <a:prstGeom prst="rect">
            <a:avLst/>
          </a:prstGeom>
          <a:noFill/>
        </p:spPr>
        <p:txBody>
          <a:bodyPr wrap="square" rtlCol="0">
            <a:spAutoFit/>
          </a:bodyPr>
          <a:lstStyle/>
          <a:p>
            <a:r>
              <a:rPr lang="en-US" dirty="0"/>
              <a:t>USB speaker</a:t>
            </a:r>
          </a:p>
        </p:txBody>
      </p:sp>
      <p:cxnSp>
        <p:nvCxnSpPr>
          <p:cNvPr id="38" name="Straight Connector 37">
            <a:extLst>
              <a:ext uri="{FF2B5EF4-FFF2-40B4-BE49-F238E27FC236}">
                <a16:creationId xmlns:a16="http://schemas.microsoft.com/office/drawing/2014/main" id="{F667F78A-56D9-46A1-B08A-D9CCF3E10D2E}"/>
              </a:ext>
            </a:extLst>
          </p:cNvPr>
          <p:cNvCxnSpPr>
            <a:cxnSpLocks/>
            <a:endCxn id="36" idx="1"/>
          </p:cNvCxnSpPr>
          <p:nvPr/>
        </p:nvCxnSpPr>
        <p:spPr>
          <a:xfrm>
            <a:off x="9537399" y="4133410"/>
            <a:ext cx="264066" cy="4495"/>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5" name="Rectangle: Rounded Corners 4">
            <a:extLst>
              <a:ext uri="{FF2B5EF4-FFF2-40B4-BE49-F238E27FC236}">
                <a16:creationId xmlns:a16="http://schemas.microsoft.com/office/drawing/2014/main" id="{E48E44FC-E354-439E-B0EB-CD397E978376}"/>
              </a:ext>
            </a:extLst>
          </p:cNvPr>
          <p:cNvSpPr/>
          <p:nvPr/>
        </p:nvSpPr>
        <p:spPr>
          <a:xfrm>
            <a:off x="2972046" y="1396698"/>
            <a:ext cx="2171700" cy="4378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FB8E13F-6BE4-48F4-B059-553F7CAD2F38}"/>
              </a:ext>
            </a:extLst>
          </p:cNvPr>
          <p:cNvSpPr txBox="1"/>
          <p:nvPr/>
        </p:nvSpPr>
        <p:spPr>
          <a:xfrm>
            <a:off x="3238746" y="1480361"/>
            <a:ext cx="1905000" cy="369332"/>
          </a:xfrm>
          <a:prstGeom prst="rect">
            <a:avLst/>
          </a:prstGeom>
          <a:noFill/>
        </p:spPr>
        <p:txBody>
          <a:bodyPr wrap="square" rtlCol="0">
            <a:spAutoFit/>
          </a:bodyPr>
          <a:lstStyle/>
          <a:p>
            <a:r>
              <a:rPr lang="en-US" dirty="0"/>
              <a:t>Pocket Beagle</a:t>
            </a:r>
          </a:p>
        </p:txBody>
      </p:sp>
      <p:sp>
        <p:nvSpPr>
          <p:cNvPr id="7" name="Rectangle: Rounded Corners 6">
            <a:extLst>
              <a:ext uri="{FF2B5EF4-FFF2-40B4-BE49-F238E27FC236}">
                <a16:creationId xmlns:a16="http://schemas.microsoft.com/office/drawing/2014/main" id="{81A54E49-5EBD-478E-BF6A-A466876870A1}"/>
              </a:ext>
            </a:extLst>
          </p:cNvPr>
          <p:cNvSpPr/>
          <p:nvPr/>
        </p:nvSpPr>
        <p:spPr>
          <a:xfrm>
            <a:off x="5660403" y="1686158"/>
            <a:ext cx="2895600" cy="73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C698BD5-050F-419B-A392-B4A1A6647954}"/>
              </a:ext>
            </a:extLst>
          </p:cNvPr>
          <p:cNvSpPr txBox="1"/>
          <p:nvPr/>
        </p:nvSpPr>
        <p:spPr>
          <a:xfrm>
            <a:off x="5748946" y="1871436"/>
            <a:ext cx="1905000" cy="369332"/>
          </a:xfrm>
          <a:prstGeom prst="rect">
            <a:avLst/>
          </a:prstGeom>
          <a:noFill/>
        </p:spPr>
        <p:txBody>
          <a:bodyPr wrap="square" rtlCol="0">
            <a:spAutoFit/>
          </a:bodyPr>
          <a:lstStyle/>
          <a:p>
            <a:r>
              <a:rPr lang="en-US" dirty="0"/>
              <a:t>RGB LED Strip</a:t>
            </a:r>
          </a:p>
        </p:txBody>
      </p:sp>
      <p:sp>
        <p:nvSpPr>
          <p:cNvPr id="9" name="TextBox 8">
            <a:extLst>
              <a:ext uri="{FF2B5EF4-FFF2-40B4-BE49-F238E27FC236}">
                <a16:creationId xmlns:a16="http://schemas.microsoft.com/office/drawing/2014/main" id="{3B9C044A-F384-461F-825A-64F43ABC24EC}"/>
              </a:ext>
            </a:extLst>
          </p:cNvPr>
          <p:cNvSpPr txBox="1"/>
          <p:nvPr/>
        </p:nvSpPr>
        <p:spPr>
          <a:xfrm>
            <a:off x="4384889" y="2057695"/>
            <a:ext cx="928540" cy="369332"/>
          </a:xfrm>
          <a:prstGeom prst="rect">
            <a:avLst/>
          </a:prstGeom>
          <a:noFill/>
        </p:spPr>
        <p:txBody>
          <a:bodyPr wrap="square" rtlCol="0">
            <a:spAutoFit/>
          </a:bodyPr>
          <a:lstStyle/>
          <a:p>
            <a:r>
              <a:rPr lang="en-US" dirty="0"/>
              <a:t>VOUT</a:t>
            </a:r>
          </a:p>
        </p:txBody>
      </p:sp>
      <p:cxnSp>
        <p:nvCxnSpPr>
          <p:cNvPr id="10" name="Straight Connector 9">
            <a:extLst>
              <a:ext uri="{FF2B5EF4-FFF2-40B4-BE49-F238E27FC236}">
                <a16:creationId xmlns:a16="http://schemas.microsoft.com/office/drawing/2014/main" id="{2C057D13-CAB9-492C-9899-47F34C832702}"/>
              </a:ext>
            </a:extLst>
          </p:cNvPr>
          <p:cNvCxnSpPr>
            <a:endCxn id="7" idx="1"/>
          </p:cNvCxnSpPr>
          <p:nvPr/>
        </p:nvCxnSpPr>
        <p:spPr>
          <a:xfrm>
            <a:off x="5173745" y="2047346"/>
            <a:ext cx="486658" cy="4494"/>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9653B38-A62D-4EC7-9454-CE4CC6340A2C}"/>
              </a:ext>
            </a:extLst>
          </p:cNvPr>
          <p:cNvSpPr txBox="1"/>
          <p:nvPr/>
        </p:nvSpPr>
        <p:spPr>
          <a:xfrm>
            <a:off x="4458535" y="3314376"/>
            <a:ext cx="928540" cy="369332"/>
          </a:xfrm>
          <a:prstGeom prst="rect">
            <a:avLst/>
          </a:prstGeom>
          <a:noFill/>
        </p:spPr>
        <p:txBody>
          <a:bodyPr wrap="square" rtlCol="0">
            <a:spAutoFit/>
          </a:bodyPr>
          <a:lstStyle/>
          <a:p>
            <a:r>
              <a:rPr lang="en-US" dirty="0"/>
              <a:t>3.3V</a:t>
            </a:r>
          </a:p>
        </p:txBody>
      </p:sp>
      <p:sp>
        <p:nvSpPr>
          <p:cNvPr id="12" name="Rectangle: Rounded Corners 11">
            <a:extLst>
              <a:ext uri="{FF2B5EF4-FFF2-40B4-BE49-F238E27FC236}">
                <a16:creationId xmlns:a16="http://schemas.microsoft.com/office/drawing/2014/main" id="{6E83D37D-E0D0-404B-A27C-D667B05E42FD}"/>
              </a:ext>
            </a:extLst>
          </p:cNvPr>
          <p:cNvSpPr/>
          <p:nvPr/>
        </p:nvSpPr>
        <p:spPr>
          <a:xfrm>
            <a:off x="5660403" y="2856986"/>
            <a:ext cx="2895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65F0577-7B18-4C0A-A381-3917290C8727}"/>
              </a:ext>
            </a:extLst>
          </p:cNvPr>
          <p:cNvSpPr txBox="1"/>
          <p:nvPr/>
        </p:nvSpPr>
        <p:spPr>
          <a:xfrm>
            <a:off x="5748946" y="3130340"/>
            <a:ext cx="2833295" cy="369332"/>
          </a:xfrm>
          <a:prstGeom prst="rect">
            <a:avLst/>
          </a:prstGeom>
          <a:noFill/>
        </p:spPr>
        <p:txBody>
          <a:bodyPr wrap="square" rtlCol="0">
            <a:spAutoFit/>
          </a:bodyPr>
          <a:lstStyle/>
          <a:p>
            <a:pPr algn="l"/>
            <a:r>
              <a:rPr lang="en-US" b="0" i="0" dirty="0">
                <a:solidFill>
                  <a:srgbClr val="000000"/>
                </a:solidFill>
                <a:effectLst/>
                <a:latin typeface="proxima nova"/>
              </a:rPr>
              <a:t>Vibrating Mini Motor Discs</a:t>
            </a:r>
          </a:p>
        </p:txBody>
      </p:sp>
      <p:cxnSp>
        <p:nvCxnSpPr>
          <p:cNvPr id="14" name="Straight Connector 13">
            <a:extLst>
              <a:ext uri="{FF2B5EF4-FFF2-40B4-BE49-F238E27FC236}">
                <a16:creationId xmlns:a16="http://schemas.microsoft.com/office/drawing/2014/main" id="{EC67296A-BD66-48AE-85B6-25E5CFCA3834}"/>
              </a:ext>
            </a:extLst>
          </p:cNvPr>
          <p:cNvCxnSpPr/>
          <p:nvPr/>
        </p:nvCxnSpPr>
        <p:spPr>
          <a:xfrm>
            <a:off x="5173745" y="3339777"/>
            <a:ext cx="486658" cy="4494"/>
          </a:xfrm>
          <a:prstGeom prst="line">
            <a:avLst/>
          </a:prstGeom>
          <a:ln w="28575"/>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6AC044A6-4C9B-487D-8770-0440E9D284FB}"/>
              </a:ext>
            </a:extLst>
          </p:cNvPr>
          <p:cNvSpPr txBox="1"/>
          <p:nvPr/>
        </p:nvSpPr>
        <p:spPr>
          <a:xfrm>
            <a:off x="5550572" y="1201683"/>
            <a:ext cx="2980146" cy="369332"/>
          </a:xfrm>
          <a:prstGeom prst="rect">
            <a:avLst/>
          </a:prstGeom>
          <a:noFill/>
        </p:spPr>
        <p:txBody>
          <a:bodyPr wrap="square" rtlCol="0">
            <a:spAutoFit/>
          </a:bodyPr>
          <a:lstStyle/>
          <a:p>
            <a:r>
              <a:rPr lang="en-US" dirty="0"/>
              <a:t>5V, rated current unknown</a:t>
            </a:r>
          </a:p>
        </p:txBody>
      </p:sp>
      <p:sp>
        <p:nvSpPr>
          <p:cNvPr id="16" name="TextBox 15">
            <a:extLst>
              <a:ext uri="{FF2B5EF4-FFF2-40B4-BE49-F238E27FC236}">
                <a16:creationId xmlns:a16="http://schemas.microsoft.com/office/drawing/2014/main" id="{9DD3FCC4-D8AE-4F1F-8537-147EBD5A08CF}"/>
              </a:ext>
            </a:extLst>
          </p:cNvPr>
          <p:cNvSpPr txBox="1"/>
          <p:nvPr/>
        </p:nvSpPr>
        <p:spPr>
          <a:xfrm>
            <a:off x="5550572" y="2513266"/>
            <a:ext cx="4004673" cy="369332"/>
          </a:xfrm>
          <a:prstGeom prst="rect">
            <a:avLst/>
          </a:prstGeom>
          <a:noFill/>
        </p:spPr>
        <p:txBody>
          <a:bodyPr wrap="square" rtlCol="0">
            <a:spAutoFit/>
          </a:bodyPr>
          <a:lstStyle/>
          <a:p>
            <a:r>
              <a:rPr lang="en-US" dirty="0"/>
              <a:t>3.3V, &lt;60 mA each</a:t>
            </a:r>
          </a:p>
        </p:txBody>
      </p:sp>
      <p:sp>
        <p:nvSpPr>
          <p:cNvPr id="17" name="Rectangle: Rounded Corners 16">
            <a:extLst>
              <a:ext uri="{FF2B5EF4-FFF2-40B4-BE49-F238E27FC236}">
                <a16:creationId xmlns:a16="http://schemas.microsoft.com/office/drawing/2014/main" id="{24DAB9FB-23D6-456A-99F1-6F858B27AC14}"/>
              </a:ext>
            </a:extLst>
          </p:cNvPr>
          <p:cNvSpPr/>
          <p:nvPr/>
        </p:nvSpPr>
        <p:spPr>
          <a:xfrm>
            <a:off x="5660403" y="4096161"/>
            <a:ext cx="2895600" cy="73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B714E13-A369-4CC3-AAA6-31BEEE547033}"/>
              </a:ext>
            </a:extLst>
          </p:cNvPr>
          <p:cNvSpPr txBox="1"/>
          <p:nvPr/>
        </p:nvSpPr>
        <p:spPr>
          <a:xfrm>
            <a:off x="5669035" y="4171528"/>
            <a:ext cx="3210311" cy="646331"/>
          </a:xfrm>
          <a:prstGeom prst="rect">
            <a:avLst/>
          </a:prstGeom>
          <a:noFill/>
        </p:spPr>
        <p:txBody>
          <a:bodyPr wrap="square" rtlCol="0">
            <a:spAutoFit/>
          </a:bodyPr>
          <a:lstStyle/>
          <a:p>
            <a:pPr algn="l"/>
            <a:r>
              <a:rPr lang="en-US" b="0" i="0" dirty="0">
                <a:solidFill>
                  <a:srgbClr val="333333"/>
                </a:solidFill>
                <a:effectLst/>
                <a:latin typeface="proxima nova"/>
              </a:rPr>
              <a:t>Adafruit 2.0" 320x240 Color IPS TFT Display</a:t>
            </a:r>
          </a:p>
        </p:txBody>
      </p:sp>
      <p:sp>
        <p:nvSpPr>
          <p:cNvPr id="20" name="TextBox 19">
            <a:extLst>
              <a:ext uri="{FF2B5EF4-FFF2-40B4-BE49-F238E27FC236}">
                <a16:creationId xmlns:a16="http://schemas.microsoft.com/office/drawing/2014/main" id="{325A9633-3591-4FB2-B821-C9A2B3EBC261}"/>
              </a:ext>
            </a:extLst>
          </p:cNvPr>
          <p:cNvSpPr txBox="1"/>
          <p:nvPr/>
        </p:nvSpPr>
        <p:spPr>
          <a:xfrm>
            <a:off x="3733800" y="4310027"/>
            <a:ext cx="1409946" cy="369332"/>
          </a:xfrm>
          <a:prstGeom prst="rect">
            <a:avLst/>
          </a:prstGeom>
          <a:noFill/>
        </p:spPr>
        <p:txBody>
          <a:bodyPr wrap="square" rtlCol="0">
            <a:spAutoFit/>
          </a:bodyPr>
          <a:lstStyle/>
          <a:p>
            <a:r>
              <a:rPr lang="en-US" dirty="0"/>
              <a:t>VOUT/3.3V</a:t>
            </a:r>
          </a:p>
        </p:txBody>
      </p:sp>
      <p:cxnSp>
        <p:nvCxnSpPr>
          <p:cNvPr id="21" name="Straight Connector 20">
            <a:extLst>
              <a:ext uri="{FF2B5EF4-FFF2-40B4-BE49-F238E27FC236}">
                <a16:creationId xmlns:a16="http://schemas.microsoft.com/office/drawing/2014/main" id="{853A48B9-2014-4E39-9672-2B9006E1EDAF}"/>
              </a:ext>
            </a:extLst>
          </p:cNvPr>
          <p:cNvCxnSpPr/>
          <p:nvPr/>
        </p:nvCxnSpPr>
        <p:spPr>
          <a:xfrm>
            <a:off x="5163923" y="4454157"/>
            <a:ext cx="486658" cy="4494"/>
          </a:xfrm>
          <a:prstGeom prst="line">
            <a:avLst/>
          </a:prstGeom>
          <a:ln w="28575"/>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26CEC652-E4C2-45FE-804C-113A73D31688}"/>
              </a:ext>
            </a:extLst>
          </p:cNvPr>
          <p:cNvSpPr/>
          <p:nvPr/>
        </p:nvSpPr>
        <p:spPr>
          <a:xfrm>
            <a:off x="5670235" y="5048587"/>
            <a:ext cx="2885768" cy="731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6F686FA-44EA-4E55-B61C-2E11D60DD962}"/>
              </a:ext>
            </a:extLst>
          </p:cNvPr>
          <p:cNvSpPr txBox="1"/>
          <p:nvPr/>
        </p:nvSpPr>
        <p:spPr>
          <a:xfrm>
            <a:off x="6047431" y="5199290"/>
            <a:ext cx="2113077" cy="369332"/>
          </a:xfrm>
          <a:prstGeom prst="rect">
            <a:avLst/>
          </a:prstGeom>
          <a:noFill/>
        </p:spPr>
        <p:txBody>
          <a:bodyPr wrap="square" rtlCol="0">
            <a:spAutoFit/>
          </a:bodyPr>
          <a:lstStyle/>
          <a:p>
            <a:r>
              <a:rPr lang="en-US" dirty="0"/>
              <a:t>USB speaker</a:t>
            </a:r>
          </a:p>
        </p:txBody>
      </p:sp>
      <p:cxnSp>
        <p:nvCxnSpPr>
          <p:cNvPr id="24" name="Straight Connector 23">
            <a:extLst>
              <a:ext uri="{FF2B5EF4-FFF2-40B4-BE49-F238E27FC236}">
                <a16:creationId xmlns:a16="http://schemas.microsoft.com/office/drawing/2014/main" id="{3CAEDDC1-EDB5-4A72-A16E-7631CA31A216}"/>
              </a:ext>
            </a:extLst>
          </p:cNvPr>
          <p:cNvCxnSpPr/>
          <p:nvPr/>
        </p:nvCxnSpPr>
        <p:spPr>
          <a:xfrm>
            <a:off x="5158745" y="5447120"/>
            <a:ext cx="486658" cy="4494"/>
          </a:xfrm>
          <a:prstGeom prst="line">
            <a:avLst/>
          </a:prstGeom>
          <a:ln w="28575"/>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9B71F8CB-56D9-4B3A-B5A0-9B99A17AC777}"/>
              </a:ext>
            </a:extLst>
          </p:cNvPr>
          <p:cNvSpPr txBox="1"/>
          <p:nvPr/>
        </p:nvSpPr>
        <p:spPr>
          <a:xfrm>
            <a:off x="8686800" y="4171933"/>
            <a:ext cx="4004673" cy="369332"/>
          </a:xfrm>
          <a:prstGeom prst="rect">
            <a:avLst/>
          </a:prstGeom>
          <a:noFill/>
        </p:spPr>
        <p:txBody>
          <a:bodyPr wrap="square" rtlCol="0">
            <a:spAutoFit/>
          </a:bodyPr>
          <a:lstStyle/>
          <a:p>
            <a:r>
              <a:rPr lang="en-US" dirty="0"/>
              <a:t>Work with 3.3-5V</a:t>
            </a:r>
          </a:p>
        </p:txBody>
      </p:sp>
      <p:sp>
        <p:nvSpPr>
          <p:cNvPr id="26" name="TextBox 25">
            <a:extLst>
              <a:ext uri="{FF2B5EF4-FFF2-40B4-BE49-F238E27FC236}">
                <a16:creationId xmlns:a16="http://schemas.microsoft.com/office/drawing/2014/main" id="{87F10090-5844-4946-94D3-28808BA766C9}"/>
              </a:ext>
            </a:extLst>
          </p:cNvPr>
          <p:cNvSpPr txBox="1"/>
          <p:nvPr/>
        </p:nvSpPr>
        <p:spPr>
          <a:xfrm>
            <a:off x="8697861" y="5305049"/>
            <a:ext cx="4004673" cy="369332"/>
          </a:xfrm>
          <a:prstGeom prst="rect">
            <a:avLst/>
          </a:prstGeom>
          <a:noFill/>
        </p:spPr>
        <p:txBody>
          <a:bodyPr wrap="square" rtlCol="0">
            <a:spAutoFit/>
          </a:bodyPr>
          <a:lstStyle/>
          <a:p>
            <a:r>
              <a:rPr lang="en-US" dirty="0"/>
              <a:t>5V, 2x2W</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a:xfrm>
            <a:off x="609600" y="-457201"/>
            <a:ext cx="10972800" cy="914401"/>
          </a:xfrm>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635302948"/>
              </p:ext>
            </p:extLst>
          </p:nvPr>
        </p:nvGraphicFramePr>
        <p:xfrm>
          <a:off x="609600" y="475268"/>
          <a:ext cx="10782300" cy="5943600"/>
        </p:xfrm>
        <a:graphic>
          <a:graphicData uri="http://schemas.openxmlformats.org/drawingml/2006/table">
            <a:tbl>
              <a:tblPr firstRow="1" bandRow="1">
                <a:tableStyleId>{BC89EF96-8CEA-46FF-86C4-4CE0E7609802}</a:tableStyleId>
              </a:tblPr>
              <a:tblGrid>
                <a:gridCol w="76472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Vibrating Mini Motor Disc : ID 1201 : $1.95 : Adafruit Industries, Unique &amp; fun DIY electronics and kits</a:t>
                      </a:r>
                      <a:endParaRPr lang="en-US" dirty="0"/>
                    </a:p>
                  </a:txBody>
                  <a:tcPr/>
                </a:tc>
                <a:tc>
                  <a:txBody>
                    <a:bodyPr/>
                    <a:lstStyle/>
                    <a:p>
                      <a:r>
                        <a:rPr lang="en-US" dirty="0"/>
                        <a:t>6</a:t>
                      </a:r>
                    </a:p>
                  </a:txBody>
                  <a:tcPr/>
                </a:tc>
                <a:tc>
                  <a:txBody>
                    <a:bodyPr/>
                    <a:lstStyle/>
                    <a:p>
                      <a:r>
                        <a:rPr lang="en-US" dirty="0"/>
                        <a:t>$1.95 each</a:t>
                      </a:r>
                    </a:p>
                  </a:txBody>
                  <a:tcPr/>
                </a:tc>
                <a:extLst>
                  <a:ext uri="{0D108BD9-81ED-4DB2-BD59-A6C34878D82A}">
                    <a16:rowId xmlns:a16="http://schemas.microsoft.com/office/drawing/2014/main" val="33313506"/>
                  </a:ext>
                </a:extLst>
              </a:tr>
              <a:tr h="370840">
                <a:tc>
                  <a:txBody>
                    <a:bodyPr/>
                    <a:lstStyle/>
                    <a:p>
                      <a:r>
                        <a:rPr lang="en-US" dirty="0">
                          <a:hlinkClick r:id="rId3"/>
                        </a:rPr>
                        <a:t>Amazon.com : ALITOVE 3.2ft 60 Pixels WS2812B Individual Addressable RGB LED Strip Light Programmable WS2811 IC Built-in 5050 LED Rope Lamp DC5V Black PCB Non-Waterproof Compatible with Arduino, Raspberry Pi : Home &amp; Kitchen</a:t>
                      </a:r>
                      <a:endParaRPr lang="en-US" dirty="0"/>
                    </a:p>
                  </a:txBody>
                  <a:tcPr/>
                </a:tc>
                <a:tc>
                  <a:txBody>
                    <a:bodyPr/>
                    <a:lstStyle/>
                    <a:p>
                      <a:r>
                        <a:rPr lang="en-US" dirty="0"/>
                        <a:t>1</a:t>
                      </a:r>
                    </a:p>
                  </a:txBody>
                  <a:tcPr/>
                </a:tc>
                <a:tc>
                  <a:txBody>
                    <a:bodyPr/>
                    <a:lstStyle/>
                    <a:p>
                      <a:r>
                        <a:rPr lang="en-US" dirty="0"/>
                        <a:t>$</a:t>
                      </a:r>
                      <a:r>
                        <a:rPr lang="en-US" sz="1800" b="0" i="0" kern="1200" dirty="0">
                          <a:solidFill>
                            <a:schemeClr val="tx1"/>
                          </a:solidFill>
                          <a:effectLst/>
                          <a:latin typeface="+mn-lt"/>
                          <a:ea typeface="+mn-ea"/>
                          <a:cs typeface="+mn-cs"/>
                        </a:rPr>
                        <a:t>9.99</a:t>
                      </a:r>
                      <a:endParaRPr lang="en-US" dirty="0"/>
                    </a:p>
                  </a:txBody>
                  <a:tcPr/>
                </a:tc>
                <a:extLst>
                  <a:ext uri="{0D108BD9-81ED-4DB2-BD59-A6C34878D82A}">
                    <a16:rowId xmlns:a16="http://schemas.microsoft.com/office/drawing/2014/main" val="2595126612"/>
                  </a:ext>
                </a:extLst>
              </a:tr>
              <a:tr h="370840">
                <a:tc>
                  <a:txBody>
                    <a:bodyPr/>
                    <a:lstStyle/>
                    <a:p>
                      <a:r>
                        <a:rPr lang="en-US" dirty="0">
                          <a:hlinkClick r:id="rId4"/>
                        </a:rPr>
                        <a:t>2.0 320x240 Color IPS TFT Display with microSD Card Breakout : ID 4311 : $19.95 : Adafruit Industries, Unique &amp; fun DIY electronics and kits</a:t>
                      </a:r>
                      <a:endParaRPr lang="en-US" dirty="0"/>
                    </a:p>
                  </a:txBody>
                  <a:tcPr/>
                </a:tc>
                <a:tc>
                  <a:txBody>
                    <a:bodyPr/>
                    <a:lstStyle/>
                    <a:p>
                      <a:r>
                        <a:rPr lang="en-US" dirty="0"/>
                        <a:t>1</a:t>
                      </a:r>
                    </a:p>
                  </a:txBody>
                  <a:tcPr/>
                </a:tc>
                <a:tc>
                  <a:txBody>
                    <a:bodyPr/>
                    <a:lstStyle/>
                    <a:p>
                      <a:r>
                        <a:rPr lang="en-US" dirty="0"/>
                        <a:t>$19.95</a:t>
                      </a:r>
                    </a:p>
                  </a:txBody>
                  <a:tcPr/>
                </a:tc>
                <a:extLst>
                  <a:ext uri="{0D108BD9-81ED-4DB2-BD59-A6C34878D82A}">
                    <a16:rowId xmlns:a16="http://schemas.microsoft.com/office/drawing/2014/main" val="1757493575"/>
                  </a:ext>
                </a:extLst>
              </a:tr>
              <a:tr h="370840">
                <a:tc>
                  <a:txBody>
                    <a:bodyPr/>
                    <a:lstStyle/>
                    <a:p>
                      <a:r>
                        <a:rPr lang="en-US" dirty="0">
                          <a:hlinkClick r:id="rId5"/>
                        </a:rPr>
                        <a:t>Mini External USB Stereo Speaker : ID 3369 : $12.50 : Adafruit Industries, Unique &amp; fun DIY electronics and kits</a:t>
                      </a:r>
                      <a:endParaRPr lang="en-US" dirty="0"/>
                    </a:p>
                  </a:txBody>
                  <a:tcPr/>
                </a:tc>
                <a:tc>
                  <a:txBody>
                    <a:bodyPr/>
                    <a:lstStyle/>
                    <a:p>
                      <a:r>
                        <a:rPr lang="en-US" dirty="0"/>
                        <a:t>1</a:t>
                      </a:r>
                    </a:p>
                  </a:txBody>
                  <a:tcPr/>
                </a:tc>
                <a:tc>
                  <a:txBody>
                    <a:bodyPr/>
                    <a:lstStyle/>
                    <a:p>
                      <a:r>
                        <a:rPr lang="en-US" dirty="0"/>
                        <a:t>$12.5</a:t>
                      </a:r>
                    </a:p>
                  </a:txBody>
                  <a:tcPr/>
                </a:tc>
                <a:extLst>
                  <a:ext uri="{0D108BD9-81ED-4DB2-BD59-A6C34878D82A}">
                    <a16:rowId xmlns:a16="http://schemas.microsoft.com/office/drawing/2014/main" val="3862840897"/>
                  </a:ext>
                </a:extLst>
              </a:tr>
              <a:tr h="370840">
                <a:tc>
                  <a:txBody>
                    <a:bodyPr/>
                    <a:lstStyle/>
                    <a:p>
                      <a:r>
                        <a:rPr lang="en-US" dirty="0">
                          <a:hlinkClick r:id="rId6"/>
                        </a:rPr>
                        <a:t>USB Mini Hub with Power Switch - OTG Micro-USB : ID 2991 : $5.95 : Adafruit Industries, Unique &amp; fun DIY electronics and kits</a:t>
                      </a:r>
                      <a:endParaRPr lang="en-US" dirty="0"/>
                    </a:p>
                  </a:txBody>
                  <a:tcPr/>
                </a:tc>
                <a:tc>
                  <a:txBody>
                    <a:bodyPr/>
                    <a:lstStyle/>
                    <a:p>
                      <a:r>
                        <a:rPr lang="en-US" dirty="0"/>
                        <a:t>1</a:t>
                      </a:r>
                    </a:p>
                  </a:txBody>
                  <a:tcPr/>
                </a:tc>
                <a:tc>
                  <a:txBody>
                    <a:bodyPr/>
                    <a:lstStyle/>
                    <a:p>
                      <a:r>
                        <a:rPr lang="en-US" dirty="0"/>
                        <a:t>%5.95</a:t>
                      </a:r>
                    </a:p>
                  </a:txBody>
                  <a:tcPr/>
                </a:tc>
                <a:extLst>
                  <a:ext uri="{0D108BD9-81ED-4DB2-BD59-A6C34878D82A}">
                    <a16:rowId xmlns:a16="http://schemas.microsoft.com/office/drawing/2014/main" val="1698356184"/>
                  </a:ext>
                </a:extLst>
              </a:tr>
              <a:tr h="370840">
                <a:tc>
                  <a:txBody>
                    <a:bodyPr/>
                    <a:lstStyle/>
                    <a:p>
                      <a:r>
                        <a:rPr lang="en-US" dirty="0">
                          <a:hlinkClick r:id="rId7"/>
                        </a:rPr>
                        <a:t>USB Micro-B Breakout Board : ID 1833 : $1.50 : Adafruit Industries, Unique &amp; fun DIY electronics and kits</a:t>
                      </a:r>
                      <a:endParaRPr lang="en-US" dirty="0"/>
                    </a:p>
                  </a:txBody>
                  <a:tcPr/>
                </a:tc>
                <a:tc>
                  <a:txBody>
                    <a:bodyPr/>
                    <a:lstStyle/>
                    <a:p>
                      <a:r>
                        <a:rPr lang="en-US" dirty="0"/>
                        <a:t>1</a:t>
                      </a:r>
                    </a:p>
                  </a:txBody>
                  <a:tcPr/>
                </a:tc>
                <a:tc>
                  <a:txBody>
                    <a:bodyPr/>
                    <a:lstStyle/>
                    <a:p>
                      <a:r>
                        <a:rPr lang="en-US" dirty="0"/>
                        <a:t>$1.5</a:t>
                      </a:r>
                    </a:p>
                  </a:txBody>
                  <a:tcPr/>
                </a:tc>
                <a:extLst>
                  <a:ext uri="{0D108BD9-81ED-4DB2-BD59-A6C34878D82A}">
                    <a16:rowId xmlns:a16="http://schemas.microsoft.com/office/drawing/2014/main" val="1364489299"/>
                  </a:ext>
                </a:extLst>
              </a:tr>
              <a:tr h="0">
                <a:tc>
                  <a:txBody>
                    <a:bodyPr/>
                    <a:lstStyle/>
                    <a:p>
                      <a:r>
                        <a:rPr lang="en-US" dirty="0">
                          <a:hlinkClick r:id="rId8"/>
                        </a:rPr>
                        <a:t>Amazon.com: 4 Pieces Carpal Tunnel Wrist Brace, Wrist Compression Strap, Hand Brace Wraps for Adult Working Out, Adjustable Wrist Strap, Breathable Wristband for Weightlifting, Tennis, Golf and Fitness, Black : Health &amp; Household</a:t>
                      </a:r>
                      <a:endParaRPr lang="en-US" dirty="0"/>
                    </a:p>
                  </a:txBody>
                  <a:tcPr/>
                </a:tc>
                <a:tc>
                  <a:txBody>
                    <a:bodyPr/>
                    <a:lstStyle/>
                    <a:p>
                      <a:r>
                        <a:rPr lang="en-US" dirty="0"/>
                        <a:t>1</a:t>
                      </a:r>
                    </a:p>
                  </a:txBody>
                  <a:tcPr/>
                </a:tc>
                <a:tc>
                  <a:txBody>
                    <a:bodyPr/>
                    <a:lstStyle/>
                    <a:p>
                      <a:r>
                        <a:rPr lang="en-US" dirty="0"/>
                        <a:t>$6.99</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8845</TotalTime>
  <Words>508</Words>
  <Application>Microsoft Office PowerPoint</Application>
  <PresentationFormat>Widescreen</PresentationFormat>
  <Paragraphs>68</Paragraphs>
  <Slides>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proxima nova</vt:lpstr>
      <vt:lpstr>Arial</vt:lpstr>
      <vt:lpstr>Diamond Grid 16x9</vt:lpstr>
      <vt:lpstr>ENGI 301  Haptic Music Player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Ziqin Zhu</cp:lastModifiedBy>
  <cp:revision>408</cp:revision>
  <dcterms:created xsi:type="dcterms:W3CDTF">2018-01-09T20:24:50Z</dcterms:created>
  <dcterms:modified xsi:type="dcterms:W3CDTF">2021-10-08T03:44:54Z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