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Playfair Display Bold" charset="1" panose="00000800000000000000"/>
      <p:regular r:id="rId11"/>
    </p:embeddedFont>
    <p:embeddedFont>
      <p:font typeface="Lora" charset="1" panose="00000500000000000000"/>
      <p:regular r:id="rId12"/>
    </p:embeddedFont>
    <p:embeddedFont>
      <p:font typeface="Playfair Display" charset="1" panose="000005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9956882" y="927182"/>
            <a:ext cx="8229600" cy="7940893"/>
            <a:chOff x="0" y="0"/>
            <a:chExt cx="2167467" cy="20914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67467" cy="2091429"/>
            </a:xfrm>
            <a:custGeom>
              <a:avLst/>
              <a:gdLst/>
              <a:ahLst/>
              <a:cxnLst/>
              <a:rect r="r" b="b" t="t" l="l"/>
              <a:pathLst>
                <a:path h="2091429" w="2167467">
                  <a:moveTo>
                    <a:pt x="0" y="0"/>
                  </a:moveTo>
                  <a:lnTo>
                    <a:pt x="2167467" y="0"/>
                  </a:lnTo>
                  <a:lnTo>
                    <a:pt x="2167467" y="2091429"/>
                  </a:lnTo>
                  <a:lnTo>
                    <a:pt x="0" y="2091429"/>
                  </a:lnTo>
                  <a:close/>
                </a:path>
              </a:pathLst>
            </a:custGeom>
            <a:solidFill>
              <a:srgbClr val="E6E6E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2167467" cy="21200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 rot="0">
            <a:off x="5358840" y="1108553"/>
            <a:ext cx="11859377" cy="8069894"/>
          </a:xfrm>
          <a:prstGeom prst="rect">
            <a:avLst/>
          </a:prstGeom>
          <a:solidFill>
            <a:srgbClr val="4B3E5A"/>
          </a:solidFill>
        </p:spPr>
      </p:sp>
      <p:grpSp>
        <p:nvGrpSpPr>
          <p:cNvPr name="Group 6" id="6"/>
          <p:cNvGrpSpPr/>
          <p:nvPr/>
        </p:nvGrpSpPr>
        <p:grpSpPr>
          <a:xfrm rot="0">
            <a:off x="5607369" y="1365529"/>
            <a:ext cx="11362320" cy="7555943"/>
            <a:chOff x="0" y="0"/>
            <a:chExt cx="1222256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22256" cy="812800"/>
            </a:xfrm>
            <a:custGeom>
              <a:avLst/>
              <a:gdLst/>
              <a:ahLst/>
              <a:cxnLst/>
              <a:rect r="r" b="b" t="t" l="l"/>
              <a:pathLst>
                <a:path h="812800" w="1222256">
                  <a:moveTo>
                    <a:pt x="0" y="0"/>
                  </a:moveTo>
                  <a:lnTo>
                    <a:pt x="1222256" y="0"/>
                  </a:lnTo>
                  <a:lnTo>
                    <a:pt x="1222256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/>
              <a:stretch>
                <a:fillRect l="-19451" t="0" r="-19451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723248" y="3346840"/>
            <a:ext cx="6982269" cy="3593320"/>
            <a:chOff x="0" y="0"/>
            <a:chExt cx="9309692" cy="4791094"/>
          </a:xfrm>
        </p:grpSpPr>
        <p:sp>
          <p:nvSpPr>
            <p:cNvPr name="AutoShape 9" id="9"/>
            <p:cNvSpPr/>
            <p:nvPr/>
          </p:nvSpPr>
          <p:spPr>
            <a:xfrm rot="0">
              <a:off x="0" y="0"/>
              <a:ext cx="9309692" cy="4791094"/>
            </a:xfrm>
            <a:prstGeom prst="rect">
              <a:avLst/>
            </a:prstGeom>
            <a:solidFill>
              <a:srgbClr val="4B3E5A"/>
            </a:solid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524778" y="599691"/>
              <a:ext cx="8260135" cy="27190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7953"/>
                </a:lnSpc>
              </a:pPr>
              <a:r>
                <a:rPr lang="en-US" b="true" sz="7165">
                  <a:solidFill>
                    <a:srgbClr val="FFFFFF"/>
                  </a:solidFill>
                  <a:latin typeface="Playfair Display Bold"/>
                  <a:ea typeface="Playfair Display Bold"/>
                  <a:cs typeface="Playfair Display Bold"/>
                  <a:sym typeface="Playfair Display Bold"/>
                </a:rPr>
                <a:t>Projet de WebScraping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524778" y="3663717"/>
              <a:ext cx="8260135" cy="5848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80"/>
                </a:lnSpc>
              </a:pPr>
              <a:r>
                <a:rPr lang="en-US" sz="2700">
                  <a:solidFill>
                    <a:srgbClr val="FFFFFF"/>
                  </a:solidFill>
                  <a:latin typeface="Lora"/>
                  <a:ea typeface="Lora"/>
                  <a:cs typeface="Lora"/>
                  <a:sym typeface="Lora"/>
                </a:rPr>
                <a:t>Lisa Desloges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6419850" cy="10287000"/>
          </a:xfrm>
          <a:prstGeom prst="rect">
            <a:avLst/>
          </a:prstGeom>
          <a:solidFill>
            <a:srgbClr val="313B26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0782300" cy="8229600"/>
            <a:chOff x="0" y="0"/>
            <a:chExt cx="1064919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64919" cy="812800"/>
            </a:xfrm>
            <a:custGeom>
              <a:avLst/>
              <a:gdLst/>
              <a:ahLst/>
              <a:cxnLst/>
              <a:rect r="r" b="b" t="t" l="l"/>
              <a:pathLst>
                <a:path h="812800" w="1064919">
                  <a:moveTo>
                    <a:pt x="0" y="0"/>
                  </a:moveTo>
                  <a:lnTo>
                    <a:pt x="1064919" y="0"/>
                  </a:lnTo>
                  <a:lnTo>
                    <a:pt x="1064919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/>
              <a:stretch>
                <a:fillRect l="-5208" t="0" r="-5208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3075247" y="4857750"/>
            <a:ext cx="3841153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0"/>
              </a:lnSpc>
            </a:pPr>
            <a:r>
              <a:rPr lang="en-US" b="true" sz="3000">
                <a:solidFill>
                  <a:srgbClr val="00000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C</a:t>
            </a:r>
            <a:r>
              <a:rPr lang="en-US" b="true" sz="3000" u="none">
                <a:solidFill>
                  <a:srgbClr val="00000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ontexte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628038">
            <a:off x="12564793" y="-1386196"/>
            <a:ext cx="2729333" cy="13687572"/>
          </a:xfrm>
          <a:prstGeom prst="rect">
            <a:avLst/>
          </a:prstGeom>
          <a:solidFill>
            <a:srgbClr val="EFF2FA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0599620" y="1817471"/>
            <a:ext cx="6659680" cy="7003524"/>
            <a:chOff x="0" y="0"/>
            <a:chExt cx="812800" cy="8547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54765"/>
            </a:xfrm>
            <a:custGeom>
              <a:avLst/>
              <a:gdLst/>
              <a:ahLst/>
              <a:cxnLst/>
              <a:rect r="r" b="b" t="t" l="l"/>
              <a:pathLst>
                <a:path h="85476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54765"/>
                  </a:lnTo>
                  <a:lnTo>
                    <a:pt x="0" y="854765"/>
                  </a:lnTo>
                  <a:close/>
                </a:path>
              </a:pathLst>
            </a:custGeom>
            <a:blipFill>
              <a:blip r:embed="rId2"/>
              <a:stretch>
                <a:fillRect l="-52598" t="0" r="-52598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2733430"/>
            <a:ext cx="8080263" cy="5171606"/>
            <a:chOff x="0" y="0"/>
            <a:chExt cx="10773685" cy="6895474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915" y="-57150"/>
              <a:ext cx="10772769" cy="27190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190"/>
                </a:lnSpc>
              </a:pPr>
              <a:r>
                <a:rPr lang="en-US" b="true" sz="6300">
                  <a:solidFill>
                    <a:srgbClr val="000000"/>
                  </a:solidFill>
                  <a:latin typeface="Playfair Display Bold"/>
                  <a:ea typeface="Playfair Display Bold"/>
                  <a:cs typeface="Playfair Display Bold"/>
                  <a:sym typeface="Playfair Display Bold"/>
                </a:rPr>
                <a:t>Scraping Google Flight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4545974"/>
              <a:ext cx="10760010" cy="2349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47700" indent="-323850" lvl="1">
                <a:lnSpc>
                  <a:spcPts val="4800"/>
                </a:lnSpc>
                <a:buFont typeface="Arial"/>
                <a:buChar char="•"/>
              </a:pPr>
              <a:r>
                <a:rPr lang="en-US" b="true" sz="3000">
                  <a:solidFill>
                    <a:srgbClr val="000000"/>
                  </a:solidFill>
                  <a:latin typeface="Playfair Display Bold"/>
                  <a:ea typeface="Playfair Display Bold"/>
                  <a:cs typeface="Playfair Display Bold"/>
                  <a:sym typeface="Playfair Display Bold"/>
                </a:rPr>
                <a:t>BeautifulSoup</a:t>
              </a:r>
            </a:p>
            <a:p>
              <a:pPr algn="l" marL="647700" indent="-323850" lvl="1">
                <a:lnSpc>
                  <a:spcPts val="4800"/>
                </a:lnSpc>
                <a:buFont typeface="Arial"/>
                <a:buChar char="•"/>
              </a:pPr>
              <a:r>
                <a:rPr lang="en-US" b="true" sz="3000">
                  <a:solidFill>
                    <a:srgbClr val="000000"/>
                  </a:solidFill>
                  <a:latin typeface="Playfair Display Bold"/>
                  <a:ea typeface="Playfair Display Bold"/>
                  <a:cs typeface="Playfair Display Bold"/>
                  <a:sym typeface="Playfair Display Bold"/>
                </a:rPr>
                <a:t>Selenium</a:t>
              </a:r>
            </a:p>
            <a:p>
              <a:pPr algn="l" marL="647700" indent="-323850" lvl="1">
                <a:lnSpc>
                  <a:spcPts val="4800"/>
                </a:lnSpc>
                <a:buFont typeface="Arial"/>
                <a:buChar char="•"/>
              </a:pPr>
              <a:r>
                <a:rPr lang="en-US" b="true" sz="3000">
                  <a:solidFill>
                    <a:srgbClr val="000000"/>
                  </a:solidFill>
                  <a:latin typeface="Playfair Display Bold"/>
                  <a:ea typeface="Playfair Display Bold"/>
                  <a:cs typeface="Playfair Display Bold"/>
                  <a:sym typeface="Playfair Display Bold"/>
                </a:rPr>
                <a:t>Streamlit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915" y="3132508"/>
              <a:ext cx="10759095" cy="7831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Playfair Display Bold"/>
                  <a:ea typeface="Playfair Display Bold"/>
                  <a:cs typeface="Playfair Display Bold"/>
                  <a:sym typeface="Playfair Display Bold"/>
                </a:rPr>
                <a:t>Elements utilisés :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969327" y="3184922"/>
            <a:ext cx="13258800" cy="7102078"/>
            <a:chOff x="0" y="0"/>
            <a:chExt cx="1517408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17408" cy="812800"/>
            </a:xfrm>
            <a:custGeom>
              <a:avLst/>
              <a:gdLst/>
              <a:ahLst/>
              <a:cxnLst/>
              <a:rect r="r" b="b" t="t" l="l"/>
              <a:pathLst>
                <a:path h="812800" w="1517408">
                  <a:moveTo>
                    <a:pt x="0" y="0"/>
                  </a:moveTo>
                  <a:lnTo>
                    <a:pt x="1517408" y="0"/>
                  </a:lnTo>
                  <a:lnTo>
                    <a:pt x="1517408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/>
              <a:stretch>
                <a:fillRect l="0" t="-2506" r="0" b="-2506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9144000" y="3184922"/>
            <a:ext cx="9144000" cy="7102078"/>
            <a:chOff x="0" y="0"/>
            <a:chExt cx="7965323" cy="61866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965322" cy="6186608"/>
            </a:xfrm>
            <a:custGeom>
              <a:avLst/>
              <a:gdLst/>
              <a:ahLst/>
              <a:cxnLst/>
              <a:rect r="r" b="b" t="t" l="l"/>
              <a:pathLst>
                <a:path h="6186608" w="7965322">
                  <a:moveTo>
                    <a:pt x="0" y="0"/>
                  </a:moveTo>
                  <a:lnTo>
                    <a:pt x="7965322" y="0"/>
                  </a:lnTo>
                  <a:lnTo>
                    <a:pt x="7965322" y="6186608"/>
                  </a:lnTo>
                  <a:lnTo>
                    <a:pt x="0" y="6186608"/>
                  </a:lnTo>
                  <a:close/>
                </a:path>
              </a:pathLst>
            </a:custGeom>
            <a:solidFill>
              <a:srgbClr val="020509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28700" y="1028700"/>
            <a:ext cx="6836902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95"/>
              </a:lnSpc>
            </a:pPr>
            <a:r>
              <a:rPr lang="en-US" b="true" sz="6079">
                <a:solidFill>
                  <a:srgbClr val="00000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Machine Learning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0297549" y="5527126"/>
            <a:ext cx="6836902" cy="2417671"/>
            <a:chOff x="0" y="0"/>
            <a:chExt cx="9115870" cy="3223561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104775"/>
              <a:ext cx="9115870" cy="17506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5400"/>
                </a:lnSpc>
              </a:pPr>
              <a:r>
                <a:rPr lang="en-US" b="true" sz="3600">
                  <a:solidFill>
                    <a:srgbClr val="FFFFFF"/>
                  </a:solidFill>
                  <a:latin typeface="Playfair Display Bold"/>
                  <a:ea typeface="Playfair Display Bold"/>
                  <a:cs typeface="Playfair Display Bold"/>
                  <a:sym typeface="Playfair Display Bold"/>
                </a:rPr>
                <a:t>Classification des vols par categorie d’emissions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2050081"/>
              <a:ext cx="9115870" cy="11734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00"/>
                </a:lnSpc>
              </a:pPr>
              <a:r>
                <a:rPr lang="en-US" sz="2400">
                  <a:solidFill>
                    <a:srgbClr val="FFFFFF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Methode :</a:t>
              </a:r>
            </a:p>
            <a:p>
              <a:pPr algn="l" marL="0" indent="0" lvl="0">
                <a:lnSpc>
                  <a:spcPts val="3600"/>
                </a:lnSpc>
              </a:pPr>
              <a:r>
                <a:rPr lang="en-US" sz="2400">
                  <a:solidFill>
                    <a:srgbClr val="FFFFFF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Supervised Learning  - Regression Linéaire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138854"/>
            <a:ext cx="16230600" cy="4009292"/>
            <a:chOff x="0" y="0"/>
            <a:chExt cx="3774616" cy="9324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74617" cy="932408"/>
            </a:xfrm>
            <a:custGeom>
              <a:avLst/>
              <a:gdLst/>
              <a:ahLst/>
              <a:cxnLst/>
              <a:rect r="r" b="b" t="t" l="l"/>
              <a:pathLst>
                <a:path h="932408" w="3774617">
                  <a:moveTo>
                    <a:pt x="0" y="0"/>
                  </a:moveTo>
                  <a:lnTo>
                    <a:pt x="3774617" y="0"/>
                  </a:lnTo>
                  <a:lnTo>
                    <a:pt x="3774617" y="932408"/>
                  </a:lnTo>
                  <a:lnTo>
                    <a:pt x="0" y="93240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4695204">
            <a:off x="1175350" y="3349924"/>
            <a:ext cx="4443920" cy="7596444"/>
          </a:xfrm>
          <a:custGeom>
            <a:avLst/>
            <a:gdLst/>
            <a:ahLst/>
            <a:cxnLst/>
            <a:rect r="r" b="b" t="t" l="l"/>
            <a:pathLst>
              <a:path h="7596444" w="4443920">
                <a:moveTo>
                  <a:pt x="0" y="0"/>
                </a:moveTo>
                <a:lnTo>
                  <a:pt x="4443919" y="0"/>
                </a:lnTo>
                <a:lnTo>
                  <a:pt x="4443919" y="7596444"/>
                </a:lnTo>
                <a:lnTo>
                  <a:pt x="0" y="75964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029200" y="4680060"/>
            <a:ext cx="8229600" cy="605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977"/>
              </a:lnSpc>
              <a:spcBef>
                <a:spcPct val="0"/>
              </a:spcBef>
            </a:pPr>
            <a:r>
              <a:rPr lang="en-US" b="true" sz="3554" u="none">
                <a:solidFill>
                  <a:srgbClr val="00000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Merci 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DAGc2zKsEVs</dc:identifier>
  <dcterms:modified xsi:type="dcterms:W3CDTF">2011-08-01T06:04:30Z</dcterms:modified>
  <cp:revision>1</cp:revision>
  <dc:title>Presentation professionnel marketing sobre élégant minimaliste blanc noir</dc:title>
</cp:coreProperties>
</file>