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04D813-96D6-4A2B-AA08-2DCDDC2E55FF}" type="datetimeFigureOut">
              <a:rPr lang="pt-PT" smtClean="0"/>
              <a:pPr/>
              <a:t>10/09/2018</a:t>
            </a:fld>
            <a:endParaRPr lang="pt-P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E3C765-0978-480A-8B03-93E2AE0F8E85}" type="slidenum">
              <a:rPr lang="pt-PT" smtClean="0"/>
              <a:pPr/>
              <a:t>‹N›</a:t>
            </a:fld>
            <a:endParaRPr lang="pt-P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Woman’s E-commerce Reviews Analysis</a:t>
            </a:r>
            <a:endParaRPr lang="pt-P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Lisa Benamati</a:t>
            </a:r>
          </a:p>
          <a:p>
            <a:r>
              <a:rPr lang="pt-PT" dirty="0" smtClean="0"/>
              <a:t>Springboard</a:t>
            </a:r>
          </a:p>
          <a:p>
            <a:r>
              <a:rPr lang="pt-PT" dirty="0" smtClean="0"/>
              <a:t>Data Science Capstone Project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ent_by_R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7284720" cy="43053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28601" y="47244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distribution for the neutral, positive and strong positive sentiment increasing when </a:t>
            </a:r>
            <a:r>
              <a:rPr lang="en-US" sz="2000" dirty="0" smtClean="0"/>
              <a:t>the rating </a:t>
            </a:r>
            <a:r>
              <a:rPr lang="en-US" sz="2000" dirty="0"/>
              <a:t>number </a:t>
            </a:r>
            <a:r>
              <a:rPr lang="en-US" sz="2000" dirty="0" smtClean="0"/>
              <a:t>increases;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negative </a:t>
            </a:r>
            <a:r>
              <a:rPr lang="en-US" sz="2000" dirty="0" smtClean="0"/>
              <a:t>sentiment has </a:t>
            </a:r>
            <a:r>
              <a:rPr lang="en-US" sz="2000" dirty="0"/>
              <a:t>more low </a:t>
            </a:r>
            <a:r>
              <a:rPr lang="en-US" sz="2000" dirty="0" smtClean="0"/>
              <a:t>rating occurrence </a:t>
            </a:r>
            <a:r>
              <a:rPr lang="en-US" sz="2000" dirty="0"/>
              <a:t>(1 and </a:t>
            </a:r>
            <a:r>
              <a:rPr lang="en-US" sz="2000" dirty="0" smtClean="0"/>
              <a:t>2);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f</a:t>
            </a:r>
            <a:r>
              <a:rPr lang="en-US" sz="2000" dirty="0" smtClean="0"/>
              <a:t>or </a:t>
            </a:r>
            <a:r>
              <a:rPr lang="en-US" sz="2000" dirty="0"/>
              <a:t>the strong negative sentiment, the distribution is particular: has a</a:t>
            </a:r>
          </a:p>
          <a:p>
            <a:r>
              <a:rPr lang="en-US" sz="2000" dirty="0"/>
              <a:t>peak for rating 1 and 2, as expected, but also more or less 15 % of </a:t>
            </a:r>
            <a:r>
              <a:rPr lang="en-US" sz="2000" dirty="0" smtClean="0"/>
              <a:t>occurrence </a:t>
            </a:r>
            <a:r>
              <a:rPr lang="en-US" sz="2000" dirty="0"/>
              <a:t>for rating 5.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ent_by_DN_y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" y="228605"/>
            <a:ext cx="4977892" cy="2941955"/>
          </a:xfrm>
          <a:prstGeom prst="rect">
            <a:avLst/>
          </a:prstGeom>
        </p:spPr>
      </p:pic>
      <p:pic>
        <p:nvPicPr>
          <p:cNvPr id="3" name="Immagine 2" descr="Sent_by_DN_n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4977892" cy="294195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638800" y="29718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or the </a:t>
            </a:r>
            <a:r>
              <a:rPr lang="en-US" sz="2000" dirty="0"/>
              <a:t>non-recommended only the ’General’ Division Name is </a:t>
            </a:r>
            <a:r>
              <a:rPr lang="en-US" sz="2000" dirty="0" smtClean="0"/>
              <a:t>shown</a:t>
            </a:r>
            <a:endParaRPr lang="pt-PT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10201" y="457200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/>
              <a:t>Note</a:t>
            </a:r>
            <a:r>
              <a:rPr lang="pt-PT" sz="2000" dirty="0" smtClean="0"/>
              <a:t>:</a:t>
            </a:r>
          </a:p>
          <a:p>
            <a:r>
              <a:rPr lang="en-US" sz="2000" dirty="0" smtClean="0"/>
              <a:t>for the recommended reviews only the ’General Petite’ is shown</a:t>
            </a:r>
            <a:r>
              <a:rPr lang="pt-PT" sz="2000" dirty="0" smtClean="0"/>
              <a:t> </a:t>
            </a:r>
          </a:p>
          <a:p>
            <a:endParaRPr lang="pt-PT" dirty="0"/>
          </a:p>
        </p:txBody>
      </p:sp>
      <p:cxnSp>
        <p:nvCxnSpPr>
          <p:cNvPr id="7" name="Connettore 2 6"/>
          <p:cNvCxnSpPr/>
          <p:nvPr/>
        </p:nvCxnSpPr>
        <p:spPr>
          <a:xfrm rot="10800000" flipV="1">
            <a:off x="5334000" y="1752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638800" y="4919008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distribution of division names for the other sentiments does not seem to change depending on status of </a:t>
            </a:r>
            <a:r>
              <a:rPr lang="pt-PT" sz="2000" dirty="0" smtClean="0"/>
              <a:t>recommendation.</a:t>
            </a:r>
            <a:endParaRPr lang="pt-PT" sz="2000" dirty="0"/>
          </a:p>
        </p:txBody>
      </p:sp>
      <p:cxnSp>
        <p:nvCxnSpPr>
          <p:cNvPr id="12" name="Connettore 2 11"/>
          <p:cNvCxnSpPr/>
          <p:nvPr/>
        </p:nvCxnSpPr>
        <p:spPr>
          <a:xfrm rot="10800000" flipV="1">
            <a:off x="5334000" y="42672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5638800" y="4876800"/>
            <a:ext cx="3200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04800" y="1524000"/>
            <a:ext cx="8458200" cy="396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Statistical Analysis (1)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81000" y="1627525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Calculate the </a:t>
            </a:r>
            <a:r>
              <a:rPr lang="en-US" sz="2000" dirty="0"/>
              <a:t>count and mean of Rating, Recommended IND, Age </a:t>
            </a:r>
            <a:r>
              <a:rPr lang="en-US" sz="2000" dirty="0" smtClean="0"/>
              <a:t>and Positive </a:t>
            </a:r>
            <a:r>
              <a:rPr lang="en-US" sz="2000" dirty="0"/>
              <a:t>Feedback Count grouping by Clothing </a:t>
            </a:r>
            <a:r>
              <a:rPr lang="en-US" sz="2000" dirty="0" smtClean="0"/>
              <a:t>ID: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no </a:t>
            </a:r>
            <a:r>
              <a:rPr lang="en-US" sz="2000" dirty="0"/>
              <a:t>correlation between count and average value, </a:t>
            </a:r>
            <a:r>
              <a:rPr lang="en-US" sz="2000" dirty="0" smtClean="0"/>
              <a:t>which means </a:t>
            </a:r>
            <a:r>
              <a:rPr lang="en-US" sz="2000" dirty="0"/>
              <a:t>that the popularity of the item does not lead to differential treatment when it comes </a:t>
            </a:r>
            <a:r>
              <a:rPr lang="en-US" sz="2000" dirty="0" smtClean="0"/>
              <a:t>to average </a:t>
            </a:r>
            <a:r>
              <a:rPr lang="en-US" sz="2000" dirty="0"/>
              <a:t>scoring.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there </a:t>
            </a:r>
            <a:r>
              <a:rPr lang="en-US" sz="2000" dirty="0"/>
              <a:t>is a positive correlation of </a:t>
            </a:r>
            <a:r>
              <a:rPr lang="en-US" sz="2000" dirty="0" smtClean="0"/>
              <a:t>0.80 </a:t>
            </a:r>
            <a:r>
              <a:rPr lang="en-US" sz="2000" dirty="0"/>
              <a:t>between rating and </a:t>
            </a:r>
            <a:r>
              <a:rPr lang="en-US" sz="2000" dirty="0" smtClean="0"/>
              <a:t>recommended IND </a:t>
            </a:r>
            <a:r>
              <a:rPr lang="en-US" sz="2000" dirty="0"/>
              <a:t>mean.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means that when the rating is high the item is recommended and </a:t>
            </a:r>
            <a:r>
              <a:rPr lang="en-US" sz="2000" dirty="0" smtClean="0"/>
              <a:t>vice versa.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600" y="4495800"/>
            <a:ext cx="86106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tangolo 5"/>
          <p:cNvSpPr/>
          <p:nvPr/>
        </p:nvSpPr>
        <p:spPr>
          <a:xfrm>
            <a:off x="152400" y="1752600"/>
            <a:ext cx="8763000" cy="243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sellaDiTesto 1"/>
          <p:cNvSpPr txBox="1"/>
          <p:nvPr/>
        </p:nvSpPr>
        <p:spPr>
          <a:xfrm>
            <a:off x="152400" y="18288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orrelations </a:t>
            </a:r>
            <a:r>
              <a:rPr lang="en-US" dirty="0"/>
              <a:t>for the </a:t>
            </a:r>
            <a:r>
              <a:rPr lang="en-US" dirty="0" err="1"/>
              <a:t>dataframe</a:t>
            </a:r>
            <a:r>
              <a:rPr lang="en-US" dirty="0"/>
              <a:t> created after the work done </a:t>
            </a:r>
            <a:r>
              <a:rPr lang="en-US" dirty="0" smtClean="0"/>
              <a:t>on </a:t>
            </a:r>
            <a:r>
              <a:rPr lang="en-US" b="1" dirty="0" smtClean="0"/>
              <a:t>T</a:t>
            </a:r>
            <a:r>
              <a:rPr lang="pt-PT" b="1" dirty="0" smtClean="0"/>
              <a:t>ext Review</a:t>
            </a:r>
            <a:r>
              <a:rPr lang="pt-PT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polarity score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slightly correlation </a:t>
            </a:r>
            <a:r>
              <a:rPr lang="en-US" dirty="0"/>
              <a:t>with Rating (0.39) and also with Recommended IND (0.32). It means that, when </a:t>
            </a:r>
            <a:r>
              <a:rPr lang="en-US" dirty="0" smtClean="0"/>
              <a:t>the rating </a:t>
            </a:r>
            <a:r>
              <a:rPr lang="en-US" dirty="0"/>
              <a:t>are high and the products recommended, the reviews have more positive polarity score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negative reviews are longer than the positive </a:t>
            </a:r>
            <a:r>
              <a:rPr lang="en-US" dirty="0" smtClean="0"/>
              <a:t>one (-0.29).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Statistical Analysis (2)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35411" y="4572000"/>
            <a:ext cx="842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where I processed the </a:t>
            </a:r>
            <a:r>
              <a:rPr lang="en-US" b="1" dirty="0" smtClean="0"/>
              <a:t>Title</a:t>
            </a:r>
            <a:r>
              <a:rPr lang="en-US" i="1" dirty="0" smtClean="0"/>
              <a:t> </a:t>
            </a:r>
            <a:r>
              <a:rPr lang="en-US" dirty="0" smtClean="0"/>
              <a:t>feature</a:t>
            </a:r>
            <a:r>
              <a:rPr lang="en-US" i="1" dirty="0" smtClean="0"/>
              <a:t>:</a:t>
            </a:r>
          </a:p>
          <a:p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there is only a slightly positive correlation between rating and the exclamation points:  </a:t>
            </a:r>
            <a:r>
              <a:rPr lang="pt-PT" dirty="0" smtClean="0"/>
              <a:t>more ’!’ means higher rating.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Predictive Model</a:t>
            </a: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3" name="Immagine 2" descr="feature_sel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371600"/>
            <a:ext cx="6423660" cy="44958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81000" y="59830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three </a:t>
            </a:r>
            <a:r>
              <a:rPr lang="en-US" dirty="0" smtClean="0"/>
              <a:t>most important </a:t>
            </a:r>
            <a:r>
              <a:rPr lang="en-US" dirty="0"/>
              <a:t>features are Recommended IND, as expected after the </a:t>
            </a:r>
            <a:r>
              <a:rPr lang="en-US" dirty="0" smtClean="0"/>
              <a:t>statistical </a:t>
            </a:r>
            <a:r>
              <a:rPr lang="en-US" dirty="0"/>
              <a:t>analysis, </a:t>
            </a:r>
            <a:r>
              <a:rPr lang="en-US" dirty="0" smtClean="0"/>
              <a:t>sentimental score </a:t>
            </a:r>
            <a:r>
              <a:rPr lang="en-US" dirty="0"/>
              <a:t>(</a:t>
            </a:r>
            <a:r>
              <a:rPr lang="en-US" i="1" dirty="0"/>
              <a:t>sent) </a:t>
            </a:r>
            <a:r>
              <a:rPr lang="en-US" dirty="0"/>
              <a:t>and average words </a:t>
            </a:r>
            <a:r>
              <a:rPr lang="en-US" i="1" dirty="0"/>
              <a:t>(</a:t>
            </a:r>
            <a:r>
              <a:rPr lang="en-US" i="1" dirty="0" err="1"/>
              <a:t>avg_word</a:t>
            </a:r>
            <a:r>
              <a:rPr lang="en-US" i="1" dirty="0"/>
              <a:t>).</a:t>
            </a:r>
            <a:endParaRPr lang="pt-P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914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 used the random forests regressor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Mod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325483" cy="152421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219200" y="838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run </a:t>
            </a:r>
            <a:r>
              <a:rPr lang="en-US" dirty="0"/>
              <a:t>different models to choose the </a:t>
            </a:r>
            <a:r>
              <a:rPr lang="en-US" dirty="0" smtClean="0"/>
              <a:t>best one </a:t>
            </a:r>
            <a:r>
              <a:rPr lang="en-US" dirty="0"/>
              <a:t>to do rating prediction</a:t>
            </a:r>
            <a:endParaRPr lang="pt-PT" dirty="0"/>
          </a:p>
        </p:txBody>
      </p:sp>
      <p:sp>
        <p:nvSpPr>
          <p:cNvPr id="4" name="Freccia a destra 3"/>
          <p:cNvSpPr/>
          <p:nvPr/>
        </p:nvSpPr>
        <p:spPr>
          <a:xfrm>
            <a:off x="1371600" y="3505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sellaDiTesto 4"/>
          <p:cNvSpPr txBox="1"/>
          <p:nvPr/>
        </p:nvSpPr>
        <p:spPr>
          <a:xfrm>
            <a:off x="2209800" y="3352800"/>
            <a:ext cx="4822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Random Forest is the best model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4876800" y="3276600"/>
            <a:ext cx="4191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sellaDiTesto 1"/>
          <p:cNvSpPr txBox="1"/>
          <p:nvPr/>
        </p:nvSpPr>
        <p:spPr>
          <a:xfrm>
            <a:off x="152400" y="152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Applying TF-IDF technique , I found the  </a:t>
            </a:r>
            <a:r>
              <a:rPr lang="en-US" dirty="0"/>
              <a:t>the importance of the first 25 words to predict rating</a:t>
            </a:r>
            <a:endParaRPr lang="pt-PT" dirty="0"/>
          </a:p>
        </p:txBody>
      </p:sp>
      <p:pic>
        <p:nvPicPr>
          <p:cNvPr id="3" name="Immagine 2" descr="Most_importance_wor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25830"/>
            <a:ext cx="4389120" cy="410337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029200" y="11430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en-US" dirty="0" smtClean="0"/>
              <a:t>used </a:t>
            </a:r>
            <a:r>
              <a:rPr lang="en-US" dirty="0"/>
              <a:t>Random Forest Classifier and Naive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en-US" dirty="0" smtClean="0"/>
              <a:t>Machine Learning </a:t>
            </a:r>
            <a:r>
              <a:rPr lang="en-US" dirty="0"/>
              <a:t>Algorithm to predict rating and if a cloth is recommended or not based on </a:t>
            </a:r>
            <a:r>
              <a:rPr lang="en-US" dirty="0" smtClean="0"/>
              <a:t>the extracted </a:t>
            </a:r>
            <a:r>
              <a:rPr lang="en-US" dirty="0"/>
              <a:t>words.</a:t>
            </a:r>
            <a:endParaRPr lang="pt-P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876800" y="3352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Accuracy for predicting rating: ~56%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Accuracy to predict recommended: ~81% </a:t>
            </a:r>
          </a:p>
        </p:txBody>
      </p:sp>
      <p:sp>
        <p:nvSpPr>
          <p:cNvPr id="10" name="Freccia in giù 9"/>
          <p:cNvSpPr/>
          <p:nvPr/>
        </p:nvSpPr>
        <p:spPr>
          <a:xfrm>
            <a:off x="6781800" y="2667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sellaDiTesto 10"/>
          <p:cNvSpPr txBox="1"/>
          <p:nvPr/>
        </p:nvSpPr>
        <p:spPr>
          <a:xfrm>
            <a:off x="457200" y="5181600"/>
            <a:ext cx="728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Do </a:t>
            </a:r>
            <a:r>
              <a:rPr lang="en-US" sz="2400" dirty="0"/>
              <a:t>the text features help the performance of </a:t>
            </a:r>
            <a:r>
              <a:rPr lang="en-US" sz="2400" dirty="0" smtClean="0"/>
              <a:t>the model?</a:t>
            </a:r>
            <a:endParaRPr lang="pt-PT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33400" y="5943600"/>
            <a:ext cx="738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seems that the text features don't improve the model to predict the </a:t>
            </a:r>
            <a:r>
              <a:rPr lang="en-US" dirty="0" smtClean="0"/>
              <a:t>rating.</a:t>
            </a:r>
          </a:p>
          <a:p>
            <a:r>
              <a:rPr lang="en-US" dirty="0" smtClean="0"/>
              <a:t>Accuracy: ~62%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1371600" y="5486400"/>
            <a:ext cx="6248400" cy="1295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Conclusions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914401" y="19812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The major part of the reviewers is  between 30-50 years old</a:t>
            </a:r>
          </a:p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 Most of the cloths are recommended and with high rating, but </a:t>
            </a:r>
            <a:r>
              <a:rPr lang="en-US" dirty="0" smtClean="0"/>
              <a:t>the density of the positive feedback count is close to 0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There is a correlation (0.80) between rating and recommended IND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The Random Forest is the best model to use to predict rating, but the accuracy is low (~60%)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Also adding text features the accuracy of the model doesn’t improve</a:t>
            </a:r>
            <a:endParaRPr lang="pt-PT" dirty="0"/>
          </a:p>
        </p:txBody>
      </p:sp>
      <p:sp>
        <p:nvSpPr>
          <p:cNvPr id="4" name="Freccia in giù 3"/>
          <p:cNvSpPr/>
          <p:nvPr/>
        </p:nvSpPr>
        <p:spPr>
          <a:xfrm>
            <a:off x="3962400" y="5105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sellaDiTesto 4"/>
          <p:cNvSpPr txBox="1"/>
          <p:nvPr/>
        </p:nvSpPr>
        <p:spPr>
          <a:xfrm>
            <a:off x="1371600" y="5486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It </a:t>
            </a:r>
            <a:r>
              <a:rPr lang="en-US" dirty="0" smtClean="0"/>
              <a:t>is necessary to </a:t>
            </a:r>
            <a:r>
              <a:rPr lang="en-US" dirty="0" smtClean="0"/>
              <a:t>improve the model  to </a:t>
            </a:r>
            <a:r>
              <a:rPr lang="en-US" dirty="0" smtClean="0"/>
              <a:t>increase the precision in the prediction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Should be interested to analyze also </a:t>
            </a:r>
            <a:r>
              <a:rPr lang="pt-PT" dirty="0" smtClean="0"/>
              <a:t>male’s </a:t>
            </a:r>
            <a:r>
              <a:rPr lang="pt-PT" dirty="0" smtClean="0"/>
              <a:t>e-commerce </a:t>
            </a:r>
            <a:r>
              <a:rPr lang="pt-PT" dirty="0" smtClean="0"/>
              <a:t>reviews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Outline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Aim of the analysis</a:t>
            </a:r>
          </a:p>
          <a:p>
            <a:r>
              <a:rPr lang="pt-PT" dirty="0" smtClean="0"/>
              <a:t>Dataset</a:t>
            </a:r>
          </a:p>
          <a:p>
            <a:r>
              <a:rPr lang="pt-PT" dirty="0" smtClean="0"/>
              <a:t>EDA</a:t>
            </a:r>
          </a:p>
          <a:p>
            <a:r>
              <a:rPr lang="pt-PT" dirty="0" smtClean="0"/>
              <a:t>NLP and Sentimental analysis</a:t>
            </a:r>
          </a:p>
          <a:p>
            <a:r>
              <a:rPr lang="pt-PT" dirty="0" smtClean="0"/>
              <a:t>Statistical analysis</a:t>
            </a:r>
          </a:p>
          <a:p>
            <a:r>
              <a:rPr lang="pt-PT" dirty="0" smtClean="0"/>
              <a:t>Predictive model</a:t>
            </a:r>
          </a:p>
          <a:p>
            <a:r>
              <a:rPr lang="pt-PT" dirty="0" smtClean="0"/>
              <a:t>Conclusions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Aim of the analysis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Understanding the consumer’s </a:t>
            </a:r>
            <a:r>
              <a:rPr lang="pt-PT" dirty="0" smtClean="0"/>
              <a:t>preferences and the customer sentiments to improve the services and the products</a:t>
            </a:r>
          </a:p>
          <a:p>
            <a:endParaRPr lang="pt-PT" dirty="0"/>
          </a:p>
          <a:p>
            <a:r>
              <a:rPr lang="pt-PT" dirty="0" smtClean="0"/>
              <a:t>Predict the rating score through different features and also through review texts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Dataset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38099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dataset includes </a:t>
            </a:r>
            <a:r>
              <a:rPr lang="en-US" dirty="0"/>
              <a:t>23486 rows and 10 feature </a:t>
            </a:r>
            <a:r>
              <a:rPr lang="en-US" dirty="0" smtClean="0"/>
              <a:t>variables:</a:t>
            </a:r>
            <a:endParaRPr lang="en-US" dirty="0"/>
          </a:p>
          <a:p>
            <a:r>
              <a:rPr lang="en-US" sz="2600" b="1" dirty="0" smtClean="0"/>
              <a:t>Clothing </a:t>
            </a:r>
            <a:r>
              <a:rPr lang="en-US" sz="2600" b="1" dirty="0"/>
              <a:t>ID</a:t>
            </a:r>
            <a:r>
              <a:rPr lang="en-US" sz="2600" dirty="0"/>
              <a:t>: unique identifier of the product;</a:t>
            </a:r>
          </a:p>
          <a:p>
            <a:r>
              <a:rPr lang="en-US" sz="2600" b="1" dirty="0" smtClean="0"/>
              <a:t>Age</a:t>
            </a:r>
            <a:r>
              <a:rPr lang="en-US" sz="2600" dirty="0"/>
              <a:t>: age of the reviewer;</a:t>
            </a:r>
          </a:p>
          <a:p>
            <a:r>
              <a:rPr lang="en-US" sz="2600" b="1" dirty="0" smtClean="0"/>
              <a:t>Title</a:t>
            </a:r>
            <a:r>
              <a:rPr lang="en-US" sz="2600" dirty="0"/>
              <a:t>: title of the review;</a:t>
            </a:r>
          </a:p>
          <a:p>
            <a:r>
              <a:rPr lang="pt-PT" sz="2600" b="1" dirty="0" smtClean="0"/>
              <a:t>Review </a:t>
            </a:r>
            <a:r>
              <a:rPr lang="pt-PT" sz="2600" b="1" dirty="0"/>
              <a:t>text</a:t>
            </a:r>
            <a:r>
              <a:rPr lang="pt-PT" sz="2600" dirty="0"/>
              <a:t>: product review;</a:t>
            </a:r>
          </a:p>
          <a:p>
            <a:r>
              <a:rPr lang="en-US" sz="2600" b="1" dirty="0" smtClean="0"/>
              <a:t>Rating</a:t>
            </a:r>
            <a:r>
              <a:rPr lang="en-US" sz="2600" dirty="0"/>
              <a:t>: product score granted by the customer from </a:t>
            </a:r>
            <a:r>
              <a:rPr lang="en-US" sz="2600" dirty="0" smtClean="0"/>
              <a:t>1 worst</a:t>
            </a:r>
            <a:r>
              <a:rPr lang="en-US" sz="2600" dirty="0"/>
              <a:t>, to 5 </a:t>
            </a:r>
            <a:r>
              <a:rPr lang="en-US" sz="2600" dirty="0" smtClean="0"/>
              <a:t>best</a:t>
            </a:r>
            <a:r>
              <a:rPr lang="en-US" sz="2600" dirty="0"/>
              <a:t>;</a:t>
            </a:r>
          </a:p>
          <a:p>
            <a:r>
              <a:rPr lang="en-US" sz="2600" b="1" dirty="0" smtClean="0"/>
              <a:t>Recommended </a:t>
            </a:r>
            <a:r>
              <a:rPr lang="en-US" sz="2600" b="1" dirty="0"/>
              <a:t>IND</a:t>
            </a:r>
            <a:r>
              <a:rPr lang="en-US" sz="2600" dirty="0"/>
              <a:t>: customer recommends the product where 1 is recommended, 0 is </a:t>
            </a:r>
            <a:r>
              <a:rPr lang="en-US" sz="2600" dirty="0" smtClean="0"/>
              <a:t>not </a:t>
            </a:r>
            <a:r>
              <a:rPr lang="pt-PT" sz="2600" dirty="0" smtClean="0"/>
              <a:t>recommended</a:t>
            </a:r>
            <a:r>
              <a:rPr lang="pt-PT" sz="2600" dirty="0"/>
              <a:t>;</a:t>
            </a:r>
          </a:p>
          <a:p>
            <a:r>
              <a:rPr lang="en-US" sz="2600" b="1" dirty="0" smtClean="0"/>
              <a:t>Positive </a:t>
            </a:r>
            <a:r>
              <a:rPr lang="en-US" sz="2600" b="1" dirty="0"/>
              <a:t>feedback count</a:t>
            </a:r>
            <a:r>
              <a:rPr lang="en-US" sz="2600" dirty="0"/>
              <a:t>: number of positive feedback on the review;</a:t>
            </a:r>
          </a:p>
          <a:p>
            <a:r>
              <a:rPr lang="en-US" sz="2600" b="1" dirty="0" smtClean="0"/>
              <a:t>Division </a:t>
            </a:r>
            <a:r>
              <a:rPr lang="en-US" sz="2600" b="1" dirty="0"/>
              <a:t>name</a:t>
            </a:r>
            <a:r>
              <a:rPr lang="en-US" sz="2600" dirty="0"/>
              <a:t>: name of the division product is in;</a:t>
            </a:r>
          </a:p>
          <a:p>
            <a:r>
              <a:rPr lang="en-US" sz="2600" b="1" dirty="0" smtClean="0"/>
              <a:t>Department </a:t>
            </a:r>
            <a:r>
              <a:rPr lang="en-US" sz="2600" b="1" dirty="0"/>
              <a:t>name</a:t>
            </a:r>
            <a:r>
              <a:rPr lang="en-US" sz="2600" dirty="0"/>
              <a:t>: name of the department product is in;</a:t>
            </a:r>
          </a:p>
          <a:p>
            <a:r>
              <a:rPr lang="en-US" sz="2600" b="1" dirty="0" smtClean="0"/>
              <a:t>Class </a:t>
            </a:r>
            <a:r>
              <a:rPr lang="en-US" sz="2600" b="1" dirty="0"/>
              <a:t>name</a:t>
            </a:r>
            <a:r>
              <a:rPr lang="en-US" sz="2600" dirty="0"/>
              <a:t>: type of product.</a:t>
            </a:r>
            <a:endParaRPr lang="pt-PT" sz="2600" dirty="0"/>
          </a:p>
        </p:txBody>
      </p:sp>
      <p:pic>
        <p:nvPicPr>
          <p:cNvPr id="4" name="Immagine 3" descr="rev_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6226"/>
            <a:ext cx="9144000" cy="2281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Exploratory data analysis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66800"/>
            <a:ext cx="1143000" cy="6858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Age</a:t>
            </a:r>
            <a:r>
              <a:rPr lang="pt-PT" sz="2400" dirty="0" smtClean="0"/>
              <a:t> </a:t>
            </a:r>
            <a:endParaRPr lang="pt-PT" sz="2400" dirty="0"/>
          </a:p>
        </p:txBody>
      </p:sp>
      <p:pic>
        <p:nvPicPr>
          <p:cNvPr id="4" name="Immagine 3" descr="Age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292590" cy="219506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09600" y="38862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sz="2000" dirty="0" smtClean="0"/>
              <a:t>Recommended cloths: 19314</a:t>
            </a:r>
          </a:p>
          <a:p>
            <a:pPr>
              <a:buFont typeface="Arial" pitchFamily="34" charset="0"/>
              <a:buChar char="•"/>
            </a:pPr>
            <a:r>
              <a:rPr lang="pt-PT" sz="2000" dirty="0" smtClean="0"/>
              <a:t>No recommended cloths: 4172</a:t>
            </a:r>
            <a:endParaRPr lang="pt-PT" sz="2000" dirty="0"/>
          </a:p>
        </p:txBody>
      </p:sp>
      <p:pic>
        <p:nvPicPr>
          <p:cNvPr id="7" name="Immagine 6" descr="Rec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8" y="4648200"/>
            <a:ext cx="3018208" cy="2012138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rot="5400000">
            <a:off x="3505200" y="4724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10200" y="3886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sz="2000" dirty="0" smtClean="0"/>
              <a:t>Rating</a:t>
            </a:r>
            <a:endParaRPr lang="pt-PT" sz="2000" dirty="0"/>
          </a:p>
        </p:txBody>
      </p:sp>
      <p:pic>
        <p:nvPicPr>
          <p:cNvPr id="13" name="Immagine 12" descr="Rat_h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495800"/>
            <a:ext cx="3292590" cy="2195060"/>
          </a:xfrm>
          <a:prstGeom prst="rect">
            <a:avLst/>
          </a:prstGeom>
        </p:spPr>
      </p:pic>
      <p:cxnSp>
        <p:nvCxnSpPr>
          <p:cNvPr id="15" name="Connettore 2 14"/>
          <p:cNvCxnSpPr/>
          <p:nvPr/>
        </p:nvCxnSpPr>
        <p:spPr>
          <a:xfrm rot="16200000" flipH="1">
            <a:off x="5981700" y="43815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 descr="summary_sta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096" y="1323660"/>
            <a:ext cx="5934904" cy="2257740"/>
          </a:xfrm>
          <a:prstGeom prst="rect">
            <a:avLst/>
          </a:prstGeom>
        </p:spPr>
      </p:pic>
      <p:cxnSp>
        <p:nvCxnSpPr>
          <p:cNvPr id="18" name="Connettore 2 17"/>
          <p:cNvCxnSpPr/>
          <p:nvPr/>
        </p:nvCxnSpPr>
        <p:spPr>
          <a:xfrm rot="16200000" flipH="1">
            <a:off x="1409700" y="14859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PFC_dens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10" y="4586740"/>
            <a:ext cx="3292590" cy="219506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90600" y="2286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rgbClr val="FF0000"/>
                </a:solidFill>
              </a:rPr>
              <a:t>But</a:t>
            </a:r>
            <a:r>
              <a:rPr lang="pt-PT" dirty="0" smtClean="0">
                <a:solidFill>
                  <a:srgbClr val="660066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There are low rating also for recommended products and high rating for no recommended items.</a:t>
            </a:r>
          </a:p>
        </p:txBody>
      </p:sp>
      <p:pic>
        <p:nvPicPr>
          <p:cNvPr id="5" name="Immagine 4" descr="Rec-Rat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50" y="1294775"/>
            <a:ext cx="5487650" cy="274382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14400" y="42026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The density of number of positive feedback is close to 0.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DN_perc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3543300" cy="2981325"/>
          </a:xfrm>
          <a:prstGeom prst="rect">
            <a:avLst/>
          </a:prstGeom>
        </p:spPr>
      </p:pic>
      <p:pic>
        <p:nvPicPr>
          <p:cNvPr id="3" name="Immagine 2" descr="DeN_perc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0"/>
            <a:ext cx="3543300" cy="2705100"/>
          </a:xfrm>
          <a:prstGeom prst="rect">
            <a:avLst/>
          </a:prstGeom>
        </p:spPr>
      </p:pic>
      <p:pic>
        <p:nvPicPr>
          <p:cNvPr id="5" name="Immagine 4" descr="ClassN_P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65" y="1295400"/>
            <a:ext cx="2581635" cy="3553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191000" y="30033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Division Name</a:t>
            </a:r>
            <a:endParaRPr lang="pt-P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32443" y="609600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Class Name</a:t>
            </a:r>
            <a:endParaRPr lang="pt-P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91000" y="3657600"/>
            <a:ext cx="177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Department </a:t>
            </a:r>
          </a:p>
          <a:p>
            <a:r>
              <a:rPr lang="pt-PT" sz="2400" dirty="0" smtClean="0"/>
              <a:t>Name</a:t>
            </a:r>
            <a:endParaRPr lang="pt-PT" sz="2400" dirty="0"/>
          </a:p>
        </p:txBody>
      </p:sp>
      <p:cxnSp>
        <p:nvCxnSpPr>
          <p:cNvPr id="10" name="Connettore 2 9"/>
          <p:cNvCxnSpPr/>
          <p:nvPr/>
        </p:nvCxnSpPr>
        <p:spPr>
          <a:xfrm rot="5400000">
            <a:off x="3924300" y="9525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rot="5400000">
            <a:off x="4076700" y="46863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rot="5400000">
            <a:off x="7163594" y="1142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724400" y="5228272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Distribution of rating by Department Name and Division Name: </a:t>
            </a:r>
            <a:r>
              <a:rPr lang="pt-PT" b="1" dirty="0" smtClean="0"/>
              <a:t>no</a:t>
            </a:r>
            <a:r>
              <a:rPr lang="pt-PT" dirty="0" smtClean="0"/>
              <a:t> different distribution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The age </a:t>
            </a:r>
            <a:r>
              <a:rPr lang="pt-PT" b="1" dirty="0" smtClean="0"/>
              <a:t>doesn’t</a:t>
            </a:r>
            <a:r>
              <a:rPr lang="pt-PT" dirty="0" smtClean="0"/>
              <a:t> influence the distribution of reviews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Working with text: NLP</a:t>
            </a: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3" name="Immagine 2" descr="Char_length_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177420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04800" y="466707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/>
              <a:t>two words more </a:t>
            </a:r>
            <a:r>
              <a:rPr lang="en-US" sz="2400" b="1" dirty="0" smtClean="0"/>
              <a:t>frequent</a:t>
            </a:r>
            <a:r>
              <a:rPr lang="en-US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rating </a:t>
            </a:r>
            <a:r>
              <a:rPr lang="en-US" sz="2400" dirty="0"/>
              <a:t>1, 2 </a:t>
            </a:r>
            <a:r>
              <a:rPr lang="en-US" sz="2400" dirty="0" smtClean="0"/>
              <a:t>and 3 </a:t>
            </a:r>
            <a:r>
              <a:rPr lang="en-US" sz="2400" dirty="0"/>
              <a:t>are the same : ’dress’ and ’like</a:t>
            </a:r>
            <a:r>
              <a:rPr lang="en-US" sz="2400" dirty="0" smtClean="0"/>
              <a:t>’;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for rating </a:t>
            </a:r>
            <a:r>
              <a:rPr lang="en-US" sz="2400" dirty="0"/>
              <a:t>4 the first is ’dress’ but the second ’size</a:t>
            </a:r>
            <a:r>
              <a:rPr lang="en-US" sz="2400" dirty="0" smtClean="0"/>
              <a:t>’;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for rating </a:t>
            </a:r>
            <a:r>
              <a:rPr lang="en-US" sz="2400" dirty="0"/>
              <a:t>5 the first two are ’love’ and ’dress’.</a:t>
            </a:r>
            <a:endParaRPr lang="pt-P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7200" y="3657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text probably has limit of around 500 </a:t>
            </a:r>
            <a:r>
              <a:rPr lang="en-US" sz="2000" dirty="0" smtClean="0"/>
              <a:t>characters </a:t>
            </a:r>
            <a:r>
              <a:rPr lang="pt-PT" sz="2000" dirty="0" smtClean="0"/>
              <a:t>length</a:t>
            </a:r>
            <a:endParaRPr lang="pt-PT" sz="2000" dirty="0"/>
          </a:p>
        </p:txBody>
      </p:sp>
      <p:sp>
        <p:nvSpPr>
          <p:cNvPr id="6" name="Freccia in giù 5"/>
          <p:cNvSpPr/>
          <p:nvPr/>
        </p:nvSpPr>
        <p:spPr>
          <a:xfrm>
            <a:off x="2133600" y="3276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Sentimental Analysis</a:t>
            </a: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3" name="Immagine 2" descr="Sent_by_R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338060" cy="43053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04800" y="56782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recommended cloths have more positive sentiment in the review, while the </a:t>
            </a:r>
            <a:r>
              <a:rPr lang="en-US" dirty="0" smtClean="0"/>
              <a:t>no recommended </a:t>
            </a:r>
            <a:r>
              <a:rPr lang="pt-PT" dirty="0" smtClean="0"/>
              <a:t>items </a:t>
            </a:r>
            <a:r>
              <a:rPr lang="pt-PT" dirty="0"/>
              <a:t>more negative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898</Words>
  <Application>Microsoft Office PowerPoint</Application>
  <PresentationFormat>Presentazione su schermo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Equinozio</vt:lpstr>
      <vt:lpstr>Woman’s E-commerce Reviews Analysis</vt:lpstr>
      <vt:lpstr>Outline</vt:lpstr>
      <vt:lpstr>Aim of the analysis</vt:lpstr>
      <vt:lpstr>Dataset</vt:lpstr>
      <vt:lpstr>Exploratory data analysis</vt:lpstr>
      <vt:lpstr>Diapositiva 6</vt:lpstr>
      <vt:lpstr>Diapositiva 7</vt:lpstr>
      <vt:lpstr>Working with text: NLP</vt:lpstr>
      <vt:lpstr>Sentimental Analysis</vt:lpstr>
      <vt:lpstr>Diapositiva 10</vt:lpstr>
      <vt:lpstr>Diapositiva 11</vt:lpstr>
      <vt:lpstr>Statistical Analysis (1)</vt:lpstr>
      <vt:lpstr>Statistical Analysis (2)</vt:lpstr>
      <vt:lpstr>Predictive Model</vt:lpstr>
      <vt:lpstr>Diapositiva 15</vt:lpstr>
      <vt:lpstr>Diapositiva 16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Woman’s E-commerce Reviews Analysis</dc:title>
  <dc:creator>USER</dc:creator>
  <cp:lastModifiedBy>USER</cp:lastModifiedBy>
  <cp:revision>53</cp:revision>
  <dcterms:created xsi:type="dcterms:W3CDTF">2018-09-09T12:47:40Z</dcterms:created>
  <dcterms:modified xsi:type="dcterms:W3CDTF">2018-09-10T07:37:56Z</dcterms:modified>
</cp:coreProperties>
</file>