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1945600" cy="32918400"/>
  <p:notesSz cx="37439600" cy="254587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CBB7F-1862-17A6-A0E4-DDCE82D1853D}" v="72" dt="2021-11-10T22:35:59.759"/>
    <p1510:client id="{139B3116-0F7B-800F-07C4-4C46456E79B1}" v="1297" dt="2021-11-10T22:29:06.295"/>
    <p1510:client id="{1661E343-3CCC-1EDD-2C2E-2F969347C3BD}" v="4" dt="2021-11-17T22:24:12.905"/>
    <p1510:client id="{2BC12200-A19B-46D1-A977-E02F26A48C99}" v="1788" dt="2021-11-10T22:26:36.567"/>
    <p1510:client id="{AA0F708A-1382-7F02-F5C5-0F709294D6AC}" v="223" dt="2021-11-17T21:23:3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4" d="100"/>
          <a:sy n="24" d="100"/>
        </p:scale>
        <p:origin x="1572" y="-19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19351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3743325" y="12093575"/>
            <a:ext cx="29949775" cy="1145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691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14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530609" indent="-204081" algn="l" defTabSz="45691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14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816322" indent="-163264" algn="l" defTabSz="45691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14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142851" indent="-163264" algn="l" defTabSz="45691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14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469381" indent="-163264" algn="l" defTabSz="45691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14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03" algn="l" defTabSz="914282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6pPr>
    <a:lvl7pPr marL="2742844" algn="l" defTabSz="914282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7pPr>
    <a:lvl8pPr marL="3199984" algn="l" defTabSz="914282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8pPr>
    <a:lvl9pPr marL="3657125" algn="l" defTabSz="914282" rtl="0" eaLnBrk="1" latinLnBrk="0" hangingPunct="1">
      <a:defRPr sz="12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36863" y="1935163"/>
            <a:ext cx="6365875" cy="954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3325" y="12093575"/>
            <a:ext cx="29951363" cy="11456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82538-3F36-497B-B593-A80CF2EBB0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5F71-B013-49C9-9092-93927B7756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69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59E8E-CF48-482A-BE79-B77C239E8F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7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27383-FCEC-42F0-9CE2-E97F1C2729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AFF2D-A32E-4805-B381-3BB5DAD67F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8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C46D3-429B-46E4-A802-9235265598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1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A319-9C92-458A-B249-88E704B965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42989-666A-4BE7-B33C-6C7C3A1E81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4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DF37E-70A4-434D-AF1A-29BAEC5B82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59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3BFD5-6038-44C0-9C9E-A89D96CF66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67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75E10-6A75-410C-9CFF-D0BF8877DA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86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402E-9F23-4B9F-BFE3-03904B0250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E70B30-ED7F-4A77-97D7-E191D3C96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32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02336" y="228600"/>
            <a:ext cx="21031200" cy="7582324"/>
          </a:xfrm>
          <a:prstGeom prst="rect">
            <a:avLst/>
          </a:prstGeom>
          <a:solidFill>
            <a:srgbClr val="FFFFFF"/>
          </a:solidFill>
          <a:ln w="57240">
            <a:solidFill>
              <a:srgbClr val="009900"/>
            </a:solidFill>
            <a:miter lim="800000"/>
            <a:headEnd/>
            <a:tailEnd/>
          </a:ln>
        </p:spPr>
        <p:txBody>
          <a:bodyPr wrap="none" lIns="85344" tIns="42672" rIns="85344" bIns="42672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9400">
              <a:solidFill>
                <a:schemeClr val="bg1"/>
              </a:solidFill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233050" y="6272146"/>
            <a:ext cx="4861772" cy="107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6400" b="1" dirty="0">
                <a:solidFill>
                  <a:srgbClr val="333399"/>
                </a:solidFill>
                <a:latin typeface="Arial"/>
                <a:ea typeface="SimSun"/>
                <a:cs typeface="Arial"/>
              </a:rPr>
              <a:t>Fall 2021</a:t>
            </a:r>
            <a:endParaRPr lang="en-US" altLang="en-US" sz="6400" b="1" dirty="0">
              <a:solidFill>
                <a:srgbClr val="333399"/>
              </a:solidFill>
              <a:cs typeface="Arial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57200" y="8360106"/>
            <a:ext cx="10698692" cy="5750651"/>
          </a:xfrm>
          <a:prstGeom prst="rect">
            <a:avLst/>
          </a:prstGeom>
          <a:solidFill>
            <a:srgbClr val="FFFFFF"/>
          </a:solidFill>
          <a:ln w="57240">
            <a:solidFill>
              <a:srgbClr val="009900"/>
            </a:solidFill>
            <a:round/>
            <a:headEnd/>
            <a:tailEnd/>
          </a:ln>
        </p:spPr>
        <p:txBody>
          <a:bodyPr wrap="none" lIns="85344" tIns="42672" rIns="85344" bIns="42672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9400">
              <a:solidFill>
                <a:schemeClr val="bg1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32101" y="8415655"/>
            <a:ext cx="10209273" cy="54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4100" b="1" dirty="0">
                <a:latin typeface="Arial"/>
                <a:ea typeface="SimSun"/>
                <a:cs typeface="Arial"/>
              </a:rPr>
              <a:t>Partner Description</a:t>
            </a:r>
            <a:endParaRPr lang="en-US" altLang="en-US" sz="4100" dirty="0">
              <a:cs typeface="Arial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UT Dallas has on-campus apiaries with 12 to 20 hives that produce up to 300 lbs. of honey annually.</a:t>
            </a:r>
            <a:endParaRPr lang="en-US" altLang="en-US" sz="4100" dirty="0">
              <a:cs typeface="Arial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en-US" sz="4100" b="1" dirty="0">
                <a:latin typeface="Arial"/>
                <a:ea typeface="SimSun"/>
                <a:cs typeface="Arial"/>
              </a:rPr>
              <a:t>Mission</a:t>
            </a:r>
            <a:r>
              <a:rPr lang="en-US" altLang="en-US" sz="4100" dirty="0">
                <a:latin typeface="Arial"/>
                <a:ea typeface="SimSun"/>
                <a:cs typeface="Arial"/>
              </a:rPr>
              <a:t>: The UTD Office of Sustainability works with students, faculty, administration and other stakeholders to encourage sustainability.</a:t>
            </a:r>
            <a:endParaRPr lang="en-US" altLang="en-US" sz="4100" dirty="0">
              <a:cs typeface="Arial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1399520" y="8360107"/>
            <a:ext cx="10118725" cy="14499892"/>
          </a:xfrm>
          <a:prstGeom prst="rect">
            <a:avLst/>
          </a:prstGeom>
          <a:solidFill>
            <a:srgbClr val="FFFFFF"/>
          </a:solidFill>
          <a:ln w="57240">
            <a:solidFill>
              <a:srgbClr val="009900"/>
            </a:solidFill>
            <a:round/>
            <a:headEnd/>
            <a:tailEnd/>
          </a:ln>
        </p:spPr>
        <p:txBody>
          <a:bodyPr wrap="none" lIns="85344" tIns="42672" rIns="85344" bIns="42672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940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625157" y="8438468"/>
            <a:ext cx="9863243" cy="100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4100" b="1" dirty="0">
                <a:latin typeface="Arial"/>
                <a:ea typeface="SimSun"/>
                <a:cs typeface="Arial"/>
              </a:rPr>
              <a:t>Semester Accomplishments</a:t>
            </a:r>
            <a:endParaRPr lang="en-US" altLang="en-US" sz="4100" b="1" dirty="0">
              <a:cs typeface="Arial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This semester, our team has: 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Worked to refine previous team’s prototype 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4100" dirty="0">
                <a:latin typeface="Arial"/>
                <a:ea typeface="SimSun"/>
                <a:cs typeface="Arial"/>
              </a:rPr>
              <a:t>Deduced an optimal propolis-free location for the sensors to avoid: </a:t>
            </a:r>
          </a:p>
          <a:p>
            <a:pPr marL="1314450" lvl="1" indent="-571500">
              <a:spcBef>
                <a:spcPct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lang="en-US" sz="4100" dirty="0">
                <a:latin typeface="Arial"/>
                <a:ea typeface="SimSun"/>
                <a:cs typeface="Arial"/>
              </a:rPr>
              <a:t>Dishevelment by the removal of hive frames</a:t>
            </a:r>
          </a:p>
          <a:p>
            <a:pPr marL="857250" indent="-85725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4100" dirty="0">
                <a:latin typeface="Arial"/>
                <a:ea typeface="SimSun"/>
                <a:cs typeface="Arial"/>
              </a:rPr>
              <a:t>Prototyped wire weather-proofing and organization setup</a:t>
            </a:r>
          </a:p>
          <a:p>
            <a:pPr marL="857250" indent="-85725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4100" dirty="0">
                <a:latin typeface="Arial"/>
                <a:ea typeface="SimSun"/>
                <a:cs typeface="Arial"/>
              </a:rPr>
              <a:t>Researched solar power energy source options to power system and installed chosen solar panels</a:t>
            </a:r>
          </a:p>
          <a:p>
            <a:pPr marL="857250" indent="-85725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4100" dirty="0">
                <a:latin typeface="Arial"/>
                <a:ea typeface="SimSun"/>
                <a:cs typeface="Arial"/>
              </a:rPr>
              <a:t>Tested code to display sensors data on our website  </a:t>
            </a:r>
            <a:endParaRPr lang="en-US" sz="9600" dirty="0">
              <a:cs typeface="Arial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57200" y="14376887"/>
            <a:ext cx="10698692" cy="8483113"/>
          </a:xfrm>
          <a:prstGeom prst="rect">
            <a:avLst/>
          </a:prstGeom>
          <a:solidFill>
            <a:srgbClr val="FFFFFF"/>
          </a:solidFill>
          <a:ln w="57240">
            <a:solidFill>
              <a:srgbClr val="009900"/>
            </a:solidFill>
            <a:round/>
            <a:headEnd/>
            <a:tailEnd/>
          </a:ln>
        </p:spPr>
        <p:txBody>
          <a:bodyPr wrap="none" lIns="85344" tIns="42672" rIns="85344" bIns="42672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9400">
              <a:solidFill>
                <a:schemeClr val="bg1"/>
              </a:solidFill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1400368" y="23164799"/>
            <a:ext cx="10118726" cy="9220200"/>
          </a:xfrm>
          <a:prstGeom prst="rect">
            <a:avLst/>
          </a:prstGeom>
          <a:solidFill>
            <a:srgbClr val="FFFFFF"/>
          </a:solidFill>
          <a:ln w="57240">
            <a:solidFill>
              <a:srgbClr val="009900"/>
            </a:solidFill>
            <a:round/>
            <a:headEnd/>
            <a:tailEnd/>
          </a:ln>
        </p:spPr>
        <p:txBody>
          <a:bodyPr wrap="none" lIns="85344" tIns="42672" rIns="85344" bIns="42672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9400">
              <a:solidFill>
                <a:schemeClr val="bg1"/>
              </a:solidFill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1771462" y="23409182"/>
            <a:ext cx="9021994" cy="71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4100" b="1" dirty="0"/>
              <a:t>Next Steps </a:t>
            </a:r>
            <a:endParaRPr lang="en-US" altLang="en-US" sz="4100" b="1" dirty="0">
              <a:cs typeface="Arial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457200" y="23164799"/>
            <a:ext cx="10668000" cy="9220201"/>
          </a:xfrm>
          <a:prstGeom prst="rect">
            <a:avLst/>
          </a:prstGeom>
          <a:solidFill>
            <a:srgbClr val="FFFFFF"/>
          </a:solidFill>
          <a:ln w="57240">
            <a:solidFill>
              <a:srgbClr val="009900"/>
            </a:solidFill>
            <a:round/>
            <a:headEnd/>
            <a:tailEnd/>
          </a:ln>
        </p:spPr>
        <p:txBody>
          <a:bodyPr wrap="none" lIns="85344" tIns="42672" rIns="85344" bIns="42672" anchor="ctr"/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9400">
              <a:solidFill>
                <a:schemeClr val="bg1"/>
              </a:solidFill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783745" y="23297067"/>
            <a:ext cx="10207343" cy="812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4100" b="1" dirty="0">
                <a:latin typeface="Arial"/>
                <a:ea typeface="SimSun"/>
                <a:cs typeface="Arial"/>
              </a:rPr>
              <a:t>Impact</a:t>
            </a:r>
            <a:endParaRPr lang="en-US" altLang="en-US" sz="4100" b="1" dirty="0">
              <a:cs typeface="Arial"/>
            </a:endParaRPr>
          </a:p>
          <a:p>
            <a:pPr marL="571500" indent="-571500"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Reduces beekeeper’s labor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Makes monitoring the hive, bee’s health, and honey production</a:t>
            </a:r>
            <a:r>
              <a:rPr lang="en-US" altLang="en-US" sz="4100" b="1" dirty="0">
                <a:latin typeface="Arial"/>
                <a:ea typeface="SimSun"/>
                <a:cs typeface="Arial"/>
              </a:rPr>
              <a:t>: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3700" dirty="0">
                <a:latin typeface="Arial"/>
                <a:ea typeface="SimSun"/>
                <a:cs typeface="Arial"/>
              </a:rPr>
              <a:t>Easier 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3700" dirty="0">
                <a:latin typeface="Arial"/>
                <a:ea typeface="SimSun"/>
                <a:cs typeface="Arial"/>
              </a:rPr>
              <a:t>Efficient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3700" dirty="0">
                <a:latin typeface="Arial"/>
                <a:ea typeface="SimSun"/>
                <a:cs typeface="Arial"/>
              </a:rPr>
              <a:t>Economic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3700" dirty="0">
                <a:latin typeface="Arial"/>
                <a:ea typeface="SimSun"/>
                <a:cs typeface="Arial"/>
              </a:rPr>
              <a:t>Hassle free </a:t>
            </a:r>
          </a:p>
          <a:p>
            <a:pPr marL="1314450" lvl="1" indent="-571500"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3700" dirty="0">
                <a:latin typeface="Arial"/>
                <a:ea typeface="SimSun"/>
                <a:cs typeface="Arial"/>
              </a:rPr>
              <a:t>Stress free for the bee’s environment</a:t>
            </a:r>
          </a:p>
          <a:p>
            <a:pPr marL="571500" indent="-571500"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Encourages bee-keeping in the community</a:t>
            </a:r>
          </a:p>
          <a:p>
            <a:pPr marL="571500" indent="-571500">
              <a:spcBef>
                <a:spcPct val="0"/>
              </a:spcBef>
              <a:buClrTx/>
              <a:buFont typeface="Wingdings" panose="05000000000000000000" pitchFamily="2" charset="2"/>
              <a:buChar char="v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Raising environmental awareness</a:t>
            </a:r>
            <a:endParaRPr lang="en-US" altLang="en-US" sz="4100" dirty="0">
              <a:cs typeface="Arial"/>
            </a:endParaRP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73393" y="14502796"/>
            <a:ext cx="10118725" cy="796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en-US" sz="4100" b="1" dirty="0">
                <a:latin typeface="Arial"/>
                <a:ea typeface="SimSun"/>
                <a:cs typeface="Arial"/>
              </a:rPr>
              <a:t>Project Description</a:t>
            </a:r>
            <a:endParaRPr lang="en-US" altLang="en-US" sz="4100" dirty="0">
              <a:latin typeface="Arial"/>
              <a:ea typeface="SimSun"/>
              <a:cs typeface="Arial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ClrTx/>
              <a:buFontTx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Build a solar powered beehive monitoring system that can remotely collect and track the hive’s: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Temperature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Humidity</a:t>
            </a:r>
          </a:p>
          <a:p>
            <a:pPr marL="1314450" lvl="1" indent="-5715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Weight</a:t>
            </a:r>
            <a:endParaRPr lang="en-US" altLang="en-US" sz="4100" dirty="0">
              <a:cs typeface="Arial"/>
            </a:endParaRPr>
          </a:p>
          <a:p>
            <a:pPr>
              <a:spcBef>
                <a:spcPct val="0"/>
              </a:spcBef>
              <a:buClrTx/>
              <a:buFontTx/>
            </a:pPr>
            <a:endParaRPr lang="en-US" altLang="en-US" sz="4100" dirty="0">
              <a:cs typeface="Arial"/>
            </a:endParaRPr>
          </a:p>
          <a:p>
            <a:pPr>
              <a:spcBef>
                <a:spcPct val="0"/>
              </a:spcBef>
              <a:buClrTx/>
              <a:buFontTx/>
            </a:pPr>
            <a:endParaRPr lang="en-US" altLang="en-US" sz="4100" dirty="0">
              <a:latin typeface="Arial"/>
              <a:ea typeface="SimSun"/>
              <a:cs typeface="Arial"/>
            </a:endParaRPr>
          </a:p>
          <a:p>
            <a:pPr>
              <a:spcBef>
                <a:spcPct val="0"/>
              </a:spcBef>
              <a:buClrTx/>
              <a:buFontTx/>
            </a:pPr>
            <a:r>
              <a:rPr lang="en-US" altLang="en-US" sz="4100" dirty="0">
                <a:latin typeface="Arial"/>
                <a:ea typeface="SimSun"/>
                <a:cs typeface="Arial"/>
              </a:rPr>
              <a:t>Readings from installed sensors are uploaded to the website and display in a graph for viewing and monitoring.</a:t>
            </a:r>
          </a:p>
        </p:txBody>
      </p:sp>
      <p:pic>
        <p:nvPicPr>
          <p:cNvPr id="309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973" y="5634796"/>
            <a:ext cx="5545801" cy="210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130" y="234434"/>
            <a:ext cx="21084961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0" spc="240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latin typeface="Franklin Gothic Heavy"/>
              </a:rPr>
              <a:t>Beehive Monitoring System</a:t>
            </a:r>
            <a:endParaRPr lang="en-US" sz="10000" spc="240">
              <a:ln>
                <a:solidFill>
                  <a:prstClr val="black"/>
                </a:solidFill>
              </a:ln>
              <a:solidFill>
                <a:schemeClr val="accent2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10000" spc="240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latin typeface="Franklin Gothic Heavy"/>
              </a:rPr>
              <a:t>UT Dallas Office of Sustainability</a:t>
            </a:r>
            <a:endParaRPr lang="en-US" sz="10000" spc="240">
              <a:ln>
                <a:solidFill>
                  <a:prstClr val="black"/>
                </a:solidFill>
              </a:ln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132316" y="3408725"/>
            <a:ext cx="16054006" cy="1196209"/>
          </a:xfrm>
          <a:prstGeom prst="rect">
            <a:avLst/>
          </a:prstGeom>
          <a:solidFill>
            <a:srgbClr val="FFFFFF"/>
          </a:solidFill>
          <a:ln w="25560">
            <a:solidFill>
              <a:srgbClr val="009900"/>
            </a:solidFill>
            <a:miter lim="800000"/>
            <a:headEnd/>
            <a:tailEnd/>
          </a:ln>
        </p:spPr>
        <p:txBody>
          <a:bodyPr wrap="square" lIns="84000" tIns="43680" rIns="84000" bIns="43680" anchor="t">
            <a:spAutoFit/>
          </a:bodyPr>
          <a:lstStyle>
            <a:lvl1pPr>
              <a:spcBef>
                <a:spcPts val="6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251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ts val="5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2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ts val="4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8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ts val="39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639763" eaLnBrk="0" fontAlgn="base" hangingPunct="0">
              <a:spcBef>
                <a:spcPts val="39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</a:tabLst>
              <a:defRPr sz="157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2400" dirty="0">
                <a:latin typeface="Arial"/>
                <a:ea typeface="SimSun"/>
                <a:cs typeface="Arial"/>
              </a:rPr>
              <a:t>        Lisa Chen, Computer Science                      Ruben Thomas, Computer Science</a:t>
            </a:r>
          </a:p>
          <a:p>
            <a:pPr algn="ctr">
              <a:spcBef>
                <a:spcPct val="0"/>
              </a:spcBef>
              <a:buClrTx/>
            </a:pPr>
            <a:r>
              <a:rPr lang="en-US" altLang="en-US" sz="2400" dirty="0">
                <a:latin typeface="Arial"/>
                <a:ea typeface="SimSun"/>
                <a:cs typeface="Arial"/>
              </a:rPr>
              <a:t>    </a:t>
            </a:r>
            <a:r>
              <a:rPr lang="en-US" altLang="en-US" sz="2400" dirty="0" err="1">
                <a:latin typeface="Arial"/>
                <a:ea typeface="SimSun"/>
                <a:cs typeface="Arial"/>
              </a:rPr>
              <a:t>Sohila</a:t>
            </a:r>
            <a:r>
              <a:rPr lang="en-US" altLang="en-US" sz="2400" dirty="0">
                <a:latin typeface="Arial"/>
                <a:ea typeface="SimSun"/>
                <a:cs typeface="Arial"/>
              </a:rPr>
              <a:t> </a:t>
            </a:r>
            <a:r>
              <a:rPr lang="en-US" altLang="en-US" sz="2400" dirty="0" err="1">
                <a:latin typeface="Arial"/>
                <a:ea typeface="SimSun"/>
                <a:cs typeface="Arial"/>
              </a:rPr>
              <a:t>Elfar</a:t>
            </a:r>
            <a:r>
              <a:rPr lang="en-US" altLang="en-US" sz="2400" dirty="0">
                <a:latin typeface="Arial"/>
                <a:ea typeface="SimSun"/>
                <a:cs typeface="Arial"/>
              </a:rPr>
              <a:t>, Biomedical Engineering                 Ava Romberg, Computer Science</a:t>
            </a:r>
          </a:p>
          <a:p>
            <a:pPr algn="ctr">
              <a:spcBef>
                <a:spcPct val="0"/>
              </a:spcBef>
              <a:buClrTx/>
            </a:pPr>
            <a:r>
              <a:rPr lang="en-US" altLang="en-US" sz="2400" dirty="0" err="1">
                <a:latin typeface="Arial"/>
                <a:ea typeface="SimSun"/>
                <a:cs typeface="Arial"/>
              </a:rPr>
              <a:t>Shuhrat</a:t>
            </a:r>
            <a:r>
              <a:rPr lang="en-US" altLang="en-US" sz="2400" dirty="0">
                <a:latin typeface="Arial"/>
                <a:ea typeface="SimSun"/>
                <a:cs typeface="Arial"/>
              </a:rPr>
              <a:t> Choudhury, Computer Engineering          </a:t>
            </a:r>
            <a:r>
              <a:rPr lang="en-US" altLang="en-US" sz="2400" dirty="0" err="1">
                <a:latin typeface="Arial"/>
                <a:ea typeface="SimSun"/>
                <a:cs typeface="Arial"/>
              </a:rPr>
              <a:t>Guaidi</a:t>
            </a:r>
            <a:r>
              <a:rPr lang="en-US" altLang="en-US" sz="2400" dirty="0">
                <a:latin typeface="Arial"/>
                <a:ea typeface="SimSun"/>
                <a:cs typeface="Arial"/>
              </a:rPr>
              <a:t> </a:t>
            </a:r>
            <a:r>
              <a:rPr lang="en-US" altLang="en-US" sz="2400" dirty="0" err="1">
                <a:latin typeface="Arial"/>
                <a:ea typeface="SimSun"/>
                <a:cs typeface="Arial"/>
              </a:rPr>
              <a:t>Morado</a:t>
            </a:r>
            <a:r>
              <a:rPr lang="en-US" altLang="en-US" sz="2400" dirty="0">
                <a:latin typeface="Arial"/>
                <a:ea typeface="SimSun"/>
                <a:cs typeface="Arial"/>
              </a:rPr>
              <a:t>, Computer Science</a:t>
            </a:r>
            <a:endParaRPr lang="en-US" altLang="en-US" sz="2400" dirty="0">
              <a:cs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6C0E6D8-96EB-45FD-9B48-62113385D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7" r="23242" b="4048"/>
          <a:stretch/>
        </p:blipFill>
        <p:spPr>
          <a:xfrm>
            <a:off x="13843513" y="5893763"/>
            <a:ext cx="7573371" cy="1696773"/>
          </a:xfrm>
          <a:prstGeom prst="rect">
            <a:avLst/>
          </a:prstGeom>
        </p:spPr>
      </p:pic>
      <p:sp>
        <p:nvSpPr>
          <p:cNvPr id="27" name="Hexagon 26">
            <a:extLst>
              <a:ext uri="{FF2B5EF4-FFF2-40B4-BE49-F238E27FC236}">
                <a16:creationId xmlns:a16="http://schemas.microsoft.com/office/drawing/2014/main" id="{32C606A6-ADA7-42FA-9247-81462707A15A}"/>
              </a:ext>
            </a:extLst>
          </p:cNvPr>
          <p:cNvSpPr/>
          <p:nvPr/>
        </p:nvSpPr>
        <p:spPr>
          <a:xfrm>
            <a:off x="12879745" y="27763984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4100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Publish website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8A397439-1E4E-4B1D-8EC5-0A152503B7ED}"/>
              </a:ext>
            </a:extLst>
          </p:cNvPr>
          <p:cNvSpPr/>
          <p:nvPr/>
        </p:nvSpPr>
        <p:spPr>
          <a:xfrm>
            <a:off x="15207895" y="29131653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4100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Create user manual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0EA7F7-C6E4-43B7-8F0F-1540E19BCF5A}"/>
              </a:ext>
            </a:extLst>
          </p:cNvPr>
          <p:cNvSpPr/>
          <p:nvPr/>
        </p:nvSpPr>
        <p:spPr>
          <a:xfrm>
            <a:off x="17536045" y="27751842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3500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Finalize hive prototype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2210F68-5900-4E78-8E81-B1D71296F0F9}"/>
              </a:ext>
            </a:extLst>
          </p:cNvPr>
          <p:cNvSpPr/>
          <p:nvPr/>
        </p:nvSpPr>
        <p:spPr>
          <a:xfrm>
            <a:off x="17515262" y="25024058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4100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Further field testing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354255B-5E36-435D-8D6C-E52C94492FD2}"/>
              </a:ext>
            </a:extLst>
          </p:cNvPr>
          <p:cNvSpPr/>
          <p:nvPr/>
        </p:nvSpPr>
        <p:spPr>
          <a:xfrm>
            <a:off x="15186902" y="23695452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4000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Polish hive design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51883C4D-4F6C-4600-B075-CDD507FE4999}"/>
              </a:ext>
            </a:extLst>
          </p:cNvPr>
          <p:cNvSpPr/>
          <p:nvPr/>
        </p:nvSpPr>
        <p:spPr>
          <a:xfrm>
            <a:off x="12856640" y="25050414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ts val="1200"/>
              </a:spcAft>
              <a:buClrTx/>
            </a:pPr>
            <a:r>
              <a:rPr lang="en-US" altLang="en-US" sz="4000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Finesse wiring setup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781A336-FD9B-4B29-A0EA-36BAA04861EB}"/>
              </a:ext>
            </a:extLst>
          </p:cNvPr>
          <p:cNvSpPr/>
          <p:nvPr/>
        </p:nvSpPr>
        <p:spPr>
          <a:xfrm>
            <a:off x="15186903" y="26423236"/>
            <a:ext cx="3018337" cy="2693773"/>
          </a:xfrm>
          <a:prstGeom prst="hexagon">
            <a:avLst/>
          </a:prstGeom>
          <a:solidFill>
            <a:schemeClr val="accent4"/>
          </a:solidFill>
          <a:ln w="762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und Arrow - ClipArt Best">
            <a:extLst>
              <a:ext uri="{FF2B5EF4-FFF2-40B4-BE49-F238E27FC236}">
                <a16:creationId xmlns:a16="http://schemas.microsoft.com/office/drawing/2014/main" id="{39109663-AF00-4BE1-8C8F-E46A5566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678207" y="26655453"/>
            <a:ext cx="2035726" cy="20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text, miller&#10;&#10;Description automatically generated">
            <a:extLst>
              <a:ext uri="{FF2B5EF4-FFF2-40B4-BE49-F238E27FC236}">
                <a16:creationId xmlns:a16="http://schemas.microsoft.com/office/drawing/2014/main" id="{37547D75-4D7F-4684-9069-ABAB76B2139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6433" r="23791" b="6345"/>
          <a:stretch/>
        </p:blipFill>
        <p:spPr>
          <a:xfrm rot="5400000">
            <a:off x="14585846" y="17907036"/>
            <a:ext cx="4262433" cy="53484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84580-E532-4D30-8E15-1F105B75D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547125" y="16961093"/>
            <a:ext cx="3371850" cy="3314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242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Franklin Gothic Heavy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H.L. Hansen</dc:creator>
  <cp:lastModifiedBy>Chen, Lisa Zhen</cp:lastModifiedBy>
  <cp:revision>31</cp:revision>
  <cp:lastPrinted>1601-01-01T00:00:00Z</cp:lastPrinted>
  <dcterms:created xsi:type="dcterms:W3CDTF">2005-08-26T03:43:39Z</dcterms:created>
  <dcterms:modified xsi:type="dcterms:W3CDTF">2021-12-01T22:17:35Z</dcterms:modified>
</cp:coreProperties>
</file>