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86" r:id="rId2"/>
    <p:sldId id="292" r:id="rId3"/>
    <p:sldId id="293" r:id="rId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08" userDrawn="1">
          <p15:clr>
            <a:srgbClr val="A4A3A4"/>
          </p15:clr>
        </p15:guide>
        <p15:guide id="2" pos="50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8235"/>
    <a:srgbClr val="BF9000"/>
    <a:srgbClr val="C10300"/>
    <a:srgbClr val="C09204"/>
    <a:srgbClr val="FFD966"/>
    <a:srgbClr val="FF8AD9"/>
    <a:srgbClr val="4C7631"/>
    <a:srgbClr val="68B1CF"/>
    <a:srgbClr val="2A6CAA"/>
    <a:srgbClr val="A603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33" autoAdjust="0"/>
    <p:restoredTop sz="96777" autoAdjust="0"/>
  </p:normalViewPr>
  <p:slideViewPr>
    <p:cSldViewPr snapToGrid="0">
      <p:cViewPr varScale="1">
        <p:scale>
          <a:sx n="124" d="100"/>
          <a:sy n="124" d="100"/>
        </p:scale>
        <p:origin x="322" y="91"/>
      </p:cViewPr>
      <p:guideLst>
        <p:guide orient="horz" pos="4008"/>
        <p:guide pos="5009"/>
      </p:guideLst>
    </p:cSldViewPr>
  </p:slideViewPr>
  <p:notesTextViewPr>
    <p:cViewPr>
      <p:scale>
        <a:sx n="1" d="1"/>
        <a:sy n="1" d="1"/>
      </p:scale>
      <p:origin x="0" y="0"/>
    </p:cViewPr>
  </p:notesTextViewPr>
  <p:sorterViewPr>
    <p:cViewPr>
      <p:scale>
        <a:sx n="100" d="100"/>
        <a:sy n="100" d="100"/>
      </p:scale>
      <p:origin x="0" y="0"/>
    </p:cViewPr>
  </p:sorterViewPr>
  <p:gridSpacing cx="57150" cy="5715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8CC0330-05C7-420A-BF74-BB5E582B44A7}" type="datetimeFigureOut">
              <a:rPr lang="en-US" smtClean="0"/>
              <a:t>3/11/2025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C8BE0CC-DE24-4CE8-B6BE-F9A05F38E753}" type="slidenum">
              <a:rPr lang="en-US" smtClean="0"/>
              <a:t>‹#›</a:t>
            </a:fld>
            <a:endParaRPr lang="en-US"/>
          </a:p>
        </p:txBody>
      </p:sp>
    </p:spTree>
    <p:extLst>
      <p:ext uri="{BB962C8B-B14F-4D97-AF65-F5344CB8AC3E}">
        <p14:creationId xmlns:p14="http://schemas.microsoft.com/office/powerpoint/2010/main" val="3927624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Note to Su: Drop text from under icons</a:t>
            </a:r>
          </a:p>
          <a:p>
            <a:endParaRPr lang="en-US" dirty="0"/>
          </a:p>
          <a:p>
            <a:r>
              <a:rPr lang="en-US" dirty="0"/>
              <a:t>Figure 5. Each of the temperature hypotheses connected different functional groups (icons) directly to climate. Three of the hypotheses are shown here, H1, H8 &amp; H9, with the nodes that were modified in each hypothesis shown in the yellow boxes. Red lines indicate the links that ranked highest in the BRT analysis for spring Chinook for that temperature hypothesis. Curved lines indicate self-limiting parameters on that node. See Supplementary materials for the full list of weights for the top links</a:t>
            </a:r>
          </a:p>
        </p:txBody>
      </p:sp>
      <p:sp>
        <p:nvSpPr>
          <p:cNvPr id="4" name="Slide Number Placeholder 3"/>
          <p:cNvSpPr>
            <a:spLocks noGrp="1"/>
          </p:cNvSpPr>
          <p:nvPr>
            <p:ph type="sldNum" sz="quarter" idx="10"/>
          </p:nvPr>
        </p:nvSpPr>
        <p:spPr/>
        <p:txBody>
          <a:bodyPr/>
          <a:lstStyle/>
          <a:p>
            <a:fld id="{EC8BE0CC-DE24-4CE8-B6BE-F9A05F38E753}" type="slidenum">
              <a:rPr lang="en-US" smtClean="0"/>
              <a:t>2</a:t>
            </a:fld>
            <a:endParaRPr lang="en-US"/>
          </a:p>
        </p:txBody>
      </p:sp>
    </p:spTree>
    <p:extLst>
      <p:ext uri="{BB962C8B-B14F-4D97-AF65-F5344CB8AC3E}">
        <p14:creationId xmlns:p14="http://schemas.microsoft.com/office/powerpoint/2010/main" val="1536621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Abstract </a:t>
            </a:r>
            <a:r>
              <a:rPr lang="en-US" dirty="0"/>
              <a:t/>
            </a:r>
            <a:br>
              <a:rPr lang="en-US" dirty="0"/>
            </a:br>
            <a:r>
              <a:rPr lang="en-US" dirty="0"/>
              <a:t>Effectively modeling the impact of climate change on any population requires</a:t>
            </a:r>
            <a:br>
              <a:rPr lang="en-US" dirty="0"/>
            </a:br>
            <a:r>
              <a:rPr lang="en-US" dirty="0"/>
              <a:t>careful consideration of diverse pressures. Potential changes in interactions</a:t>
            </a:r>
            <a:br>
              <a:rPr lang="en-US" dirty="0"/>
            </a:br>
            <a:r>
              <a:rPr lang="en-US" dirty="0"/>
              <a:t>with other species must be accounted for. As communities reassemble and shifts</a:t>
            </a:r>
            <a:br>
              <a:rPr lang="en-US" dirty="0"/>
            </a:br>
            <a:r>
              <a:rPr lang="en-US" dirty="0"/>
              <a:t>in abundance and distribution cascade throughout ecosystems, cumulative impacts</a:t>
            </a:r>
            <a:br>
              <a:rPr lang="en-US" dirty="0"/>
            </a:br>
            <a:r>
              <a:rPr lang="en-US" dirty="0"/>
              <a:t>on species of conservation concern need to be explicitly examined. A structured</a:t>
            </a:r>
            <a:br>
              <a:rPr lang="en-US" dirty="0"/>
            </a:br>
            <a:r>
              <a:rPr lang="en-US" dirty="0"/>
              <a:t>qualitative analysis of alternative responses to climate change across the food</a:t>
            </a:r>
            <a:br>
              <a:rPr lang="en-US" dirty="0"/>
            </a:br>
            <a:r>
              <a:rPr lang="en-US" dirty="0"/>
              <a:t>web could play a valuable role in the design and interpretation of quantitative</a:t>
            </a:r>
            <a:br>
              <a:rPr lang="en-US" dirty="0"/>
            </a:br>
            <a:r>
              <a:rPr lang="en-US" dirty="0"/>
              <a:t>models.  A particular advantage of qualitative network analysis is the ease with which a wide range of scenarios representing</a:t>
            </a:r>
            <a:br>
              <a:rPr lang="en-US" dirty="0"/>
            </a:br>
            <a:r>
              <a:rPr lang="en-US" dirty="0"/>
              <a:t>structural and quantitative uncertainties can be explored. We tested 36</a:t>
            </a:r>
            <a:br>
              <a:rPr lang="en-US" dirty="0"/>
            </a:br>
            <a:r>
              <a:rPr lang="en-US" dirty="0"/>
              <a:t>plausible representations of connections between salmon and key functional</a:t>
            </a:r>
            <a:br>
              <a:rPr lang="en-US" dirty="0"/>
            </a:br>
            <a:r>
              <a:rPr lang="en-US" dirty="0"/>
              <a:t>groups within the marine food web using qualitative network models. The</a:t>
            </a:r>
            <a:br>
              <a:rPr lang="en-US" dirty="0"/>
            </a:br>
            <a:r>
              <a:rPr lang="en-US" dirty="0"/>
              <a:t>scenarios differed in how species pairs were connected (positive, negative, or</a:t>
            </a:r>
            <a:br>
              <a:rPr lang="en-US" dirty="0"/>
            </a:br>
            <a:r>
              <a:rPr lang="en-US" dirty="0"/>
              <a:t>no interaction) and which species responded directly to climate change. Our</a:t>
            </a:r>
            <a:br>
              <a:rPr lang="en-US" dirty="0"/>
            </a:br>
            <a:r>
              <a:rPr lang="en-US" dirty="0"/>
              <a:t>analysis showed that certain configurations produced consistently negative</a:t>
            </a:r>
            <a:br>
              <a:rPr lang="en-US" dirty="0"/>
            </a:br>
            <a:r>
              <a:rPr lang="en-US" dirty="0"/>
              <a:t>outcomes for salmon, regardless of the specific values for most of the links. Salmon</a:t>
            </a:r>
            <a:br>
              <a:rPr lang="en-US" dirty="0"/>
            </a:br>
            <a:r>
              <a:rPr lang="en-US" dirty="0"/>
              <a:t>outcomes shifted from 30% to 90% negative when consumption rates by multiple</a:t>
            </a:r>
            <a:br>
              <a:rPr lang="en-US" dirty="0"/>
            </a:br>
            <a:r>
              <a:rPr lang="en-US" dirty="0"/>
              <a:t>competitor and predator groups increased following a press perturbation from</a:t>
            </a:r>
            <a:br>
              <a:rPr lang="en-US" dirty="0"/>
            </a:br>
            <a:r>
              <a:rPr lang="en-US" dirty="0"/>
              <a:t>climate. This scenario aligns with some recent observations during a marine</a:t>
            </a:r>
            <a:br>
              <a:rPr lang="en-US" dirty="0"/>
            </a:br>
            <a:r>
              <a:rPr lang="en-US" dirty="0"/>
              <a:t>heatwave. Feedbacks between salmon and mammalian predators were particularly important,</a:t>
            </a:r>
            <a:br>
              <a:rPr lang="en-US" dirty="0"/>
            </a:br>
            <a:r>
              <a:rPr lang="en-US" dirty="0"/>
              <a:t>as were indirect effects connecting spring- and fall-run salmon. We also identified</a:t>
            </a:r>
            <a:br>
              <a:rPr lang="en-US" dirty="0"/>
            </a:br>
            <a:r>
              <a:rPr lang="en-US" dirty="0"/>
              <a:t>which links most strongly influenced salmon outcomes in other scenarios. Our results</a:t>
            </a:r>
            <a:br>
              <a:rPr lang="en-US" dirty="0"/>
            </a:br>
            <a:r>
              <a:rPr lang="en-US" dirty="0"/>
              <a:t>emphasize the importance of structural uncertainty in food webs and demonstrate</a:t>
            </a:r>
            <a:br>
              <a:rPr lang="en-US" dirty="0"/>
            </a:br>
            <a:r>
              <a:rPr lang="en-US" dirty="0"/>
              <a:t>a tool for exploring it, paving the way for more targeted and effective</a:t>
            </a:r>
            <a:br>
              <a:rPr lang="en-US" dirty="0"/>
            </a:br>
            <a:r>
              <a:rPr lang="en-US" dirty="0"/>
              <a:t>research planning.</a:t>
            </a:r>
            <a:br>
              <a:rPr lang="en-US" dirty="0"/>
            </a:br>
            <a:r>
              <a:rPr lang="en-US" dirty="0"/>
              <a:t/>
            </a:r>
            <a:br>
              <a:rPr lang="en-US" dirty="0"/>
            </a:br>
            <a:r>
              <a:rPr lang="en-US" b="1" dirty="0"/>
              <a:t>2-3 Sentence summary:</a:t>
            </a:r>
            <a:r>
              <a:rPr lang="en-US" dirty="0"/>
              <a:t/>
            </a:r>
            <a:br>
              <a:rPr lang="en-US" dirty="0"/>
            </a:br>
            <a:r>
              <a:rPr lang="en-US" dirty="0"/>
              <a:t>This study uses qualitative network models to</a:t>
            </a:r>
            <a:br>
              <a:rPr lang="en-US" dirty="0"/>
            </a:br>
            <a:r>
              <a:rPr lang="en-US" dirty="0"/>
              <a:t>explore how climate change-driven shifts in marine food web interactions impact</a:t>
            </a:r>
            <a:br>
              <a:rPr lang="en-US" dirty="0"/>
            </a:br>
            <a:r>
              <a:rPr lang="en-US" dirty="0"/>
              <a:t>salmon populations. By testing 36 scenarios with varying species connections</a:t>
            </a:r>
            <a:br>
              <a:rPr lang="en-US" dirty="0"/>
            </a:br>
            <a:r>
              <a:rPr lang="en-US" dirty="0"/>
              <a:t>and responses to climate change, the analysis reveals that increased predation</a:t>
            </a:r>
            <a:br>
              <a:rPr lang="en-US" dirty="0"/>
            </a:br>
            <a:r>
              <a:rPr lang="en-US" dirty="0"/>
              <a:t>and competition consistently lead to negative outcomes for salmon. The findings</a:t>
            </a:r>
            <a:br>
              <a:rPr lang="en-US" dirty="0"/>
            </a:br>
            <a:r>
              <a:rPr lang="en-US" dirty="0"/>
              <a:t>highlight the importance of structural uncertainty in climate impact studies</a:t>
            </a:r>
            <a:br>
              <a:rPr lang="en-US" dirty="0"/>
            </a:br>
            <a:r>
              <a:rPr lang="en-US" dirty="0"/>
              <a:t>and provide a valuable tool for refining research and conservation strategies.</a:t>
            </a:r>
          </a:p>
        </p:txBody>
      </p:sp>
      <p:sp>
        <p:nvSpPr>
          <p:cNvPr id="4" name="Slide Number Placeholder 3"/>
          <p:cNvSpPr>
            <a:spLocks noGrp="1"/>
          </p:cNvSpPr>
          <p:nvPr>
            <p:ph type="sldNum" sz="quarter" idx="5"/>
          </p:nvPr>
        </p:nvSpPr>
        <p:spPr/>
        <p:txBody>
          <a:bodyPr/>
          <a:lstStyle/>
          <a:p>
            <a:fld id="{EC8BE0CC-DE24-4CE8-B6BE-F9A05F38E753}" type="slidenum">
              <a:rPr lang="en-US" smtClean="0"/>
              <a:t>3</a:t>
            </a:fld>
            <a:endParaRPr lang="en-US"/>
          </a:p>
        </p:txBody>
      </p:sp>
    </p:spTree>
    <p:extLst>
      <p:ext uri="{BB962C8B-B14F-4D97-AF65-F5344CB8AC3E}">
        <p14:creationId xmlns:p14="http://schemas.microsoft.com/office/powerpoint/2010/main" val="901729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DC6A84F-A820-4641-90FA-354FBC36A10D}"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168D1-8EDE-4D62-9E2D-9FC31021BAB4}" type="slidenum">
              <a:rPr lang="en-US" smtClean="0"/>
              <a:t>‹#›</a:t>
            </a:fld>
            <a:endParaRPr lang="en-US"/>
          </a:p>
        </p:txBody>
      </p:sp>
    </p:spTree>
    <p:extLst>
      <p:ext uri="{BB962C8B-B14F-4D97-AF65-F5344CB8AC3E}">
        <p14:creationId xmlns:p14="http://schemas.microsoft.com/office/powerpoint/2010/main" val="808536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C6A84F-A820-4641-90FA-354FBC36A10D}"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168D1-8EDE-4D62-9E2D-9FC31021BAB4}" type="slidenum">
              <a:rPr lang="en-US" smtClean="0"/>
              <a:t>‹#›</a:t>
            </a:fld>
            <a:endParaRPr lang="en-US"/>
          </a:p>
        </p:txBody>
      </p:sp>
    </p:spTree>
    <p:extLst>
      <p:ext uri="{BB962C8B-B14F-4D97-AF65-F5344CB8AC3E}">
        <p14:creationId xmlns:p14="http://schemas.microsoft.com/office/powerpoint/2010/main" val="468148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C6A84F-A820-4641-90FA-354FBC36A10D}"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168D1-8EDE-4D62-9E2D-9FC31021BAB4}" type="slidenum">
              <a:rPr lang="en-US" smtClean="0"/>
              <a:t>‹#›</a:t>
            </a:fld>
            <a:endParaRPr lang="en-US"/>
          </a:p>
        </p:txBody>
      </p:sp>
    </p:spTree>
    <p:extLst>
      <p:ext uri="{BB962C8B-B14F-4D97-AF65-F5344CB8AC3E}">
        <p14:creationId xmlns:p14="http://schemas.microsoft.com/office/powerpoint/2010/main" val="1584879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C6A84F-A820-4641-90FA-354FBC36A10D}"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168D1-8EDE-4D62-9E2D-9FC31021BAB4}" type="slidenum">
              <a:rPr lang="en-US" smtClean="0"/>
              <a:t>‹#›</a:t>
            </a:fld>
            <a:endParaRPr lang="en-US"/>
          </a:p>
        </p:txBody>
      </p:sp>
    </p:spTree>
    <p:extLst>
      <p:ext uri="{BB962C8B-B14F-4D97-AF65-F5344CB8AC3E}">
        <p14:creationId xmlns:p14="http://schemas.microsoft.com/office/powerpoint/2010/main" val="3252820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C6A84F-A820-4641-90FA-354FBC36A10D}"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168D1-8EDE-4D62-9E2D-9FC31021BAB4}" type="slidenum">
              <a:rPr lang="en-US" smtClean="0"/>
              <a:t>‹#›</a:t>
            </a:fld>
            <a:endParaRPr lang="en-US"/>
          </a:p>
        </p:txBody>
      </p:sp>
    </p:spTree>
    <p:extLst>
      <p:ext uri="{BB962C8B-B14F-4D97-AF65-F5344CB8AC3E}">
        <p14:creationId xmlns:p14="http://schemas.microsoft.com/office/powerpoint/2010/main" val="95246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DC6A84F-A820-4641-90FA-354FBC36A10D}"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168D1-8EDE-4D62-9E2D-9FC31021BAB4}" type="slidenum">
              <a:rPr lang="en-US" smtClean="0"/>
              <a:t>‹#›</a:t>
            </a:fld>
            <a:endParaRPr lang="en-US"/>
          </a:p>
        </p:txBody>
      </p:sp>
    </p:spTree>
    <p:extLst>
      <p:ext uri="{BB962C8B-B14F-4D97-AF65-F5344CB8AC3E}">
        <p14:creationId xmlns:p14="http://schemas.microsoft.com/office/powerpoint/2010/main" val="4109472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DC6A84F-A820-4641-90FA-354FBC36A10D}" type="datetimeFigureOut">
              <a:rPr lang="en-US" smtClean="0"/>
              <a:t>3/11/2025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9168D1-8EDE-4D62-9E2D-9FC31021BAB4}" type="slidenum">
              <a:rPr lang="en-US" smtClean="0"/>
              <a:t>‹#›</a:t>
            </a:fld>
            <a:endParaRPr lang="en-US"/>
          </a:p>
        </p:txBody>
      </p:sp>
    </p:spTree>
    <p:extLst>
      <p:ext uri="{BB962C8B-B14F-4D97-AF65-F5344CB8AC3E}">
        <p14:creationId xmlns:p14="http://schemas.microsoft.com/office/powerpoint/2010/main" val="1437990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DC6A84F-A820-4641-90FA-354FBC36A10D}" type="datetimeFigureOut">
              <a:rPr lang="en-US" smtClean="0"/>
              <a:t>3/11/2025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9168D1-8EDE-4D62-9E2D-9FC31021BAB4}" type="slidenum">
              <a:rPr lang="en-US" smtClean="0"/>
              <a:t>‹#›</a:t>
            </a:fld>
            <a:endParaRPr lang="en-US"/>
          </a:p>
        </p:txBody>
      </p:sp>
    </p:spTree>
    <p:extLst>
      <p:ext uri="{BB962C8B-B14F-4D97-AF65-F5344CB8AC3E}">
        <p14:creationId xmlns:p14="http://schemas.microsoft.com/office/powerpoint/2010/main" val="2973625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6A84F-A820-4641-90FA-354FBC36A10D}" type="datetimeFigureOut">
              <a:rPr lang="en-US" smtClean="0"/>
              <a:t>3/11/2025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9168D1-8EDE-4D62-9E2D-9FC31021BAB4}" type="slidenum">
              <a:rPr lang="en-US" smtClean="0"/>
              <a:t>‹#›</a:t>
            </a:fld>
            <a:endParaRPr lang="en-US"/>
          </a:p>
        </p:txBody>
      </p:sp>
    </p:spTree>
    <p:extLst>
      <p:ext uri="{BB962C8B-B14F-4D97-AF65-F5344CB8AC3E}">
        <p14:creationId xmlns:p14="http://schemas.microsoft.com/office/powerpoint/2010/main" val="3704613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C6A84F-A820-4641-90FA-354FBC36A10D}"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168D1-8EDE-4D62-9E2D-9FC31021BAB4}" type="slidenum">
              <a:rPr lang="en-US" smtClean="0"/>
              <a:t>‹#›</a:t>
            </a:fld>
            <a:endParaRPr lang="en-US"/>
          </a:p>
        </p:txBody>
      </p:sp>
    </p:spTree>
    <p:extLst>
      <p:ext uri="{BB962C8B-B14F-4D97-AF65-F5344CB8AC3E}">
        <p14:creationId xmlns:p14="http://schemas.microsoft.com/office/powerpoint/2010/main" val="2018858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C6A84F-A820-4641-90FA-354FBC36A10D}"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168D1-8EDE-4D62-9E2D-9FC31021BAB4}" type="slidenum">
              <a:rPr lang="en-US" smtClean="0"/>
              <a:t>‹#›</a:t>
            </a:fld>
            <a:endParaRPr lang="en-US"/>
          </a:p>
        </p:txBody>
      </p:sp>
    </p:spTree>
    <p:extLst>
      <p:ext uri="{BB962C8B-B14F-4D97-AF65-F5344CB8AC3E}">
        <p14:creationId xmlns:p14="http://schemas.microsoft.com/office/powerpoint/2010/main" val="2327643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C6A84F-A820-4641-90FA-354FBC36A10D}" type="datetimeFigureOut">
              <a:rPr lang="en-US" smtClean="0"/>
              <a:t>3/11/2025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9168D1-8EDE-4D62-9E2D-9FC31021BAB4}" type="slidenum">
              <a:rPr lang="en-US" smtClean="0"/>
              <a:t>‹#›</a:t>
            </a:fld>
            <a:endParaRPr lang="en-US"/>
          </a:p>
        </p:txBody>
      </p:sp>
    </p:spTree>
    <p:extLst>
      <p:ext uri="{BB962C8B-B14F-4D97-AF65-F5344CB8AC3E}">
        <p14:creationId xmlns:p14="http://schemas.microsoft.com/office/powerpoint/2010/main" val="1779795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1.xml"/><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3.png"/><Relationship Id="rId11" Type="http://schemas.openxmlformats.org/officeDocument/2006/relationships/image" Target="../media/image18.png"/><Relationship Id="rId5" Type="http://schemas.openxmlformats.org/officeDocument/2006/relationships/image" Target="../media/image1.png"/><Relationship Id="rId10"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31243" y="227252"/>
            <a:ext cx="11775356" cy="6452365"/>
            <a:chOff x="231243" y="227252"/>
            <a:chExt cx="11775356" cy="6452365"/>
          </a:xfrm>
        </p:grpSpPr>
        <p:sp>
          <p:nvSpPr>
            <p:cNvPr id="258" name="Rectangle 257">
              <a:extLst>
                <a:ext uri="{FF2B5EF4-FFF2-40B4-BE49-F238E27FC236}">
                  <a16:creationId xmlns:a16="http://schemas.microsoft.com/office/drawing/2014/main" id="{3B0EA6BA-861D-12D0-7320-0717DCC477E4}"/>
                </a:ext>
              </a:extLst>
            </p:cNvPr>
            <p:cNvSpPr/>
            <p:nvPr/>
          </p:nvSpPr>
          <p:spPr>
            <a:xfrm flipV="1">
              <a:off x="3721112" y="3949857"/>
              <a:ext cx="6089825" cy="338554"/>
            </a:xfrm>
            <a:prstGeom prst="rect">
              <a:avLst/>
            </a:prstGeom>
            <a:solidFill>
              <a:srgbClr val="FFF3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EDFB24C-2F36-8145-D1EE-E9CDE1EDCBA2}"/>
                </a:ext>
              </a:extLst>
            </p:cNvPr>
            <p:cNvSpPr/>
            <p:nvPr/>
          </p:nvSpPr>
          <p:spPr>
            <a:xfrm flipV="1">
              <a:off x="3752014" y="5573814"/>
              <a:ext cx="6058924" cy="313899"/>
            </a:xfrm>
            <a:prstGeom prst="rect">
              <a:avLst/>
            </a:prstGeom>
            <a:solidFill>
              <a:srgbClr val="EAF1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2DA23D9-A01C-75CC-33DA-570324A38ED0}"/>
                </a:ext>
              </a:extLst>
            </p:cNvPr>
            <p:cNvSpPr/>
            <p:nvPr/>
          </p:nvSpPr>
          <p:spPr>
            <a:xfrm>
              <a:off x="8351475" y="240014"/>
              <a:ext cx="3651463" cy="1472063"/>
            </a:xfrm>
            <a:prstGeom prst="rect">
              <a:avLst/>
            </a:prstGeom>
            <a:solidFill>
              <a:srgbClr val="EEF3EA"/>
            </a:solid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2CF8ADE2-69E9-2158-E41E-FE8113E39903}"/>
                </a:ext>
              </a:extLst>
            </p:cNvPr>
            <p:cNvGrpSpPr/>
            <p:nvPr/>
          </p:nvGrpSpPr>
          <p:grpSpPr>
            <a:xfrm>
              <a:off x="8154703" y="227253"/>
              <a:ext cx="3848235" cy="342103"/>
              <a:chOff x="8154703" y="227253"/>
              <a:chExt cx="3848235" cy="342103"/>
            </a:xfrm>
          </p:grpSpPr>
          <p:sp>
            <p:nvSpPr>
              <p:cNvPr id="360" name="Chevron 359">
                <a:extLst>
                  <a:ext uri="{FF2B5EF4-FFF2-40B4-BE49-F238E27FC236}">
                    <a16:creationId xmlns:a16="http://schemas.microsoft.com/office/drawing/2014/main" id="{6B100A1F-D2BC-8F74-7096-55228B1D6EEF}"/>
                  </a:ext>
                </a:extLst>
              </p:cNvPr>
              <p:cNvSpPr/>
              <p:nvPr/>
            </p:nvSpPr>
            <p:spPr>
              <a:xfrm>
                <a:off x="8154703" y="227253"/>
                <a:ext cx="3735253" cy="342103"/>
              </a:xfrm>
              <a:prstGeom prst="chevron">
                <a:avLst>
                  <a:gd name="adj" fmla="val 51885"/>
                </a:avLst>
              </a:prstGeom>
              <a:solidFill>
                <a:srgbClr val="5482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a:extLst>
                  <a:ext uri="{FF2B5EF4-FFF2-40B4-BE49-F238E27FC236}">
                    <a16:creationId xmlns:a16="http://schemas.microsoft.com/office/drawing/2014/main" id="{3BF028A2-2FF7-63AC-57AA-C2500BE764EA}"/>
                  </a:ext>
                </a:extLst>
              </p:cNvPr>
              <p:cNvSpPr/>
              <p:nvPr/>
            </p:nvSpPr>
            <p:spPr>
              <a:xfrm>
                <a:off x="11702631" y="228390"/>
                <a:ext cx="300307" cy="340966"/>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68C39D14-F521-05E6-EE2E-FB323D1E7FF3}"/>
                </a:ext>
              </a:extLst>
            </p:cNvPr>
            <p:cNvSpPr/>
            <p:nvPr/>
          </p:nvSpPr>
          <p:spPr>
            <a:xfrm>
              <a:off x="239160" y="236735"/>
              <a:ext cx="7831930" cy="1472063"/>
            </a:xfrm>
            <a:prstGeom prst="rect">
              <a:avLst/>
            </a:prstGeom>
            <a:solidFill>
              <a:srgbClr val="EEF3EA"/>
            </a:solidFill>
            <a:ln w="25400">
              <a:solidFill>
                <a:srgbClr val="4C763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Pentagon 358">
              <a:extLst>
                <a:ext uri="{FF2B5EF4-FFF2-40B4-BE49-F238E27FC236}">
                  <a16:creationId xmlns:a16="http://schemas.microsoft.com/office/drawing/2014/main" id="{CBCE45AB-33E8-8ABD-A717-71F1708CC6F9}"/>
                </a:ext>
              </a:extLst>
            </p:cNvPr>
            <p:cNvSpPr/>
            <p:nvPr/>
          </p:nvSpPr>
          <p:spPr>
            <a:xfrm>
              <a:off x="231243" y="228390"/>
              <a:ext cx="8028603" cy="342103"/>
            </a:xfrm>
            <a:prstGeom prst="homePlate">
              <a:avLst/>
            </a:prstGeom>
            <a:solidFill>
              <a:srgbClr val="5482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Pentagon 357">
              <a:extLst>
                <a:ext uri="{FF2B5EF4-FFF2-40B4-BE49-F238E27FC236}">
                  <a16:creationId xmlns:a16="http://schemas.microsoft.com/office/drawing/2014/main" id="{2F7E8371-F9DA-57BF-DD7E-ED9B871DEA94}"/>
                </a:ext>
              </a:extLst>
            </p:cNvPr>
            <p:cNvSpPr/>
            <p:nvPr/>
          </p:nvSpPr>
          <p:spPr>
            <a:xfrm>
              <a:off x="2426182" y="5561965"/>
              <a:ext cx="1700169" cy="342103"/>
            </a:xfrm>
            <a:prstGeom prst="homePlate">
              <a:avLst/>
            </a:prstGeom>
            <a:solidFill>
              <a:srgbClr val="2E75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Pentagon 355">
              <a:extLst>
                <a:ext uri="{FF2B5EF4-FFF2-40B4-BE49-F238E27FC236}">
                  <a16:creationId xmlns:a16="http://schemas.microsoft.com/office/drawing/2014/main" id="{063585B7-4AA4-52FD-38DD-B1559F02730E}"/>
                </a:ext>
              </a:extLst>
            </p:cNvPr>
            <p:cNvSpPr/>
            <p:nvPr/>
          </p:nvSpPr>
          <p:spPr>
            <a:xfrm>
              <a:off x="2426183" y="3938415"/>
              <a:ext cx="1700169" cy="342103"/>
            </a:xfrm>
            <a:prstGeom prst="homePlate">
              <a:avLst/>
            </a:prstGeom>
            <a:solidFill>
              <a:srgbClr val="FF8A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823E11D9-FC6F-9AEE-98F6-28EE20DF1141}"/>
                </a:ext>
              </a:extLst>
            </p:cNvPr>
            <p:cNvSpPr/>
            <p:nvPr/>
          </p:nvSpPr>
          <p:spPr>
            <a:xfrm flipV="1">
              <a:off x="3721112" y="2332642"/>
              <a:ext cx="6089825" cy="338554"/>
            </a:xfrm>
            <a:prstGeom prst="rect">
              <a:avLst/>
            </a:prstGeom>
            <a:solidFill>
              <a:srgbClr val="FAE5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Pentagon 354">
              <a:extLst>
                <a:ext uri="{FF2B5EF4-FFF2-40B4-BE49-F238E27FC236}">
                  <a16:creationId xmlns:a16="http://schemas.microsoft.com/office/drawing/2014/main" id="{767CDC26-F8DD-30E2-DF2D-B3586BD37208}"/>
                </a:ext>
              </a:extLst>
            </p:cNvPr>
            <p:cNvSpPr/>
            <p:nvPr/>
          </p:nvSpPr>
          <p:spPr>
            <a:xfrm>
              <a:off x="2426183" y="2329093"/>
              <a:ext cx="1700169" cy="342103"/>
            </a:xfrm>
            <a:prstGeom prst="homePlate">
              <a:avLst/>
            </a:prstGeom>
            <a:solidFill>
              <a:srgbClr val="C0000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6ECF53D-B5BF-AC99-E891-570745463BBD}"/>
                </a:ext>
              </a:extLst>
            </p:cNvPr>
            <p:cNvSpPr txBox="1"/>
            <p:nvPr/>
          </p:nvSpPr>
          <p:spPr>
            <a:xfrm>
              <a:off x="8466559" y="236126"/>
              <a:ext cx="3536379" cy="338554"/>
            </a:xfrm>
            <a:prstGeom prst="rect">
              <a:avLst/>
            </a:prstGeom>
            <a:noFill/>
            <a:ln>
              <a:noFill/>
            </a:ln>
          </p:spPr>
          <p:txBody>
            <a:bodyPr wrap="square" rtlCol="0">
              <a:spAutoFit/>
            </a:bodyPr>
            <a:lstStyle/>
            <a:p>
              <a:pPr algn="ctr"/>
              <a:r>
                <a:rPr lang="en-US" sz="1600" b="1" dirty="0">
                  <a:solidFill>
                    <a:schemeClr val="bg1"/>
                  </a:solidFill>
                </a:rPr>
                <a:t>ADULT SALMON</a:t>
              </a:r>
            </a:p>
          </p:txBody>
        </p:sp>
        <p:sp>
          <p:nvSpPr>
            <p:cNvPr id="9" name="TextBox 8">
              <a:extLst>
                <a:ext uri="{FF2B5EF4-FFF2-40B4-BE49-F238E27FC236}">
                  <a16:creationId xmlns:a16="http://schemas.microsoft.com/office/drawing/2014/main" id="{5B140191-CA8B-3B1F-F7D9-2F29ADC76FFE}"/>
                </a:ext>
              </a:extLst>
            </p:cNvPr>
            <p:cNvSpPr txBox="1"/>
            <p:nvPr/>
          </p:nvSpPr>
          <p:spPr>
            <a:xfrm>
              <a:off x="239160" y="227252"/>
              <a:ext cx="7666536" cy="338554"/>
            </a:xfrm>
            <a:prstGeom prst="rect">
              <a:avLst/>
            </a:prstGeom>
            <a:noFill/>
            <a:ln>
              <a:noFill/>
            </a:ln>
          </p:spPr>
          <p:txBody>
            <a:bodyPr wrap="square" rtlCol="0">
              <a:spAutoFit/>
            </a:bodyPr>
            <a:lstStyle/>
            <a:p>
              <a:pPr algn="ctr"/>
              <a:r>
                <a:rPr lang="en-US" sz="1600" b="1" dirty="0">
                  <a:solidFill>
                    <a:schemeClr val="bg1"/>
                  </a:solidFill>
                </a:rPr>
                <a:t>JUVENILE SALMON</a:t>
              </a:r>
            </a:p>
          </p:txBody>
        </p:sp>
        <p:sp>
          <p:nvSpPr>
            <p:cNvPr id="29" name="TextBox 28">
              <a:extLst>
                <a:ext uri="{FF2B5EF4-FFF2-40B4-BE49-F238E27FC236}">
                  <a16:creationId xmlns:a16="http://schemas.microsoft.com/office/drawing/2014/main" id="{8C5D00C2-1EE2-CA5E-7CE3-93E60ABD820B}"/>
                </a:ext>
              </a:extLst>
            </p:cNvPr>
            <p:cNvSpPr txBox="1"/>
            <p:nvPr/>
          </p:nvSpPr>
          <p:spPr>
            <a:xfrm>
              <a:off x="8908650" y="607977"/>
              <a:ext cx="935307" cy="338554"/>
            </a:xfrm>
            <a:prstGeom prst="rect">
              <a:avLst/>
            </a:prstGeom>
            <a:noFill/>
          </p:spPr>
          <p:txBody>
            <a:bodyPr wrap="square" rtlCol="0">
              <a:spAutoFit/>
            </a:bodyPr>
            <a:lstStyle/>
            <a:p>
              <a:pPr algn="ctr"/>
              <a:r>
                <a:rPr lang="en-US" sz="1600" dirty="0">
                  <a:solidFill>
                    <a:srgbClr val="4C7631"/>
                  </a:solidFill>
                </a:rPr>
                <a:t>g1 spring</a:t>
              </a:r>
            </a:p>
          </p:txBody>
        </p:sp>
        <p:sp>
          <p:nvSpPr>
            <p:cNvPr id="31" name="TextBox 30">
              <a:extLst>
                <a:ext uri="{FF2B5EF4-FFF2-40B4-BE49-F238E27FC236}">
                  <a16:creationId xmlns:a16="http://schemas.microsoft.com/office/drawing/2014/main" id="{92FC6B1A-AC78-3F34-6B76-4C2CEDEDF09A}"/>
                </a:ext>
              </a:extLst>
            </p:cNvPr>
            <p:cNvSpPr txBox="1"/>
            <p:nvPr/>
          </p:nvSpPr>
          <p:spPr>
            <a:xfrm>
              <a:off x="10747238" y="621882"/>
              <a:ext cx="676046" cy="338554"/>
            </a:xfrm>
            <a:prstGeom prst="rect">
              <a:avLst/>
            </a:prstGeom>
            <a:noFill/>
          </p:spPr>
          <p:txBody>
            <a:bodyPr wrap="square" rtlCol="0">
              <a:spAutoFit/>
            </a:bodyPr>
            <a:lstStyle/>
            <a:p>
              <a:pPr algn="ctr"/>
              <a:r>
                <a:rPr lang="en-US" sz="1600" dirty="0">
                  <a:solidFill>
                    <a:srgbClr val="4C7631"/>
                  </a:solidFill>
                </a:rPr>
                <a:t>g3 fall</a:t>
              </a:r>
            </a:p>
          </p:txBody>
        </p:sp>
        <p:pic>
          <p:nvPicPr>
            <p:cNvPr id="33" name="Picture 32">
              <a:extLst>
                <a:ext uri="{FF2B5EF4-FFF2-40B4-BE49-F238E27FC236}">
                  <a16:creationId xmlns:a16="http://schemas.microsoft.com/office/drawing/2014/main" id="{B9ED88B0-CA0A-F815-F28C-91132023C95C}"/>
                </a:ext>
              </a:extLst>
            </p:cNvPr>
            <p:cNvPicPr>
              <a:picLocks noChangeAspect="1"/>
            </p:cNvPicPr>
            <p:nvPr/>
          </p:nvPicPr>
          <p:blipFill>
            <a:blip r:embed="rId2">
              <a:duotone>
                <a:schemeClr val="accent6">
                  <a:shade val="45000"/>
                  <a:satMod val="135000"/>
                </a:schemeClr>
                <a:prstClr val="white"/>
              </a:duotone>
            </a:blip>
            <a:stretch>
              <a:fillRect/>
            </a:stretch>
          </p:blipFill>
          <p:spPr>
            <a:xfrm flipH="1">
              <a:off x="6957473" y="1247064"/>
              <a:ext cx="616082" cy="228408"/>
            </a:xfrm>
            <a:prstGeom prst="rect">
              <a:avLst/>
            </a:prstGeom>
          </p:spPr>
        </p:pic>
        <p:pic>
          <p:nvPicPr>
            <p:cNvPr id="35" name="Picture 34">
              <a:extLst>
                <a:ext uri="{FF2B5EF4-FFF2-40B4-BE49-F238E27FC236}">
                  <a16:creationId xmlns:a16="http://schemas.microsoft.com/office/drawing/2014/main" id="{86D9FD12-CF36-722F-CD45-22910E5B0292}"/>
                </a:ext>
              </a:extLst>
            </p:cNvPr>
            <p:cNvPicPr>
              <a:picLocks noChangeAspect="1"/>
            </p:cNvPicPr>
            <p:nvPr/>
          </p:nvPicPr>
          <p:blipFill>
            <a:blip r:embed="rId2">
              <a:duotone>
                <a:schemeClr val="accent6">
                  <a:shade val="45000"/>
                  <a:satMod val="135000"/>
                </a:schemeClr>
                <a:prstClr val="white"/>
              </a:duotone>
            </a:blip>
            <a:stretch>
              <a:fillRect/>
            </a:stretch>
          </p:blipFill>
          <p:spPr>
            <a:xfrm flipH="1">
              <a:off x="561067" y="1323390"/>
              <a:ext cx="616082" cy="228408"/>
            </a:xfrm>
            <a:prstGeom prst="rect">
              <a:avLst/>
            </a:prstGeom>
          </p:spPr>
        </p:pic>
        <p:pic>
          <p:nvPicPr>
            <p:cNvPr id="37" name="Picture 36">
              <a:extLst>
                <a:ext uri="{FF2B5EF4-FFF2-40B4-BE49-F238E27FC236}">
                  <a16:creationId xmlns:a16="http://schemas.microsoft.com/office/drawing/2014/main" id="{9682593A-CA6F-4B57-0046-7A17FA0BE619}"/>
                </a:ext>
              </a:extLst>
            </p:cNvPr>
            <p:cNvPicPr>
              <a:picLocks noChangeAspect="1"/>
            </p:cNvPicPr>
            <p:nvPr/>
          </p:nvPicPr>
          <p:blipFill>
            <a:blip r:embed="rId2">
              <a:duotone>
                <a:schemeClr val="accent6">
                  <a:shade val="45000"/>
                  <a:satMod val="135000"/>
                </a:schemeClr>
                <a:prstClr val="white"/>
              </a:duotone>
            </a:blip>
            <a:stretch>
              <a:fillRect/>
            </a:stretch>
          </p:blipFill>
          <p:spPr>
            <a:xfrm flipH="1">
              <a:off x="3017328" y="1344559"/>
              <a:ext cx="616082" cy="228408"/>
            </a:xfrm>
            <a:prstGeom prst="rect">
              <a:avLst/>
            </a:prstGeom>
          </p:spPr>
        </p:pic>
        <p:pic>
          <p:nvPicPr>
            <p:cNvPr id="39" name="Picture 38">
              <a:extLst>
                <a:ext uri="{FF2B5EF4-FFF2-40B4-BE49-F238E27FC236}">
                  <a16:creationId xmlns:a16="http://schemas.microsoft.com/office/drawing/2014/main" id="{50B6FAA7-D40B-3003-CF1F-329E5BE3EBAF}"/>
                </a:ext>
              </a:extLst>
            </p:cNvPr>
            <p:cNvPicPr>
              <a:picLocks noChangeAspect="1"/>
            </p:cNvPicPr>
            <p:nvPr/>
          </p:nvPicPr>
          <p:blipFill>
            <a:blip r:embed="rId2">
              <a:duotone>
                <a:schemeClr val="accent6">
                  <a:shade val="45000"/>
                  <a:satMod val="135000"/>
                </a:schemeClr>
                <a:prstClr val="white"/>
              </a:duotone>
            </a:blip>
            <a:stretch>
              <a:fillRect/>
            </a:stretch>
          </p:blipFill>
          <p:spPr>
            <a:xfrm flipH="1">
              <a:off x="5823387" y="1343001"/>
              <a:ext cx="616082" cy="228408"/>
            </a:xfrm>
            <a:prstGeom prst="rect">
              <a:avLst/>
            </a:prstGeom>
          </p:spPr>
        </p:pic>
        <p:pic>
          <p:nvPicPr>
            <p:cNvPr id="41" name="Picture 40">
              <a:extLst>
                <a:ext uri="{FF2B5EF4-FFF2-40B4-BE49-F238E27FC236}">
                  <a16:creationId xmlns:a16="http://schemas.microsoft.com/office/drawing/2014/main" id="{37276062-5F16-9497-832E-64DDAD35A350}"/>
                </a:ext>
              </a:extLst>
            </p:cNvPr>
            <p:cNvPicPr>
              <a:picLocks noChangeAspect="1"/>
            </p:cNvPicPr>
            <p:nvPr/>
          </p:nvPicPr>
          <p:blipFill>
            <a:blip r:embed="rId2">
              <a:duotone>
                <a:schemeClr val="accent6">
                  <a:shade val="45000"/>
                  <a:satMod val="135000"/>
                </a:schemeClr>
                <a:prstClr val="white"/>
              </a:duotone>
            </a:blip>
            <a:stretch>
              <a:fillRect/>
            </a:stretch>
          </p:blipFill>
          <p:spPr>
            <a:xfrm flipH="1">
              <a:off x="1659914" y="1227620"/>
              <a:ext cx="616082" cy="228408"/>
            </a:xfrm>
            <a:prstGeom prst="rect">
              <a:avLst/>
            </a:prstGeom>
          </p:spPr>
        </p:pic>
        <p:grpSp>
          <p:nvGrpSpPr>
            <p:cNvPr id="2" name="Group 1"/>
            <p:cNvGrpSpPr/>
            <p:nvPr/>
          </p:nvGrpSpPr>
          <p:grpSpPr>
            <a:xfrm>
              <a:off x="231243" y="498288"/>
              <a:ext cx="7695792" cy="839688"/>
              <a:chOff x="231243" y="598872"/>
              <a:chExt cx="7695792" cy="839688"/>
            </a:xfrm>
          </p:grpSpPr>
          <p:sp>
            <p:nvSpPr>
              <p:cNvPr id="32" name="TextBox 31">
                <a:extLst>
                  <a:ext uri="{FF2B5EF4-FFF2-40B4-BE49-F238E27FC236}">
                    <a16:creationId xmlns:a16="http://schemas.microsoft.com/office/drawing/2014/main" id="{6D777B6F-CB78-3CE3-D92F-FAFF334D17D7}"/>
                  </a:ext>
                </a:extLst>
              </p:cNvPr>
              <p:cNvSpPr txBox="1"/>
              <p:nvPr/>
            </p:nvSpPr>
            <p:spPr>
              <a:xfrm>
                <a:off x="6714170" y="606909"/>
                <a:ext cx="1212865" cy="830997"/>
              </a:xfrm>
              <a:prstGeom prst="rect">
                <a:avLst/>
              </a:prstGeom>
              <a:noFill/>
            </p:spPr>
            <p:txBody>
              <a:bodyPr wrap="square" rtlCol="0">
                <a:spAutoFit/>
              </a:bodyPr>
              <a:lstStyle/>
              <a:p>
                <a:pPr algn="ctr"/>
                <a:r>
                  <a:rPr lang="en-US" sz="1600" dirty="0">
                    <a:solidFill>
                      <a:srgbClr val="4C7631"/>
                    </a:solidFill>
                  </a:rPr>
                  <a:t>f3 late </a:t>
                </a:r>
                <a:r>
                  <a:rPr lang="en-US" sz="1600" dirty="0" err="1">
                    <a:solidFill>
                      <a:srgbClr val="4C7631"/>
                    </a:solidFill>
                  </a:rPr>
                  <a:t>subyearling</a:t>
                </a:r>
                <a:r>
                  <a:rPr lang="en-US" sz="1600" dirty="0">
                    <a:solidFill>
                      <a:srgbClr val="4C7631"/>
                    </a:solidFill>
                  </a:rPr>
                  <a:t> abundance</a:t>
                </a:r>
              </a:p>
            </p:txBody>
          </p:sp>
          <p:sp>
            <p:nvSpPr>
              <p:cNvPr id="34" name="TextBox 33">
                <a:extLst>
                  <a:ext uri="{FF2B5EF4-FFF2-40B4-BE49-F238E27FC236}">
                    <a16:creationId xmlns:a16="http://schemas.microsoft.com/office/drawing/2014/main" id="{D7BCF40E-1E7B-CF21-EDE1-6546D54FC3DF}"/>
                  </a:ext>
                </a:extLst>
              </p:cNvPr>
              <p:cNvSpPr txBox="1"/>
              <p:nvPr/>
            </p:nvSpPr>
            <p:spPr>
              <a:xfrm>
                <a:off x="3976735" y="607563"/>
                <a:ext cx="1486991" cy="830997"/>
              </a:xfrm>
              <a:prstGeom prst="rect">
                <a:avLst/>
              </a:prstGeom>
              <a:noFill/>
            </p:spPr>
            <p:txBody>
              <a:bodyPr wrap="square" rtlCol="0">
                <a:spAutoFit/>
              </a:bodyPr>
              <a:lstStyle/>
              <a:p>
                <a:pPr algn="ctr"/>
                <a:r>
                  <a:rPr lang="en-US" sz="1600" dirty="0">
                    <a:solidFill>
                      <a:srgbClr val="4C7631"/>
                    </a:solidFill>
                  </a:rPr>
                  <a:t>f2 early </a:t>
                </a:r>
                <a:r>
                  <a:rPr lang="en-US" sz="1600" dirty="0" err="1">
                    <a:solidFill>
                      <a:srgbClr val="4C7631"/>
                    </a:solidFill>
                  </a:rPr>
                  <a:t>subyearling</a:t>
                </a:r>
                <a:r>
                  <a:rPr lang="en-US" sz="1600" dirty="0">
                    <a:solidFill>
                      <a:srgbClr val="4C7631"/>
                    </a:solidFill>
                  </a:rPr>
                  <a:t> abundance</a:t>
                </a:r>
              </a:p>
            </p:txBody>
          </p:sp>
          <p:sp>
            <p:nvSpPr>
              <p:cNvPr id="36" name="TextBox 35">
                <a:extLst>
                  <a:ext uri="{FF2B5EF4-FFF2-40B4-BE49-F238E27FC236}">
                    <a16:creationId xmlns:a16="http://schemas.microsoft.com/office/drawing/2014/main" id="{B5D81372-5BDF-E25B-9FDF-432320DE3406}"/>
                  </a:ext>
                </a:extLst>
              </p:cNvPr>
              <p:cNvSpPr txBox="1"/>
              <p:nvPr/>
            </p:nvSpPr>
            <p:spPr>
              <a:xfrm>
                <a:off x="1398160" y="602499"/>
                <a:ext cx="1130060" cy="584775"/>
              </a:xfrm>
              <a:prstGeom prst="rect">
                <a:avLst/>
              </a:prstGeom>
              <a:noFill/>
            </p:spPr>
            <p:txBody>
              <a:bodyPr wrap="square" rtlCol="0">
                <a:spAutoFit/>
              </a:bodyPr>
              <a:lstStyle/>
              <a:p>
                <a:pPr algn="ctr"/>
                <a:r>
                  <a:rPr lang="en-US" sz="1600" dirty="0">
                    <a:solidFill>
                      <a:srgbClr val="4C7631"/>
                    </a:solidFill>
                  </a:rPr>
                  <a:t>f1 yearling abundance</a:t>
                </a:r>
              </a:p>
            </p:txBody>
          </p:sp>
          <p:sp>
            <p:nvSpPr>
              <p:cNvPr id="38" name="TextBox 37">
                <a:extLst>
                  <a:ext uri="{FF2B5EF4-FFF2-40B4-BE49-F238E27FC236}">
                    <a16:creationId xmlns:a16="http://schemas.microsoft.com/office/drawing/2014/main" id="{3ABB6659-FA0F-1625-5AD8-1581C058CE85}"/>
                  </a:ext>
                </a:extLst>
              </p:cNvPr>
              <p:cNvSpPr txBox="1"/>
              <p:nvPr/>
            </p:nvSpPr>
            <p:spPr>
              <a:xfrm>
                <a:off x="5564231" y="598872"/>
                <a:ext cx="1134394" cy="830997"/>
              </a:xfrm>
              <a:prstGeom prst="rect">
                <a:avLst/>
              </a:prstGeom>
              <a:noFill/>
              <a:ln>
                <a:noFill/>
              </a:ln>
            </p:spPr>
            <p:txBody>
              <a:bodyPr wrap="square" rtlCol="0">
                <a:spAutoFit/>
              </a:bodyPr>
              <a:lstStyle/>
              <a:p>
                <a:pPr algn="ctr"/>
                <a:r>
                  <a:rPr lang="en-US" sz="1600" dirty="0">
                    <a:solidFill>
                      <a:srgbClr val="4C7631"/>
                    </a:solidFill>
                  </a:rPr>
                  <a:t>e3 late </a:t>
                </a:r>
                <a:r>
                  <a:rPr lang="en-US" sz="1600" dirty="0" err="1">
                    <a:solidFill>
                      <a:srgbClr val="4C7631"/>
                    </a:solidFill>
                  </a:rPr>
                  <a:t>subyearling</a:t>
                </a:r>
                <a:r>
                  <a:rPr lang="en-US" sz="1600" dirty="0">
                    <a:solidFill>
                      <a:srgbClr val="4C7631"/>
                    </a:solidFill>
                  </a:rPr>
                  <a:t> condition</a:t>
                </a:r>
              </a:p>
            </p:txBody>
          </p:sp>
          <p:sp>
            <p:nvSpPr>
              <p:cNvPr id="40" name="TextBox 39">
                <a:extLst>
                  <a:ext uri="{FF2B5EF4-FFF2-40B4-BE49-F238E27FC236}">
                    <a16:creationId xmlns:a16="http://schemas.microsoft.com/office/drawing/2014/main" id="{7B9CBB3F-5B1D-3429-8F31-AFE2F2B2321C}"/>
                  </a:ext>
                </a:extLst>
              </p:cNvPr>
              <p:cNvSpPr txBox="1"/>
              <p:nvPr/>
            </p:nvSpPr>
            <p:spPr>
              <a:xfrm>
                <a:off x="2650928" y="602500"/>
                <a:ext cx="1385379" cy="830997"/>
              </a:xfrm>
              <a:prstGeom prst="rect">
                <a:avLst/>
              </a:prstGeom>
              <a:noFill/>
            </p:spPr>
            <p:txBody>
              <a:bodyPr wrap="square" rtlCol="0">
                <a:spAutoFit/>
              </a:bodyPr>
              <a:lstStyle/>
              <a:p>
                <a:pPr algn="ctr"/>
                <a:r>
                  <a:rPr lang="en-US" sz="1600" dirty="0">
                    <a:solidFill>
                      <a:srgbClr val="4C7631"/>
                    </a:solidFill>
                  </a:rPr>
                  <a:t>e2 early </a:t>
                </a:r>
                <a:r>
                  <a:rPr lang="en-US" sz="1600" dirty="0" err="1">
                    <a:solidFill>
                      <a:srgbClr val="4C7631"/>
                    </a:solidFill>
                  </a:rPr>
                  <a:t>subyearling</a:t>
                </a:r>
                <a:r>
                  <a:rPr lang="en-US" sz="1600" dirty="0">
                    <a:solidFill>
                      <a:srgbClr val="4C7631"/>
                    </a:solidFill>
                  </a:rPr>
                  <a:t> condition</a:t>
                </a:r>
              </a:p>
            </p:txBody>
          </p:sp>
          <p:sp>
            <p:nvSpPr>
              <p:cNvPr id="42" name="TextBox 41">
                <a:extLst>
                  <a:ext uri="{FF2B5EF4-FFF2-40B4-BE49-F238E27FC236}">
                    <a16:creationId xmlns:a16="http://schemas.microsoft.com/office/drawing/2014/main" id="{9F741C26-B172-B34F-1149-8ADAC39DCF83}"/>
                  </a:ext>
                </a:extLst>
              </p:cNvPr>
              <p:cNvSpPr txBox="1"/>
              <p:nvPr/>
            </p:nvSpPr>
            <p:spPr>
              <a:xfrm>
                <a:off x="231243" y="610478"/>
                <a:ext cx="1174525" cy="584775"/>
              </a:xfrm>
              <a:prstGeom prst="rect">
                <a:avLst/>
              </a:prstGeom>
              <a:noFill/>
            </p:spPr>
            <p:txBody>
              <a:bodyPr wrap="square" rtlCol="0">
                <a:spAutoFit/>
              </a:bodyPr>
              <a:lstStyle/>
              <a:p>
                <a:pPr algn="ctr"/>
                <a:r>
                  <a:rPr lang="en-US" sz="1600" dirty="0">
                    <a:solidFill>
                      <a:srgbClr val="4C7631"/>
                    </a:solidFill>
                  </a:rPr>
                  <a:t>e1 yearling</a:t>
                </a:r>
              </a:p>
              <a:p>
                <a:pPr algn="ctr"/>
                <a:r>
                  <a:rPr lang="en-US" sz="1600" dirty="0">
                    <a:solidFill>
                      <a:srgbClr val="4C7631"/>
                    </a:solidFill>
                  </a:rPr>
                  <a:t>condition</a:t>
                </a:r>
              </a:p>
            </p:txBody>
          </p:sp>
        </p:grpSp>
        <p:pic>
          <p:nvPicPr>
            <p:cNvPr id="43" name="Picture 42">
              <a:extLst>
                <a:ext uri="{FF2B5EF4-FFF2-40B4-BE49-F238E27FC236}">
                  <a16:creationId xmlns:a16="http://schemas.microsoft.com/office/drawing/2014/main" id="{94DDA5D8-77A4-D744-F9EB-CDFE75B657B7}"/>
                </a:ext>
              </a:extLst>
            </p:cNvPr>
            <p:cNvPicPr>
              <a:picLocks noChangeAspect="1"/>
            </p:cNvPicPr>
            <p:nvPr/>
          </p:nvPicPr>
          <p:blipFill>
            <a:blip r:embed="rId2">
              <a:duotone>
                <a:schemeClr val="accent6">
                  <a:shade val="45000"/>
                  <a:satMod val="135000"/>
                </a:schemeClr>
                <a:prstClr val="white"/>
              </a:duotone>
            </a:blip>
            <a:stretch>
              <a:fillRect/>
            </a:stretch>
          </p:blipFill>
          <p:spPr>
            <a:xfrm flipH="1">
              <a:off x="4493521" y="1256390"/>
              <a:ext cx="616082" cy="228408"/>
            </a:xfrm>
            <a:prstGeom prst="rect">
              <a:avLst/>
            </a:prstGeom>
          </p:spPr>
        </p:pic>
        <p:sp>
          <p:nvSpPr>
            <p:cNvPr id="11" name="TextBox 10">
              <a:extLst>
                <a:ext uri="{FF2B5EF4-FFF2-40B4-BE49-F238E27FC236}">
                  <a16:creationId xmlns:a16="http://schemas.microsoft.com/office/drawing/2014/main" id="{46E94115-DB44-6DE2-750D-7DB731846D1C}"/>
                </a:ext>
              </a:extLst>
            </p:cNvPr>
            <p:cNvSpPr txBox="1"/>
            <p:nvPr/>
          </p:nvSpPr>
          <p:spPr>
            <a:xfrm>
              <a:off x="2426183" y="5560603"/>
              <a:ext cx="1457868" cy="338554"/>
            </a:xfrm>
            <a:prstGeom prst="rect">
              <a:avLst/>
            </a:prstGeom>
            <a:noFill/>
            <a:ln>
              <a:noFill/>
            </a:ln>
          </p:spPr>
          <p:txBody>
            <a:bodyPr wrap="square" rtlCol="0">
              <a:spAutoFit/>
            </a:bodyPr>
            <a:lstStyle/>
            <a:p>
              <a:pPr algn="ctr"/>
              <a:r>
                <a:rPr lang="en-US" sz="1600" b="1" dirty="0">
                  <a:solidFill>
                    <a:schemeClr val="bg1"/>
                  </a:solidFill>
                </a:rPr>
                <a:t>PREY</a:t>
              </a:r>
            </a:p>
          </p:txBody>
        </p:sp>
        <p:sp>
          <p:nvSpPr>
            <p:cNvPr id="18" name="TextBox 17">
              <a:extLst>
                <a:ext uri="{FF2B5EF4-FFF2-40B4-BE49-F238E27FC236}">
                  <a16:creationId xmlns:a16="http://schemas.microsoft.com/office/drawing/2014/main" id="{7621CA89-B997-59B7-34D5-954B23B485D4}"/>
                </a:ext>
              </a:extLst>
            </p:cNvPr>
            <p:cNvSpPr txBox="1"/>
            <p:nvPr/>
          </p:nvSpPr>
          <p:spPr>
            <a:xfrm>
              <a:off x="6186008" y="4432483"/>
              <a:ext cx="1234023" cy="584775"/>
            </a:xfrm>
            <a:prstGeom prst="rect">
              <a:avLst/>
            </a:prstGeom>
            <a:noFill/>
          </p:spPr>
          <p:txBody>
            <a:bodyPr wrap="square" rtlCol="0">
              <a:spAutoFit/>
            </a:bodyPr>
            <a:lstStyle/>
            <a:p>
              <a:pPr algn="ctr"/>
              <a:r>
                <a:rPr lang="en-US" sz="1600" dirty="0">
                  <a:solidFill>
                    <a:srgbClr val="D171B4"/>
                  </a:solidFill>
                </a:rPr>
                <a:t>c2 </a:t>
              </a:r>
            </a:p>
            <a:p>
              <a:pPr algn="ctr"/>
              <a:r>
                <a:rPr lang="en-US" sz="1600" dirty="0">
                  <a:solidFill>
                    <a:srgbClr val="D171B4"/>
                  </a:solidFill>
                </a:rPr>
                <a:t>jellyfish</a:t>
              </a:r>
            </a:p>
          </p:txBody>
        </p:sp>
        <p:sp>
          <p:nvSpPr>
            <p:cNvPr id="19" name="TextBox 18">
              <a:extLst>
                <a:ext uri="{FF2B5EF4-FFF2-40B4-BE49-F238E27FC236}">
                  <a16:creationId xmlns:a16="http://schemas.microsoft.com/office/drawing/2014/main" id="{7E6A7F15-E4D2-73E6-1449-EE54203C4EEB}"/>
                </a:ext>
              </a:extLst>
            </p:cNvPr>
            <p:cNvSpPr txBox="1"/>
            <p:nvPr/>
          </p:nvSpPr>
          <p:spPr>
            <a:xfrm>
              <a:off x="8104194" y="4485663"/>
              <a:ext cx="1383419" cy="338554"/>
            </a:xfrm>
            <a:prstGeom prst="rect">
              <a:avLst/>
            </a:prstGeom>
            <a:noFill/>
          </p:spPr>
          <p:txBody>
            <a:bodyPr wrap="square" rtlCol="0">
              <a:spAutoFit/>
            </a:bodyPr>
            <a:lstStyle/>
            <a:p>
              <a:pPr algn="ctr"/>
              <a:r>
                <a:rPr lang="en-US" sz="1600" dirty="0">
                  <a:solidFill>
                    <a:srgbClr val="D171B4"/>
                  </a:solidFill>
                </a:rPr>
                <a:t>c3 </a:t>
              </a:r>
              <a:r>
                <a:rPr lang="en-US" sz="1600" dirty="0" err="1">
                  <a:solidFill>
                    <a:srgbClr val="D171B4"/>
                  </a:solidFill>
                </a:rPr>
                <a:t>groundfish</a:t>
              </a:r>
              <a:endParaRPr lang="en-US" sz="1600" dirty="0">
                <a:solidFill>
                  <a:srgbClr val="D171B4"/>
                </a:solidFill>
              </a:endParaRPr>
            </a:p>
          </p:txBody>
        </p:sp>
        <p:sp>
          <p:nvSpPr>
            <p:cNvPr id="20" name="TextBox 19">
              <a:extLst>
                <a:ext uri="{FF2B5EF4-FFF2-40B4-BE49-F238E27FC236}">
                  <a16:creationId xmlns:a16="http://schemas.microsoft.com/office/drawing/2014/main" id="{3BCFD101-7C69-C528-98A2-48E3FA6717CD}"/>
                </a:ext>
              </a:extLst>
            </p:cNvPr>
            <p:cNvSpPr txBox="1"/>
            <p:nvPr/>
          </p:nvSpPr>
          <p:spPr>
            <a:xfrm>
              <a:off x="4332397" y="4493474"/>
              <a:ext cx="1312724" cy="584775"/>
            </a:xfrm>
            <a:prstGeom prst="rect">
              <a:avLst/>
            </a:prstGeom>
            <a:noFill/>
          </p:spPr>
          <p:txBody>
            <a:bodyPr wrap="square" rtlCol="0">
              <a:spAutoFit/>
            </a:bodyPr>
            <a:lstStyle/>
            <a:p>
              <a:pPr algn="ctr"/>
              <a:r>
                <a:rPr lang="en-US" sz="1600" dirty="0">
                  <a:solidFill>
                    <a:srgbClr val="D171B4"/>
                  </a:solidFill>
                </a:rPr>
                <a:t>c1 adult forage fish</a:t>
              </a:r>
            </a:p>
          </p:txBody>
        </p:sp>
        <p:sp>
          <p:nvSpPr>
            <p:cNvPr id="21" name="TextBox 20">
              <a:extLst>
                <a:ext uri="{FF2B5EF4-FFF2-40B4-BE49-F238E27FC236}">
                  <a16:creationId xmlns:a16="http://schemas.microsoft.com/office/drawing/2014/main" id="{A83882CE-90E4-1FCB-7427-5060AD615D60}"/>
                </a:ext>
              </a:extLst>
            </p:cNvPr>
            <p:cNvSpPr txBox="1"/>
            <p:nvPr/>
          </p:nvSpPr>
          <p:spPr>
            <a:xfrm>
              <a:off x="7860498" y="6094842"/>
              <a:ext cx="1492707" cy="584775"/>
            </a:xfrm>
            <a:prstGeom prst="rect">
              <a:avLst/>
            </a:prstGeom>
            <a:noFill/>
          </p:spPr>
          <p:txBody>
            <a:bodyPr wrap="square" rtlCol="0">
              <a:spAutoFit/>
            </a:bodyPr>
            <a:lstStyle/>
            <a:p>
              <a:pPr algn="ctr"/>
              <a:r>
                <a:rPr lang="en-US" sz="1600" dirty="0">
                  <a:solidFill>
                    <a:srgbClr val="2A6CAA"/>
                  </a:solidFill>
                </a:rPr>
                <a:t>b3 juvenile forage fish</a:t>
              </a:r>
            </a:p>
          </p:txBody>
        </p:sp>
        <p:pic>
          <p:nvPicPr>
            <p:cNvPr id="22" name="Picture 21">
              <a:extLst>
                <a:ext uri="{FF2B5EF4-FFF2-40B4-BE49-F238E27FC236}">
                  <a16:creationId xmlns:a16="http://schemas.microsoft.com/office/drawing/2014/main" id="{87D1D8DE-86B7-C25A-1B2D-7AF74616767D}"/>
                </a:ext>
              </a:extLst>
            </p:cNvPr>
            <p:cNvPicPr>
              <a:picLocks noChangeAspect="1"/>
            </p:cNvPicPr>
            <p:nvPr/>
          </p:nvPicPr>
          <p:blipFill>
            <a:blip r:embed="rId3">
              <a:duotone>
                <a:schemeClr val="accent1">
                  <a:shade val="45000"/>
                  <a:satMod val="135000"/>
                </a:schemeClr>
                <a:prstClr val="white"/>
              </a:duotone>
            </a:blip>
            <a:stretch>
              <a:fillRect/>
            </a:stretch>
          </p:blipFill>
          <p:spPr>
            <a:xfrm>
              <a:off x="8063125" y="5443433"/>
              <a:ext cx="941849" cy="591814"/>
            </a:xfrm>
            <a:prstGeom prst="rect">
              <a:avLst/>
            </a:prstGeom>
          </p:spPr>
        </p:pic>
        <p:sp>
          <p:nvSpPr>
            <p:cNvPr id="23" name="TextBox 22">
              <a:extLst>
                <a:ext uri="{FF2B5EF4-FFF2-40B4-BE49-F238E27FC236}">
                  <a16:creationId xmlns:a16="http://schemas.microsoft.com/office/drawing/2014/main" id="{419ABCDC-E4FF-08B3-1D5E-A757256A8CD6}"/>
                </a:ext>
              </a:extLst>
            </p:cNvPr>
            <p:cNvSpPr txBox="1"/>
            <p:nvPr/>
          </p:nvSpPr>
          <p:spPr>
            <a:xfrm>
              <a:off x="5906908" y="6102603"/>
              <a:ext cx="1604286" cy="338554"/>
            </a:xfrm>
            <a:prstGeom prst="rect">
              <a:avLst/>
            </a:prstGeom>
            <a:noFill/>
          </p:spPr>
          <p:txBody>
            <a:bodyPr wrap="square" rtlCol="0">
              <a:spAutoFit/>
            </a:bodyPr>
            <a:lstStyle/>
            <a:p>
              <a:pPr algn="ctr"/>
              <a:r>
                <a:rPr lang="en-US" sz="1600" dirty="0">
                  <a:solidFill>
                    <a:srgbClr val="2A6CAA"/>
                  </a:solidFill>
                </a:rPr>
                <a:t>b2 zooplankton</a:t>
              </a:r>
            </a:p>
          </p:txBody>
        </p:sp>
        <p:pic>
          <p:nvPicPr>
            <p:cNvPr id="24" name="Picture 23">
              <a:extLst>
                <a:ext uri="{FF2B5EF4-FFF2-40B4-BE49-F238E27FC236}">
                  <a16:creationId xmlns:a16="http://schemas.microsoft.com/office/drawing/2014/main" id="{2728B9F6-00BC-8191-00BA-943637F712D5}"/>
                </a:ext>
              </a:extLst>
            </p:cNvPr>
            <p:cNvPicPr>
              <a:picLocks noChangeAspect="1"/>
            </p:cNvPicPr>
            <p:nvPr/>
          </p:nvPicPr>
          <p:blipFill>
            <a:blip r:embed="rId4">
              <a:duotone>
                <a:schemeClr val="accent1">
                  <a:shade val="45000"/>
                  <a:satMod val="135000"/>
                </a:schemeClr>
                <a:prstClr val="white"/>
              </a:duotone>
            </a:blip>
            <a:stretch>
              <a:fillRect/>
            </a:stretch>
          </p:blipFill>
          <p:spPr>
            <a:xfrm>
              <a:off x="6392959" y="5529023"/>
              <a:ext cx="499390" cy="499390"/>
            </a:xfrm>
            <a:prstGeom prst="rect">
              <a:avLst/>
            </a:prstGeom>
          </p:spPr>
        </p:pic>
        <p:sp>
          <p:nvSpPr>
            <p:cNvPr id="25" name="TextBox 24">
              <a:extLst>
                <a:ext uri="{FF2B5EF4-FFF2-40B4-BE49-F238E27FC236}">
                  <a16:creationId xmlns:a16="http://schemas.microsoft.com/office/drawing/2014/main" id="{35FB665B-374D-C159-8EF5-442F979BBEA1}"/>
                </a:ext>
              </a:extLst>
            </p:cNvPr>
            <p:cNvSpPr txBox="1"/>
            <p:nvPr/>
          </p:nvSpPr>
          <p:spPr>
            <a:xfrm>
              <a:off x="4786461" y="2834138"/>
              <a:ext cx="1396939" cy="338554"/>
            </a:xfrm>
            <a:prstGeom prst="rect">
              <a:avLst/>
            </a:prstGeom>
            <a:noFill/>
          </p:spPr>
          <p:txBody>
            <a:bodyPr wrap="square" rtlCol="0">
              <a:spAutoFit/>
            </a:bodyPr>
            <a:lstStyle/>
            <a:p>
              <a:pPr algn="ctr"/>
              <a:r>
                <a:rPr lang="en-US" sz="1600" dirty="0">
                  <a:solidFill>
                    <a:srgbClr val="A60301"/>
                  </a:solidFill>
                </a:rPr>
                <a:t>d2 pinnipeds</a:t>
              </a:r>
            </a:p>
          </p:txBody>
        </p:sp>
        <p:sp>
          <p:nvSpPr>
            <p:cNvPr id="26" name="TextBox 25">
              <a:extLst>
                <a:ext uri="{FF2B5EF4-FFF2-40B4-BE49-F238E27FC236}">
                  <a16:creationId xmlns:a16="http://schemas.microsoft.com/office/drawing/2014/main" id="{E4A56752-B666-897E-8B0D-B83D4F724576}"/>
                </a:ext>
              </a:extLst>
            </p:cNvPr>
            <p:cNvSpPr txBox="1"/>
            <p:nvPr/>
          </p:nvSpPr>
          <p:spPr>
            <a:xfrm>
              <a:off x="6303784" y="2821814"/>
              <a:ext cx="1603330" cy="338554"/>
            </a:xfrm>
            <a:prstGeom prst="rect">
              <a:avLst/>
            </a:prstGeom>
            <a:noFill/>
          </p:spPr>
          <p:txBody>
            <a:bodyPr wrap="square" rtlCol="0">
              <a:spAutoFit/>
            </a:bodyPr>
            <a:lstStyle/>
            <a:p>
              <a:pPr algn="ctr"/>
              <a:r>
                <a:rPr lang="en-US" sz="1600" dirty="0">
                  <a:solidFill>
                    <a:srgbClr val="A60301"/>
                  </a:solidFill>
                </a:rPr>
                <a:t>d3 fish predators</a:t>
              </a:r>
            </a:p>
          </p:txBody>
        </p:sp>
        <p:sp>
          <p:nvSpPr>
            <p:cNvPr id="27" name="TextBox 26">
              <a:extLst>
                <a:ext uri="{FF2B5EF4-FFF2-40B4-BE49-F238E27FC236}">
                  <a16:creationId xmlns:a16="http://schemas.microsoft.com/office/drawing/2014/main" id="{6F2DD766-DFB6-289A-5923-28507C0F629F}"/>
                </a:ext>
              </a:extLst>
            </p:cNvPr>
            <p:cNvSpPr txBox="1"/>
            <p:nvPr/>
          </p:nvSpPr>
          <p:spPr>
            <a:xfrm>
              <a:off x="8120259" y="2821582"/>
              <a:ext cx="1544749" cy="338554"/>
            </a:xfrm>
            <a:prstGeom prst="rect">
              <a:avLst/>
            </a:prstGeom>
            <a:noFill/>
          </p:spPr>
          <p:txBody>
            <a:bodyPr wrap="square" rtlCol="0">
              <a:spAutoFit/>
            </a:bodyPr>
            <a:lstStyle/>
            <a:p>
              <a:pPr algn="ctr"/>
              <a:r>
                <a:rPr lang="en-US" sz="1600" dirty="0">
                  <a:solidFill>
                    <a:srgbClr val="A60301"/>
                  </a:solidFill>
                </a:rPr>
                <a:t>d4 killer whales</a:t>
              </a:r>
            </a:p>
          </p:txBody>
        </p:sp>
        <p:sp>
          <p:nvSpPr>
            <p:cNvPr id="44" name="TextBox 43">
              <a:extLst>
                <a:ext uri="{FF2B5EF4-FFF2-40B4-BE49-F238E27FC236}">
                  <a16:creationId xmlns:a16="http://schemas.microsoft.com/office/drawing/2014/main" id="{3CF8DCBB-3346-D31C-8334-FC9F74CDF0DE}"/>
                </a:ext>
              </a:extLst>
            </p:cNvPr>
            <p:cNvSpPr txBox="1"/>
            <p:nvPr/>
          </p:nvSpPr>
          <p:spPr>
            <a:xfrm>
              <a:off x="3972475" y="6076070"/>
              <a:ext cx="1604286" cy="338554"/>
            </a:xfrm>
            <a:prstGeom prst="rect">
              <a:avLst/>
            </a:prstGeom>
            <a:noFill/>
          </p:spPr>
          <p:txBody>
            <a:bodyPr wrap="square" rtlCol="0">
              <a:spAutoFit/>
            </a:bodyPr>
            <a:lstStyle/>
            <a:p>
              <a:pPr algn="ctr"/>
              <a:r>
                <a:rPr lang="en-US" sz="1600" dirty="0">
                  <a:solidFill>
                    <a:srgbClr val="2A6CAA"/>
                  </a:solidFill>
                </a:rPr>
                <a:t>b1 juvenile fish</a:t>
              </a:r>
            </a:p>
          </p:txBody>
        </p:sp>
        <p:grpSp>
          <p:nvGrpSpPr>
            <p:cNvPr id="218" name="Group 217">
              <a:extLst>
                <a:ext uri="{FF2B5EF4-FFF2-40B4-BE49-F238E27FC236}">
                  <a16:creationId xmlns:a16="http://schemas.microsoft.com/office/drawing/2014/main" id="{E373AB34-58BE-69C1-6029-7EAFBE3C60C9}"/>
                </a:ext>
              </a:extLst>
            </p:cNvPr>
            <p:cNvGrpSpPr/>
            <p:nvPr/>
          </p:nvGrpSpPr>
          <p:grpSpPr>
            <a:xfrm>
              <a:off x="4363560" y="5430143"/>
              <a:ext cx="897372" cy="897372"/>
              <a:chOff x="4310439" y="5331067"/>
              <a:chExt cx="897372" cy="897372"/>
            </a:xfrm>
          </p:grpSpPr>
          <p:sp>
            <p:nvSpPr>
              <p:cNvPr id="212" name="Oval 211">
                <a:extLst>
                  <a:ext uri="{FF2B5EF4-FFF2-40B4-BE49-F238E27FC236}">
                    <a16:creationId xmlns:a16="http://schemas.microsoft.com/office/drawing/2014/main" id="{315C5A85-DFBA-DB5D-38A4-EAA33163F7F4}"/>
                  </a:ext>
                </a:extLst>
              </p:cNvPr>
              <p:cNvSpPr/>
              <p:nvPr/>
            </p:nvSpPr>
            <p:spPr>
              <a:xfrm>
                <a:off x="4310439" y="5331067"/>
                <a:ext cx="897372" cy="897372"/>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DE948B25-7AEB-CF5B-D1BA-1481997C435F}"/>
                  </a:ext>
                </a:extLst>
              </p:cNvPr>
              <p:cNvGrpSpPr/>
              <p:nvPr/>
            </p:nvGrpSpPr>
            <p:grpSpPr>
              <a:xfrm>
                <a:off x="4404708" y="5567816"/>
                <a:ext cx="755083" cy="299022"/>
                <a:chOff x="4764820" y="5438171"/>
                <a:chExt cx="755083" cy="299022"/>
              </a:xfrm>
            </p:grpSpPr>
            <p:pic>
              <p:nvPicPr>
                <p:cNvPr id="45" name="Picture 44">
                  <a:extLst>
                    <a:ext uri="{FF2B5EF4-FFF2-40B4-BE49-F238E27FC236}">
                      <a16:creationId xmlns:a16="http://schemas.microsoft.com/office/drawing/2014/main" id="{2EFF9CE4-9064-8382-F57C-B13638675D08}"/>
                    </a:ext>
                  </a:extLst>
                </p:cNvPr>
                <p:cNvPicPr>
                  <a:picLocks noChangeAspect="1"/>
                </p:cNvPicPr>
                <p:nvPr/>
              </p:nvPicPr>
              <p:blipFill>
                <a:blip r:embed="rId5">
                  <a:duotone>
                    <a:schemeClr val="accent1">
                      <a:shade val="45000"/>
                      <a:satMod val="135000"/>
                    </a:schemeClr>
                    <a:prstClr val="white"/>
                  </a:duotone>
                </a:blip>
                <a:stretch>
                  <a:fillRect/>
                </a:stretch>
              </p:blipFill>
              <p:spPr>
                <a:xfrm>
                  <a:off x="4764820" y="5438171"/>
                  <a:ext cx="315523" cy="95252"/>
                </a:xfrm>
                <a:prstGeom prst="rect">
                  <a:avLst/>
                </a:prstGeom>
              </p:spPr>
            </p:pic>
            <p:pic>
              <p:nvPicPr>
                <p:cNvPr id="46" name="Picture 45">
                  <a:extLst>
                    <a:ext uri="{FF2B5EF4-FFF2-40B4-BE49-F238E27FC236}">
                      <a16:creationId xmlns:a16="http://schemas.microsoft.com/office/drawing/2014/main" id="{E001C50B-BEC6-A522-9181-7F821CBAF739}"/>
                    </a:ext>
                  </a:extLst>
                </p:cNvPr>
                <p:cNvPicPr>
                  <a:picLocks noChangeAspect="1"/>
                </p:cNvPicPr>
                <p:nvPr/>
              </p:nvPicPr>
              <p:blipFill>
                <a:blip r:embed="rId5">
                  <a:duotone>
                    <a:schemeClr val="accent1">
                      <a:shade val="45000"/>
                      <a:satMod val="135000"/>
                    </a:schemeClr>
                    <a:prstClr val="white"/>
                  </a:duotone>
                </a:blip>
                <a:stretch>
                  <a:fillRect/>
                </a:stretch>
              </p:blipFill>
              <p:spPr>
                <a:xfrm>
                  <a:off x="5204380" y="5474469"/>
                  <a:ext cx="315523" cy="95252"/>
                </a:xfrm>
                <a:prstGeom prst="rect">
                  <a:avLst/>
                </a:prstGeom>
              </p:spPr>
            </p:pic>
            <p:pic>
              <p:nvPicPr>
                <p:cNvPr id="47" name="Picture 46">
                  <a:extLst>
                    <a:ext uri="{FF2B5EF4-FFF2-40B4-BE49-F238E27FC236}">
                      <a16:creationId xmlns:a16="http://schemas.microsoft.com/office/drawing/2014/main" id="{282C0A05-AC3C-36B1-1D2C-F6F80401F1FD}"/>
                    </a:ext>
                  </a:extLst>
                </p:cNvPr>
                <p:cNvPicPr>
                  <a:picLocks noChangeAspect="1"/>
                </p:cNvPicPr>
                <p:nvPr/>
              </p:nvPicPr>
              <p:blipFill>
                <a:blip r:embed="rId5">
                  <a:duotone>
                    <a:schemeClr val="accent1">
                      <a:shade val="45000"/>
                      <a:satMod val="135000"/>
                    </a:schemeClr>
                    <a:prstClr val="white"/>
                  </a:duotone>
                </a:blip>
                <a:stretch>
                  <a:fillRect/>
                </a:stretch>
              </p:blipFill>
              <p:spPr>
                <a:xfrm>
                  <a:off x="4890716" y="5641941"/>
                  <a:ext cx="315523" cy="95252"/>
                </a:xfrm>
                <a:prstGeom prst="rect">
                  <a:avLst/>
                </a:prstGeom>
              </p:spPr>
            </p:pic>
          </p:grpSp>
        </p:grpSp>
        <p:sp>
          <p:nvSpPr>
            <p:cNvPr id="48" name="TextBox 47">
              <a:extLst>
                <a:ext uri="{FF2B5EF4-FFF2-40B4-BE49-F238E27FC236}">
                  <a16:creationId xmlns:a16="http://schemas.microsoft.com/office/drawing/2014/main" id="{CE071703-C37D-5D43-70BF-63FC6CBADFBA}"/>
                </a:ext>
              </a:extLst>
            </p:cNvPr>
            <p:cNvSpPr txBox="1"/>
            <p:nvPr/>
          </p:nvSpPr>
          <p:spPr>
            <a:xfrm>
              <a:off x="3875678" y="2827948"/>
              <a:ext cx="1366763" cy="338554"/>
            </a:xfrm>
            <a:prstGeom prst="rect">
              <a:avLst/>
            </a:prstGeom>
            <a:noFill/>
          </p:spPr>
          <p:txBody>
            <a:bodyPr wrap="square" rtlCol="0">
              <a:spAutoFit/>
            </a:bodyPr>
            <a:lstStyle/>
            <a:p>
              <a:pPr algn="ctr"/>
              <a:r>
                <a:rPr lang="en-US" sz="1600" dirty="0">
                  <a:solidFill>
                    <a:srgbClr val="A60301"/>
                  </a:solidFill>
                </a:rPr>
                <a:t>d1 birds</a:t>
              </a:r>
            </a:p>
          </p:txBody>
        </p:sp>
        <p:pic>
          <p:nvPicPr>
            <p:cNvPr id="50" name="Picture 49">
              <a:extLst>
                <a:ext uri="{FF2B5EF4-FFF2-40B4-BE49-F238E27FC236}">
                  <a16:creationId xmlns:a16="http://schemas.microsoft.com/office/drawing/2014/main" id="{1F2AC5C4-99BE-1E1C-4F62-7A7A5B1376A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78293" y="3798340"/>
              <a:ext cx="1160159" cy="631357"/>
            </a:xfrm>
            <a:prstGeom prst="rect">
              <a:avLst/>
            </a:prstGeom>
          </p:spPr>
        </p:pic>
        <p:pic>
          <p:nvPicPr>
            <p:cNvPr id="51" name="Picture 50">
              <a:extLst>
                <a:ext uri="{FF2B5EF4-FFF2-40B4-BE49-F238E27FC236}">
                  <a16:creationId xmlns:a16="http://schemas.microsoft.com/office/drawing/2014/main" id="{66B516C5-FA5F-FB6F-917D-2EA4C505161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82600" y="3754027"/>
              <a:ext cx="516697" cy="640704"/>
            </a:xfrm>
            <a:prstGeom prst="rect">
              <a:avLst/>
            </a:prstGeom>
          </p:spPr>
        </p:pic>
        <p:grpSp>
          <p:nvGrpSpPr>
            <p:cNvPr id="66" name="Group 65">
              <a:extLst>
                <a:ext uri="{FF2B5EF4-FFF2-40B4-BE49-F238E27FC236}">
                  <a16:creationId xmlns:a16="http://schemas.microsoft.com/office/drawing/2014/main" id="{A68218FD-4F22-F440-7A56-ED91F6F2D780}"/>
                </a:ext>
              </a:extLst>
            </p:cNvPr>
            <p:cNvGrpSpPr/>
            <p:nvPr/>
          </p:nvGrpSpPr>
          <p:grpSpPr>
            <a:xfrm>
              <a:off x="8137079" y="3920545"/>
              <a:ext cx="1026757" cy="562560"/>
              <a:chOff x="8327526" y="3710152"/>
              <a:chExt cx="1213977" cy="665138"/>
            </a:xfrm>
          </p:grpSpPr>
          <p:pic>
            <p:nvPicPr>
              <p:cNvPr id="16" name="Picture 15">
                <a:extLst>
                  <a:ext uri="{FF2B5EF4-FFF2-40B4-BE49-F238E27FC236}">
                    <a16:creationId xmlns:a16="http://schemas.microsoft.com/office/drawing/2014/main" id="{5BCB6F19-5D15-4D0F-EE31-A9DC5539994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751837" y="3710152"/>
                <a:ext cx="718085" cy="238258"/>
              </a:xfrm>
              <a:prstGeom prst="rect">
                <a:avLst/>
              </a:prstGeom>
            </p:spPr>
          </p:pic>
          <p:pic>
            <p:nvPicPr>
              <p:cNvPr id="17" name="Picture 16">
                <a:extLst>
                  <a:ext uri="{FF2B5EF4-FFF2-40B4-BE49-F238E27FC236}">
                    <a16:creationId xmlns:a16="http://schemas.microsoft.com/office/drawing/2014/main" id="{1E041246-C7C0-EB53-A998-931B5B1E606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27526" y="3965265"/>
                <a:ext cx="718085" cy="238258"/>
              </a:xfrm>
              <a:prstGeom prst="rect">
                <a:avLst/>
              </a:prstGeom>
            </p:spPr>
          </p:pic>
          <p:pic>
            <p:nvPicPr>
              <p:cNvPr id="52" name="Picture 51">
                <a:extLst>
                  <a:ext uri="{FF2B5EF4-FFF2-40B4-BE49-F238E27FC236}">
                    <a16:creationId xmlns:a16="http://schemas.microsoft.com/office/drawing/2014/main" id="{1C858B3C-72ED-9A98-2C8E-73824A7047B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23417" y="4137032"/>
                <a:ext cx="718086" cy="238258"/>
              </a:xfrm>
              <a:prstGeom prst="rect">
                <a:avLst/>
              </a:prstGeom>
            </p:spPr>
          </p:pic>
        </p:grpSp>
        <p:pic>
          <p:nvPicPr>
            <p:cNvPr id="53" name="Picture 52">
              <a:extLst>
                <a:ext uri="{FF2B5EF4-FFF2-40B4-BE49-F238E27FC236}">
                  <a16:creationId xmlns:a16="http://schemas.microsoft.com/office/drawing/2014/main" id="{BBE19016-89DD-3A40-6100-5A00817ADED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240405" y="2121343"/>
              <a:ext cx="554256" cy="702330"/>
            </a:xfrm>
            <a:prstGeom prst="rect">
              <a:avLst/>
            </a:prstGeom>
          </p:spPr>
        </p:pic>
        <p:pic>
          <p:nvPicPr>
            <p:cNvPr id="54" name="Picture 53">
              <a:extLst>
                <a:ext uri="{FF2B5EF4-FFF2-40B4-BE49-F238E27FC236}">
                  <a16:creationId xmlns:a16="http://schemas.microsoft.com/office/drawing/2014/main" id="{08900187-522F-79F0-162A-EBFF22BA4AC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85788" y="2141674"/>
              <a:ext cx="745154" cy="707897"/>
            </a:xfrm>
            <a:prstGeom prst="rect">
              <a:avLst/>
            </a:prstGeom>
          </p:spPr>
        </p:pic>
        <p:pic>
          <p:nvPicPr>
            <p:cNvPr id="55" name="Picture 54">
              <a:extLst>
                <a:ext uri="{FF2B5EF4-FFF2-40B4-BE49-F238E27FC236}">
                  <a16:creationId xmlns:a16="http://schemas.microsoft.com/office/drawing/2014/main" id="{F6D11FC6-5A51-959E-B7E2-66B519E1894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373054">
              <a:off x="6499414" y="2228725"/>
              <a:ext cx="1147590" cy="497557"/>
            </a:xfrm>
            <a:prstGeom prst="rect">
              <a:avLst/>
            </a:prstGeom>
          </p:spPr>
        </p:pic>
        <p:pic>
          <p:nvPicPr>
            <p:cNvPr id="56" name="Picture 55">
              <a:extLst>
                <a:ext uri="{FF2B5EF4-FFF2-40B4-BE49-F238E27FC236}">
                  <a16:creationId xmlns:a16="http://schemas.microsoft.com/office/drawing/2014/main" id="{A161A6A7-5559-C8A3-A35D-ECCBD3AB27F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089072" y="2208746"/>
              <a:ext cx="1474585" cy="631485"/>
            </a:xfrm>
            <a:prstGeom prst="rect">
              <a:avLst/>
            </a:prstGeom>
          </p:spPr>
        </p:pic>
        <p:cxnSp>
          <p:nvCxnSpPr>
            <p:cNvPr id="78" name="Elbow Connector 77">
              <a:extLst>
                <a:ext uri="{FF2B5EF4-FFF2-40B4-BE49-F238E27FC236}">
                  <a16:creationId xmlns:a16="http://schemas.microsoft.com/office/drawing/2014/main" id="{10E29B7A-D43C-88A0-99DE-D57F01DF0C55}"/>
                </a:ext>
              </a:extLst>
            </p:cNvPr>
            <p:cNvCxnSpPr>
              <a:cxnSpLocks/>
              <a:stCxn id="79" idx="2"/>
              <a:endCxn id="23" idx="2"/>
            </p:cNvCxnSpPr>
            <p:nvPr/>
          </p:nvCxnSpPr>
          <p:spPr>
            <a:xfrm rot="16200000" flipH="1">
              <a:off x="3945243" y="3677349"/>
              <a:ext cx="4482" cy="5523133"/>
            </a:xfrm>
            <a:prstGeom prst="bentConnector3">
              <a:avLst>
                <a:gd name="adj1" fmla="val 5200402"/>
              </a:avLst>
            </a:prstGeom>
            <a:ln w="25400">
              <a:solidFill>
                <a:schemeClr val="accent4">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C0883F33-D1D4-4F25-77E8-BCDA7B706A21}"/>
                </a:ext>
              </a:extLst>
            </p:cNvPr>
            <p:cNvSpPr/>
            <p:nvPr/>
          </p:nvSpPr>
          <p:spPr>
            <a:xfrm>
              <a:off x="529099" y="5571917"/>
              <a:ext cx="1313637" cy="864758"/>
            </a:xfrm>
            <a:prstGeom prst="rect">
              <a:avLst/>
            </a:prstGeom>
            <a:solidFill>
              <a:schemeClr val="accent4">
                <a:lumMod val="20000"/>
                <a:lumOff val="80000"/>
              </a:schemeClr>
            </a:solidFill>
            <a:ln w="25400">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CLIMATE </a:t>
              </a:r>
            </a:p>
            <a:p>
              <a:pPr algn="ctr"/>
              <a:r>
                <a:rPr lang="en-US" sz="1600" dirty="0">
                  <a:solidFill>
                    <a:schemeClr val="tx1"/>
                  </a:solidFill>
                </a:rPr>
                <a:t>a1 sea surface temp </a:t>
              </a:r>
            </a:p>
          </p:txBody>
        </p:sp>
        <p:sp>
          <p:nvSpPr>
            <p:cNvPr id="91" name="Rectangle 90">
              <a:extLst>
                <a:ext uri="{FF2B5EF4-FFF2-40B4-BE49-F238E27FC236}">
                  <a16:creationId xmlns:a16="http://schemas.microsoft.com/office/drawing/2014/main" id="{1C5B78E6-4D5B-0CF2-D2DE-39044A661DAE}"/>
                </a:ext>
              </a:extLst>
            </p:cNvPr>
            <p:cNvSpPr/>
            <p:nvPr/>
          </p:nvSpPr>
          <p:spPr>
            <a:xfrm>
              <a:off x="10370178" y="5571917"/>
              <a:ext cx="1313637" cy="837432"/>
            </a:xfrm>
            <a:prstGeom prst="rect">
              <a:avLst/>
            </a:prstGeom>
            <a:solidFill>
              <a:schemeClr val="accent4">
                <a:lumMod val="20000"/>
                <a:lumOff val="80000"/>
              </a:schemeClr>
            </a:solidFill>
            <a:ln w="25400">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CLIMATE </a:t>
              </a:r>
            </a:p>
            <a:p>
              <a:pPr algn="ctr"/>
              <a:r>
                <a:rPr lang="en-US" sz="1600" dirty="0">
                  <a:solidFill>
                    <a:schemeClr val="tx1"/>
                  </a:solidFill>
                </a:rPr>
                <a:t>a3 NPGO, upwelling</a:t>
              </a:r>
            </a:p>
          </p:txBody>
        </p:sp>
        <p:cxnSp>
          <p:nvCxnSpPr>
            <p:cNvPr id="100" name="Elbow Connector 99">
              <a:extLst>
                <a:ext uri="{FF2B5EF4-FFF2-40B4-BE49-F238E27FC236}">
                  <a16:creationId xmlns:a16="http://schemas.microsoft.com/office/drawing/2014/main" id="{210AA4D8-27B3-81F2-5CF6-F717E36756CC}"/>
                </a:ext>
              </a:extLst>
            </p:cNvPr>
            <p:cNvCxnSpPr>
              <a:cxnSpLocks/>
              <a:stCxn id="102" idx="0"/>
            </p:cNvCxnSpPr>
            <p:nvPr/>
          </p:nvCxnSpPr>
          <p:spPr>
            <a:xfrm rot="16200000" flipV="1">
              <a:off x="9421355" y="1413438"/>
              <a:ext cx="808361" cy="1019033"/>
            </a:xfrm>
            <a:prstGeom prst="bentConnector3">
              <a:avLst>
                <a:gd name="adj1" fmla="val 61707"/>
              </a:avLst>
            </a:prstGeom>
            <a:ln w="254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4DCC8593-8B3A-B47E-4C25-7C41274727C1}"/>
                </a:ext>
              </a:extLst>
            </p:cNvPr>
            <p:cNvCxnSpPr>
              <a:cxnSpLocks/>
              <a:stCxn id="103" idx="0"/>
            </p:cNvCxnSpPr>
            <p:nvPr/>
          </p:nvCxnSpPr>
          <p:spPr>
            <a:xfrm rot="16200000" flipV="1">
              <a:off x="10938620" y="1783270"/>
              <a:ext cx="822144" cy="265586"/>
            </a:xfrm>
            <a:prstGeom prst="bentConnector3">
              <a:avLst>
                <a:gd name="adj1" fmla="val 59220"/>
              </a:avLst>
            </a:prstGeom>
            <a:ln w="254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04254FB4-D335-942F-C789-31B7B170A5BD}"/>
                </a:ext>
              </a:extLst>
            </p:cNvPr>
            <p:cNvSpPr/>
            <p:nvPr/>
          </p:nvSpPr>
          <p:spPr>
            <a:xfrm>
              <a:off x="9810937" y="2327135"/>
              <a:ext cx="1048228" cy="745414"/>
            </a:xfrm>
            <a:prstGeom prst="rect">
              <a:avLst/>
            </a:prstGeom>
            <a:solidFill>
              <a:schemeClr val="accent4">
                <a:lumMod val="20000"/>
                <a:lumOff val="80000"/>
              </a:schemeClr>
            </a:solidFill>
            <a:ln w="25400">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NON-NCC</a:t>
              </a:r>
            </a:p>
            <a:p>
              <a:pPr algn="ctr"/>
              <a:r>
                <a:rPr lang="en-US" sz="1600" dirty="0">
                  <a:solidFill>
                    <a:schemeClr val="tx1"/>
                  </a:solidFill>
                </a:rPr>
                <a:t>h1 spring</a:t>
              </a:r>
            </a:p>
          </p:txBody>
        </p:sp>
        <p:sp>
          <p:nvSpPr>
            <p:cNvPr id="103" name="Rectangle 102">
              <a:extLst>
                <a:ext uri="{FF2B5EF4-FFF2-40B4-BE49-F238E27FC236}">
                  <a16:creationId xmlns:a16="http://schemas.microsoft.com/office/drawing/2014/main" id="{3C59B232-BD7E-DA92-C335-B2871BE89056}"/>
                </a:ext>
              </a:extLst>
            </p:cNvPr>
            <p:cNvSpPr/>
            <p:nvPr/>
          </p:nvSpPr>
          <p:spPr>
            <a:xfrm>
              <a:off x="10958371" y="2327135"/>
              <a:ext cx="1048228" cy="745414"/>
            </a:xfrm>
            <a:prstGeom prst="rect">
              <a:avLst/>
            </a:prstGeom>
            <a:solidFill>
              <a:schemeClr val="accent4">
                <a:lumMod val="20000"/>
                <a:lumOff val="80000"/>
              </a:schemeClr>
            </a:solidFill>
            <a:ln w="25400">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NON-NCC</a:t>
              </a:r>
            </a:p>
            <a:p>
              <a:pPr algn="ctr"/>
              <a:r>
                <a:rPr lang="en-US" sz="1600" dirty="0">
                  <a:solidFill>
                    <a:schemeClr val="tx1"/>
                  </a:solidFill>
                </a:rPr>
                <a:t>h3 fall</a:t>
              </a:r>
            </a:p>
          </p:txBody>
        </p:sp>
        <p:cxnSp>
          <p:nvCxnSpPr>
            <p:cNvPr id="111" name="Elbow Connector 110">
              <a:extLst>
                <a:ext uri="{FF2B5EF4-FFF2-40B4-BE49-F238E27FC236}">
                  <a16:creationId xmlns:a16="http://schemas.microsoft.com/office/drawing/2014/main" id="{201E0545-5774-260C-E081-0B4F1AE117C8}"/>
                </a:ext>
              </a:extLst>
            </p:cNvPr>
            <p:cNvCxnSpPr>
              <a:cxnSpLocks/>
            </p:cNvCxnSpPr>
            <p:nvPr/>
          </p:nvCxnSpPr>
          <p:spPr>
            <a:xfrm rot="16200000" flipV="1">
              <a:off x="865183" y="1631192"/>
              <a:ext cx="3891517" cy="3775070"/>
            </a:xfrm>
            <a:prstGeom prst="bentConnector3">
              <a:avLst>
                <a:gd name="adj1" fmla="val 3100"/>
              </a:avLst>
            </a:prstGeom>
            <a:ln w="25400">
              <a:solidFill>
                <a:srgbClr val="4C763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Elbow Connector 111">
              <a:extLst>
                <a:ext uri="{FF2B5EF4-FFF2-40B4-BE49-F238E27FC236}">
                  <a16:creationId xmlns:a16="http://schemas.microsoft.com/office/drawing/2014/main" id="{F16DDED9-5F42-16E6-7FA1-78869CE3E3F7}"/>
                </a:ext>
              </a:extLst>
            </p:cNvPr>
            <p:cNvCxnSpPr>
              <a:cxnSpLocks/>
            </p:cNvCxnSpPr>
            <p:nvPr/>
          </p:nvCxnSpPr>
          <p:spPr>
            <a:xfrm rot="16200000" flipV="1">
              <a:off x="2655041" y="1764446"/>
              <a:ext cx="4096929" cy="3409646"/>
            </a:xfrm>
            <a:prstGeom prst="bentConnector4">
              <a:avLst>
                <a:gd name="adj1" fmla="val 46746"/>
                <a:gd name="adj2" fmla="val 119835"/>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Elbow Connector 191">
              <a:extLst>
                <a:ext uri="{FF2B5EF4-FFF2-40B4-BE49-F238E27FC236}">
                  <a16:creationId xmlns:a16="http://schemas.microsoft.com/office/drawing/2014/main" id="{5A6F8D08-57F6-463E-7313-74B46A601C63}"/>
                </a:ext>
              </a:extLst>
            </p:cNvPr>
            <p:cNvCxnSpPr>
              <a:cxnSpLocks/>
              <a:stCxn id="79" idx="3"/>
              <a:endCxn id="44" idx="1"/>
            </p:cNvCxnSpPr>
            <p:nvPr/>
          </p:nvCxnSpPr>
          <p:spPr>
            <a:xfrm>
              <a:off x="1842736" y="6004296"/>
              <a:ext cx="2129739" cy="241051"/>
            </a:xfrm>
            <a:prstGeom prst="bentConnector3">
              <a:avLst>
                <a:gd name="adj1" fmla="val 50000"/>
              </a:avLst>
            </a:prstGeom>
            <a:ln w="25400">
              <a:solidFill>
                <a:schemeClr val="accent4">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07" name="Elbow Connector 206">
              <a:extLst>
                <a:ext uri="{FF2B5EF4-FFF2-40B4-BE49-F238E27FC236}">
                  <a16:creationId xmlns:a16="http://schemas.microsoft.com/office/drawing/2014/main" id="{B577C057-404B-E094-A2ED-F26A1C2CD923}"/>
                </a:ext>
              </a:extLst>
            </p:cNvPr>
            <p:cNvCxnSpPr>
              <a:cxnSpLocks/>
              <a:stCxn id="91" idx="1"/>
              <a:endCxn id="21" idx="3"/>
            </p:cNvCxnSpPr>
            <p:nvPr/>
          </p:nvCxnSpPr>
          <p:spPr>
            <a:xfrm rot="10800000" flipV="1">
              <a:off x="9353206" y="5990633"/>
              <a:ext cx="1016973" cy="273486"/>
            </a:xfrm>
            <a:prstGeom prst="bentConnector3">
              <a:avLst>
                <a:gd name="adj1" fmla="val 50000"/>
              </a:avLst>
            </a:prstGeom>
            <a:ln w="254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Elbow Connector 218">
              <a:extLst>
                <a:ext uri="{FF2B5EF4-FFF2-40B4-BE49-F238E27FC236}">
                  <a16:creationId xmlns:a16="http://schemas.microsoft.com/office/drawing/2014/main" id="{3FB1EBDC-4AC0-1D26-74D4-63ABBABB55E2}"/>
                </a:ext>
              </a:extLst>
            </p:cNvPr>
            <p:cNvCxnSpPr>
              <a:cxnSpLocks/>
            </p:cNvCxnSpPr>
            <p:nvPr/>
          </p:nvCxnSpPr>
          <p:spPr>
            <a:xfrm rot="16200000" flipV="1">
              <a:off x="5470250" y="2286868"/>
              <a:ext cx="3850566" cy="2462563"/>
            </a:xfrm>
            <a:prstGeom prst="bentConnector3">
              <a:avLst>
                <a:gd name="adj1" fmla="val 11924"/>
              </a:avLst>
            </a:prstGeom>
            <a:ln w="25400">
              <a:solidFill>
                <a:srgbClr val="4C7631"/>
              </a:solidFill>
              <a:tailEnd type="triangle"/>
            </a:ln>
          </p:spPr>
          <p:style>
            <a:lnRef idx="1">
              <a:schemeClr val="accent1"/>
            </a:lnRef>
            <a:fillRef idx="0">
              <a:schemeClr val="accent1"/>
            </a:fillRef>
            <a:effectRef idx="0">
              <a:schemeClr val="accent1"/>
            </a:effectRef>
            <a:fontRef idx="minor">
              <a:schemeClr val="tx1"/>
            </a:fontRef>
          </p:style>
        </p:cxnSp>
        <p:sp>
          <p:nvSpPr>
            <p:cNvPr id="275" name="Oval 274">
              <a:extLst>
                <a:ext uri="{FF2B5EF4-FFF2-40B4-BE49-F238E27FC236}">
                  <a16:creationId xmlns:a16="http://schemas.microsoft.com/office/drawing/2014/main" id="{953F9196-9D24-080A-3AE2-53155966FA87}"/>
                </a:ext>
              </a:extLst>
            </p:cNvPr>
            <p:cNvSpPr/>
            <p:nvPr/>
          </p:nvSpPr>
          <p:spPr>
            <a:xfrm>
              <a:off x="8120259" y="5339001"/>
              <a:ext cx="800678" cy="80067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E0BD594-A12D-F22B-FD56-F822A8EDD85A}"/>
                </a:ext>
              </a:extLst>
            </p:cNvPr>
            <p:cNvSpPr txBox="1"/>
            <p:nvPr/>
          </p:nvSpPr>
          <p:spPr>
            <a:xfrm>
              <a:off x="2419575" y="3955683"/>
              <a:ext cx="1465070" cy="338554"/>
            </a:xfrm>
            <a:prstGeom prst="rect">
              <a:avLst/>
            </a:prstGeom>
            <a:noFill/>
            <a:ln>
              <a:noFill/>
            </a:ln>
          </p:spPr>
          <p:txBody>
            <a:bodyPr wrap="square" rtlCol="0">
              <a:spAutoFit/>
            </a:bodyPr>
            <a:lstStyle/>
            <a:p>
              <a:pPr algn="ctr"/>
              <a:r>
                <a:rPr lang="en-US" sz="1600" b="1" dirty="0">
                  <a:solidFill>
                    <a:schemeClr val="bg1"/>
                  </a:solidFill>
                </a:rPr>
                <a:t>COMPETITORS</a:t>
              </a:r>
            </a:p>
          </p:txBody>
        </p:sp>
        <p:sp>
          <p:nvSpPr>
            <p:cNvPr id="15" name="TextBox 14">
              <a:extLst>
                <a:ext uri="{FF2B5EF4-FFF2-40B4-BE49-F238E27FC236}">
                  <a16:creationId xmlns:a16="http://schemas.microsoft.com/office/drawing/2014/main" id="{6E09C26E-C456-36CE-81BA-96D500632DB7}"/>
                </a:ext>
              </a:extLst>
            </p:cNvPr>
            <p:cNvSpPr txBox="1"/>
            <p:nvPr/>
          </p:nvSpPr>
          <p:spPr>
            <a:xfrm>
              <a:off x="2426447" y="2332643"/>
              <a:ext cx="1459411" cy="338554"/>
            </a:xfrm>
            <a:prstGeom prst="rect">
              <a:avLst/>
            </a:prstGeom>
            <a:noFill/>
            <a:ln>
              <a:noFill/>
            </a:ln>
          </p:spPr>
          <p:txBody>
            <a:bodyPr wrap="square" rtlCol="0">
              <a:spAutoFit/>
            </a:bodyPr>
            <a:lstStyle/>
            <a:p>
              <a:pPr algn="ctr"/>
              <a:r>
                <a:rPr lang="en-US" sz="1600" b="1" dirty="0">
                  <a:solidFill>
                    <a:schemeClr val="bg1"/>
                  </a:solidFill>
                </a:rPr>
                <a:t>PREDATORS</a:t>
              </a:r>
            </a:p>
          </p:txBody>
        </p:sp>
        <p:cxnSp>
          <p:nvCxnSpPr>
            <p:cNvPr id="302" name="Straight Arrow Connector 301">
              <a:extLst>
                <a:ext uri="{FF2B5EF4-FFF2-40B4-BE49-F238E27FC236}">
                  <a16:creationId xmlns:a16="http://schemas.microsoft.com/office/drawing/2014/main" id="{CE6588E0-2C9F-0EF0-A930-6CDA3D7DBA1A}"/>
                </a:ext>
              </a:extLst>
            </p:cNvPr>
            <p:cNvCxnSpPr>
              <a:cxnSpLocks/>
            </p:cNvCxnSpPr>
            <p:nvPr/>
          </p:nvCxnSpPr>
          <p:spPr>
            <a:xfrm flipH="1">
              <a:off x="5359116" y="5758736"/>
              <a:ext cx="80513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64E82211-CC52-C621-C726-368DD925AE29}"/>
                </a:ext>
              </a:extLst>
            </p:cNvPr>
            <p:cNvCxnSpPr>
              <a:cxnSpLocks/>
            </p:cNvCxnSpPr>
            <p:nvPr/>
          </p:nvCxnSpPr>
          <p:spPr>
            <a:xfrm flipH="1">
              <a:off x="7123945" y="5729880"/>
              <a:ext cx="805135" cy="0"/>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43" name="Oval 342">
              <a:extLst>
                <a:ext uri="{FF2B5EF4-FFF2-40B4-BE49-F238E27FC236}">
                  <a16:creationId xmlns:a16="http://schemas.microsoft.com/office/drawing/2014/main" id="{862ABF9C-6A64-FBE6-E866-C15E2461816C}"/>
                </a:ext>
              </a:extLst>
            </p:cNvPr>
            <p:cNvSpPr/>
            <p:nvPr/>
          </p:nvSpPr>
          <p:spPr>
            <a:xfrm>
              <a:off x="8746233" y="5695556"/>
              <a:ext cx="253407" cy="253407"/>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Elbow Connector 9">
              <a:extLst>
                <a:ext uri="{FF2B5EF4-FFF2-40B4-BE49-F238E27FC236}">
                  <a16:creationId xmlns:a16="http://schemas.microsoft.com/office/drawing/2014/main" id="{C602F722-745E-A380-57E2-369A82EA02FD}"/>
                </a:ext>
              </a:extLst>
            </p:cNvPr>
            <p:cNvCxnSpPr>
              <a:cxnSpLocks/>
            </p:cNvCxnSpPr>
            <p:nvPr/>
          </p:nvCxnSpPr>
          <p:spPr>
            <a:xfrm rot="5400000" flipH="1" flipV="1">
              <a:off x="6623330" y="3252840"/>
              <a:ext cx="533993" cy="3822626"/>
            </a:xfrm>
            <a:prstGeom prst="bentConnector3">
              <a:avLst>
                <a:gd name="adj1" fmla="val 26106"/>
              </a:avLst>
            </a:prstGeom>
            <a:ln w="25400">
              <a:solidFill>
                <a:srgbClr val="FF8AD9"/>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E9CE61D1-30B4-DE7E-84F8-13588B50B6A2}"/>
                </a:ext>
              </a:extLst>
            </p:cNvPr>
            <p:cNvCxnSpPr>
              <a:cxnSpLocks/>
            </p:cNvCxnSpPr>
            <p:nvPr/>
          </p:nvCxnSpPr>
          <p:spPr>
            <a:xfrm flipV="1">
              <a:off x="6986578" y="4798911"/>
              <a:ext cx="1620273" cy="653384"/>
            </a:xfrm>
            <a:prstGeom prst="bentConnector3">
              <a:avLst>
                <a:gd name="adj1" fmla="val 13910"/>
              </a:avLst>
            </a:prstGeom>
            <a:ln w="25400">
              <a:solidFill>
                <a:srgbClr val="FF8AD9"/>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6920CABC-667B-BB44-0BBA-4CDD8EA7CE4F}"/>
                </a:ext>
              </a:extLst>
            </p:cNvPr>
            <p:cNvCxnSpPr>
              <a:cxnSpLocks/>
            </p:cNvCxnSpPr>
            <p:nvPr/>
          </p:nvCxnSpPr>
          <p:spPr>
            <a:xfrm rot="5400000" flipH="1" flipV="1">
              <a:off x="8688446" y="5089102"/>
              <a:ext cx="661633" cy="248364"/>
            </a:xfrm>
            <a:prstGeom prst="bentConnector3">
              <a:avLst>
                <a:gd name="adj1" fmla="val 1053"/>
              </a:avLst>
            </a:prstGeom>
            <a:ln w="25400">
              <a:solidFill>
                <a:srgbClr val="FF8AD9"/>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a:extLst>
                <a:ext uri="{FF2B5EF4-FFF2-40B4-BE49-F238E27FC236}">
                  <a16:creationId xmlns:a16="http://schemas.microsoft.com/office/drawing/2014/main" id="{687381BF-925B-89C6-35D7-BF7FC5B6F1CC}"/>
                </a:ext>
              </a:extLst>
            </p:cNvPr>
            <p:cNvCxnSpPr>
              <a:cxnSpLocks/>
            </p:cNvCxnSpPr>
            <p:nvPr/>
          </p:nvCxnSpPr>
          <p:spPr>
            <a:xfrm rot="10800000">
              <a:off x="7032587" y="4657048"/>
              <a:ext cx="1289042" cy="798668"/>
            </a:xfrm>
            <a:prstGeom prst="bentConnector3">
              <a:avLst>
                <a:gd name="adj1" fmla="val 73920"/>
              </a:avLst>
            </a:prstGeom>
            <a:ln w="25400">
              <a:solidFill>
                <a:srgbClr val="FF8AD9"/>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F41E32D5-8A3D-30B4-22A4-6039A0EF57DD}"/>
                </a:ext>
              </a:extLst>
            </p:cNvPr>
            <p:cNvCxnSpPr>
              <a:cxnSpLocks/>
              <a:stCxn id="18" idx="2"/>
            </p:cNvCxnSpPr>
            <p:nvPr/>
          </p:nvCxnSpPr>
          <p:spPr>
            <a:xfrm rot="16200000" flipH="1">
              <a:off x="6571278" y="5249000"/>
              <a:ext cx="469972" cy="6488"/>
            </a:xfrm>
            <a:prstGeom prst="bentConnector3">
              <a:avLst>
                <a:gd name="adj1" fmla="val 50000"/>
              </a:avLst>
            </a:prstGeom>
            <a:ln w="25400">
              <a:solidFill>
                <a:srgbClr val="FF8AD9"/>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06" name="Elbow Connector 105">
              <a:extLst>
                <a:ext uri="{FF2B5EF4-FFF2-40B4-BE49-F238E27FC236}">
                  <a16:creationId xmlns:a16="http://schemas.microsoft.com/office/drawing/2014/main" id="{16EFB458-2A54-33F2-F66F-A1B88582BF1E}"/>
                </a:ext>
              </a:extLst>
            </p:cNvPr>
            <p:cNvCxnSpPr>
              <a:cxnSpLocks/>
            </p:cNvCxnSpPr>
            <p:nvPr/>
          </p:nvCxnSpPr>
          <p:spPr>
            <a:xfrm>
              <a:off x="4968764" y="4492917"/>
              <a:ext cx="3245363" cy="1112199"/>
            </a:xfrm>
            <a:prstGeom prst="bentConnector3">
              <a:avLst>
                <a:gd name="adj1" fmla="val 88180"/>
              </a:avLst>
            </a:prstGeom>
            <a:ln w="25400">
              <a:solidFill>
                <a:srgbClr val="FF8AD9"/>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5" name="Elbow Connector 134">
              <a:extLst>
                <a:ext uri="{FF2B5EF4-FFF2-40B4-BE49-F238E27FC236}">
                  <a16:creationId xmlns:a16="http://schemas.microsoft.com/office/drawing/2014/main" id="{9A6171BB-1983-E48A-3A84-40020A28823B}"/>
                </a:ext>
              </a:extLst>
            </p:cNvPr>
            <p:cNvCxnSpPr>
              <a:cxnSpLocks/>
              <a:endCxn id="48" idx="2"/>
            </p:cNvCxnSpPr>
            <p:nvPr/>
          </p:nvCxnSpPr>
          <p:spPr>
            <a:xfrm rot="16200000" flipV="1">
              <a:off x="4327096" y="3398466"/>
              <a:ext cx="609788" cy="145859"/>
            </a:xfrm>
            <a:prstGeom prst="bentConnector3">
              <a:avLst>
                <a:gd name="adj1" fmla="val 50000"/>
              </a:avLst>
            </a:prstGeom>
            <a:ln w="25400">
              <a:solidFill>
                <a:srgbClr val="C0000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36" name="Elbow Connector 135">
              <a:extLst>
                <a:ext uri="{FF2B5EF4-FFF2-40B4-BE49-F238E27FC236}">
                  <a16:creationId xmlns:a16="http://schemas.microsoft.com/office/drawing/2014/main" id="{1E80814B-CB13-DEF8-C97F-7FEFC3961ED2}"/>
                </a:ext>
              </a:extLst>
            </p:cNvPr>
            <p:cNvCxnSpPr>
              <a:cxnSpLocks/>
            </p:cNvCxnSpPr>
            <p:nvPr/>
          </p:nvCxnSpPr>
          <p:spPr>
            <a:xfrm rot="5400000" flipH="1" flipV="1">
              <a:off x="4939166" y="3201564"/>
              <a:ext cx="584084" cy="545670"/>
            </a:xfrm>
            <a:prstGeom prst="bentConnector3">
              <a:avLst>
                <a:gd name="adj1" fmla="val 50582"/>
              </a:avLst>
            </a:prstGeom>
            <a:ln w="25400">
              <a:solidFill>
                <a:srgbClr val="C0000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37" name="Elbow Connector 136">
              <a:extLst>
                <a:ext uri="{FF2B5EF4-FFF2-40B4-BE49-F238E27FC236}">
                  <a16:creationId xmlns:a16="http://schemas.microsoft.com/office/drawing/2014/main" id="{8CDBD9D4-9A33-60BF-8094-7A071EF3BD34}"/>
                </a:ext>
              </a:extLst>
            </p:cNvPr>
            <p:cNvCxnSpPr>
              <a:cxnSpLocks/>
              <a:endCxn id="26" idx="1"/>
            </p:cNvCxnSpPr>
            <p:nvPr/>
          </p:nvCxnSpPr>
          <p:spPr>
            <a:xfrm flipV="1">
              <a:off x="5344963" y="2991091"/>
              <a:ext cx="958821" cy="762936"/>
            </a:xfrm>
            <a:prstGeom prst="bentConnector3">
              <a:avLst>
                <a:gd name="adj1" fmla="val 74835"/>
              </a:avLst>
            </a:prstGeom>
            <a:ln w="25400">
              <a:solidFill>
                <a:srgbClr val="C0000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55" name="Elbow Connector 154">
              <a:extLst>
                <a:ext uri="{FF2B5EF4-FFF2-40B4-BE49-F238E27FC236}">
                  <a16:creationId xmlns:a16="http://schemas.microsoft.com/office/drawing/2014/main" id="{94DD9C27-6CF2-CA98-9C37-7594AC6122B4}"/>
                </a:ext>
              </a:extLst>
            </p:cNvPr>
            <p:cNvCxnSpPr>
              <a:cxnSpLocks/>
              <a:stCxn id="43" idx="3"/>
              <a:endCxn id="50" idx="1"/>
            </p:cNvCxnSpPr>
            <p:nvPr/>
          </p:nvCxnSpPr>
          <p:spPr>
            <a:xfrm rot="10800000" flipV="1">
              <a:off x="4378293" y="1370593"/>
              <a:ext cx="115228" cy="2743425"/>
            </a:xfrm>
            <a:prstGeom prst="bentConnector3">
              <a:avLst>
                <a:gd name="adj1" fmla="val 298389"/>
              </a:avLst>
            </a:prstGeom>
            <a:ln w="25400">
              <a:solidFill>
                <a:srgbClr val="FF8AD8"/>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6" name="Elbow Connector 155">
              <a:extLst>
                <a:ext uri="{FF2B5EF4-FFF2-40B4-BE49-F238E27FC236}">
                  <a16:creationId xmlns:a16="http://schemas.microsoft.com/office/drawing/2014/main" id="{A9CA5FE8-A315-24FA-3F6E-307591111B95}"/>
                </a:ext>
              </a:extLst>
            </p:cNvPr>
            <p:cNvCxnSpPr>
              <a:cxnSpLocks/>
            </p:cNvCxnSpPr>
            <p:nvPr/>
          </p:nvCxnSpPr>
          <p:spPr>
            <a:xfrm>
              <a:off x="1809970" y="1485594"/>
              <a:ext cx="3007608" cy="3002969"/>
            </a:xfrm>
            <a:prstGeom prst="bentConnector3">
              <a:avLst>
                <a:gd name="adj1" fmla="val -64"/>
              </a:avLst>
            </a:prstGeom>
            <a:ln w="25400">
              <a:solidFill>
                <a:srgbClr val="FF8AD8"/>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9" name="Elbow Connector 168">
              <a:extLst>
                <a:ext uri="{FF2B5EF4-FFF2-40B4-BE49-F238E27FC236}">
                  <a16:creationId xmlns:a16="http://schemas.microsoft.com/office/drawing/2014/main" id="{65E7CEF5-13AC-D2BC-A076-5FF9F9B02439}"/>
                </a:ext>
              </a:extLst>
            </p:cNvPr>
            <p:cNvCxnSpPr>
              <a:cxnSpLocks/>
            </p:cNvCxnSpPr>
            <p:nvPr/>
          </p:nvCxnSpPr>
          <p:spPr>
            <a:xfrm rot="16200000" flipV="1">
              <a:off x="7681474" y="2616361"/>
              <a:ext cx="760177" cy="1694175"/>
            </a:xfrm>
            <a:prstGeom prst="bentConnector3">
              <a:avLst>
                <a:gd name="adj1" fmla="val 50000"/>
              </a:avLst>
            </a:prstGeom>
            <a:ln w="25400">
              <a:solidFill>
                <a:srgbClr val="C0000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6" name="Elbow Connector 175">
              <a:extLst>
                <a:ext uri="{FF2B5EF4-FFF2-40B4-BE49-F238E27FC236}">
                  <a16:creationId xmlns:a16="http://schemas.microsoft.com/office/drawing/2014/main" id="{CE7ED452-7C68-2DF5-E2AA-F93E19739AE9}"/>
                </a:ext>
              </a:extLst>
            </p:cNvPr>
            <p:cNvCxnSpPr>
              <a:cxnSpLocks/>
            </p:cNvCxnSpPr>
            <p:nvPr/>
          </p:nvCxnSpPr>
          <p:spPr>
            <a:xfrm>
              <a:off x="7647934" y="1350045"/>
              <a:ext cx="404665" cy="2906721"/>
            </a:xfrm>
            <a:prstGeom prst="bentConnector3">
              <a:avLst>
                <a:gd name="adj1" fmla="val 50000"/>
              </a:avLst>
            </a:prstGeom>
            <a:ln w="25400">
              <a:solidFill>
                <a:srgbClr val="C00000"/>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25" name="Oval 224">
              <a:extLst>
                <a:ext uri="{FF2B5EF4-FFF2-40B4-BE49-F238E27FC236}">
                  <a16:creationId xmlns:a16="http://schemas.microsoft.com/office/drawing/2014/main" id="{F0B4B5B7-C9A4-451C-DFD9-6C367E329DC9}"/>
                </a:ext>
              </a:extLst>
            </p:cNvPr>
            <p:cNvSpPr/>
            <p:nvPr/>
          </p:nvSpPr>
          <p:spPr>
            <a:xfrm>
              <a:off x="1856948" y="1315791"/>
              <a:ext cx="189199" cy="189199"/>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781FB91D-C40B-2C8E-4126-C6F0879C9226}"/>
                </a:ext>
              </a:extLst>
            </p:cNvPr>
            <p:cNvSpPr/>
            <p:nvPr/>
          </p:nvSpPr>
          <p:spPr>
            <a:xfrm>
              <a:off x="1915429" y="1340523"/>
              <a:ext cx="189199" cy="189199"/>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ight Bracket 255">
              <a:extLst>
                <a:ext uri="{FF2B5EF4-FFF2-40B4-BE49-F238E27FC236}">
                  <a16:creationId xmlns:a16="http://schemas.microsoft.com/office/drawing/2014/main" id="{3A18C5F0-88B7-EE79-A9F6-28CAD8377B8E}"/>
                </a:ext>
              </a:extLst>
            </p:cNvPr>
            <p:cNvSpPr/>
            <p:nvPr/>
          </p:nvSpPr>
          <p:spPr>
            <a:xfrm rot="16200000">
              <a:off x="5802600" y="347064"/>
              <a:ext cx="262112" cy="3614607"/>
            </a:xfrm>
            <a:prstGeom prst="rightBracket">
              <a:avLst>
                <a:gd name="adj" fmla="val 0"/>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7" name="Elbow Connector 256">
              <a:extLst>
                <a:ext uri="{FF2B5EF4-FFF2-40B4-BE49-F238E27FC236}">
                  <a16:creationId xmlns:a16="http://schemas.microsoft.com/office/drawing/2014/main" id="{8880F65F-88B8-A6A5-375C-086D27A26C0E}"/>
                </a:ext>
              </a:extLst>
            </p:cNvPr>
            <p:cNvCxnSpPr>
              <a:cxnSpLocks/>
              <a:stCxn id="256" idx="2"/>
              <a:endCxn id="282" idx="4"/>
            </p:cNvCxnSpPr>
            <p:nvPr/>
          </p:nvCxnSpPr>
          <p:spPr>
            <a:xfrm rot="5400000" flipH="1" flipV="1">
              <a:off x="6367767" y="1109487"/>
              <a:ext cx="479714" cy="1347935"/>
            </a:xfrm>
            <a:prstGeom prst="bentConnector3">
              <a:avLst>
                <a:gd name="adj1" fmla="val 40766"/>
              </a:avLst>
            </a:prstGeom>
            <a:ln w="25400">
              <a:solidFill>
                <a:srgbClr val="D40905"/>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63" name="Elbow Connector 262">
              <a:extLst>
                <a:ext uri="{FF2B5EF4-FFF2-40B4-BE49-F238E27FC236}">
                  <a16:creationId xmlns:a16="http://schemas.microsoft.com/office/drawing/2014/main" id="{9BD0561F-2B5D-3941-3BE9-554EC91C409C}"/>
                </a:ext>
              </a:extLst>
            </p:cNvPr>
            <p:cNvCxnSpPr>
              <a:cxnSpLocks/>
              <a:stCxn id="256" idx="2"/>
            </p:cNvCxnSpPr>
            <p:nvPr/>
          </p:nvCxnSpPr>
          <p:spPr>
            <a:xfrm rot="5400000" flipH="1">
              <a:off x="5077448" y="1167104"/>
              <a:ext cx="484627" cy="1227790"/>
            </a:xfrm>
            <a:prstGeom prst="bentConnector4">
              <a:avLst>
                <a:gd name="adj1" fmla="val 40589"/>
                <a:gd name="adj2" fmla="val 99503"/>
              </a:avLst>
            </a:prstGeom>
            <a:ln w="25400">
              <a:solidFill>
                <a:srgbClr val="D40905"/>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77" name="Elbow Connector 276">
              <a:extLst>
                <a:ext uri="{FF2B5EF4-FFF2-40B4-BE49-F238E27FC236}">
                  <a16:creationId xmlns:a16="http://schemas.microsoft.com/office/drawing/2014/main" id="{EC61BBEF-7ED7-280B-DB78-D421436AC355}"/>
                </a:ext>
              </a:extLst>
            </p:cNvPr>
            <p:cNvCxnSpPr>
              <a:cxnSpLocks/>
              <a:stCxn id="256" idx="2"/>
              <a:endCxn id="227" idx="4"/>
            </p:cNvCxnSpPr>
            <p:nvPr/>
          </p:nvCxnSpPr>
          <p:spPr>
            <a:xfrm rot="5400000" flipH="1">
              <a:off x="3725048" y="-185297"/>
              <a:ext cx="493590" cy="3923628"/>
            </a:xfrm>
            <a:prstGeom prst="bentConnector3">
              <a:avLst>
                <a:gd name="adj1" fmla="val 39196"/>
              </a:avLst>
            </a:prstGeom>
            <a:ln w="25400">
              <a:solidFill>
                <a:srgbClr val="D40905"/>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82" name="Oval 281">
              <a:extLst>
                <a:ext uri="{FF2B5EF4-FFF2-40B4-BE49-F238E27FC236}">
                  <a16:creationId xmlns:a16="http://schemas.microsoft.com/office/drawing/2014/main" id="{298A5BFA-19D9-41D3-72C7-07671D5349B0}"/>
                </a:ext>
              </a:extLst>
            </p:cNvPr>
            <p:cNvSpPr/>
            <p:nvPr/>
          </p:nvSpPr>
          <p:spPr>
            <a:xfrm>
              <a:off x="7186992" y="1354399"/>
              <a:ext cx="189199" cy="189199"/>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192BE068-6EDB-4EAD-1944-92B5915EBDA9}"/>
                </a:ext>
              </a:extLst>
            </p:cNvPr>
            <p:cNvSpPr/>
            <p:nvPr/>
          </p:nvSpPr>
          <p:spPr>
            <a:xfrm>
              <a:off x="10449598" y="1223024"/>
              <a:ext cx="189199" cy="189199"/>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6" name="Elbow Connector 325">
              <a:extLst>
                <a:ext uri="{FF2B5EF4-FFF2-40B4-BE49-F238E27FC236}">
                  <a16:creationId xmlns:a16="http://schemas.microsoft.com/office/drawing/2014/main" id="{82D0FE11-6E51-418B-8C7F-F476BF610AC0}"/>
                </a:ext>
              </a:extLst>
            </p:cNvPr>
            <p:cNvCxnSpPr>
              <a:cxnSpLocks/>
            </p:cNvCxnSpPr>
            <p:nvPr/>
          </p:nvCxnSpPr>
          <p:spPr>
            <a:xfrm rot="5400000" flipH="1" flipV="1">
              <a:off x="4624623" y="3767887"/>
              <a:ext cx="2359500" cy="1038188"/>
            </a:xfrm>
            <a:prstGeom prst="bentConnector3">
              <a:avLst>
                <a:gd name="adj1" fmla="val 16090"/>
              </a:avLst>
            </a:prstGeom>
            <a:ln w="25400">
              <a:solidFill>
                <a:srgbClr val="C0000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49" name="Elbow Connector 348">
              <a:extLst>
                <a:ext uri="{FF2B5EF4-FFF2-40B4-BE49-F238E27FC236}">
                  <a16:creationId xmlns:a16="http://schemas.microsoft.com/office/drawing/2014/main" id="{9C283A74-10A7-934D-2584-DEA7709A97A4}"/>
                </a:ext>
              </a:extLst>
            </p:cNvPr>
            <p:cNvCxnSpPr>
              <a:cxnSpLocks/>
            </p:cNvCxnSpPr>
            <p:nvPr/>
          </p:nvCxnSpPr>
          <p:spPr>
            <a:xfrm rot="16200000" flipH="1">
              <a:off x="8812716" y="1832734"/>
              <a:ext cx="784463" cy="178439"/>
            </a:xfrm>
            <a:prstGeom prst="bentConnector3">
              <a:avLst>
                <a:gd name="adj1" fmla="val 50000"/>
              </a:avLst>
            </a:prstGeom>
            <a:ln w="25400">
              <a:solidFill>
                <a:srgbClr val="C0000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50" name="Elbow Connector 349">
              <a:extLst>
                <a:ext uri="{FF2B5EF4-FFF2-40B4-BE49-F238E27FC236}">
                  <a16:creationId xmlns:a16="http://schemas.microsoft.com/office/drawing/2014/main" id="{819390E7-DB0C-E29A-CE65-CE22E8988E26}"/>
                </a:ext>
              </a:extLst>
            </p:cNvPr>
            <p:cNvCxnSpPr>
              <a:cxnSpLocks/>
            </p:cNvCxnSpPr>
            <p:nvPr/>
          </p:nvCxnSpPr>
          <p:spPr>
            <a:xfrm rot="10800000" flipV="1">
              <a:off x="9385797" y="1528572"/>
              <a:ext cx="1551487" cy="741885"/>
            </a:xfrm>
            <a:prstGeom prst="bentConnector3">
              <a:avLst>
                <a:gd name="adj1" fmla="val 1208"/>
              </a:avLst>
            </a:prstGeom>
            <a:ln w="25400">
              <a:solidFill>
                <a:srgbClr val="C0000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74" name="Elbow Connector 373">
              <a:extLst>
                <a:ext uri="{FF2B5EF4-FFF2-40B4-BE49-F238E27FC236}">
                  <a16:creationId xmlns:a16="http://schemas.microsoft.com/office/drawing/2014/main" id="{9E4CA543-72AE-3097-B37C-D86EA5A81DE5}"/>
                </a:ext>
              </a:extLst>
            </p:cNvPr>
            <p:cNvCxnSpPr>
              <a:cxnSpLocks/>
            </p:cNvCxnSpPr>
            <p:nvPr/>
          </p:nvCxnSpPr>
          <p:spPr>
            <a:xfrm rot="10800000" flipV="1">
              <a:off x="5875117" y="1529722"/>
              <a:ext cx="3045820" cy="630922"/>
            </a:xfrm>
            <a:prstGeom prst="bentConnector3">
              <a:avLst>
                <a:gd name="adj1" fmla="val -36"/>
              </a:avLst>
            </a:prstGeom>
            <a:ln w="25400">
              <a:solidFill>
                <a:srgbClr val="C0000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CE6588E0-2C9F-0EF0-A930-6CDA3D7DBA1A}"/>
                </a:ext>
              </a:extLst>
            </p:cNvPr>
            <p:cNvCxnSpPr>
              <a:cxnSpLocks/>
            </p:cNvCxnSpPr>
            <p:nvPr/>
          </p:nvCxnSpPr>
          <p:spPr>
            <a:xfrm flipV="1">
              <a:off x="1263006" y="1323390"/>
              <a:ext cx="250249" cy="105351"/>
            </a:xfrm>
            <a:prstGeom prst="straightConnector1">
              <a:avLst/>
            </a:prstGeom>
            <a:ln w="25400">
              <a:solidFill>
                <a:srgbClr val="4C763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CE6588E0-2C9F-0EF0-A930-6CDA3D7DBA1A}"/>
                </a:ext>
              </a:extLst>
            </p:cNvPr>
            <p:cNvCxnSpPr>
              <a:cxnSpLocks/>
            </p:cNvCxnSpPr>
            <p:nvPr/>
          </p:nvCxnSpPr>
          <p:spPr>
            <a:xfrm flipV="1">
              <a:off x="3758093" y="1359899"/>
              <a:ext cx="286131" cy="65821"/>
            </a:xfrm>
            <a:prstGeom prst="straightConnector1">
              <a:avLst/>
            </a:prstGeom>
            <a:ln w="25400">
              <a:solidFill>
                <a:srgbClr val="4C763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CE6588E0-2C9F-0EF0-A930-6CDA3D7DBA1A}"/>
                </a:ext>
              </a:extLst>
            </p:cNvPr>
            <p:cNvCxnSpPr>
              <a:cxnSpLocks/>
            </p:cNvCxnSpPr>
            <p:nvPr/>
          </p:nvCxnSpPr>
          <p:spPr>
            <a:xfrm flipV="1">
              <a:off x="6506934" y="1374688"/>
              <a:ext cx="286131" cy="65821"/>
            </a:xfrm>
            <a:prstGeom prst="straightConnector1">
              <a:avLst/>
            </a:prstGeom>
            <a:ln w="25400">
              <a:solidFill>
                <a:srgbClr val="4C763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16EFB458-2A54-33F2-F66F-A1B88582BF1E}"/>
                </a:ext>
              </a:extLst>
            </p:cNvPr>
            <p:cNvCxnSpPr>
              <a:cxnSpLocks/>
            </p:cNvCxnSpPr>
            <p:nvPr/>
          </p:nvCxnSpPr>
          <p:spPr>
            <a:xfrm>
              <a:off x="5359116" y="4798911"/>
              <a:ext cx="897026" cy="862483"/>
            </a:xfrm>
            <a:prstGeom prst="bentConnector3">
              <a:avLst>
                <a:gd name="adj1" fmla="val 50000"/>
              </a:avLst>
            </a:prstGeom>
            <a:ln w="25400">
              <a:solidFill>
                <a:srgbClr val="FF8AD9"/>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a:stCxn id="18" idx="2"/>
              <a:endCxn id="18" idx="2"/>
            </p:cNvCxnSpPr>
            <p:nvPr/>
          </p:nvCxnSpPr>
          <p:spPr>
            <a:xfrm>
              <a:off x="6803020" y="501725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Elbow Connector 126">
              <a:extLst>
                <a:ext uri="{FF2B5EF4-FFF2-40B4-BE49-F238E27FC236}">
                  <a16:creationId xmlns:a16="http://schemas.microsoft.com/office/drawing/2014/main" id="{65E7CEF5-13AC-D2BC-A076-5FF9F9B02439}"/>
                </a:ext>
              </a:extLst>
            </p:cNvPr>
            <p:cNvCxnSpPr>
              <a:cxnSpLocks/>
            </p:cNvCxnSpPr>
            <p:nvPr/>
          </p:nvCxnSpPr>
          <p:spPr>
            <a:xfrm rot="10800000">
              <a:off x="5595937" y="3309737"/>
              <a:ext cx="2755539" cy="631025"/>
            </a:xfrm>
            <a:prstGeom prst="bentConnector3">
              <a:avLst>
                <a:gd name="adj1" fmla="val 47355"/>
              </a:avLst>
            </a:prstGeom>
            <a:ln w="25400">
              <a:solidFill>
                <a:srgbClr val="C00000"/>
              </a:solidFill>
              <a:headEnd type="oval"/>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1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flipH="1">
              <a:off x="8698594" y="972792"/>
              <a:ext cx="1228007" cy="546686"/>
            </a:xfrm>
            <a:prstGeom prst="rect">
              <a:avLst/>
            </a:prstGeom>
          </p:spPr>
        </p:pic>
        <p:pic>
          <p:nvPicPr>
            <p:cNvPr id="114" name="Picture 113"/>
            <p:cNvPicPr>
              <a:picLocks noChangeAspect="1"/>
            </p:cNvPicPr>
            <p:nvPr/>
          </p:nvPicPr>
          <p:blipFill>
            <a:blip r:embed="rId1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flipH="1">
              <a:off x="10483607" y="958304"/>
              <a:ext cx="1228007" cy="546686"/>
            </a:xfrm>
            <a:prstGeom prst="rect">
              <a:avLst/>
            </a:prstGeom>
          </p:spPr>
        </p:pic>
        <p:cxnSp>
          <p:nvCxnSpPr>
            <p:cNvPr id="118" name="Elbow Connector 117">
              <a:extLst>
                <a:ext uri="{FF2B5EF4-FFF2-40B4-BE49-F238E27FC236}">
                  <a16:creationId xmlns:a16="http://schemas.microsoft.com/office/drawing/2014/main" id="{9E4CA543-72AE-3097-B37C-D86EA5A81DE5}"/>
                </a:ext>
              </a:extLst>
            </p:cNvPr>
            <p:cNvCxnSpPr>
              <a:cxnSpLocks/>
            </p:cNvCxnSpPr>
            <p:nvPr/>
          </p:nvCxnSpPr>
          <p:spPr>
            <a:xfrm rot="10800000" flipV="1">
              <a:off x="8925694" y="1522036"/>
              <a:ext cx="1821545" cy="638608"/>
            </a:xfrm>
            <a:prstGeom prst="bentConnector3">
              <a:avLst>
                <a:gd name="adj1" fmla="val -36"/>
              </a:avLst>
            </a:prstGeom>
            <a:ln w="25400">
              <a:solidFill>
                <a:srgbClr val="C00000"/>
              </a:solidFill>
              <a:headEnd type="ova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24949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42172" y="113471"/>
            <a:ext cx="12025562" cy="6765661"/>
            <a:chOff x="42172" y="113471"/>
            <a:chExt cx="12025562" cy="6765661"/>
          </a:xfrm>
        </p:grpSpPr>
        <p:sp>
          <p:nvSpPr>
            <p:cNvPr id="6" name="Pentagon 5">
              <a:extLst>
                <a:ext uri="{FF2B5EF4-FFF2-40B4-BE49-F238E27FC236}">
                  <a16:creationId xmlns:a16="http://schemas.microsoft.com/office/drawing/2014/main" id="{94CADA20-0566-4906-CB93-5274CE0B2A3B}"/>
                </a:ext>
              </a:extLst>
            </p:cNvPr>
            <p:cNvSpPr/>
            <p:nvPr/>
          </p:nvSpPr>
          <p:spPr>
            <a:xfrm>
              <a:off x="2766051" y="135926"/>
              <a:ext cx="6638166" cy="581551"/>
            </a:xfrm>
            <a:prstGeom prst="homePlate">
              <a:avLst>
                <a:gd name="adj" fmla="val 0"/>
              </a:avLst>
            </a:prstGeom>
            <a:solidFill>
              <a:schemeClr val="tx1">
                <a:lumMod val="65000"/>
                <a:lumOff val="3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a:extLst>
                <a:ext uri="{FF2B5EF4-FFF2-40B4-BE49-F238E27FC236}">
                  <a16:creationId xmlns:a16="http://schemas.microsoft.com/office/drawing/2014/main" id="{EC6437DB-360B-4B12-A08E-3CDC6DED7C32}"/>
                </a:ext>
              </a:extLst>
            </p:cNvPr>
            <p:cNvSpPr/>
            <p:nvPr/>
          </p:nvSpPr>
          <p:spPr>
            <a:xfrm>
              <a:off x="132466" y="135926"/>
              <a:ext cx="2444253" cy="599792"/>
            </a:xfrm>
            <a:prstGeom prst="homePlate">
              <a:avLst>
                <a:gd name="adj" fmla="val 0"/>
              </a:avLst>
            </a:prstGeom>
            <a:solidFill>
              <a:schemeClr val="tx1">
                <a:lumMod val="65000"/>
                <a:lumOff val="35000"/>
              </a:schemeClr>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a:extLst>
                <a:ext uri="{FF2B5EF4-FFF2-40B4-BE49-F238E27FC236}">
                  <a16:creationId xmlns:a16="http://schemas.microsoft.com/office/drawing/2014/main" id="{66AA68DE-0AC2-6EE4-29AF-F067047710C3}"/>
                </a:ext>
              </a:extLst>
            </p:cNvPr>
            <p:cNvSpPr/>
            <p:nvPr/>
          </p:nvSpPr>
          <p:spPr>
            <a:xfrm>
              <a:off x="9593548" y="135926"/>
              <a:ext cx="2417084" cy="581551"/>
            </a:xfrm>
            <a:prstGeom prst="homePlate">
              <a:avLst>
                <a:gd name="adj" fmla="val 0"/>
              </a:avLst>
            </a:prstGeom>
            <a:solidFill>
              <a:schemeClr val="tx1">
                <a:lumMod val="65000"/>
                <a:lumOff val="3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7A1572AC-D8AA-852E-8564-C2F0BA41627F}"/>
                </a:ext>
              </a:extLst>
            </p:cNvPr>
            <p:cNvGrpSpPr/>
            <p:nvPr/>
          </p:nvGrpSpPr>
          <p:grpSpPr>
            <a:xfrm>
              <a:off x="8057326" y="3110695"/>
              <a:ext cx="1010813" cy="596828"/>
              <a:chOff x="7687320" y="5524530"/>
              <a:chExt cx="2090967" cy="1234599"/>
            </a:xfrm>
          </p:grpSpPr>
          <p:sp>
            <p:nvSpPr>
              <p:cNvPr id="88" name="TextBox 87">
                <a:extLst>
                  <a:ext uri="{FF2B5EF4-FFF2-40B4-BE49-F238E27FC236}">
                    <a16:creationId xmlns:a16="http://schemas.microsoft.com/office/drawing/2014/main" id="{14638BCF-DABE-9DCB-7DFB-E801C2841FA8}"/>
                  </a:ext>
                </a:extLst>
              </p:cNvPr>
              <p:cNvSpPr txBox="1"/>
              <p:nvPr/>
            </p:nvSpPr>
            <p:spPr>
              <a:xfrm>
                <a:off x="7687320" y="6249796"/>
                <a:ext cx="2090967" cy="509333"/>
              </a:xfrm>
              <a:prstGeom prst="rect">
                <a:avLst/>
              </a:prstGeom>
              <a:noFill/>
            </p:spPr>
            <p:txBody>
              <a:bodyPr wrap="square" rtlCol="0">
                <a:spAutoFit/>
              </a:bodyPr>
              <a:lstStyle/>
              <a:p>
                <a:pPr algn="ctr"/>
                <a:r>
                  <a:rPr lang="en-US" sz="1000" dirty="0"/>
                  <a:t>d4 killer whales</a:t>
                </a:r>
              </a:p>
            </p:txBody>
          </p:sp>
          <p:pic>
            <p:nvPicPr>
              <p:cNvPr id="91" name="Picture 90">
                <a:extLst>
                  <a:ext uri="{FF2B5EF4-FFF2-40B4-BE49-F238E27FC236}">
                    <a16:creationId xmlns:a16="http://schemas.microsoft.com/office/drawing/2014/main" id="{9C3C83BD-B64F-AABF-208B-7A5B632623C9}"/>
                  </a:ext>
                </a:extLst>
              </p:cNvPr>
              <p:cNvPicPr>
                <a:picLocks noChangeAspect="1"/>
              </p:cNvPicPr>
              <p:nvPr/>
            </p:nvPicPr>
            <p:blipFill>
              <a:blip r:embed="rId4"/>
              <a:stretch>
                <a:fillRect/>
              </a:stretch>
            </p:blipFill>
            <p:spPr>
              <a:xfrm>
                <a:off x="7716276" y="5524530"/>
                <a:ext cx="1907354" cy="816817"/>
              </a:xfrm>
              <a:prstGeom prst="rect">
                <a:avLst/>
              </a:prstGeom>
            </p:spPr>
          </p:pic>
        </p:grpSp>
        <p:grpSp>
          <p:nvGrpSpPr>
            <p:cNvPr id="208" name="Group 207">
              <a:extLst>
                <a:ext uri="{FF2B5EF4-FFF2-40B4-BE49-F238E27FC236}">
                  <a16:creationId xmlns:a16="http://schemas.microsoft.com/office/drawing/2014/main" id="{8F492965-3688-9018-C0D1-D407F413BC6F}"/>
                </a:ext>
              </a:extLst>
            </p:cNvPr>
            <p:cNvGrpSpPr/>
            <p:nvPr/>
          </p:nvGrpSpPr>
          <p:grpSpPr>
            <a:xfrm>
              <a:off x="5054644" y="2844999"/>
              <a:ext cx="766929" cy="586641"/>
              <a:chOff x="6967073" y="5813266"/>
              <a:chExt cx="1260433" cy="964133"/>
            </a:xfrm>
          </p:grpSpPr>
          <p:sp>
            <p:nvSpPr>
              <p:cNvPr id="209" name="TextBox 208">
                <a:extLst>
                  <a:ext uri="{FF2B5EF4-FFF2-40B4-BE49-F238E27FC236}">
                    <a16:creationId xmlns:a16="http://schemas.microsoft.com/office/drawing/2014/main" id="{B58C71F0-1F97-7044-FF18-588501FF215D}"/>
                  </a:ext>
                </a:extLst>
              </p:cNvPr>
              <p:cNvSpPr txBox="1"/>
              <p:nvPr userDrawn="1"/>
            </p:nvSpPr>
            <p:spPr>
              <a:xfrm>
                <a:off x="6967073" y="6119826"/>
                <a:ext cx="1260433" cy="657573"/>
              </a:xfrm>
              <a:prstGeom prst="rect">
                <a:avLst/>
              </a:prstGeom>
              <a:noFill/>
            </p:spPr>
            <p:txBody>
              <a:bodyPr wrap="square" rtlCol="0">
                <a:spAutoFit/>
              </a:bodyPr>
              <a:lstStyle/>
              <a:p>
                <a:pPr algn="ctr"/>
                <a:r>
                  <a:rPr lang="en-US" sz="1000" dirty="0"/>
                  <a:t>f1 yearling abundance</a:t>
                </a:r>
              </a:p>
            </p:txBody>
          </p:sp>
          <p:pic>
            <p:nvPicPr>
              <p:cNvPr id="210" name="Picture 209">
                <a:extLst>
                  <a:ext uri="{FF2B5EF4-FFF2-40B4-BE49-F238E27FC236}">
                    <a16:creationId xmlns:a16="http://schemas.microsoft.com/office/drawing/2014/main" id="{8ECA2FB6-E3BA-E68B-463B-CAB03CCEFDB2}"/>
                  </a:ext>
                </a:extLst>
              </p:cNvPr>
              <p:cNvPicPr>
                <a:picLocks noChangeAspect="1"/>
              </p:cNvPicPr>
              <p:nvPr userDrawn="1"/>
            </p:nvPicPr>
            <p:blipFill>
              <a:blip r:embed="rId5"/>
              <a:stretch>
                <a:fillRect/>
              </a:stretch>
            </p:blipFill>
            <p:spPr>
              <a:xfrm>
                <a:off x="7163250" y="5813266"/>
                <a:ext cx="784588" cy="292756"/>
              </a:xfrm>
              <a:prstGeom prst="rect">
                <a:avLst/>
              </a:prstGeom>
            </p:spPr>
          </p:pic>
        </p:grpSp>
        <p:grpSp>
          <p:nvGrpSpPr>
            <p:cNvPr id="168" name="Group 167">
              <a:extLst>
                <a:ext uri="{FF2B5EF4-FFF2-40B4-BE49-F238E27FC236}">
                  <a16:creationId xmlns:a16="http://schemas.microsoft.com/office/drawing/2014/main" id="{BD2F737F-B2BE-964D-6F73-C5E30DAB10B8}"/>
                </a:ext>
              </a:extLst>
            </p:cNvPr>
            <p:cNvGrpSpPr/>
            <p:nvPr/>
          </p:nvGrpSpPr>
          <p:grpSpPr>
            <a:xfrm>
              <a:off x="4684892" y="1228219"/>
              <a:ext cx="935739" cy="592784"/>
              <a:chOff x="4018585" y="721901"/>
              <a:chExt cx="935739" cy="592784"/>
            </a:xfrm>
          </p:grpSpPr>
          <p:pic>
            <p:nvPicPr>
              <p:cNvPr id="133" name="Picture 132">
                <a:extLst>
                  <a:ext uri="{FF2B5EF4-FFF2-40B4-BE49-F238E27FC236}">
                    <a16:creationId xmlns:a16="http://schemas.microsoft.com/office/drawing/2014/main" id="{EBCF3768-1CE6-E141-277F-287882FEBAD7}"/>
                  </a:ext>
                </a:extLst>
              </p:cNvPr>
              <p:cNvPicPr>
                <a:picLocks noChangeAspect="1"/>
              </p:cNvPicPr>
              <p:nvPr userDrawn="1"/>
            </p:nvPicPr>
            <p:blipFill>
              <a:blip r:embed="rId5"/>
              <a:stretch>
                <a:fillRect/>
              </a:stretch>
            </p:blipFill>
            <p:spPr>
              <a:xfrm>
                <a:off x="4203922" y="721901"/>
                <a:ext cx="475489" cy="177421"/>
              </a:xfrm>
              <a:prstGeom prst="rect">
                <a:avLst/>
              </a:prstGeom>
            </p:spPr>
          </p:pic>
          <p:sp>
            <p:nvSpPr>
              <p:cNvPr id="144" name="TextBox 143">
                <a:extLst>
                  <a:ext uri="{FF2B5EF4-FFF2-40B4-BE49-F238E27FC236}">
                    <a16:creationId xmlns:a16="http://schemas.microsoft.com/office/drawing/2014/main" id="{937C4529-3EF8-2453-B02A-46E8F95B935B}"/>
                  </a:ext>
                </a:extLst>
              </p:cNvPr>
              <p:cNvSpPr txBox="1"/>
              <p:nvPr/>
            </p:nvSpPr>
            <p:spPr>
              <a:xfrm>
                <a:off x="4018585" y="914575"/>
                <a:ext cx="935739" cy="400110"/>
              </a:xfrm>
              <a:prstGeom prst="rect">
                <a:avLst/>
              </a:prstGeom>
              <a:noFill/>
            </p:spPr>
            <p:txBody>
              <a:bodyPr wrap="square">
                <a:spAutoFit/>
              </a:bodyPr>
              <a:lstStyle/>
              <a:p>
                <a:pPr algn="ctr"/>
                <a:r>
                  <a:rPr lang="en-US" sz="1000" dirty="0"/>
                  <a:t>e2 </a:t>
                </a:r>
                <a:r>
                  <a:rPr lang="en-US" sz="1000" dirty="0" err="1"/>
                  <a:t>subyearling</a:t>
                </a:r>
                <a:r>
                  <a:rPr lang="en-US" sz="1000" dirty="0"/>
                  <a:t> condition</a:t>
                </a:r>
              </a:p>
            </p:txBody>
          </p:sp>
        </p:grpSp>
        <p:sp>
          <p:nvSpPr>
            <p:cNvPr id="57" name="TextBox 56"/>
            <p:cNvSpPr txBox="1"/>
            <p:nvPr/>
          </p:nvSpPr>
          <p:spPr>
            <a:xfrm>
              <a:off x="9706415" y="2860669"/>
              <a:ext cx="2361319" cy="1477328"/>
            </a:xfrm>
            <a:prstGeom prst="rect">
              <a:avLst/>
            </a:prstGeom>
            <a:noFill/>
          </p:spPr>
          <p:txBody>
            <a:bodyPr wrap="square" rtlCol="0">
              <a:spAutoFit/>
            </a:bodyPr>
            <a:lstStyle/>
            <a:p>
              <a:pPr lvl="0">
                <a:defRPr/>
              </a:pPr>
              <a:r>
                <a:rPr kumimoji="0" lang="en-US" b="1" i="0" u="none" strike="noStrike" kern="1200" cap="none" spc="0" normalizeH="0" baseline="0" noProof="0" dirty="0">
                  <a:ln>
                    <a:noFill/>
                  </a:ln>
                  <a:solidFill>
                    <a:prstClr val="black"/>
                  </a:solidFill>
                  <a:effectLst/>
                  <a:uLnTx/>
                  <a:uFillTx/>
                  <a:latin typeface="Calibri" panose="020F0502020204030204"/>
                  <a:ea typeface="+mn-ea"/>
                  <a:cs typeface="+mn-cs"/>
                </a:rPr>
                <a:t>Direct responses of predator</a:t>
              </a:r>
              <a:r>
                <a:rPr kumimoji="0" lang="en-US" b="1" i="0" u="none" strike="noStrike" kern="1200" cap="none" spc="0" normalizeH="0" noProof="0" dirty="0">
                  <a:ln>
                    <a:noFill/>
                  </a:ln>
                  <a:solidFill>
                    <a:prstClr val="black"/>
                  </a:solidFill>
                  <a:effectLst/>
                  <a:uLnTx/>
                  <a:uFillTx/>
                  <a:latin typeface="Calibri" panose="020F0502020204030204"/>
                  <a:ea typeface="+mn-ea"/>
                  <a:cs typeface="+mn-cs"/>
                </a:rPr>
                <a:t> to climate and </a:t>
              </a:r>
              <a:r>
                <a:rPr lang="en-US" b="1" dirty="0">
                  <a:solidFill>
                    <a:prstClr val="black"/>
                  </a:solidFill>
                </a:rPr>
                <a:t>benefits from the consumption of </a:t>
              </a:r>
              <a:r>
                <a:rPr kumimoji="0" lang="en-US" b="1" i="0" u="none" strike="noStrike" kern="1200" cap="none" spc="0" normalizeH="0" noProof="0" dirty="0">
                  <a:ln>
                    <a:noFill/>
                  </a:ln>
                  <a:solidFill>
                    <a:prstClr val="black"/>
                  </a:solidFill>
                  <a:effectLst/>
                  <a:uLnTx/>
                  <a:uFillTx/>
                  <a:latin typeface="Calibri" panose="020F0502020204030204"/>
                  <a:ea typeface="+mn-ea"/>
                  <a:cs typeface="+mn-cs"/>
                </a:rPr>
                <a:t>salmon needed.</a:t>
              </a:r>
              <a:endParaRPr kumimoji="0" lang="en-US"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0" name="TextBox 99"/>
            <p:cNvSpPr txBox="1"/>
            <p:nvPr/>
          </p:nvSpPr>
          <p:spPr>
            <a:xfrm>
              <a:off x="9716876" y="5316744"/>
              <a:ext cx="2312063" cy="92333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black"/>
                  </a:solidFill>
                  <a:effectLst/>
                  <a:uLnTx/>
                  <a:uFillTx/>
                  <a:latin typeface="Calibri" panose="020F0502020204030204"/>
                  <a:ea typeface="+mn-ea"/>
                  <a:cs typeface="+mn-cs"/>
                </a:rPr>
                <a:t>Competitor climate sensitivity is also important.</a:t>
              </a:r>
            </a:p>
          </p:txBody>
        </p:sp>
        <p:sp>
          <p:nvSpPr>
            <p:cNvPr id="101" name="TextBox 100"/>
            <p:cNvSpPr txBox="1"/>
            <p:nvPr/>
          </p:nvSpPr>
          <p:spPr>
            <a:xfrm>
              <a:off x="367108" y="2677166"/>
              <a:ext cx="2117830" cy="646331"/>
            </a:xfrm>
            <a:prstGeom prst="rect">
              <a:avLst/>
            </a:prstGeom>
            <a:noFill/>
            <a:ln w="3810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chemeClr val="accent4">
                      <a:lumMod val="75000"/>
                    </a:schemeClr>
                  </a:solidFill>
                  <a:effectLst/>
                  <a:uLnTx/>
                  <a:uFillTx/>
                  <a:latin typeface="Calibri" panose="020F0502020204030204"/>
                  <a:ea typeface="+mn-ea"/>
                  <a:cs typeface="+mn-cs"/>
                </a:rPr>
                <a:t>H5: Bottom-up + </a:t>
              </a:r>
              <a:br>
                <a:rPr kumimoji="0" lang="en-US" b="1" i="0" u="none" strike="noStrike" kern="1200" cap="none" spc="0" normalizeH="0" baseline="0" noProof="0" dirty="0">
                  <a:ln>
                    <a:noFill/>
                  </a:ln>
                  <a:solidFill>
                    <a:schemeClr val="accent4">
                      <a:lumMod val="75000"/>
                    </a:schemeClr>
                  </a:solidFill>
                  <a:effectLst/>
                  <a:uLnTx/>
                  <a:uFillTx/>
                  <a:latin typeface="Calibri" panose="020F0502020204030204"/>
                  <a:ea typeface="+mn-ea"/>
                  <a:cs typeface="+mn-cs"/>
                </a:rPr>
              </a:br>
              <a:r>
                <a:rPr lang="en-US" b="1" dirty="0">
                  <a:solidFill>
                    <a:schemeClr val="accent4">
                      <a:lumMod val="75000"/>
                    </a:schemeClr>
                  </a:solidFill>
                  <a:latin typeface="Calibri" panose="020F0502020204030204"/>
                </a:rPr>
                <a:t>all </a:t>
              </a:r>
              <a:r>
                <a:rPr kumimoji="0" lang="en-US" b="1" i="0" u="none" strike="noStrike" kern="1200" cap="none" spc="0" normalizeH="0" baseline="0" noProof="0" dirty="0">
                  <a:ln>
                    <a:noFill/>
                  </a:ln>
                  <a:solidFill>
                    <a:schemeClr val="accent4">
                      <a:lumMod val="75000"/>
                    </a:schemeClr>
                  </a:solidFill>
                  <a:effectLst/>
                  <a:uLnTx/>
                  <a:uFillTx/>
                  <a:latin typeface="Calibri" panose="020F0502020204030204"/>
                  <a:ea typeface="+mn-ea"/>
                  <a:cs typeface="+mn-cs"/>
                </a:rPr>
                <a:t>predators</a:t>
              </a:r>
            </a:p>
          </p:txBody>
        </p:sp>
        <p:sp>
          <p:nvSpPr>
            <p:cNvPr id="71" name="TextBox 70"/>
            <p:cNvSpPr txBox="1"/>
            <p:nvPr/>
          </p:nvSpPr>
          <p:spPr>
            <a:xfrm>
              <a:off x="310127" y="1124347"/>
              <a:ext cx="2200306" cy="646331"/>
            </a:xfrm>
            <a:prstGeom prst="rect">
              <a:avLst/>
            </a:prstGeom>
            <a:noFill/>
            <a:ln w="3810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chemeClr val="accent4">
                      <a:lumMod val="75000"/>
                    </a:schemeClr>
                  </a:solidFill>
                  <a:effectLst/>
                  <a:uLnTx/>
                  <a:uFillTx/>
                  <a:latin typeface="Calibri" panose="020F0502020204030204"/>
                  <a:ea typeface="+mn-ea"/>
                  <a:cs typeface="+mn-cs"/>
                </a:rPr>
                <a:t>H1: Simple </a:t>
              </a:r>
              <a:br>
                <a:rPr kumimoji="0" lang="en-US" b="1" i="0" u="none" strike="noStrike" kern="1200" cap="none" spc="0" normalizeH="0" baseline="0" noProof="0" dirty="0">
                  <a:ln>
                    <a:noFill/>
                  </a:ln>
                  <a:solidFill>
                    <a:schemeClr val="accent4">
                      <a:lumMod val="75000"/>
                    </a:schemeClr>
                  </a:solidFill>
                  <a:effectLst/>
                  <a:uLnTx/>
                  <a:uFillTx/>
                  <a:latin typeface="Calibri" panose="020F0502020204030204"/>
                  <a:ea typeface="+mn-ea"/>
                  <a:cs typeface="+mn-cs"/>
                </a:rPr>
              </a:br>
              <a:r>
                <a:rPr kumimoji="0" lang="en-US" b="1" i="0" u="none" strike="noStrike" kern="1200" cap="none" spc="0" normalizeH="0" baseline="0" noProof="0" dirty="0">
                  <a:ln>
                    <a:noFill/>
                  </a:ln>
                  <a:solidFill>
                    <a:schemeClr val="accent4">
                      <a:lumMod val="75000"/>
                    </a:schemeClr>
                  </a:solidFill>
                  <a:effectLst/>
                  <a:uLnTx/>
                  <a:uFillTx/>
                  <a:latin typeface="Calibri" panose="020F0502020204030204"/>
                  <a:ea typeface="+mn-ea"/>
                  <a:cs typeface="+mn-cs"/>
                </a:rPr>
                <a:t>bottom-up</a:t>
              </a:r>
            </a:p>
          </p:txBody>
        </p:sp>
        <p:sp>
          <p:nvSpPr>
            <p:cNvPr id="89" name="TextBox 88"/>
            <p:cNvSpPr txBox="1"/>
            <p:nvPr/>
          </p:nvSpPr>
          <p:spPr>
            <a:xfrm>
              <a:off x="9696432" y="113471"/>
              <a:ext cx="221800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strike="noStrike" kern="1200" cap="none" spc="0" normalizeH="0" baseline="0" noProof="0" dirty="0">
                  <a:ln>
                    <a:noFill/>
                  </a:ln>
                  <a:solidFill>
                    <a:schemeClr val="bg1"/>
                  </a:solidFill>
                  <a:effectLst/>
                  <a:uLnTx/>
                  <a:uFillTx/>
                  <a:latin typeface="Calibri" panose="020F0502020204030204"/>
                  <a:ea typeface="+mn-ea"/>
                  <a:cs typeface="+mn-cs"/>
                </a:rPr>
                <a:t>RESEARCH</a:t>
              </a:r>
              <a:r>
                <a:rPr kumimoji="0" lang="en-US" b="1" i="0" strike="noStrike" kern="1200" cap="none" spc="0" normalizeH="0" noProof="0" dirty="0">
                  <a:ln>
                    <a:noFill/>
                  </a:ln>
                  <a:solidFill>
                    <a:schemeClr val="bg1"/>
                  </a:solidFill>
                  <a:effectLst/>
                  <a:uLnTx/>
                  <a:uFillTx/>
                  <a:latin typeface="Calibri" panose="020F0502020204030204"/>
                  <a:ea typeface="+mn-ea"/>
                  <a:cs typeface="+mn-cs"/>
                </a:rPr>
                <a:t> IMPLICATIONS</a:t>
              </a:r>
              <a:endParaRPr kumimoji="0" lang="en-US" b="1" i="0"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90" name="TextBox 89"/>
            <p:cNvSpPr txBox="1"/>
            <p:nvPr/>
          </p:nvSpPr>
          <p:spPr>
            <a:xfrm>
              <a:off x="9673289" y="1166272"/>
              <a:ext cx="2317316" cy="64633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black"/>
                  </a:solidFill>
                  <a:effectLst/>
                  <a:uLnTx/>
                  <a:uFillTx/>
                  <a:latin typeface="Calibri" panose="020F0502020204030204"/>
                  <a:ea typeface="+mn-ea"/>
                  <a:cs typeface="+mn-cs"/>
                </a:rPr>
                <a:t>Salmon data </a:t>
              </a:r>
              <a:br>
                <a:rPr kumimoji="0" lang="en-US"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b="1" i="0" u="none" strike="noStrike" kern="1200" cap="none" spc="0" normalizeH="0" baseline="0" noProof="0" dirty="0">
                  <a:ln>
                    <a:noFill/>
                  </a:ln>
                  <a:solidFill>
                    <a:prstClr val="black"/>
                  </a:solidFill>
                  <a:effectLst/>
                  <a:uLnTx/>
                  <a:uFillTx/>
                  <a:latin typeface="Calibri" panose="020F0502020204030204"/>
                  <a:ea typeface="+mn-ea"/>
                  <a:cs typeface="+mn-cs"/>
                </a:rPr>
                <a:t>may</a:t>
              </a:r>
              <a:r>
                <a:rPr kumimoji="0" lang="en-US" b="1" i="0" u="none" strike="noStrike" kern="1200" cap="none" spc="0" normalizeH="0" noProof="0" dirty="0">
                  <a:ln>
                    <a:noFill/>
                  </a:ln>
                  <a:solidFill>
                    <a:prstClr val="black"/>
                  </a:solidFill>
                  <a:effectLst/>
                  <a:uLnTx/>
                  <a:uFillTx/>
                  <a:latin typeface="Calibri" panose="020F0502020204030204"/>
                  <a:ea typeface="+mn-ea"/>
                  <a:cs typeface="+mn-cs"/>
                </a:rPr>
                <a:t> be sufficient.</a:t>
              </a:r>
              <a:endParaRPr kumimoji="0" lang="en-US"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U-Turn Arrow 101"/>
            <p:cNvSpPr/>
            <p:nvPr/>
          </p:nvSpPr>
          <p:spPr>
            <a:xfrm>
              <a:off x="4997450" y="1022765"/>
              <a:ext cx="240817" cy="221551"/>
            </a:xfrm>
            <a:prstGeom prst="uturnArrow">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04" name="Straight Arrow Connector 103"/>
            <p:cNvCxnSpPr/>
            <p:nvPr/>
          </p:nvCxnSpPr>
          <p:spPr>
            <a:xfrm>
              <a:off x="4319322" y="1322663"/>
              <a:ext cx="399690" cy="0"/>
            </a:xfrm>
            <a:prstGeom prst="straightConnector1">
              <a:avLst/>
            </a:prstGeom>
            <a:ln w="25400">
              <a:solidFill>
                <a:srgbClr val="4C7631"/>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178325" y="124229"/>
              <a:ext cx="2314202"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strike="noStrike" kern="1200" cap="none" spc="0" normalizeH="0" baseline="0" noProof="0" dirty="0">
                  <a:ln>
                    <a:noFill/>
                  </a:ln>
                  <a:solidFill>
                    <a:schemeClr val="bg1"/>
                  </a:solidFill>
                  <a:effectLst/>
                  <a:uLnTx/>
                  <a:uFillTx/>
                  <a:latin typeface="Calibri" panose="020F0502020204030204"/>
                  <a:ea typeface="+mn-ea"/>
                  <a:cs typeface="+mn-cs"/>
                </a:rPr>
                <a:t>CLIMATE FORCING HYPOTHESIS</a:t>
              </a:r>
            </a:p>
          </p:txBody>
        </p:sp>
        <p:sp>
          <p:nvSpPr>
            <p:cNvPr id="113" name="TextBox 112"/>
            <p:cNvSpPr txBox="1"/>
            <p:nvPr/>
          </p:nvSpPr>
          <p:spPr>
            <a:xfrm>
              <a:off x="2673928" y="233061"/>
              <a:ext cx="670312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strike="noStrike" kern="1200" cap="none" spc="0" normalizeH="0" baseline="0" noProof="0" dirty="0">
                  <a:ln>
                    <a:noFill/>
                  </a:ln>
                  <a:solidFill>
                    <a:schemeClr val="bg1"/>
                  </a:solidFill>
                  <a:effectLst/>
                  <a:uLnTx/>
                  <a:uFillTx/>
                  <a:latin typeface="Calibri" panose="020F0502020204030204"/>
                  <a:ea typeface="+mn-ea"/>
                  <a:cs typeface="+mn-cs"/>
                </a:rPr>
                <a:t>MOST IMPORTANT LINKS FOR +/- SALMON OUTCOMES</a:t>
              </a:r>
            </a:p>
          </p:txBody>
        </p:sp>
        <p:grpSp>
          <p:nvGrpSpPr>
            <p:cNvPr id="147" name="Group 146">
              <a:extLst>
                <a:ext uri="{FF2B5EF4-FFF2-40B4-BE49-F238E27FC236}">
                  <a16:creationId xmlns:a16="http://schemas.microsoft.com/office/drawing/2014/main" id="{5236D22D-1F09-0F3A-FF7F-5CEB920D6183}"/>
                </a:ext>
              </a:extLst>
            </p:cNvPr>
            <p:cNvGrpSpPr/>
            <p:nvPr/>
          </p:nvGrpSpPr>
          <p:grpSpPr>
            <a:xfrm>
              <a:off x="3498943" y="1097923"/>
              <a:ext cx="1001864" cy="559995"/>
              <a:chOff x="2690798" y="985784"/>
              <a:chExt cx="1001864" cy="559995"/>
            </a:xfrm>
          </p:grpSpPr>
          <p:sp>
            <p:nvSpPr>
              <p:cNvPr id="79" name="TextBox 78">
                <a:extLst>
                  <a:ext uri="{FF2B5EF4-FFF2-40B4-BE49-F238E27FC236}">
                    <a16:creationId xmlns:a16="http://schemas.microsoft.com/office/drawing/2014/main" id="{BA3BB474-D5FD-249D-A02A-18DBDB8F0837}"/>
                  </a:ext>
                </a:extLst>
              </p:cNvPr>
              <p:cNvSpPr txBox="1"/>
              <p:nvPr/>
            </p:nvSpPr>
            <p:spPr>
              <a:xfrm>
                <a:off x="2690798" y="1299558"/>
                <a:ext cx="1001864" cy="246221"/>
              </a:xfrm>
              <a:prstGeom prst="rect">
                <a:avLst/>
              </a:prstGeom>
              <a:noFill/>
            </p:spPr>
            <p:txBody>
              <a:bodyPr wrap="square" rtlCol="0">
                <a:spAutoFit/>
              </a:bodyPr>
              <a:lstStyle/>
              <a:p>
                <a:pPr algn="ctr"/>
                <a:r>
                  <a:rPr lang="en-US" sz="1000" dirty="0"/>
                  <a:t>b2 zooplankton</a:t>
                </a:r>
              </a:p>
            </p:txBody>
          </p:sp>
          <p:pic>
            <p:nvPicPr>
              <p:cNvPr id="80" name="Picture 79">
                <a:extLst>
                  <a:ext uri="{FF2B5EF4-FFF2-40B4-BE49-F238E27FC236}">
                    <a16:creationId xmlns:a16="http://schemas.microsoft.com/office/drawing/2014/main" id="{DDACD9F1-014B-04FD-4723-F810226ECC14}"/>
                  </a:ext>
                </a:extLst>
              </p:cNvPr>
              <p:cNvPicPr>
                <a:picLocks noChangeAspect="1"/>
              </p:cNvPicPr>
              <p:nvPr/>
            </p:nvPicPr>
            <p:blipFill>
              <a:blip r:embed="rId6"/>
              <a:stretch>
                <a:fillRect/>
              </a:stretch>
            </p:blipFill>
            <p:spPr>
              <a:xfrm>
                <a:off x="3003365" y="985784"/>
                <a:ext cx="360787" cy="360787"/>
              </a:xfrm>
              <a:prstGeom prst="rect">
                <a:avLst/>
              </a:prstGeom>
            </p:spPr>
          </p:pic>
        </p:grpSp>
        <p:cxnSp>
          <p:nvCxnSpPr>
            <p:cNvPr id="213" name="Elbow Connector 212">
              <a:extLst>
                <a:ext uri="{FF2B5EF4-FFF2-40B4-BE49-F238E27FC236}">
                  <a16:creationId xmlns:a16="http://schemas.microsoft.com/office/drawing/2014/main" id="{B1EB20DB-FCAE-5FB2-7E11-8EF150719C83}"/>
                </a:ext>
              </a:extLst>
            </p:cNvPr>
            <p:cNvCxnSpPr>
              <a:cxnSpLocks/>
            </p:cNvCxnSpPr>
            <p:nvPr/>
          </p:nvCxnSpPr>
          <p:spPr>
            <a:xfrm flipV="1">
              <a:off x="3690226" y="2924750"/>
              <a:ext cx="414636" cy="5151"/>
            </a:xfrm>
            <a:prstGeom prst="straightConnector1">
              <a:avLst/>
            </a:prstGeom>
            <a:ln w="254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7" name="Sun 226">
              <a:extLst>
                <a:ext uri="{FF2B5EF4-FFF2-40B4-BE49-F238E27FC236}">
                  <a16:creationId xmlns:a16="http://schemas.microsoft.com/office/drawing/2014/main" id="{4A3E8F37-7AE8-D1BC-F94E-8FBA4BD7CD4E}"/>
                </a:ext>
              </a:extLst>
            </p:cNvPr>
            <p:cNvSpPr/>
            <p:nvPr/>
          </p:nvSpPr>
          <p:spPr>
            <a:xfrm>
              <a:off x="3068343" y="2688125"/>
              <a:ext cx="465511" cy="465511"/>
            </a:xfrm>
            <a:prstGeom prst="sun">
              <a:avLst/>
            </a:prstGeom>
            <a:solidFill>
              <a:schemeClr val="accent4">
                <a:lumMod val="60000"/>
                <a:lumOff val="4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9" name="Straight Arrow Connector 398">
              <a:extLst>
                <a:ext uri="{FF2B5EF4-FFF2-40B4-BE49-F238E27FC236}">
                  <a16:creationId xmlns:a16="http://schemas.microsoft.com/office/drawing/2014/main" id="{A1A31AAB-C850-9F53-7393-2BEAA48CCE90}"/>
                </a:ext>
              </a:extLst>
            </p:cNvPr>
            <p:cNvCxnSpPr>
              <a:cxnSpLocks/>
            </p:cNvCxnSpPr>
            <p:nvPr/>
          </p:nvCxnSpPr>
          <p:spPr>
            <a:xfrm flipV="1">
              <a:off x="8555572" y="2849765"/>
              <a:ext cx="599" cy="222562"/>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2172" y="6509800"/>
              <a:ext cx="4476995" cy="369332"/>
            </a:xfrm>
            <a:prstGeom prst="rect">
              <a:avLst/>
            </a:prstGeom>
            <a:noFill/>
          </p:spPr>
          <p:txBody>
            <a:bodyPr wrap="none" rtlCol="0">
              <a:spAutoFit/>
            </a:bodyPr>
            <a:lstStyle/>
            <a:p>
              <a:r>
                <a:rPr lang="en-US" dirty="0"/>
                <a:t>Base network, spring-run adult outcomes (g1)</a:t>
              </a:r>
            </a:p>
          </p:txBody>
        </p:sp>
        <p:grpSp>
          <p:nvGrpSpPr>
            <p:cNvPr id="15" name="Group 14"/>
            <p:cNvGrpSpPr/>
            <p:nvPr/>
          </p:nvGrpSpPr>
          <p:grpSpPr>
            <a:xfrm>
              <a:off x="5726857" y="1029056"/>
              <a:ext cx="766929" cy="792126"/>
              <a:chOff x="5992829" y="1015935"/>
              <a:chExt cx="766929" cy="792126"/>
            </a:xfrm>
          </p:grpSpPr>
          <p:grpSp>
            <p:nvGrpSpPr>
              <p:cNvPr id="122" name="Group 121">
                <a:extLst>
                  <a:ext uri="{FF2B5EF4-FFF2-40B4-BE49-F238E27FC236}">
                    <a16:creationId xmlns:a16="http://schemas.microsoft.com/office/drawing/2014/main" id="{24F16D71-C35B-FBF2-617F-63FFEE3D4144}"/>
                  </a:ext>
                </a:extLst>
              </p:cNvPr>
              <p:cNvGrpSpPr/>
              <p:nvPr/>
            </p:nvGrpSpPr>
            <p:grpSpPr>
              <a:xfrm>
                <a:off x="5992829" y="1209167"/>
                <a:ext cx="766929" cy="598894"/>
                <a:chOff x="6972587" y="5788122"/>
                <a:chExt cx="1260433" cy="984271"/>
              </a:xfrm>
            </p:grpSpPr>
            <p:sp>
              <p:nvSpPr>
                <p:cNvPr id="123" name="TextBox 122">
                  <a:extLst>
                    <a:ext uri="{FF2B5EF4-FFF2-40B4-BE49-F238E27FC236}">
                      <a16:creationId xmlns:a16="http://schemas.microsoft.com/office/drawing/2014/main" id="{7070E571-9AA3-6C67-EDC0-6545AD36E780}"/>
                    </a:ext>
                  </a:extLst>
                </p:cNvPr>
                <p:cNvSpPr txBox="1"/>
                <p:nvPr userDrawn="1"/>
              </p:nvSpPr>
              <p:spPr>
                <a:xfrm>
                  <a:off x="6972587" y="6114820"/>
                  <a:ext cx="1260433" cy="657573"/>
                </a:xfrm>
                <a:prstGeom prst="rect">
                  <a:avLst/>
                </a:prstGeom>
                <a:noFill/>
              </p:spPr>
              <p:txBody>
                <a:bodyPr wrap="square" rtlCol="0">
                  <a:spAutoFit/>
                </a:bodyPr>
                <a:lstStyle/>
                <a:p>
                  <a:pPr algn="ctr"/>
                  <a:r>
                    <a:rPr lang="en-US" sz="1000" dirty="0"/>
                    <a:t>f1 yearling abundance</a:t>
                  </a:r>
                </a:p>
              </p:txBody>
            </p:sp>
            <p:pic>
              <p:nvPicPr>
                <p:cNvPr id="124" name="Picture 123">
                  <a:extLst>
                    <a:ext uri="{FF2B5EF4-FFF2-40B4-BE49-F238E27FC236}">
                      <a16:creationId xmlns:a16="http://schemas.microsoft.com/office/drawing/2014/main" id="{1D567105-3268-8425-8D7D-600A14E7F19D}"/>
                    </a:ext>
                  </a:extLst>
                </p:cNvPr>
                <p:cNvPicPr>
                  <a:picLocks noChangeAspect="1"/>
                </p:cNvPicPr>
                <p:nvPr userDrawn="1"/>
              </p:nvPicPr>
              <p:blipFill>
                <a:blip r:embed="rId5"/>
                <a:stretch>
                  <a:fillRect/>
                </a:stretch>
              </p:blipFill>
              <p:spPr>
                <a:xfrm>
                  <a:off x="7159576" y="5788122"/>
                  <a:ext cx="784588" cy="292756"/>
                </a:xfrm>
                <a:prstGeom prst="rect">
                  <a:avLst/>
                </a:prstGeom>
              </p:spPr>
            </p:pic>
          </p:grpSp>
          <p:sp>
            <p:nvSpPr>
              <p:cNvPr id="177" name="U-Turn Arrow 176"/>
              <p:cNvSpPr/>
              <p:nvPr/>
            </p:nvSpPr>
            <p:spPr>
              <a:xfrm>
                <a:off x="6222767" y="1015935"/>
                <a:ext cx="226441" cy="216712"/>
              </a:xfrm>
              <a:prstGeom prst="uturnArrow">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6" name="Group 15"/>
            <p:cNvGrpSpPr/>
            <p:nvPr/>
          </p:nvGrpSpPr>
          <p:grpSpPr>
            <a:xfrm>
              <a:off x="3876100" y="2457044"/>
              <a:ext cx="977437" cy="934422"/>
              <a:chOff x="3856055" y="2630722"/>
              <a:chExt cx="977437" cy="934422"/>
            </a:xfrm>
          </p:grpSpPr>
          <p:grpSp>
            <p:nvGrpSpPr>
              <p:cNvPr id="139" name="Group 138">
                <a:extLst>
                  <a:ext uri="{FF2B5EF4-FFF2-40B4-BE49-F238E27FC236}">
                    <a16:creationId xmlns:a16="http://schemas.microsoft.com/office/drawing/2014/main" id="{0F976E04-A43C-077F-7597-35089E3B5056}"/>
                  </a:ext>
                </a:extLst>
              </p:cNvPr>
              <p:cNvGrpSpPr/>
              <p:nvPr/>
            </p:nvGrpSpPr>
            <p:grpSpPr>
              <a:xfrm>
                <a:off x="3856055" y="2933390"/>
                <a:ext cx="977437" cy="631754"/>
                <a:chOff x="6385141" y="594999"/>
                <a:chExt cx="1606401" cy="1038277"/>
              </a:xfrm>
            </p:grpSpPr>
            <p:sp>
              <p:nvSpPr>
                <p:cNvPr id="140" name="TextBox 139">
                  <a:extLst>
                    <a:ext uri="{FF2B5EF4-FFF2-40B4-BE49-F238E27FC236}">
                      <a16:creationId xmlns:a16="http://schemas.microsoft.com/office/drawing/2014/main" id="{40047AF6-2857-D950-81D2-FA004CE90CA4}"/>
                    </a:ext>
                  </a:extLst>
                </p:cNvPr>
                <p:cNvSpPr txBox="1"/>
                <p:nvPr/>
              </p:nvSpPr>
              <p:spPr>
                <a:xfrm>
                  <a:off x="6385141" y="1228616"/>
                  <a:ext cx="1606401" cy="404660"/>
                </a:xfrm>
                <a:prstGeom prst="rect">
                  <a:avLst/>
                </a:prstGeom>
                <a:noFill/>
              </p:spPr>
              <p:txBody>
                <a:bodyPr wrap="square" rtlCol="0">
                  <a:spAutoFit/>
                </a:bodyPr>
                <a:lstStyle/>
                <a:p>
                  <a:pPr algn="ctr"/>
                  <a:r>
                    <a:rPr lang="en-US" sz="1000" dirty="0"/>
                    <a:t>d1 birds</a:t>
                  </a:r>
                </a:p>
              </p:txBody>
            </p:sp>
            <p:pic>
              <p:nvPicPr>
                <p:cNvPr id="141" name="Picture 140">
                  <a:extLst>
                    <a:ext uri="{FF2B5EF4-FFF2-40B4-BE49-F238E27FC236}">
                      <a16:creationId xmlns:a16="http://schemas.microsoft.com/office/drawing/2014/main" id="{46842FA8-8893-0622-A56B-F7A94D67804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flipH="1">
                  <a:off x="6902057" y="594999"/>
                  <a:ext cx="606955" cy="650746"/>
                </a:xfrm>
                <a:prstGeom prst="rect">
                  <a:avLst/>
                </a:prstGeom>
              </p:spPr>
            </p:pic>
          </p:grpSp>
          <p:sp>
            <p:nvSpPr>
              <p:cNvPr id="178" name="U-Turn Arrow 177"/>
              <p:cNvSpPr/>
              <p:nvPr/>
            </p:nvSpPr>
            <p:spPr>
              <a:xfrm>
                <a:off x="4223907" y="2630722"/>
                <a:ext cx="241731" cy="233351"/>
              </a:xfrm>
              <a:prstGeom prst="utur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0" name="Group 9"/>
            <p:cNvGrpSpPr/>
            <p:nvPr/>
          </p:nvGrpSpPr>
          <p:grpSpPr>
            <a:xfrm>
              <a:off x="7994869" y="2334583"/>
              <a:ext cx="1005638" cy="548267"/>
              <a:chOff x="8421564" y="2386590"/>
              <a:chExt cx="1005638" cy="548267"/>
            </a:xfrm>
          </p:grpSpPr>
          <p:pic>
            <p:nvPicPr>
              <p:cNvPr id="200" name="Picture 199">
                <a:extLst>
                  <a:ext uri="{FF2B5EF4-FFF2-40B4-BE49-F238E27FC236}">
                    <a16:creationId xmlns:a16="http://schemas.microsoft.com/office/drawing/2014/main" id="{A9ABC8C7-6EB3-3028-FBA5-F717CB9AD2A0}"/>
                  </a:ext>
                </a:extLst>
              </p:cNvPr>
              <p:cNvPicPr>
                <a:picLocks noChangeAspect="1"/>
              </p:cNvPicPr>
              <p:nvPr userDrawn="1"/>
            </p:nvPicPr>
            <p:blipFill>
              <a:blip r:embed="rId8"/>
              <a:stretch>
                <a:fillRect/>
              </a:stretch>
            </p:blipFill>
            <p:spPr>
              <a:xfrm>
                <a:off x="8507083" y="2386590"/>
                <a:ext cx="774906" cy="307840"/>
              </a:xfrm>
              <a:prstGeom prst="rect">
                <a:avLst/>
              </a:prstGeom>
            </p:spPr>
          </p:pic>
          <p:sp>
            <p:nvSpPr>
              <p:cNvPr id="179" name="TextBox 178">
                <a:extLst>
                  <a:ext uri="{FF2B5EF4-FFF2-40B4-BE49-F238E27FC236}">
                    <a16:creationId xmlns:a16="http://schemas.microsoft.com/office/drawing/2014/main" id="{5494F4DE-3F94-C67F-737D-9B8F337D8735}"/>
                  </a:ext>
                </a:extLst>
              </p:cNvPr>
              <p:cNvSpPr txBox="1"/>
              <p:nvPr/>
            </p:nvSpPr>
            <p:spPr>
              <a:xfrm>
                <a:off x="8421564" y="2688636"/>
                <a:ext cx="1005638" cy="246221"/>
              </a:xfrm>
              <a:prstGeom prst="rect">
                <a:avLst/>
              </a:prstGeom>
              <a:noFill/>
            </p:spPr>
            <p:txBody>
              <a:bodyPr wrap="square" rtlCol="0">
                <a:spAutoFit/>
              </a:bodyPr>
              <a:lstStyle/>
              <a:p>
                <a:pPr algn="ctr"/>
                <a:r>
                  <a:rPr lang="en-US" sz="1000" dirty="0"/>
                  <a:t>g3 fall adults</a:t>
                </a:r>
              </a:p>
            </p:txBody>
          </p:sp>
        </p:grpSp>
        <p:cxnSp>
          <p:nvCxnSpPr>
            <p:cNvPr id="202" name="Straight Arrow Connector 201"/>
            <p:cNvCxnSpPr/>
            <p:nvPr/>
          </p:nvCxnSpPr>
          <p:spPr>
            <a:xfrm>
              <a:off x="5908253" y="2933075"/>
              <a:ext cx="491096" cy="0"/>
            </a:xfrm>
            <a:prstGeom prst="straightConnector1">
              <a:avLst/>
            </a:prstGeom>
            <a:ln w="25400">
              <a:solidFill>
                <a:srgbClr val="548235"/>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6404799" y="2787029"/>
              <a:ext cx="1005638" cy="607573"/>
              <a:chOff x="6569948" y="2907682"/>
              <a:chExt cx="1005638" cy="607573"/>
            </a:xfrm>
          </p:grpSpPr>
          <p:sp>
            <p:nvSpPr>
              <p:cNvPr id="201" name="TextBox 200">
                <a:extLst>
                  <a:ext uri="{FF2B5EF4-FFF2-40B4-BE49-F238E27FC236}">
                    <a16:creationId xmlns:a16="http://schemas.microsoft.com/office/drawing/2014/main" id="{5494F4DE-3F94-C67F-737D-9B8F337D8735}"/>
                  </a:ext>
                </a:extLst>
              </p:cNvPr>
              <p:cNvSpPr txBox="1"/>
              <p:nvPr userDrawn="1"/>
            </p:nvSpPr>
            <p:spPr>
              <a:xfrm>
                <a:off x="6569948" y="3269034"/>
                <a:ext cx="1005638" cy="246221"/>
              </a:xfrm>
              <a:prstGeom prst="rect">
                <a:avLst/>
              </a:prstGeom>
              <a:noFill/>
            </p:spPr>
            <p:txBody>
              <a:bodyPr wrap="square" rtlCol="0">
                <a:spAutoFit/>
              </a:bodyPr>
              <a:lstStyle/>
              <a:p>
                <a:pPr algn="ctr"/>
                <a:r>
                  <a:rPr lang="en-US" sz="1000" dirty="0"/>
                  <a:t>g1 spring adults</a:t>
                </a:r>
              </a:p>
            </p:txBody>
          </p:sp>
          <p:pic>
            <p:nvPicPr>
              <p:cNvPr id="203" name="Picture 202">
                <a:extLst>
                  <a:ext uri="{FF2B5EF4-FFF2-40B4-BE49-F238E27FC236}">
                    <a16:creationId xmlns:a16="http://schemas.microsoft.com/office/drawing/2014/main" id="{A9ABC8C7-6EB3-3028-FBA5-F717CB9AD2A0}"/>
                  </a:ext>
                </a:extLst>
              </p:cNvPr>
              <p:cNvPicPr>
                <a:picLocks noChangeAspect="1"/>
              </p:cNvPicPr>
              <p:nvPr/>
            </p:nvPicPr>
            <p:blipFill>
              <a:blip r:embed="rId8"/>
              <a:stretch>
                <a:fillRect/>
              </a:stretch>
            </p:blipFill>
            <p:spPr>
              <a:xfrm>
                <a:off x="6679205" y="2907682"/>
                <a:ext cx="774906" cy="307840"/>
              </a:xfrm>
              <a:prstGeom prst="rect">
                <a:avLst/>
              </a:prstGeom>
            </p:spPr>
          </p:pic>
        </p:grpSp>
        <p:grpSp>
          <p:nvGrpSpPr>
            <p:cNvPr id="24" name="Group 23"/>
            <p:cNvGrpSpPr/>
            <p:nvPr/>
          </p:nvGrpSpPr>
          <p:grpSpPr>
            <a:xfrm>
              <a:off x="194898" y="4094487"/>
              <a:ext cx="8879755" cy="805849"/>
              <a:chOff x="275333" y="4875833"/>
              <a:chExt cx="8879755" cy="805849"/>
            </a:xfrm>
          </p:grpSpPr>
          <p:grpSp>
            <p:nvGrpSpPr>
              <p:cNvPr id="297" name="Group 296">
                <a:extLst>
                  <a:ext uri="{FF2B5EF4-FFF2-40B4-BE49-F238E27FC236}">
                    <a16:creationId xmlns:a16="http://schemas.microsoft.com/office/drawing/2014/main" id="{FBB2211F-8F00-ECC2-B831-1AA9ADC3B637}"/>
                  </a:ext>
                </a:extLst>
              </p:cNvPr>
              <p:cNvGrpSpPr/>
              <p:nvPr/>
            </p:nvGrpSpPr>
            <p:grpSpPr>
              <a:xfrm>
                <a:off x="6531417" y="5037715"/>
                <a:ext cx="1063345" cy="489370"/>
                <a:chOff x="8456540" y="800515"/>
                <a:chExt cx="1747587" cy="804269"/>
              </a:xfrm>
            </p:grpSpPr>
            <p:pic>
              <p:nvPicPr>
                <p:cNvPr id="298" name="Picture 297">
                  <a:extLst>
                    <a:ext uri="{FF2B5EF4-FFF2-40B4-BE49-F238E27FC236}">
                      <a16:creationId xmlns:a16="http://schemas.microsoft.com/office/drawing/2014/main" id="{7B125EA0-4136-FA06-0B35-EA16B9ABE0E9}"/>
                    </a:ext>
                  </a:extLst>
                </p:cNvPr>
                <p:cNvPicPr>
                  <a:picLocks noChangeAspect="1"/>
                </p:cNvPicPr>
                <p:nvPr userDrawn="1"/>
              </p:nvPicPr>
              <p:blipFill>
                <a:blip r:embed="rId8"/>
                <a:stretch>
                  <a:fillRect/>
                </a:stretch>
              </p:blipFill>
              <p:spPr>
                <a:xfrm>
                  <a:off x="8775648" y="800515"/>
                  <a:ext cx="1273543" cy="505928"/>
                </a:xfrm>
                <a:prstGeom prst="rect">
                  <a:avLst/>
                </a:prstGeom>
              </p:spPr>
            </p:pic>
            <p:sp>
              <p:nvSpPr>
                <p:cNvPr id="299" name="TextBox 298">
                  <a:extLst>
                    <a:ext uri="{FF2B5EF4-FFF2-40B4-BE49-F238E27FC236}">
                      <a16:creationId xmlns:a16="http://schemas.microsoft.com/office/drawing/2014/main" id="{361F0706-1712-A4D5-9D13-56F42A99B65A}"/>
                    </a:ext>
                  </a:extLst>
                </p:cNvPr>
                <p:cNvSpPr txBox="1"/>
                <p:nvPr userDrawn="1"/>
              </p:nvSpPr>
              <p:spPr>
                <a:xfrm>
                  <a:off x="8456540" y="1200125"/>
                  <a:ext cx="1747587" cy="404659"/>
                </a:xfrm>
                <a:prstGeom prst="rect">
                  <a:avLst/>
                </a:prstGeom>
                <a:noFill/>
              </p:spPr>
              <p:txBody>
                <a:bodyPr wrap="square" rtlCol="0">
                  <a:spAutoFit/>
                </a:bodyPr>
                <a:lstStyle/>
                <a:p>
                  <a:pPr algn="ctr"/>
                  <a:r>
                    <a:rPr lang="en-US" sz="1000" dirty="0"/>
                    <a:t>g3 fall adults</a:t>
                  </a:r>
                </a:p>
              </p:txBody>
            </p:sp>
          </p:grpSp>
          <p:grpSp>
            <p:nvGrpSpPr>
              <p:cNvPr id="261" name="Group 260">
                <a:extLst>
                  <a:ext uri="{FF2B5EF4-FFF2-40B4-BE49-F238E27FC236}">
                    <a16:creationId xmlns:a16="http://schemas.microsoft.com/office/drawing/2014/main" id="{FFAE0F74-1CAC-074C-FB4B-FD77E6AE9292}"/>
                  </a:ext>
                </a:extLst>
              </p:cNvPr>
              <p:cNvGrpSpPr/>
              <p:nvPr/>
            </p:nvGrpSpPr>
            <p:grpSpPr>
              <a:xfrm>
                <a:off x="8147261" y="4962046"/>
                <a:ext cx="1007827" cy="563235"/>
                <a:chOff x="7716276" y="5581439"/>
                <a:chExt cx="2084790" cy="1165109"/>
              </a:xfrm>
            </p:grpSpPr>
            <p:sp>
              <p:nvSpPr>
                <p:cNvPr id="262" name="TextBox 261">
                  <a:extLst>
                    <a:ext uri="{FF2B5EF4-FFF2-40B4-BE49-F238E27FC236}">
                      <a16:creationId xmlns:a16="http://schemas.microsoft.com/office/drawing/2014/main" id="{7DE4E8DB-089A-29D4-3F36-B91F7D4FDF9A}"/>
                    </a:ext>
                  </a:extLst>
                </p:cNvPr>
                <p:cNvSpPr txBox="1"/>
                <p:nvPr/>
              </p:nvSpPr>
              <p:spPr>
                <a:xfrm>
                  <a:off x="7716276" y="6237215"/>
                  <a:ext cx="2084790" cy="509333"/>
                </a:xfrm>
                <a:prstGeom prst="rect">
                  <a:avLst/>
                </a:prstGeom>
                <a:noFill/>
                <a:ln>
                  <a:noFill/>
                </a:ln>
              </p:spPr>
              <p:txBody>
                <a:bodyPr wrap="square" rtlCol="0">
                  <a:spAutoFit/>
                </a:bodyPr>
                <a:lstStyle/>
                <a:p>
                  <a:pPr algn="ctr"/>
                  <a:r>
                    <a:rPr lang="en-US" sz="1000" dirty="0"/>
                    <a:t>d4 killer whales</a:t>
                  </a:r>
                </a:p>
              </p:txBody>
            </p:sp>
            <p:pic>
              <p:nvPicPr>
                <p:cNvPr id="263" name="Picture 262">
                  <a:extLst>
                    <a:ext uri="{FF2B5EF4-FFF2-40B4-BE49-F238E27FC236}">
                      <a16:creationId xmlns:a16="http://schemas.microsoft.com/office/drawing/2014/main" id="{655592C2-4E03-B5F7-ADBE-D08C2A5400B0}"/>
                    </a:ext>
                  </a:extLst>
                </p:cNvPr>
                <p:cNvPicPr>
                  <a:picLocks noChangeAspect="1"/>
                </p:cNvPicPr>
                <p:nvPr/>
              </p:nvPicPr>
              <p:blipFill>
                <a:blip r:embed="rId4"/>
                <a:stretch>
                  <a:fillRect/>
                </a:stretch>
              </p:blipFill>
              <p:spPr>
                <a:xfrm>
                  <a:off x="7725578" y="5581439"/>
                  <a:ext cx="1907354" cy="816816"/>
                </a:xfrm>
                <a:prstGeom prst="rect">
                  <a:avLst/>
                </a:prstGeom>
                <a:ln>
                  <a:noFill/>
                </a:ln>
              </p:spPr>
            </p:pic>
          </p:grpSp>
          <p:sp>
            <p:nvSpPr>
              <p:cNvPr id="56" name="TextBox 55"/>
              <p:cNvSpPr txBox="1"/>
              <p:nvPr/>
            </p:nvSpPr>
            <p:spPr>
              <a:xfrm>
                <a:off x="275333" y="4910194"/>
                <a:ext cx="2194289" cy="646331"/>
              </a:xfrm>
              <a:prstGeom prst="rect">
                <a:avLst/>
              </a:prstGeom>
              <a:noFill/>
              <a:ln w="3810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chemeClr val="accent4">
                        <a:lumMod val="75000"/>
                      </a:schemeClr>
                    </a:solidFill>
                    <a:effectLst/>
                    <a:uLnTx/>
                    <a:uFillTx/>
                    <a:latin typeface="Calibri" panose="020F0502020204030204"/>
                    <a:ea typeface="+mn-ea"/>
                    <a:cs typeface="+mn-cs"/>
                  </a:rPr>
                  <a:t>H6: All groups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chemeClr val="accent4">
                        <a:lumMod val="75000"/>
                      </a:schemeClr>
                    </a:solidFill>
                    <a:effectLst/>
                    <a:uLnTx/>
                    <a:uFillTx/>
                    <a:latin typeface="Calibri" panose="020F0502020204030204"/>
                    <a:ea typeface="+mn-ea"/>
                    <a:cs typeface="+mn-cs"/>
                  </a:rPr>
                  <a:t>(base)</a:t>
                </a:r>
              </a:p>
            </p:txBody>
          </p:sp>
          <p:cxnSp>
            <p:nvCxnSpPr>
              <p:cNvPr id="218" name="Straight Arrow Connector 217">
                <a:extLst>
                  <a:ext uri="{FF2B5EF4-FFF2-40B4-BE49-F238E27FC236}">
                    <a16:creationId xmlns:a16="http://schemas.microsoft.com/office/drawing/2014/main" id="{A1A31AAB-C850-9F53-7393-2BEAA48CCE90}"/>
                  </a:ext>
                </a:extLst>
              </p:cNvPr>
              <p:cNvCxnSpPr>
                <a:cxnSpLocks/>
              </p:cNvCxnSpPr>
              <p:nvPr/>
            </p:nvCxnSpPr>
            <p:spPr>
              <a:xfrm flipH="1">
                <a:off x="7722573" y="5192108"/>
                <a:ext cx="345499" cy="5227"/>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3196242" y="4875833"/>
                <a:ext cx="798520" cy="797536"/>
                <a:chOff x="3186640" y="5176189"/>
                <a:chExt cx="798520" cy="797536"/>
              </a:xfrm>
            </p:grpSpPr>
            <p:grpSp>
              <p:nvGrpSpPr>
                <p:cNvPr id="233" name="Group 232">
                  <a:extLst>
                    <a:ext uri="{FF2B5EF4-FFF2-40B4-BE49-F238E27FC236}">
                      <a16:creationId xmlns:a16="http://schemas.microsoft.com/office/drawing/2014/main" id="{4FBDA864-845B-3A6E-9B57-E5441DA2EF39}"/>
                    </a:ext>
                  </a:extLst>
                </p:cNvPr>
                <p:cNvGrpSpPr/>
                <p:nvPr/>
              </p:nvGrpSpPr>
              <p:grpSpPr>
                <a:xfrm>
                  <a:off x="3186640" y="5406057"/>
                  <a:ext cx="798520" cy="567668"/>
                  <a:chOff x="4082232" y="677769"/>
                  <a:chExt cx="798520" cy="573802"/>
                </a:xfrm>
              </p:grpSpPr>
              <p:pic>
                <p:nvPicPr>
                  <p:cNvPr id="235" name="Picture 234">
                    <a:extLst>
                      <a:ext uri="{FF2B5EF4-FFF2-40B4-BE49-F238E27FC236}">
                        <a16:creationId xmlns:a16="http://schemas.microsoft.com/office/drawing/2014/main" id="{BA8A5513-3F2B-B8DD-47A1-B867AC37EDBD}"/>
                      </a:ext>
                    </a:extLst>
                  </p:cNvPr>
                  <p:cNvPicPr>
                    <a:picLocks noChangeAspect="1"/>
                  </p:cNvPicPr>
                  <p:nvPr userDrawn="1"/>
                </p:nvPicPr>
                <p:blipFill>
                  <a:blip r:embed="rId5"/>
                  <a:stretch>
                    <a:fillRect/>
                  </a:stretch>
                </p:blipFill>
                <p:spPr>
                  <a:xfrm>
                    <a:off x="4203922" y="677769"/>
                    <a:ext cx="527529" cy="196839"/>
                  </a:xfrm>
                  <a:prstGeom prst="rect">
                    <a:avLst/>
                  </a:prstGeom>
                </p:spPr>
              </p:pic>
              <p:sp>
                <p:nvSpPr>
                  <p:cNvPr id="236" name="TextBox 235">
                    <a:extLst>
                      <a:ext uri="{FF2B5EF4-FFF2-40B4-BE49-F238E27FC236}">
                        <a16:creationId xmlns:a16="http://schemas.microsoft.com/office/drawing/2014/main" id="{5070645D-8D19-7B44-5AD8-FBA11E0F5D41}"/>
                      </a:ext>
                    </a:extLst>
                  </p:cNvPr>
                  <p:cNvSpPr txBox="1"/>
                  <p:nvPr/>
                </p:nvSpPr>
                <p:spPr>
                  <a:xfrm>
                    <a:off x="4082232" y="851461"/>
                    <a:ext cx="798520" cy="400110"/>
                  </a:xfrm>
                  <a:prstGeom prst="rect">
                    <a:avLst/>
                  </a:prstGeom>
                  <a:noFill/>
                </p:spPr>
                <p:txBody>
                  <a:bodyPr wrap="square">
                    <a:spAutoFit/>
                  </a:bodyPr>
                  <a:lstStyle/>
                  <a:p>
                    <a:pPr algn="ctr"/>
                    <a:r>
                      <a:rPr lang="en-US" sz="1000" dirty="0"/>
                      <a:t>e2 early condition</a:t>
                    </a:r>
                  </a:p>
                </p:txBody>
              </p:sp>
            </p:grpSp>
            <p:sp>
              <p:nvSpPr>
                <p:cNvPr id="237" name="U-Turn Arrow 236">
                  <a:extLst>
                    <a:ext uri="{FF2B5EF4-FFF2-40B4-BE49-F238E27FC236}">
                      <a16:creationId xmlns:a16="http://schemas.microsoft.com/office/drawing/2014/main" id="{87E29258-9104-5A87-39E2-736641E24C78}"/>
                    </a:ext>
                  </a:extLst>
                </p:cNvPr>
                <p:cNvSpPr/>
                <p:nvPr/>
              </p:nvSpPr>
              <p:spPr>
                <a:xfrm>
                  <a:off x="3459437" y="5176189"/>
                  <a:ext cx="240817" cy="221551"/>
                </a:xfrm>
                <a:prstGeom prst="uturnArrow">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8" name="Group 77"/>
              <p:cNvGrpSpPr/>
              <p:nvPr/>
            </p:nvGrpSpPr>
            <p:grpSpPr>
              <a:xfrm>
                <a:off x="3994450" y="4876652"/>
                <a:ext cx="798520" cy="803887"/>
                <a:chOff x="3173937" y="5891877"/>
                <a:chExt cx="798520" cy="803887"/>
              </a:xfrm>
            </p:grpSpPr>
            <p:grpSp>
              <p:nvGrpSpPr>
                <p:cNvPr id="229" name="Group 228">
                  <a:extLst>
                    <a:ext uri="{FF2B5EF4-FFF2-40B4-BE49-F238E27FC236}">
                      <a16:creationId xmlns:a16="http://schemas.microsoft.com/office/drawing/2014/main" id="{4FBDA864-845B-3A6E-9B57-E5441DA2EF39}"/>
                    </a:ext>
                  </a:extLst>
                </p:cNvPr>
                <p:cNvGrpSpPr/>
                <p:nvPr/>
              </p:nvGrpSpPr>
              <p:grpSpPr>
                <a:xfrm>
                  <a:off x="3173937" y="6118822"/>
                  <a:ext cx="798520" cy="576942"/>
                  <a:chOff x="4083335" y="694128"/>
                  <a:chExt cx="798520" cy="576942"/>
                </a:xfrm>
              </p:grpSpPr>
              <p:pic>
                <p:nvPicPr>
                  <p:cNvPr id="231" name="Picture 230">
                    <a:extLst>
                      <a:ext uri="{FF2B5EF4-FFF2-40B4-BE49-F238E27FC236}">
                        <a16:creationId xmlns:a16="http://schemas.microsoft.com/office/drawing/2014/main" id="{BA8A5513-3F2B-B8DD-47A1-B867AC37EDBD}"/>
                      </a:ext>
                    </a:extLst>
                  </p:cNvPr>
                  <p:cNvPicPr>
                    <a:picLocks noChangeAspect="1"/>
                  </p:cNvPicPr>
                  <p:nvPr userDrawn="1"/>
                </p:nvPicPr>
                <p:blipFill>
                  <a:blip r:embed="rId5"/>
                  <a:stretch>
                    <a:fillRect/>
                  </a:stretch>
                </p:blipFill>
                <p:spPr>
                  <a:xfrm>
                    <a:off x="4203920" y="694128"/>
                    <a:ext cx="527529" cy="196839"/>
                  </a:xfrm>
                  <a:prstGeom prst="rect">
                    <a:avLst/>
                  </a:prstGeom>
                </p:spPr>
              </p:pic>
              <p:sp>
                <p:nvSpPr>
                  <p:cNvPr id="232" name="TextBox 231">
                    <a:extLst>
                      <a:ext uri="{FF2B5EF4-FFF2-40B4-BE49-F238E27FC236}">
                        <a16:creationId xmlns:a16="http://schemas.microsoft.com/office/drawing/2014/main" id="{5070645D-8D19-7B44-5AD8-FBA11E0F5D41}"/>
                      </a:ext>
                    </a:extLst>
                  </p:cNvPr>
                  <p:cNvSpPr txBox="1"/>
                  <p:nvPr/>
                </p:nvSpPr>
                <p:spPr>
                  <a:xfrm>
                    <a:off x="4083335" y="870960"/>
                    <a:ext cx="798520" cy="400110"/>
                  </a:xfrm>
                  <a:prstGeom prst="rect">
                    <a:avLst/>
                  </a:prstGeom>
                  <a:noFill/>
                </p:spPr>
                <p:txBody>
                  <a:bodyPr wrap="square">
                    <a:spAutoFit/>
                  </a:bodyPr>
                  <a:lstStyle/>
                  <a:p>
                    <a:pPr algn="ctr"/>
                    <a:r>
                      <a:rPr lang="en-US" sz="1000" dirty="0"/>
                      <a:t>e3 late condition</a:t>
                    </a:r>
                  </a:p>
                </p:txBody>
              </p:sp>
            </p:grpSp>
            <p:sp>
              <p:nvSpPr>
                <p:cNvPr id="238" name="U-Turn Arrow 237">
                  <a:extLst>
                    <a:ext uri="{FF2B5EF4-FFF2-40B4-BE49-F238E27FC236}">
                      <a16:creationId xmlns:a16="http://schemas.microsoft.com/office/drawing/2014/main" id="{87E29258-9104-5A87-39E2-736641E24C78}"/>
                    </a:ext>
                  </a:extLst>
                </p:cNvPr>
                <p:cNvSpPr/>
                <p:nvPr/>
              </p:nvSpPr>
              <p:spPr>
                <a:xfrm>
                  <a:off x="3433979" y="5891877"/>
                  <a:ext cx="240817" cy="221551"/>
                </a:xfrm>
                <a:prstGeom prst="uturnArrow">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cxnSp>
            <p:nvCxnSpPr>
              <p:cNvPr id="242" name="Straight Arrow Connector 241"/>
              <p:cNvCxnSpPr/>
              <p:nvPr/>
            </p:nvCxnSpPr>
            <p:spPr>
              <a:xfrm>
                <a:off x="6007292" y="5197335"/>
                <a:ext cx="520216" cy="62"/>
              </a:xfrm>
              <a:prstGeom prst="straightConnector1">
                <a:avLst/>
              </a:prstGeom>
              <a:ln w="25400">
                <a:solidFill>
                  <a:srgbClr val="548235"/>
                </a:solidFill>
                <a:tailEnd type="triangle"/>
              </a:ln>
            </p:spPr>
            <p:style>
              <a:lnRef idx="1">
                <a:schemeClr val="accent1"/>
              </a:lnRef>
              <a:fillRef idx="0">
                <a:schemeClr val="accent1"/>
              </a:fillRef>
              <a:effectRef idx="0">
                <a:schemeClr val="accent1"/>
              </a:effectRef>
              <a:fontRef idx="minor">
                <a:schemeClr val="tx1"/>
              </a:fontRef>
            </p:style>
          </p:cxnSp>
          <p:grpSp>
            <p:nvGrpSpPr>
              <p:cNvPr id="288" name="Group 287">
                <a:extLst>
                  <a:ext uri="{FF2B5EF4-FFF2-40B4-BE49-F238E27FC236}">
                    <a16:creationId xmlns:a16="http://schemas.microsoft.com/office/drawing/2014/main" id="{A579980D-9603-6998-84F6-5D1F4CD93DA8}"/>
                  </a:ext>
                </a:extLst>
              </p:cNvPr>
              <p:cNvGrpSpPr/>
              <p:nvPr/>
            </p:nvGrpSpPr>
            <p:grpSpPr>
              <a:xfrm>
                <a:off x="5098529" y="5111879"/>
                <a:ext cx="766929" cy="569803"/>
                <a:chOff x="6968357" y="5774421"/>
                <a:chExt cx="1260433" cy="936460"/>
              </a:xfrm>
            </p:grpSpPr>
            <p:sp>
              <p:nvSpPr>
                <p:cNvPr id="289" name="TextBox 288">
                  <a:extLst>
                    <a:ext uri="{FF2B5EF4-FFF2-40B4-BE49-F238E27FC236}">
                      <a16:creationId xmlns:a16="http://schemas.microsoft.com/office/drawing/2014/main" id="{C0630347-B66A-70BF-5E49-9A264E5CC33E}"/>
                    </a:ext>
                  </a:extLst>
                </p:cNvPr>
                <p:cNvSpPr txBox="1"/>
                <p:nvPr userDrawn="1"/>
              </p:nvSpPr>
              <p:spPr>
                <a:xfrm>
                  <a:off x="6968357" y="6053308"/>
                  <a:ext cx="1260433" cy="657573"/>
                </a:xfrm>
                <a:prstGeom prst="rect">
                  <a:avLst/>
                </a:prstGeom>
                <a:noFill/>
              </p:spPr>
              <p:txBody>
                <a:bodyPr wrap="square" rtlCol="0">
                  <a:spAutoFit/>
                </a:bodyPr>
                <a:lstStyle/>
                <a:p>
                  <a:pPr algn="ctr"/>
                  <a:r>
                    <a:rPr lang="en-US" sz="1000" dirty="0"/>
                    <a:t>f1 yearling abundance</a:t>
                  </a:r>
                </a:p>
              </p:txBody>
            </p:sp>
            <p:pic>
              <p:nvPicPr>
                <p:cNvPr id="290" name="Picture 289">
                  <a:extLst>
                    <a:ext uri="{FF2B5EF4-FFF2-40B4-BE49-F238E27FC236}">
                      <a16:creationId xmlns:a16="http://schemas.microsoft.com/office/drawing/2014/main" id="{F92D360F-006F-9349-17CF-BC06CBAD2C68}"/>
                    </a:ext>
                  </a:extLst>
                </p:cNvPr>
                <p:cNvPicPr>
                  <a:picLocks noChangeAspect="1"/>
                </p:cNvPicPr>
                <p:nvPr userDrawn="1"/>
              </p:nvPicPr>
              <p:blipFill>
                <a:blip r:embed="rId5"/>
                <a:stretch>
                  <a:fillRect/>
                </a:stretch>
              </p:blipFill>
              <p:spPr>
                <a:xfrm>
                  <a:off x="7215683" y="5774421"/>
                  <a:ext cx="784588" cy="292756"/>
                </a:xfrm>
                <a:prstGeom prst="rect">
                  <a:avLst/>
                </a:prstGeom>
              </p:spPr>
            </p:pic>
          </p:grpSp>
        </p:grpSp>
        <p:cxnSp>
          <p:nvCxnSpPr>
            <p:cNvPr id="21" name="Straight Connector 20"/>
            <p:cNvCxnSpPr/>
            <p:nvPr/>
          </p:nvCxnSpPr>
          <p:spPr>
            <a:xfrm>
              <a:off x="178325" y="2155372"/>
              <a:ext cx="116500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194898" y="3766933"/>
              <a:ext cx="9314018" cy="493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3" name="Group 252"/>
            <p:cNvGrpSpPr/>
            <p:nvPr/>
          </p:nvGrpSpPr>
          <p:grpSpPr>
            <a:xfrm>
              <a:off x="199624" y="5136117"/>
              <a:ext cx="8940203" cy="1295949"/>
              <a:chOff x="194898" y="5382926"/>
              <a:chExt cx="8940203" cy="1295949"/>
            </a:xfrm>
          </p:grpSpPr>
          <p:sp>
            <p:nvSpPr>
              <p:cNvPr id="153" name="TextBox 152"/>
              <p:cNvSpPr txBox="1"/>
              <p:nvPr/>
            </p:nvSpPr>
            <p:spPr>
              <a:xfrm>
                <a:off x="194898" y="5631493"/>
                <a:ext cx="2194289" cy="646331"/>
              </a:xfrm>
              <a:prstGeom prst="rect">
                <a:avLst/>
              </a:prstGeom>
              <a:noFill/>
              <a:ln w="3810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chemeClr val="accent4">
                        <a:lumMod val="75000"/>
                      </a:schemeClr>
                    </a:solidFill>
                    <a:effectLst/>
                    <a:uLnTx/>
                    <a:uFillTx/>
                    <a:latin typeface="Calibri" panose="020F0502020204030204"/>
                    <a:ea typeface="+mn-ea"/>
                    <a:cs typeface="+mn-cs"/>
                  </a:rPr>
                  <a:t>H6: All groups (mammal)</a:t>
                </a:r>
              </a:p>
            </p:txBody>
          </p:sp>
          <p:cxnSp>
            <p:nvCxnSpPr>
              <p:cNvPr id="154" name="Straight Arrow Connector 153">
                <a:extLst>
                  <a:ext uri="{FF2B5EF4-FFF2-40B4-BE49-F238E27FC236}">
                    <a16:creationId xmlns:a16="http://schemas.microsoft.com/office/drawing/2014/main" id="{A1A31AAB-C850-9F53-7393-2BEAA48CCE90}"/>
                  </a:ext>
                </a:extLst>
              </p:cNvPr>
              <p:cNvCxnSpPr>
                <a:cxnSpLocks/>
              </p:cNvCxnSpPr>
              <p:nvPr/>
            </p:nvCxnSpPr>
            <p:spPr>
              <a:xfrm flipV="1">
                <a:off x="7982911" y="5648383"/>
                <a:ext cx="274859" cy="124372"/>
              </a:xfrm>
              <a:prstGeom prst="straightConnector1">
                <a:avLst/>
              </a:prstGeom>
              <a:ln w="25400">
                <a:solidFill>
                  <a:srgbClr val="C00000"/>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5935141" y="5818446"/>
                <a:ext cx="1872864" cy="606883"/>
                <a:chOff x="4355235" y="5749243"/>
                <a:chExt cx="1872864" cy="606883"/>
              </a:xfrm>
            </p:grpSpPr>
            <p:grpSp>
              <p:nvGrpSpPr>
                <p:cNvPr id="165" name="Group 164">
                  <a:extLst>
                    <a:ext uri="{FF2B5EF4-FFF2-40B4-BE49-F238E27FC236}">
                      <a16:creationId xmlns:a16="http://schemas.microsoft.com/office/drawing/2014/main" id="{4FBDA864-845B-3A6E-9B57-E5441DA2EF39}"/>
                    </a:ext>
                  </a:extLst>
                </p:cNvPr>
                <p:cNvGrpSpPr/>
                <p:nvPr/>
              </p:nvGrpSpPr>
              <p:grpSpPr>
                <a:xfrm>
                  <a:off x="4355235" y="5749243"/>
                  <a:ext cx="798520" cy="603906"/>
                  <a:chOff x="4082232" y="647665"/>
                  <a:chExt cx="798520" cy="603906"/>
                </a:xfrm>
              </p:grpSpPr>
              <p:pic>
                <p:nvPicPr>
                  <p:cNvPr id="170" name="Picture 169">
                    <a:extLst>
                      <a:ext uri="{FF2B5EF4-FFF2-40B4-BE49-F238E27FC236}">
                        <a16:creationId xmlns:a16="http://schemas.microsoft.com/office/drawing/2014/main" id="{BA8A5513-3F2B-B8DD-47A1-B867AC37EDBD}"/>
                      </a:ext>
                    </a:extLst>
                  </p:cNvPr>
                  <p:cNvPicPr>
                    <a:picLocks noChangeAspect="1"/>
                  </p:cNvPicPr>
                  <p:nvPr userDrawn="1"/>
                </p:nvPicPr>
                <p:blipFill>
                  <a:blip r:embed="rId5"/>
                  <a:stretch>
                    <a:fillRect/>
                  </a:stretch>
                </p:blipFill>
                <p:spPr>
                  <a:xfrm>
                    <a:off x="4207685" y="647665"/>
                    <a:ext cx="527529" cy="196839"/>
                  </a:xfrm>
                  <a:prstGeom prst="rect">
                    <a:avLst/>
                  </a:prstGeom>
                </p:spPr>
              </p:pic>
              <p:sp>
                <p:nvSpPr>
                  <p:cNvPr id="171" name="TextBox 170">
                    <a:extLst>
                      <a:ext uri="{FF2B5EF4-FFF2-40B4-BE49-F238E27FC236}">
                        <a16:creationId xmlns:a16="http://schemas.microsoft.com/office/drawing/2014/main" id="{5070645D-8D19-7B44-5AD8-FBA11E0F5D41}"/>
                      </a:ext>
                    </a:extLst>
                  </p:cNvPr>
                  <p:cNvSpPr txBox="1"/>
                  <p:nvPr/>
                </p:nvSpPr>
                <p:spPr>
                  <a:xfrm>
                    <a:off x="4082232" y="851461"/>
                    <a:ext cx="798520" cy="400110"/>
                  </a:xfrm>
                  <a:prstGeom prst="rect">
                    <a:avLst/>
                  </a:prstGeom>
                  <a:noFill/>
                </p:spPr>
                <p:txBody>
                  <a:bodyPr wrap="square">
                    <a:spAutoFit/>
                  </a:bodyPr>
                  <a:lstStyle/>
                  <a:p>
                    <a:pPr algn="ctr"/>
                    <a:r>
                      <a:rPr lang="en-US" sz="1000"/>
                      <a:t>e1 yearling </a:t>
                    </a:r>
                    <a:r>
                      <a:rPr lang="en-US" sz="1000" dirty="0"/>
                      <a:t>condition</a:t>
                    </a:r>
                  </a:p>
                </p:txBody>
              </p:sp>
            </p:grpSp>
            <p:grpSp>
              <p:nvGrpSpPr>
                <p:cNvPr id="162" name="Group 161">
                  <a:extLst>
                    <a:ext uri="{FF2B5EF4-FFF2-40B4-BE49-F238E27FC236}">
                      <a16:creationId xmlns:a16="http://schemas.microsoft.com/office/drawing/2014/main" id="{A579980D-9603-6998-84F6-5D1F4CD93DA8}"/>
                    </a:ext>
                  </a:extLst>
                </p:cNvPr>
                <p:cNvGrpSpPr/>
                <p:nvPr/>
              </p:nvGrpSpPr>
              <p:grpSpPr>
                <a:xfrm>
                  <a:off x="5461170" y="5758196"/>
                  <a:ext cx="766929" cy="597930"/>
                  <a:chOff x="6969775" y="5638883"/>
                  <a:chExt cx="1260433" cy="982686"/>
                </a:xfrm>
              </p:grpSpPr>
              <p:sp>
                <p:nvSpPr>
                  <p:cNvPr id="163" name="TextBox 162">
                    <a:extLst>
                      <a:ext uri="{FF2B5EF4-FFF2-40B4-BE49-F238E27FC236}">
                        <a16:creationId xmlns:a16="http://schemas.microsoft.com/office/drawing/2014/main" id="{C0630347-B66A-70BF-5E49-9A264E5CC33E}"/>
                      </a:ext>
                    </a:extLst>
                  </p:cNvPr>
                  <p:cNvSpPr txBox="1"/>
                  <p:nvPr userDrawn="1"/>
                </p:nvSpPr>
                <p:spPr>
                  <a:xfrm>
                    <a:off x="6969775" y="5963996"/>
                    <a:ext cx="1260433" cy="657573"/>
                  </a:xfrm>
                  <a:prstGeom prst="rect">
                    <a:avLst/>
                  </a:prstGeom>
                  <a:noFill/>
                </p:spPr>
                <p:txBody>
                  <a:bodyPr wrap="square" rtlCol="0">
                    <a:spAutoFit/>
                  </a:bodyPr>
                  <a:lstStyle/>
                  <a:p>
                    <a:pPr algn="ctr"/>
                    <a:r>
                      <a:rPr lang="en-US" sz="1000" dirty="0"/>
                      <a:t>f1 yearling abundance</a:t>
                    </a:r>
                  </a:p>
                </p:txBody>
              </p:sp>
              <p:pic>
                <p:nvPicPr>
                  <p:cNvPr id="164" name="Picture 163">
                    <a:extLst>
                      <a:ext uri="{FF2B5EF4-FFF2-40B4-BE49-F238E27FC236}">
                        <a16:creationId xmlns:a16="http://schemas.microsoft.com/office/drawing/2014/main" id="{F92D360F-006F-9349-17CF-BC06CBAD2C68}"/>
                      </a:ext>
                    </a:extLst>
                  </p:cNvPr>
                  <p:cNvPicPr>
                    <a:picLocks noChangeAspect="1"/>
                  </p:cNvPicPr>
                  <p:nvPr userDrawn="1"/>
                </p:nvPicPr>
                <p:blipFill>
                  <a:blip r:embed="rId5"/>
                  <a:stretch>
                    <a:fillRect/>
                  </a:stretch>
                </p:blipFill>
                <p:spPr>
                  <a:xfrm>
                    <a:off x="7232038" y="5638883"/>
                    <a:ext cx="784588" cy="292756"/>
                  </a:xfrm>
                  <a:prstGeom prst="rect">
                    <a:avLst/>
                  </a:prstGeom>
                </p:spPr>
              </p:pic>
            </p:grpSp>
            <p:cxnSp>
              <p:nvCxnSpPr>
                <p:cNvPr id="190" name="Straight Arrow Connector 189"/>
                <p:cNvCxnSpPr/>
                <p:nvPr/>
              </p:nvCxnSpPr>
              <p:spPr>
                <a:xfrm>
                  <a:off x="5110113" y="5856637"/>
                  <a:ext cx="399690" cy="0"/>
                </a:xfrm>
                <a:prstGeom prst="straightConnector1">
                  <a:avLst/>
                </a:prstGeom>
                <a:ln w="25400">
                  <a:solidFill>
                    <a:srgbClr val="4C763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1" name="Elbow Connector 212">
                <a:extLst>
                  <a:ext uri="{FF2B5EF4-FFF2-40B4-BE49-F238E27FC236}">
                    <a16:creationId xmlns:a16="http://schemas.microsoft.com/office/drawing/2014/main" id="{B1EB20DB-FCAE-5FB2-7E11-8EF150719C83}"/>
                  </a:ext>
                </a:extLst>
              </p:cNvPr>
              <p:cNvCxnSpPr>
                <a:cxnSpLocks/>
              </p:cNvCxnSpPr>
              <p:nvPr/>
            </p:nvCxnSpPr>
            <p:spPr>
              <a:xfrm flipV="1">
                <a:off x="3417919" y="5689600"/>
                <a:ext cx="152595" cy="124008"/>
              </a:xfrm>
              <a:prstGeom prst="straightConnector1">
                <a:avLst/>
              </a:prstGeom>
              <a:ln w="254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2" name="Sun 191">
                <a:extLst>
                  <a:ext uri="{FF2B5EF4-FFF2-40B4-BE49-F238E27FC236}">
                    <a16:creationId xmlns:a16="http://schemas.microsoft.com/office/drawing/2014/main" id="{4A3E8F37-7AE8-D1BC-F94E-8FBA4BD7CD4E}"/>
                  </a:ext>
                </a:extLst>
              </p:cNvPr>
              <p:cNvSpPr/>
              <p:nvPr/>
            </p:nvSpPr>
            <p:spPr>
              <a:xfrm>
                <a:off x="2856063" y="5684565"/>
                <a:ext cx="465511" cy="465511"/>
              </a:xfrm>
              <a:prstGeom prst="sun">
                <a:avLst/>
              </a:prstGeom>
              <a:solidFill>
                <a:schemeClr val="accent4">
                  <a:lumMod val="60000"/>
                  <a:lumOff val="4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3" name="Picture 192">
                <a:extLst>
                  <a:ext uri="{FF2B5EF4-FFF2-40B4-BE49-F238E27FC236}">
                    <a16:creationId xmlns:a16="http://schemas.microsoft.com/office/drawing/2014/main" id="{E5FAF0B8-BCDC-0504-5763-DC65120862B0}"/>
                  </a:ext>
                </a:extLst>
              </p:cNvPr>
              <p:cNvPicPr>
                <a:picLocks noChangeAspect="1"/>
              </p:cNvPicPr>
              <p:nvPr/>
            </p:nvPicPr>
            <p:blipFill>
              <a:blip r:embed="rId9">
                <a:biLevel thresh="50000"/>
              </a:blip>
              <a:stretch>
                <a:fillRect/>
              </a:stretch>
            </p:blipFill>
            <p:spPr>
              <a:xfrm>
                <a:off x="3685034" y="5437170"/>
                <a:ext cx="278293" cy="327599"/>
              </a:xfrm>
              <a:prstGeom prst="rect">
                <a:avLst/>
              </a:prstGeom>
            </p:spPr>
          </p:pic>
          <p:sp>
            <p:nvSpPr>
              <p:cNvPr id="194" name="TextBox 193">
                <a:extLst>
                  <a:ext uri="{FF2B5EF4-FFF2-40B4-BE49-F238E27FC236}">
                    <a16:creationId xmlns:a16="http://schemas.microsoft.com/office/drawing/2014/main" id="{0E00193E-F684-7949-EA3A-5031FD75D730}"/>
                  </a:ext>
                </a:extLst>
              </p:cNvPr>
              <p:cNvSpPr txBox="1"/>
              <p:nvPr/>
            </p:nvSpPr>
            <p:spPr>
              <a:xfrm>
                <a:off x="3489158" y="5765275"/>
                <a:ext cx="733793" cy="246221"/>
              </a:xfrm>
              <a:prstGeom prst="rect">
                <a:avLst/>
              </a:prstGeom>
              <a:noFill/>
            </p:spPr>
            <p:txBody>
              <a:bodyPr wrap="square" rtlCol="0">
                <a:spAutoFit/>
              </a:bodyPr>
              <a:lstStyle/>
              <a:p>
                <a:pPr algn="ctr"/>
                <a:r>
                  <a:rPr lang="en-US" sz="1000" dirty="0"/>
                  <a:t>c2 jellyfish</a:t>
                </a:r>
              </a:p>
            </p:txBody>
          </p:sp>
          <p:pic>
            <p:nvPicPr>
              <p:cNvPr id="195" name="Picture 194">
                <a:extLst>
                  <a:ext uri="{FF2B5EF4-FFF2-40B4-BE49-F238E27FC236}">
                    <a16:creationId xmlns:a16="http://schemas.microsoft.com/office/drawing/2014/main" id="{B6179F18-0807-17F1-1164-BCC1C6D1E50E}"/>
                  </a:ext>
                </a:extLst>
              </p:cNvPr>
              <p:cNvPicPr>
                <a:picLocks noChangeAspect="1"/>
              </p:cNvPicPr>
              <p:nvPr/>
            </p:nvPicPr>
            <p:blipFill>
              <a:blip r:embed="rId10"/>
              <a:stretch>
                <a:fillRect/>
              </a:stretch>
            </p:blipFill>
            <p:spPr>
              <a:xfrm>
                <a:off x="3610698" y="6050701"/>
                <a:ext cx="453400" cy="430729"/>
              </a:xfrm>
              <a:prstGeom prst="rect">
                <a:avLst/>
              </a:prstGeom>
              <a:ln>
                <a:noFill/>
              </a:ln>
            </p:spPr>
          </p:pic>
          <p:sp>
            <p:nvSpPr>
              <p:cNvPr id="196" name="TextBox 195">
                <a:extLst>
                  <a:ext uri="{FF2B5EF4-FFF2-40B4-BE49-F238E27FC236}">
                    <a16:creationId xmlns:a16="http://schemas.microsoft.com/office/drawing/2014/main" id="{8961F304-6F65-D1E6-C086-6F55DD63C1C3}"/>
                  </a:ext>
                </a:extLst>
              </p:cNvPr>
              <p:cNvSpPr txBox="1"/>
              <p:nvPr/>
            </p:nvSpPr>
            <p:spPr>
              <a:xfrm>
                <a:off x="3426204" y="6432654"/>
                <a:ext cx="908602" cy="246221"/>
              </a:xfrm>
              <a:prstGeom prst="rect">
                <a:avLst/>
              </a:prstGeom>
              <a:noFill/>
              <a:ln>
                <a:noFill/>
              </a:ln>
            </p:spPr>
            <p:txBody>
              <a:bodyPr wrap="square" rtlCol="0">
                <a:spAutoFit/>
              </a:bodyPr>
              <a:lstStyle/>
              <a:p>
                <a:pPr algn="ctr"/>
                <a:r>
                  <a:rPr lang="en-US" sz="1000" dirty="0"/>
                  <a:t>d2 pinnipeds</a:t>
                </a:r>
              </a:p>
            </p:txBody>
          </p:sp>
          <p:cxnSp>
            <p:nvCxnSpPr>
              <p:cNvPr id="204" name="Elbow Connector 212">
                <a:extLst>
                  <a:ext uri="{FF2B5EF4-FFF2-40B4-BE49-F238E27FC236}">
                    <a16:creationId xmlns:a16="http://schemas.microsoft.com/office/drawing/2014/main" id="{B1EB20DB-FCAE-5FB2-7E11-8EF150719C83}"/>
                  </a:ext>
                </a:extLst>
              </p:cNvPr>
              <p:cNvCxnSpPr>
                <a:cxnSpLocks/>
              </p:cNvCxnSpPr>
              <p:nvPr/>
            </p:nvCxnSpPr>
            <p:spPr>
              <a:xfrm>
                <a:off x="3380992" y="6016751"/>
                <a:ext cx="145979" cy="137306"/>
              </a:xfrm>
              <a:prstGeom prst="straightConnector1">
                <a:avLst/>
              </a:prstGeom>
              <a:ln w="254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26" name="Group 225">
                <a:extLst>
                  <a:ext uri="{FF2B5EF4-FFF2-40B4-BE49-F238E27FC236}">
                    <a16:creationId xmlns:a16="http://schemas.microsoft.com/office/drawing/2014/main" id="{2641F29E-4D01-9E4C-716B-E893CBEC09F7}"/>
                  </a:ext>
                </a:extLst>
              </p:cNvPr>
              <p:cNvGrpSpPr/>
              <p:nvPr/>
            </p:nvGrpSpPr>
            <p:grpSpPr>
              <a:xfrm>
                <a:off x="4569291" y="6062789"/>
                <a:ext cx="956939" cy="616086"/>
                <a:chOff x="783994" y="2133853"/>
                <a:chExt cx="2229834" cy="1365868"/>
              </a:xfrm>
            </p:grpSpPr>
            <p:sp>
              <p:nvSpPr>
                <p:cNvPr id="228" name="TextBox 227">
                  <a:extLst>
                    <a:ext uri="{FF2B5EF4-FFF2-40B4-BE49-F238E27FC236}">
                      <a16:creationId xmlns:a16="http://schemas.microsoft.com/office/drawing/2014/main" id="{87114D98-5A64-861A-E4CF-6210D3E5F32C}"/>
                    </a:ext>
                  </a:extLst>
                </p:cNvPr>
                <p:cNvSpPr txBox="1"/>
                <p:nvPr/>
              </p:nvSpPr>
              <p:spPr>
                <a:xfrm>
                  <a:off x="783994" y="2953847"/>
                  <a:ext cx="2229834" cy="545874"/>
                </a:xfrm>
                <a:prstGeom prst="rect">
                  <a:avLst/>
                </a:prstGeom>
                <a:noFill/>
              </p:spPr>
              <p:txBody>
                <a:bodyPr wrap="square" rtlCol="0">
                  <a:spAutoFit/>
                </a:bodyPr>
                <a:lstStyle/>
                <a:p>
                  <a:pPr algn="ctr"/>
                  <a:r>
                    <a:rPr lang="en-US" sz="1000" dirty="0"/>
                    <a:t>c3 </a:t>
                  </a:r>
                  <a:r>
                    <a:rPr lang="en-US" sz="1000" dirty="0" err="1"/>
                    <a:t>groundfish</a:t>
                  </a:r>
                  <a:endParaRPr lang="en-US" sz="1000" dirty="0"/>
                </a:p>
              </p:txBody>
            </p:sp>
            <p:pic>
              <p:nvPicPr>
                <p:cNvPr id="230" name="Picture 229">
                  <a:extLst>
                    <a:ext uri="{FF2B5EF4-FFF2-40B4-BE49-F238E27FC236}">
                      <a16:creationId xmlns:a16="http://schemas.microsoft.com/office/drawing/2014/main" id="{4D841715-A4B0-F305-4CF6-C1F18435FF5D}"/>
                    </a:ext>
                  </a:extLst>
                </p:cNvPr>
                <p:cNvPicPr>
                  <a:picLocks noChangeAspect="1"/>
                </p:cNvPicPr>
                <p:nvPr/>
              </p:nvPicPr>
              <p:blipFill>
                <a:blip r:embed="rId11"/>
                <a:stretch>
                  <a:fillRect/>
                </a:stretch>
              </p:blipFill>
              <p:spPr>
                <a:xfrm>
                  <a:off x="1634955" y="2133853"/>
                  <a:ext cx="806960" cy="267748"/>
                </a:xfrm>
                <a:prstGeom prst="rect">
                  <a:avLst/>
                </a:prstGeom>
              </p:spPr>
            </p:pic>
            <p:pic>
              <p:nvPicPr>
                <p:cNvPr id="234" name="Picture 233">
                  <a:extLst>
                    <a:ext uri="{FF2B5EF4-FFF2-40B4-BE49-F238E27FC236}">
                      <a16:creationId xmlns:a16="http://schemas.microsoft.com/office/drawing/2014/main" id="{C8B687D9-43B6-5F07-8B73-1F6E652D8D2E}"/>
                    </a:ext>
                  </a:extLst>
                </p:cNvPr>
                <p:cNvPicPr>
                  <a:picLocks noChangeAspect="1"/>
                </p:cNvPicPr>
                <p:nvPr/>
              </p:nvPicPr>
              <p:blipFill>
                <a:blip r:embed="rId11"/>
                <a:stretch>
                  <a:fillRect/>
                </a:stretch>
              </p:blipFill>
              <p:spPr>
                <a:xfrm>
                  <a:off x="1344755" y="2401601"/>
                  <a:ext cx="806960" cy="267748"/>
                </a:xfrm>
                <a:prstGeom prst="rect">
                  <a:avLst/>
                </a:prstGeom>
              </p:spPr>
            </p:pic>
            <p:pic>
              <p:nvPicPr>
                <p:cNvPr id="239" name="Picture 238">
                  <a:extLst>
                    <a:ext uri="{FF2B5EF4-FFF2-40B4-BE49-F238E27FC236}">
                      <a16:creationId xmlns:a16="http://schemas.microsoft.com/office/drawing/2014/main" id="{44B35897-1A82-0018-5777-982D0E96DDE5}"/>
                    </a:ext>
                  </a:extLst>
                </p:cNvPr>
                <p:cNvPicPr>
                  <a:picLocks noChangeAspect="1"/>
                </p:cNvPicPr>
                <p:nvPr/>
              </p:nvPicPr>
              <p:blipFill>
                <a:blip r:embed="rId11"/>
                <a:stretch>
                  <a:fillRect/>
                </a:stretch>
              </p:blipFill>
              <p:spPr>
                <a:xfrm>
                  <a:off x="1691482" y="2589477"/>
                  <a:ext cx="806960" cy="267748"/>
                </a:xfrm>
                <a:prstGeom prst="rect">
                  <a:avLst/>
                </a:prstGeom>
              </p:spPr>
            </p:pic>
          </p:grpSp>
          <p:cxnSp>
            <p:nvCxnSpPr>
              <p:cNvPr id="241" name="Straight Arrow Connector 240">
                <a:extLst>
                  <a:ext uri="{FF2B5EF4-FFF2-40B4-BE49-F238E27FC236}">
                    <a16:creationId xmlns:a16="http://schemas.microsoft.com/office/drawing/2014/main" id="{A1A31AAB-C850-9F53-7393-2BEAA48CCE90}"/>
                  </a:ext>
                </a:extLst>
              </p:cNvPr>
              <p:cNvCxnSpPr>
                <a:cxnSpLocks/>
              </p:cNvCxnSpPr>
              <p:nvPr/>
            </p:nvCxnSpPr>
            <p:spPr>
              <a:xfrm>
                <a:off x="4327887" y="6247815"/>
                <a:ext cx="315697" cy="2613"/>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245" name="Group 244">
                <a:extLst>
                  <a:ext uri="{FF2B5EF4-FFF2-40B4-BE49-F238E27FC236}">
                    <a16:creationId xmlns:a16="http://schemas.microsoft.com/office/drawing/2014/main" id="{0F976E04-A43C-077F-7597-35089E3B5056}"/>
                  </a:ext>
                </a:extLst>
              </p:cNvPr>
              <p:cNvGrpSpPr/>
              <p:nvPr/>
            </p:nvGrpSpPr>
            <p:grpSpPr>
              <a:xfrm>
                <a:off x="8157664" y="5382926"/>
                <a:ext cx="977437" cy="670028"/>
                <a:chOff x="6708792" y="-202882"/>
                <a:chExt cx="1606401" cy="1101180"/>
              </a:xfrm>
            </p:grpSpPr>
            <p:sp>
              <p:nvSpPr>
                <p:cNvPr id="247" name="TextBox 246">
                  <a:extLst>
                    <a:ext uri="{FF2B5EF4-FFF2-40B4-BE49-F238E27FC236}">
                      <a16:creationId xmlns:a16="http://schemas.microsoft.com/office/drawing/2014/main" id="{40047AF6-2857-D950-81D2-FA004CE90CA4}"/>
                    </a:ext>
                  </a:extLst>
                </p:cNvPr>
                <p:cNvSpPr txBox="1"/>
                <p:nvPr/>
              </p:nvSpPr>
              <p:spPr>
                <a:xfrm>
                  <a:off x="6708792" y="493638"/>
                  <a:ext cx="1606401" cy="404660"/>
                </a:xfrm>
                <a:prstGeom prst="rect">
                  <a:avLst/>
                </a:prstGeom>
                <a:noFill/>
              </p:spPr>
              <p:txBody>
                <a:bodyPr wrap="square" rtlCol="0">
                  <a:spAutoFit/>
                </a:bodyPr>
                <a:lstStyle/>
                <a:p>
                  <a:pPr algn="ctr"/>
                  <a:r>
                    <a:rPr lang="en-US" sz="1000" dirty="0"/>
                    <a:t>d1 birds</a:t>
                  </a:r>
                </a:p>
              </p:txBody>
            </p:sp>
            <p:pic>
              <p:nvPicPr>
                <p:cNvPr id="248" name="Picture 247">
                  <a:extLst>
                    <a:ext uri="{FF2B5EF4-FFF2-40B4-BE49-F238E27FC236}">
                      <a16:creationId xmlns:a16="http://schemas.microsoft.com/office/drawing/2014/main" id="{46842FA8-8893-0622-A56B-F7A94D67804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flipH="1">
                  <a:off x="7090493" y="-202882"/>
                  <a:ext cx="606955" cy="650746"/>
                </a:xfrm>
                <a:prstGeom prst="rect">
                  <a:avLst/>
                </a:prstGeom>
              </p:spPr>
            </p:pic>
          </p:grpSp>
        </p:grpSp>
        <p:cxnSp>
          <p:nvCxnSpPr>
            <p:cNvPr id="249" name="Straight Connector 248"/>
            <p:cNvCxnSpPr/>
            <p:nvPr/>
          </p:nvCxnSpPr>
          <p:spPr>
            <a:xfrm flipV="1">
              <a:off x="132466" y="5008607"/>
              <a:ext cx="11814122" cy="62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U-Turn Arrow 136">
              <a:extLst>
                <a:ext uri="{FF2B5EF4-FFF2-40B4-BE49-F238E27FC236}">
                  <a16:creationId xmlns:a16="http://schemas.microsoft.com/office/drawing/2014/main" id="{87E29258-9104-5A87-39E2-736641E24C78}"/>
                </a:ext>
              </a:extLst>
            </p:cNvPr>
            <p:cNvSpPr/>
            <p:nvPr/>
          </p:nvSpPr>
          <p:spPr>
            <a:xfrm>
              <a:off x="3655370" y="5792302"/>
              <a:ext cx="240817" cy="221551"/>
            </a:xfrm>
            <a:prstGeom prst="utur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Group 6"/>
            <p:cNvGrpSpPr/>
            <p:nvPr/>
          </p:nvGrpSpPr>
          <p:grpSpPr>
            <a:xfrm>
              <a:off x="6807147" y="1167363"/>
              <a:ext cx="890336" cy="638710"/>
              <a:chOff x="6727548" y="1174599"/>
              <a:chExt cx="890336" cy="638710"/>
            </a:xfrm>
          </p:grpSpPr>
          <p:sp>
            <p:nvSpPr>
              <p:cNvPr id="120" name="TextBox 119">
                <a:extLst>
                  <a:ext uri="{FF2B5EF4-FFF2-40B4-BE49-F238E27FC236}">
                    <a16:creationId xmlns:a16="http://schemas.microsoft.com/office/drawing/2014/main" id="{A6601DC6-9B2F-C25F-D827-0DC2E88EE062}"/>
                  </a:ext>
                </a:extLst>
              </p:cNvPr>
              <p:cNvSpPr txBox="1"/>
              <p:nvPr/>
            </p:nvSpPr>
            <p:spPr>
              <a:xfrm>
                <a:off x="6727548" y="1413199"/>
                <a:ext cx="890336" cy="400110"/>
              </a:xfrm>
              <a:prstGeom prst="rect">
                <a:avLst/>
              </a:prstGeom>
              <a:noFill/>
            </p:spPr>
            <p:txBody>
              <a:bodyPr wrap="square" rtlCol="0">
                <a:spAutoFit/>
              </a:bodyPr>
              <a:lstStyle/>
              <a:p>
                <a:pPr algn="ctr"/>
                <a:r>
                  <a:rPr lang="en-US" sz="1000" dirty="0"/>
                  <a:t>d3 fish predators</a:t>
                </a:r>
              </a:p>
            </p:txBody>
          </p:sp>
          <p:pic>
            <p:nvPicPr>
              <p:cNvPr id="121" name="Picture 120">
                <a:extLst>
                  <a:ext uri="{FF2B5EF4-FFF2-40B4-BE49-F238E27FC236}">
                    <a16:creationId xmlns:a16="http://schemas.microsoft.com/office/drawing/2014/main" id="{844D7835-8A20-15D4-A0D2-1880CA7CF5FC}"/>
                  </a:ext>
                </a:extLst>
              </p:cNvPr>
              <p:cNvPicPr>
                <a:picLocks noChangeAspect="1"/>
              </p:cNvPicPr>
              <p:nvPr/>
            </p:nvPicPr>
            <p:blipFill>
              <a:blip r:embed="rId12"/>
              <a:stretch>
                <a:fillRect/>
              </a:stretch>
            </p:blipFill>
            <p:spPr>
              <a:xfrm rot="486974">
                <a:off x="6844441" y="1174599"/>
                <a:ext cx="656551" cy="284659"/>
              </a:xfrm>
              <a:prstGeom prst="rect">
                <a:avLst/>
              </a:prstGeom>
            </p:spPr>
          </p:pic>
        </p:grpSp>
        <p:cxnSp>
          <p:nvCxnSpPr>
            <p:cNvPr id="125" name="Straight Arrow Connector 124">
              <a:extLst>
                <a:ext uri="{FF2B5EF4-FFF2-40B4-BE49-F238E27FC236}">
                  <a16:creationId xmlns:a16="http://schemas.microsoft.com/office/drawing/2014/main" id="{A1A31AAB-C850-9F53-7393-2BEAA48CCE90}"/>
                </a:ext>
              </a:extLst>
            </p:cNvPr>
            <p:cNvCxnSpPr>
              <a:cxnSpLocks/>
            </p:cNvCxnSpPr>
            <p:nvPr/>
          </p:nvCxnSpPr>
          <p:spPr>
            <a:xfrm flipV="1">
              <a:off x="6508393" y="1328276"/>
              <a:ext cx="299821" cy="1751"/>
            </a:xfrm>
            <a:prstGeom prst="straightConnector1">
              <a:avLst/>
            </a:prstGeom>
            <a:ln w="25400">
              <a:solidFill>
                <a:srgbClr val="C00000"/>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0" name="Group 129"/>
            <p:cNvGrpSpPr/>
            <p:nvPr/>
          </p:nvGrpSpPr>
          <p:grpSpPr>
            <a:xfrm>
              <a:off x="8197364" y="5833997"/>
              <a:ext cx="890336" cy="638710"/>
              <a:chOff x="6727548" y="1174599"/>
              <a:chExt cx="890336" cy="638710"/>
            </a:xfrm>
          </p:grpSpPr>
          <p:sp>
            <p:nvSpPr>
              <p:cNvPr id="131" name="TextBox 130">
                <a:extLst>
                  <a:ext uri="{FF2B5EF4-FFF2-40B4-BE49-F238E27FC236}">
                    <a16:creationId xmlns:a16="http://schemas.microsoft.com/office/drawing/2014/main" id="{A6601DC6-9B2F-C25F-D827-0DC2E88EE062}"/>
                  </a:ext>
                </a:extLst>
              </p:cNvPr>
              <p:cNvSpPr txBox="1"/>
              <p:nvPr/>
            </p:nvSpPr>
            <p:spPr>
              <a:xfrm>
                <a:off x="6727548" y="1413199"/>
                <a:ext cx="890336" cy="400110"/>
              </a:xfrm>
              <a:prstGeom prst="rect">
                <a:avLst/>
              </a:prstGeom>
              <a:noFill/>
            </p:spPr>
            <p:txBody>
              <a:bodyPr wrap="square" rtlCol="0">
                <a:spAutoFit/>
              </a:bodyPr>
              <a:lstStyle/>
              <a:p>
                <a:pPr algn="ctr"/>
                <a:r>
                  <a:rPr lang="en-US" sz="1000" dirty="0"/>
                  <a:t>d3 fish predators</a:t>
                </a:r>
              </a:p>
            </p:txBody>
          </p:sp>
          <p:pic>
            <p:nvPicPr>
              <p:cNvPr id="132" name="Picture 131">
                <a:extLst>
                  <a:ext uri="{FF2B5EF4-FFF2-40B4-BE49-F238E27FC236}">
                    <a16:creationId xmlns:a16="http://schemas.microsoft.com/office/drawing/2014/main" id="{844D7835-8A20-15D4-A0D2-1880CA7CF5FC}"/>
                  </a:ext>
                </a:extLst>
              </p:cNvPr>
              <p:cNvPicPr>
                <a:picLocks noChangeAspect="1"/>
              </p:cNvPicPr>
              <p:nvPr/>
            </p:nvPicPr>
            <p:blipFill>
              <a:blip r:embed="rId12"/>
              <a:stretch>
                <a:fillRect/>
              </a:stretch>
            </p:blipFill>
            <p:spPr>
              <a:xfrm rot="486974">
                <a:off x="6844441" y="1174599"/>
                <a:ext cx="656551" cy="284659"/>
              </a:xfrm>
              <a:prstGeom prst="rect">
                <a:avLst/>
              </a:prstGeom>
            </p:spPr>
          </p:pic>
        </p:grpSp>
        <p:cxnSp>
          <p:nvCxnSpPr>
            <p:cNvPr id="110" name="Straight Arrow Connector 109">
              <a:extLst>
                <a:ext uri="{FF2B5EF4-FFF2-40B4-BE49-F238E27FC236}">
                  <a16:creationId xmlns:a16="http://schemas.microsoft.com/office/drawing/2014/main" id="{A1A31AAB-C850-9F53-7393-2BEAA48CCE90}"/>
                </a:ext>
              </a:extLst>
            </p:cNvPr>
            <p:cNvCxnSpPr>
              <a:cxnSpLocks/>
            </p:cNvCxnSpPr>
            <p:nvPr/>
          </p:nvCxnSpPr>
          <p:spPr>
            <a:xfrm>
              <a:off x="7987637" y="5728522"/>
              <a:ext cx="288170" cy="123983"/>
            </a:xfrm>
            <a:prstGeom prst="straightConnector1">
              <a:avLst/>
            </a:prstGeom>
            <a:ln w="25400">
              <a:solidFill>
                <a:srgbClr val="C00000"/>
              </a:solidFill>
              <a:headEnd type="oval"/>
              <a:tailEnd type="non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779684579"/>
      </p:ext>
    </p:extLst>
  </p:cSld>
  <p:clrMapOvr>
    <a:masterClrMapping/>
  </p:clrMapOvr>
  <mc:AlternateContent xmlns:mc="http://schemas.openxmlformats.org/markup-compatibility/2006" xmlns:p14="http://schemas.microsoft.com/office/powerpoint/2010/main">
    <mc:Choice Requires="p14">
      <p:transition spd="slow" p14:dur="2000" advTm="90688"/>
    </mc:Choice>
    <mc:Fallback xmlns="">
      <p:transition spd="slow" advTm="9068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8" name="Curved Connector 117">
            <a:extLst>
              <a:ext uri="{FF2B5EF4-FFF2-40B4-BE49-F238E27FC236}">
                <a16:creationId xmlns:a16="http://schemas.microsoft.com/office/drawing/2014/main" id="{8D5381CC-9E13-7AEC-BD3B-A6198D285221}"/>
              </a:ext>
            </a:extLst>
          </p:cNvPr>
          <p:cNvCxnSpPr>
            <a:cxnSpLocks/>
            <a:stCxn id="29" idx="0"/>
          </p:cNvCxnSpPr>
          <p:nvPr/>
        </p:nvCxnSpPr>
        <p:spPr>
          <a:xfrm rot="16200000" flipH="1">
            <a:off x="3269026" y="322141"/>
            <a:ext cx="245379" cy="2835272"/>
          </a:xfrm>
          <a:prstGeom prst="curvedConnector4">
            <a:avLst>
              <a:gd name="adj1" fmla="val -145927"/>
              <a:gd name="adj2" fmla="val 53538"/>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Curved Connector 118">
            <a:extLst>
              <a:ext uri="{FF2B5EF4-FFF2-40B4-BE49-F238E27FC236}">
                <a16:creationId xmlns:a16="http://schemas.microsoft.com/office/drawing/2014/main" id="{975242A1-D761-9C84-24DA-91E80F7498E4}"/>
              </a:ext>
            </a:extLst>
          </p:cNvPr>
          <p:cNvCxnSpPr>
            <a:cxnSpLocks/>
            <a:stCxn id="29" idx="3"/>
            <a:endCxn id="20" idx="1"/>
          </p:cNvCxnSpPr>
          <p:nvPr/>
        </p:nvCxnSpPr>
        <p:spPr>
          <a:xfrm>
            <a:off x="2611655" y="2254663"/>
            <a:ext cx="802891" cy="962810"/>
          </a:xfrm>
          <a:prstGeom prst="curvedConnector3">
            <a:avLst>
              <a:gd name="adj1" fmla="val 50000"/>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Curved Connector 121">
            <a:extLst>
              <a:ext uri="{FF2B5EF4-FFF2-40B4-BE49-F238E27FC236}">
                <a16:creationId xmlns:a16="http://schemas.microsoft.com/office/drawing/2014/main" id="{C2513050-1B8C-C621-3920-06BB557BA24D}"/>
              </a:ext>
            </a:extLst>
          </p:cNvPr>
          <p:cNvCxnSpPr>
            <a:cxnSpLocks/>
            <a:stCxn id="29" idx="2"/>
            <a:endCxn id="16" idx="1"/>
          </p:cNvCxnSpPr>
          <p:nvPr/>
        </p:nvCxnSpPr>
        <p:spPr>
          <a:xfrm rot="16200000" flipH="1">
            <a:off x="1780523" y="3085795"/>
            <a:ext cx="2028323" cy="1641208"/>
          </a:xfrm>
          <a:prstGeom prst="curvedConnector2">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AE29C22B-06EF-A1EE-3A34-65C6AB6575D6}"/>
              </a:ext>
            </a:extLst>
          </p:cNvPr>
          <p:cNvGrpSpPr/>
          <p:nvPr/>
        </p:nvGrpSpPr>
        <p:grpSpPr>
          <a:xfrm rot="5829589">
            <a:off x="3569617" y="1174711"/>
            <a:ext cx="5047697" cy="5011178"/>
            <a:chOff x="3375875" y="1346659"/>
            <a:chExt cx="5047697" cy="5011178"/>
          </a:xfrm>
        </p:grpSpPr>
        <p:cxnSp>
          <p:nvCxnSpPr>
            <p:cNvPr id="96" name="Curved Connector 95">
              <a:extLst>
                <a:ext uri="{FF2B5EF4-FFF2-40B4-BE49-F238E27FC236}">
                  <a16:creationId xmlns:a16="http://schemas.microsoft.com/office/drawing/2014/main" id="{E8A9E28C-DBFF-E44E-7E73-21C2B9EA724A}"/>
                </a:ext>
              </a:extLst>
            </p:cNvPr>
            <p:cNvCxnSpPr>
              <a:cxnSpLocks/>
            </p:cNvCxnSpPr>
            <p:nvPr/>
          </p:nvCxnSpPr>
          <p:spPr>
            <a:xfrm rot="5400000">
              <a:off x="6143049" y="1858793"/>
              <a:ext cx="1647779" cy="1280610"/>
            </a:xfrm>
            <a:prstGeom prst="curvedConnector3">
              <a:avLst/>
            </a:prstGeom>
            <a:ln w="63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Curved Connector 96">
              <a:extLst>
                <a:ext uri="{FF2B5EF4-FFF2-40B4-BE49-F238E27FC236}">
                  <a16:creationId xmlns:a16="http://schemas.microsoft.com/office/drawing/2014/main" id="{F45EAFC4-5388-B28D-AD64-79953E2B253E}"/>
                </a:ext>
              </a:extLst>
            </p:cNvPr>
            <p:cNvCxnSpPr>
              <a:cxnSpLocks/>
            </p:cNvCxnSpPr>
            <p:nvPr/>
          </p:nvCxnSpPr>
          <p:spPr>
            <a:xfrm rot="4970411">
              <a:off x="3975934" y="3505485"/>
              <a:ext cx="5011178" cy="693526"/>
            </a:xfrm>
            <a:prstGeom prst="curvedConnector3">
              <a:avLst/>
            </a:prstGeom>
            <a:ln w="2540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Curved Connector 97">
              <a:extLst>
                <a:ext uri="{FF2B5EF4-FFF2-40B4-BE49-F238E27FC236}">
                  <a16:creationId xmlns:a16="http://schemas.microsoft.com/office/drawing/2014/main" id="{2CE2B2FA-154A-515F-B864-C0E83FAB57ED}"/>
                </a:ext>
              </a:extLst>
            </p:cNvPr>
            <p:cNvCxnSpPr>
              <a:cxnSpLocks/>
            </p:cNvCxnSpPr>
            <p:nvPr/>
          </p:nvCxnSpPr>
          <p:spPr>
            <a:xfrm rot="10800000" flipV="1">
              <a:off x="4657783" y="2992034"/>
              <a:ext cx="3674439" cy="2977260"/>
            </a:xfrm>
            <a:prstGeom prst="curvedConnector3">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Curved Connector 98">
              <a:extLst>
                <a:ext uri="{FF2B5EF4-FFF2-40B4-BE49-F238E27FC236}">
                  <a16:creationId xmlns:a16="http://schemas.microsoft.com/office/drawing/2014/main" id="{E31206B2-771B-F7D2-6E1C-53BD3836B189}"/>
                </a:ext>
              </a:extLst>
            </p:cNvPr>
            <p:cNvCxnSpPr>
              <a:cxnSpLocks/>
            </p:cNvCxnSpPr>
            <p:nvPr/>
          </p:nvCxnSpPr>
          <p:spPr>
            <a:xfrm rot="10800000">
              <a:off x="3556001" y="3067257"/>
              <a:ext cx="4867571" cy="1192513"/>
            </a:xfrm>
            <a:prstGeom prst="curvedConnector3">
              <a:avLst/>
            </a:prstGeom>
            <a:ln w="152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Curved Connector 99">
              <a:extLst>
                <a:ext uri="{FF2B5EF4-FFF2-40B4-BE49-F238E27FC236}">
                  <a16:creationId xmlns:a16="http://schemas.microsoft.com/office/drawing/2014/main" id="{4470AF22-E6C7-39BB-71C0-95D862056E5C}"/>
                </a:ext>
              </a:extLst>
            </p:cNvPr>
            <p:cNvCxnSpPr>
              <a:cxnSpLocks/>
            </p:cNvCxnSpPr>
            <p:nvPr/>
          </p:nvCxnSpPr>
          <p:spPr>
            <a:xfrm rot="16200000" flipV="1">
              <a:off x="4459509" y="1769648"/>
              <a:ext cx="3521042" cy="3398353"/>
            </a:xfrm>
            <a:prstGeom prst="curvedConnector3">
              <a:avLst/>
            </a:prstGeom>
            <a:ln w="2540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Curved Connector 100">
              <a:extLst>
                <a:ext uri="{FF2B5EF4-FFF2-40B4-BE49-F238E27FC236}">
                  <a16:creationId xmlns:a16="http://schemas.microsoft.com/office/drawing/2014/main" id="{5F75DBEE-7C8B-6AC2-33DF-A91A67D4FAA9}"/>
                </a:ext>
              </a:extLst>
            </p:cNvPr>
            <p:cNvCxnSpPr>
              <a:cxnSpLocks/>
              <a:stCxn id="22" idx="1"/>
            </p:cNvCxnSpPr>
            <p:nvPr/>
          </p:nvCxnSpPr>
          <p:spPr>
            <a:xfrm rot="4970411" flipH="1" flipV="1">
              <a:off x="4793039" y="1303753"/>
              <a:ext cx="1885499" cy="4719828"/>
            </a:xfrm>
            <a:prstGeom prst="curvedConnector4">
              <a:avLst>
                <a:gd name="adj1" fmla="val -12124"/>
                <a:gd name="adj2" fmla="val 53294"/>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95CB6FD6-6B1E-05F9-9878-4F0CF7794737}"/>
              </a:ext>
            </a:extLst>
          </p:cNvPr>
          <p:cNvGrpSpPr/>
          <p:nvPr/>
        </p:nvGrpSpPr>
        <p:grpSpPr>
          <a:xfrm rot="21265284">
            <a:off x="3681490" y="1277536"/>
            <a:ext cx="4867571" cy="4993401"/>
            <a:chOff x="3556001" y="1277598"/>
            <a:chExt cx="4867571" cy="4993401"/>
          </a:xfrm>
        </p:grpSpPr>
        <p:cxnSp>
          <p:nvCxnSpPr>
            <p:cNvPr id="89" name="Curved Connector 88">
              <a:extLst>
                <a:ext uri="{FF2B5EF4-FFF2-40B4-BE49-F238E27FC236}">
                  <a16:creationId xmlns:a16="http://schemas.microsoft.com/office/drawing/2014/main" id="{D609280E-378D-0EEA-E27C-D65C96900B3C}"/>
                </a:ext>
              </a:extLst>
            </p:cNvPr>
            <p:cNvCxnSpPr>
              <a:cxnSpLocks/>
            </p:cNvCxnSpPr>
            <p:nvPr/>
          </p:nvCxnSpPr>
          <p:spPr>
            <a:xfrm rot="5400000">
              <a:off x="6143049" y="1858793"/>
              <a:ext cx="1647779" cy="1280610"/>
            </a:xfrm>
            <a:prstGeom prst="curvedConnector3">
              <a:avLst/>
            </a:prstGeom>
            <a:ln w="63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Curved Connector 89">
              <a:extLst>
                <a:ext uri="{FF2B5EF4-FFF2-40B4-BE49-F238E27FC236}">
                  <a16:creationId xmlns:a16="http://schemas.microsoft.com/office/drawing/2014/main" id="{2EF8BF6E-2559-2D7B-18EE-51325AA4485B}"/>
                </a:ext>
              </a:extLst>
            </p:cNvPr>
            <p:cNvCxnSpPr>
              <a:cxnSpLocks/>
            </p:cNvCxnSpPr>
            <p:nvPr/>
          </p:nvCxnSpPr>
          <p:spPr>
            <a:xfrm rot="16534716" flipH="1">
              <a:off x="3620162" y="3237780"/>
              <a:ext cx="4993401" cy="1073037"/>
            </a:xfrm>
            <a:prstGeom prst="curvedConnector3">
              <a:avLst/>
            </a:prstGeom>
            <a:ln w="2540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Curved Connector 90">
              <a:extLst>
                <a:ext uri="{FF2B5EF4-FFF2-40B4-BE49-F238E27FC236}">
                  <a16:creationId xmlns:a16="http://schemas.microsoft.com/office/drawing/2014/main" id="{7261C3C7-B38C-879A-FEA6-0FEFA3CEB95B}"/>
                </a:ext>
              </a:extLst>
            </p:cNvPr>
            <p:cNvCxnSpPr>
              <a:cxnSpLocks/>
            </p:cNvCxnSpPr>
            <p:nvPr/>
          </p:nvCxnSpPr>
          <p:spPr>
            <a:xfrm rot="10800000" flipV="1">
              <a:off x="4657783" y="2992034"/>
              <a:ext cx="3674439" cy="2977260"/>
            </a:xfrm>
            <a:prstGeom prst="curvedConnector3">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Curved Connector 91">
              <a:extLst>
                <a:ext uri="{FF2B5EF4-FFF2-40B4-BE49-F238E27FC236}">
                  <a16:creationId xmlns:a16="http://schemas.microsoft.com/office/drawing/2014/main" id="{5A6D7412-CBCD-C90C-A594-100E1A26A55D}"/>
                </a:ext>
              </a:extLst>
            </p:cNvPr>
            <p:cNvCxnSpPr>
              <a:cxnSpLocks/>
            </p:cNvCxnSpPr>
            <p:nvPr/>
          </p:nvCxnSpPr>
          <p:spPr>
            <a:xfrm rot="10800000">
              <a:off x="3556001" y="3067257"/>
              <a:ext cx="4867571" cy="1192513"/>
            </a:xfrm>
            <a:prstGeom prst="curvedConnector3">
              <a:avLst/>
            </a:prstGeom>
            <a:ln w="152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Curved Connector 92">
              <a:extLst>
                <a:ext uri="{FF2B5EF4-FFF2-40B4-BE49-F238E27FC236}">
                  <a16:creationId xmlns:a16="http://schemas.microsoft.com/office/drawing/2014/main" id="{CA084DB9-A889-3229-3F12-08E2805360F7}"/>
                </a:ext>
              </a:extLst>
            </p:cNvPr>
            <p:cNvCxnSpPr>
              <a:cxnSpLocks/>
            </p:cNvCxnSpPr>
            <p:nvPr/>
          </p:nvCxnSpPr>
          <p:spPr>
            <a:xfrm rot="16200000" flipV="1">
              <a:off x="4459509" y="1769648"/>
              <a:ext cx="3521042" cy="3398353"/>
            </a:xfrm>
            <a:prstGeom prst="curvedConnector3">
              <a:avLst/>
            </a:prstGeom>
            <a:ln w="2540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Curved Connector 93">
              <a:extLst>
                <a:ext uri="{FF2B5EF4-FFF2-40B4-BE49-F238E27FC236}">
                  <a16:creationId xmlns:a16="http://schemas.microsoft.com/office/drawing/2014/main" id="{3D7D602E-D2CA-1671-2A99-32ADB4E80E9A}"/>
                </a:ext>
              </a:extLst>
            </p:cNvPr>
            <p:cNvCxnSpPr>
              <a:cxnSpLocks/>
            </p:cNvCxnSpPr>
            <p:nvPr/>
          </p:nvCxnSpPr>
          <p:spPr>
            <a:xfrm flipV="1">
              <a:off x="3979208" y="4267191"/>
              <a:ext cx="4429851" cy="649791"/>
            </a:xfrm>
            <a:prstGeom prst="curvedConnector3">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14743C8C-CD13-07C1-FE3E-773F06215257}"/>
              </a:ext>
            </a:extLst>
          </p:cNvPr>
          <p:cNvGrpSpPr/>
          <p:nvPr/>
        </p:nvGrpSpPr>
        <p:grpSpPr>
          <a:xfrm rot="675051">
            <a:off x="3429976" y="1211464"/>
            <a:ext cx="5105523" cy="5099897"/>
            <a:chOff x="3571583" y="1211435"/>
            <a:chExt cx="4867571" cy="5099897"/>
          </a:xfrm>
        </p:grpSpPr>
        <p:cxnSp>
          <p:nvCxnSpPr>
            <p:cNvPr id="31" name="Curved Connector 30">
              <a:extLst>
                <a:ext uri="{FF2B5EF4-FFF2-40B4-BE49-F238E27FC236}">
                  <a16:creationId xmlns:a16="http://schemas.microsoft.com/office/drawing/2014/main" id="{2DBA39C3-9224-9447-AC68-57E42AB7E3B1}"/>
                </a:ext>
              </a:extLst>
            </p:cNvPr>
            <p:cNvCxnSpPr>
              <a:cxnSpLocks/>
            </p:cNvCxnSpPr>
            <p:nvPr/>
          </p:nvCxnSpPr>
          <p:spPr>
            <a:xfrm rot="5400000">
              <a:off x="6143049" y="1858793"/>
              <a:ext cx="1647779" cy="1280610"/>
            </a:xfrm>
            <a:prstGeom prst="curvedConnector3">
              <a:avLst/>
            </a:prstGeom>
            <a:ln w="1270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F334F0D1-079A-9448-1FBF-2E135A452DFB}"/>
                </a:ext>
              </a:extLst>
            </p:cNvPr>
            <p:cNvCxnSpPr>
              <a:cxnSpLocks/>
            </p:cNvCxnSpPr>
            <p:nvPr/>
          </p:nvCxnSpPr>
          <p:spPr>
            <a:xfrm rot="16200000" flipH="1">
              <a:off x="3711129" y="3614327"/>
              <a:ext cx="5099897" cy="294113"/>
            </a:xfrm>
            <a:prstGeom prst="curvedConnector3">
              <a:avLst/>
            </a:prstGeom>
            <a:ln w="1270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Curved Connector 37">
              <a:extLst>
                <a:ext uri="{FF2B5EF4-FFF2-40B4-BE49-F238E27FC236}">
                  <a16:creationId xmlns:a16="http://schemas.microsoft.com/office/drawing/2014/main" id="{34408A36-C7EE-DBE2-C959-7EBDB50D34A4}"/>
                </a:ext>
              </a:extLst>
            </p:cNvPr>
            <p:cNvCxnSpPr>
              <a:cxnSpLocks/>
            </p:cNvCxnSpPr>
            <p:nvPr/>
          </p:nvCxnSpPr>
          <p:spPr>
            <a:xfrm rot="10800000" flipV="1">
              <a:off x="4657783" y="2992034"/>
              <a:ext cx="3674439" cy="2977260"/>
            </a:xfrm>
            <a:prstGeom prst="curvedConnector3">
              <a:avLst/>
            </a:prstGeom>
            <a:ln w="1270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Curved Connector 41">
              <a:extLst>
                <a:ext uri="{FF2B5EF4-FFF2-40B4-BE49-F238E27FC236}">
                  <a16:creationId xmlns:a16="http://schemas.microsoft.com/office/drawing/2014/main" id="{C5FD9CBA-8997-4A9E-1ECF-F4E185FA1A76}"/>
                </a:ext>
              </a:extLst>
            </p:cNvPr>
            <p:cNvCxnSpPr>
              <a:cxnSpLocks/>
              <a:stCxn id="11" idx="1"/>
            </p:cNvCxnSpPr>
            <p:nvPr/>
          </p:nvCxnSpPr>
          <p:spPr>
            <a:xfrm rot="10800000">
              <a:off x="3571583" y="2883656"/>
              <a:ext cx="4867571" cy="1192513"/>
            </a:xfrm>
            <a:prstGeom prst="curvedConnector3">
              <a:avLst/>
            </a:prstGeom>
            <a:ln w="1270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EC490E8B-95F0-40DA-AE5A-22236B2FFF24}"/>
                </a:ext>
              </a:extLst>
            </p:cNvPr>
            <p:cNvCxnSpPr>
              <a:cxnSpLocks/>
            </p:cNvCxnSpPr>
            <p:nvPr/>
          </p:nvCxnSpPr>
          <p:spPr>
            <a:xfrm rot="16200000" flipV="1">
              <a:off x="4459509" y="1769648"/>
              <a:ext cx="3521042" cy="3398353"/>
            </a:xfrm>
            <a:prstGeom prst="curvedConnector3">
              <a:avLst/>
            </a:prstGeom>
            <a:ln w="1270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Curved Connector 82">
              <a:extLst>
                <a:ext uri="{FF2B5EF4-FFF2-40B4-BE49-F238E27FC236}">
                  <a16:creationId xmlns:a16="http://schemas.microsoft.com/office/drawing/2014/main" id="{4CA92357-30FD-9D55-A0E5-4D755E6873FC}"/>
                </a:ext>
              </a:extLst>
            </p:cNvPr>
            <p:cNvCxnSpPr>
              <a:cxnSpLocks/>
            </p:cNvCxnSpPr>
            <p:nvPr/>
          </p:nvCxnSpPr>
          <p:spPr>
            <a:xfrm flipV="1">
              <a:off x="3979208" y="4267191"/>
              <a:ext cx="4429851" cy="649791"/>
            </a:xfrm>
            <a:prstGeom prst="curvedConnector3">
              <a:avLst/>
            </a:prstGeom>
            <a:ln w="1270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70" name="Donut 69">
            <a:extLst>
              <a:ext uri="{FF2B5EF4-FFF2-40B4-BE49-F238E27FC236}">
                <a16:creationId xmlns:a16="http://schemas.microsoft.com/office/drawing/2014/main" id="{DD13313E-69B9-839E-4D31-CDE52CD72E7C}"/>
              </a:ext>
            </a:extLst>
          </p:cNvPr>
          <p:cNvSpPr/>
          <p:nvPr/>
        </p:nvSpPr>
        <p:spPr>
          <a:xfrm rot="16200000">
            <a:off x="3336651" y="956939"/>
            <a:ext cx="5671491" cy="5671491"/>
          </a:xfrm>
          <a:prstGeom prst="donut">
            <a:avLst>
              <a:gd name="adj" fmla="val 10509"/>
            </a:avLst>
          </a:prstGeom>
          <a:gradFill flip="none" rotWithShape="1">
            <a:gsLst>
              <a:gs pos="0">
                <a:schemeClr val="accent1">
                  <a:lumMod val="20000"/>
                  <a:lumOff val="80000"/>
                </a:schemeClr>
              </a:gs>
              <a:gs pos="99000">
                <a:schemeClr val="accent1">
                  <a:lumMod val="60000"/>
                  <a:lumOff val="4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1AF3C264-E87A-3200-652A-099177F08B67}"/>
              </a:ext>
            </a:extLst>
          </p:cNvPr>
          <p:cNvSpPr txBox="1"/>
          <p:nvPr/>
        </p:nvSpPr>
        <p:spPr>
          <a:xfrm>
            <a:off x="9516104" y="4672281"/>
            <a:ext cx="2429198" cy="1477328"/>
          </a:xfrm>
          <a:prstGeom prst="rect">
            <a:avLst/>
          </a:prstGeom>
          <a:noFill/>
        </p:spPr>
        <p:txBody>
          <a:bodyPr wrap="square">
            <a:spAutoFit/>
          </a:bodyPr>
          <a:lstStyle/>
          <a:p>
            <a:r>
              <a:rPr lang="en-US" sz="1800" dirty="0"/>
              <a:t>Qualitative network models are v</a:t>
            </a:r>
            <a:r>
              <a:rPr lang="en-US" i="0" dirty="0">
                <a:solidFill>
                  <a:srgbClr val="222222"/>
                </a:solidFill>
                <a:effectLst/>
              </a:rPr>
              <a:t>aluable tools for refining research and conservation strategies</a:t>
            </a:r>
            <a:endParaRPr lang="en-US" dirty="0"/>
          </a:p>
        </p:txBody>
      </p:sp>
      <p:pic>
        <p:nvPicPr>
          <p:cNvPr id="10" name="Picture 9">
            <a:extLst>
              <a:ext uri="{FF2B5EF4-FFF2-40B4-BE49-F238E27FC236}">
                <a16:creationId xmlns:a16="http://schemas.microsoft.com/office/drawing/2014/main" id="{529FF617-3910-3290-4F09-471409213CFA}"/>
              </a:ext>
            </a:extLst>
          </p:cNvPr>
          <p:cNvPicPr>
            <a:picLocks noChangeAspect="1"/>
          </p:cNvPicPr>
          <p:nvPr/>
        </p:nvPicPr>
        <p:blipFill>
          <a:blip r:embed="rId3">
            <a:duotone>
              <a:prstClr val="black"/>
              <a:schemeClr val="accent6">
                <a:tint val="45000"/>
                <a:satMod val="400000"/>
              </a:schemeClr>
            </a:duotone>
          </a:blip>
          <a:stretch>
            <a:fillRect/>
          </a:stretch>
        </p:blipFill>
        <p:spPr>
          <a:xfrm>
            <a:off x="7712757" y="5024055"/>
            <a:ext cx="941849" cy="591814"/>
          </a:xfrm>
          <a:prstGeom prst="rect">
            <a:avLst/>
          </a:prstGeom>
        </p:spPr>
      </p:pic>
      <p:pic>
        <p:nvPicPr>
          <p:cNvPr id="11" name="Picture 10">
            <a:extLst>
              <a:ext uri="{FF2B5EF4-FFF2-40B4-BE49-F238E27FC236}">
                <a16:creationId xmlns:a16="http://schemas.microsoft.com/office/drawing/2014/main" id="{1DFE104C-2764-8021-7571-C67CC677107B}"/>
              </a:ext>
            </a:extLst>
          </p:cNvPr>
          <p:cNvPicPr>
            <a:picLocks noChangeAspect="1"/>
          </p:cNvPicPr>
          <p:nvPr/>
        </p:nvPicPr>
        <p:blipFill>
          <a:blip r:embed="rId4">
            <a:duotone>
              <a:prstClr val="black"/>
              <a:schemeClr val="accent6">
                <a:tint val="45000"/>
                <a:satMod val="400000"/>
              </a:schemeClr>
            </a:duotone>
          </a:blip>
          <a:stretch>
            <a:fillRect/>
          </a:stretch>
        </p:blipFill>
        <p:spPr>
          <a:xfrm>
            <a:off x="8475422" y="3833190"/>
            <a:ext cx="499390" cy="499390"/>
          </a:xfrm>
          <a:prstGeom prst="rect">
            <a:avLst/>
          </a:prstGeom>
        </p:spPr>
      </p:pic>
      <p:grpSp>
        <p:nvGrpSpPr>
          <p:cNvPr id="25" name="Group 24">
            <a:extLst>
              <a:ext uri="{FF2B5EF4-FFF2-40B4-BE49-F238E27FC236}">
                <a16:creationId xmlns:a16="http://schemas.microsoft.com/office/drawing/2014/main" id="{042730DD-A639-B301-DBD1-5A5D50C3E890}"/>
              </a:ext>
            </a:extLst>
          </p:cNvPr>
          <p:cNvGrpSpPr/>
          <p:nvPr/>
        </p:nvGrpSpPr>
        <p:grpSpPr>
          <a:xfrm>
            <a:off x="8218249" y="2729493"/>
            <a:ext cx="657979" cy="299022"/>
            <a:chOff x="3333746" y="4736017"/>
            <a:chExt cx="657979" cy="299022"/>
          </a:xfrm>
        </p:grpSpPr>
        <p:pic>
          <p:nvPicPr>
            <p:cNvPr id="12" name="Picture 11">
              <a:extLst>
                <a:ext uri="{FF2B5EF4-FFF2-40B4-BE49-F238E27FC236}">
                  <a16:creationId xmlns:a16="http://schemas.microsoft.com/office/drawing/2014/main" id="{9C10EBB3-DEC7-8941-5456-3E833FD52C83}"/>
                </a:ext>
              </a:extLst>
            </p:cNvPr>
            <p:cNvPicPr>
              <a:picLocks noChangeAspect="1"/>
            </p:cNvPicPr>
            <p:nvPr/>
          </p:nvPicPr>
          <p:blipFill>
            <a:blip r:embed="rId5">
              <a:duotone>
                <a:prstClr val="black"/>
                <a:schemeClr val="accent6">
                  <a:tint val="45000"/>
                  <a:satMod val="400000"/>
                </a:schemeClr>
              </a:duotone>
            </a:blip>
            <a:stretch>
              <a:fillRect/>
            </a:stretch>
          </p:blipFill>
          <p:spPr>
            <a:xfrm>
              <a:off x="3333746" y="4736017"/>
              <a:ext cx="315523" cy="95252"/>
            </a:xfrm>
            <a:prstGeom prst="rect">
              <a:avLst/>
            </a:prstGeom>
          </p:spPr>
        </p:pic>
        <p:pic>
          <p:nvPicPr>
            <p:cNvPr id="13" name="Picture 12">
              <a:extLst>
                <a:ext uri="{FF2B5EF4-FFF2-40B4-BE49-F238E27FC236}">
                  <a16:creationId xmlns:a16="http://schemas.microsoft.com/office/drawing/2014/main" id="{FD41E497-F37A-6BEF-AE7E-44308DE84C4E}"/>
                </a:ext>
              </a:extLst>
            </p:cNvPr>
            <p:cNvPicPr>
              <a:picLocks noChangeAspect="1"/>
            </p:cNvPicPr>
            <p:nvPr/>
          </p:nvPicPr>
          <p:blipFill>
            <a:blip r:embed="rId5">
              <a:duotone>
                <a:prstClr val="black"/>
                <a:schemeClr val="accent6">
                  <a:tint val="45000"/>
                  <a:satMod val="400000"/>
                </a:schemeClr>
              </a:duotone>
            </a:blip>
            <a:stretch>
              <a:fillRect/>
            </a:stretch>
          </p:blipFill>
          <p:spPr>
            <a:xfrm>
              <a:off x="3676202" y="4796591"/>
              <a:ext cx="315523" cy="95252"/>
            </a:xfrm>
            <a:prstGeom prst="rect">
              <a:avLst/>
            </a:prstGeom>
          </p:spPr>
        </p:pic>
        <p:pic>
          <p:nvPicPr>
            <p:cNvPr id="14" name="Picture 13">
              <a:extLst>
                <a:ext uri="{FF2B5EF4-FFF2-40B4-BE49-F238E27FC236}">
                  <a16:creationId xmlns:a16="http://schemas.microsoft.com/office/drawing/2014/main" id="{E4191CB7-8ACC-8D7B-6AC3-4C1C3902DD8D}"/>
                </a:ext>
              </a:extLst>
            </p:cNvPr>
            <p:cNvPicPr>
              <a:picLocks noChangeAspect="1"/>
            </p:cNvPicPr>
            <p:nvPr/>
          </p:nvPicPr>
          <p:blipFill>
            <a:blip r:embed="rId5">
              <a:duotone>
                <a:prstClr val="black"/>
                <a:schemeClr val="accent6">
                  <a:tint val="45000"/>
                  <a:satMod val="400000"/>
                </a:schemeClr>
              </a:duotone>
            </a:blip>
            <a:stretch>
              <a:fillRect/>
            </a:stretch>
          </p:blipFill>
          <p:spPr>
            <a:xfrm>
              <a:off x="3459642" y="4939787"/>
              <a:ext cx="315523" cy="95252"/>
            </a:xfrm>
            <a:prstGeom prst="rect">
              <a:avLst/>
            </a:prstGeom>
          </p:spPr>
        </p:pic>
      </p:grpSp>
      <p:pic>
        <p:nvPicPr>
          <p:cNvPr id="15" name="Picture 14">
            <a:extLst>
              <a:ext uri="{FF2B5EF4-FFF2-40B4-BE49-F238E27FC236}">
                <a16:creationId xmlns:a16="http://schemas.microsoft.com/office/drawing/2014/main" id="{7E1C6416-B4EA-2485-C827-D7D0535C158D}"/>
              </a:ext>
            </a:extLst>
          </p:cNvPr>
          <p:cNvPicPr>
            <a:picLocks noChangeAspect="1"/>
          </p:cNvPicPr>
          <p:nvPr/>
        </p:nvPicPr>
        <p:blipFill>
          <a:blip r:embed="rId6" cstate="print">
            <a:biLevel thresh="75000"/>
            <a:extLst>
              <a:ext uri="{28A0092B-C50C-407E-A947-70E740481C1C}">
                <a14:useLocalDpi xmlns:a14="http://schemas.microsoft.com/office/drawing/2010/main" val="0"/>
              </a:ext>
            </a:extLst>
          </a:blip>
          <a:stretch>
            <a:fillRect/>
          </a:stretch>
        </p:blipFill>
        <p:spPr>
          <a:xfrm>
            <a:off x="6181649" y="5969463"/>
            <a:ext cx="1160159" cy="631357"/>
          </a:xfrm>
          <a:prstGeom prst="rect">
            <a:avLst/>
          </a:prstGeom>
        </p:spPr>
      </p:pic>
      <p:pic>
        <p:nvPicPr>
          <p:cNvPr id="16" name="Picture 15">
            <a:extLst>
              <a:ext uri="{FF2B5EF4-FFF2-40B4-BE49-F238E27FC236}">
                <a16:creationId xmlns:a16="http://schemas.microsoft.com/office/drawing/2014/main" id="{55205417-6849-51FF-0D1A-64464BBC27AB}"/>
              </a:ext>
            </a:extLst>
          </p:cNvPr>
          <p:cNvPicPr>
            <a:picLocks noChangeAspect="1"/>
          </p:cNvPicPr>
          <p:nvPr/>
        </p:nvPicPr>
        <p:blipFill>
          <a:blip r:embed="rId7" cstate="print">
            <a:biLevel thresh="75000"/>
            <a:extLst>
              <a:ext uri="{28A0092B-C50C-407E-A947-70E740481C1C}">
                <a14:useLocalDpi xmlns:a14="http://schemas.microsoft.com/office/drawing/2010/main" val="0"/>
              </a:ext>
            </a:extLst>
          </a:blip>
          <a:stretch>
            <a:fillRect/>
          </a:stretch>
        </p:blipFill>
        <p:spPr>
          <a:xfrm>
            <a:off x="3615288" y="4600209"/>
            <a:ext cx="516697" cy="640704"/>
          </a:xfrm>
          <a:prstGeom prst="rect">
            <a:avLst/>
          </a:prstGeom>
        </p:spPr>
      </p:pic>
      <p:grpSp>
        <p:nvGrpSpPr>
          <p:cNvPr id="24" name="Group 23">
            <a:extLst>
              <a:ext uri="{FF2B5EF4-FFF2-40B4-BE49-F238E27FC236}">
                <a16:creationId xmlns:a16="http://schemas.microsoft.com/office/drawing/2014/main" id="{71C576F1-8397-9706-EF0A-4934F8AF9A27}"/>
              </a:ext>
            </a:extLst>
          </p:cNvPr>
          <p:cNvGrpSpPr/>
          <p:nvPr/>
        </p:nvGrpSpPr>
        <p:grpSpPr>
          <a:xfrm rot="21198165" flipH="1">
            <a:off x="4474363" y="5687678"/>
            <a:ext cx="941849" cy="562560"/>
            <a:chOff x="7012996" y="2989670"/>
            <a:chExt cx="1026757" cy="562560"/>
          </a:xfrm>
        </p:grpSpPr>
        <p:pic>
          <p:nvPicPr>
            <p:cNvPr id="17" name="Picture 16">
              <a:extLst>
                <a:ext uri="{FF2B5EF4-FFF2-40B4-BE49-F238E27FC236}">
                  <a16:creationId xmlns:a16="http://schemas.microsoft.com/office/drawing/2014/main" id="{46747101-7C17-8465-B80C-FB84AAEDEF29}"/>
                </a:ext>
              </a:extLst>
            </p:cNvPr>
            <p:cNvPicPr>
              <a:picLocks noChangeAspect="1"/>
            </p:cNvPicPr>
            <p:nvPr/>
          </p:nvPicPr>
          <p:blipFill>
            <a:blip r:embed="rId8" cstate="print">
              <a:biLevel thresh="75000"/>
              <a:extLst>
                <a:ext uri="{28A0092B-C50C-407E-A947-70E740481C1C}">
                  <a14:useLocalDpi xmlns:a14="http://schemas.microsoft.com/office/drawing/2010/main" val="0"/>
                </a:ext>
              </a:extLst>
            </a:blip>
            <a:stretch>
              <a:fillRect/>
            </a:stretch>
          </p:blipFill>
          <p:spPr>
            <a:xfrm>
              <a:off x="7371870" y="2989670"/>
              <a:ext cx="607342" cy="201514"/>
            </a:xfrm>
            <a:prstGeom prst="rect">
              <a:avLst/>
            </a:prstGeom>
          </p:spPr>
        </p:pic>
        <p:pic>
          <p:nvPicPr>
            <p:cNvPr id="18" name="Picture 17">
              <a:extLst>
                <a:ext uri="{FF2B5EF4-FFF2-40B4-BE49-F238E27FC236}">
                  <a16:creationId xmlns:a16="http://schemas.microsoft.com/office/drawing/2014/main" id="{2B2E6EF3-F340-D04F-5731-EFC78DFC59E7}"/>
                </a:ext>
              </a:extLst>
            </p:cNvPr>
            <p:cNvPicPr>
              <a:picLocks noChangeAspect="1"/>
            </p:cNvPicPr>
            <p:nvPr/>
          </p:nvPicPr>
          <p:blipFill>
            <a:blip r:embed="rId8" cstate="print">
              <a:biLevel thresh="75000"/>
              <a:extLst>
                <a:ext uri="{28A0092B-C50C-407E-A947-70E740481C1C}">
                  <a14:useLocalDpi xmlns:a14="http://schemas.microsoft.com/office/drawing/2010/main" val="0"/>
                </a:ext>
              </a:extLst>
            </a:blip>
            <a:stretch>
              <a:fillRect/>
            </a:stretch>
          </p:blipFill>
          <p:spPr>
            <a:xfrm>
              <a:off x="7012996" y="3205439"/>
              <a:ext cx="607342" cy="201514"/>
            </a:xfrm>
            <a:prstGeom prst="rect">
              <a:avLst/>
            </a:prstGeom>
          </p:spPr>
        </p:pic>
        <p:pic>
          <p:nvPicPr>
            <p:cNvPr id="19" name="Picture 18">
              <a:extLst>
                <a:ext uri="{FF2B5EF4-FFF2-40B4-BE49-F238E27FC236}">
                  <a16:creationId xmlns:a16="http://schemas.microsoft.com/office/drawing/2014/main" id="{21EF33B9-5D0F-D2AC-95AD-BC587F90F41F}"/>
                </a:ext>
              </a:extLst>
            </p:cNvPr>
            <p:cNvPicPr>
              <a:picLocks noChangeAspect="1"/>
            </p:cNvPicPr>
            <p:nvPr/>
          </p:nvPicPr>
          <p:blipFill>
            <a:blip r:embed="rId8" cstate="print">
              <a:biLevel thresh="75000"/>
              <a:extLst>
                <a:ext uri="{28A0092B-C50C-407E-A947-70E740481C1C}">
                  <a14:useLocalDpi xmlns:a14="http://schemas.microsoft.com/office/drawing/2010/main" val="0"/>
                </a:ext>
              </a:extLst>
            </a:blip>
            <a:stretch>
              <a:fillRect/>
            </a:stretch>
          </p:blipFill>
          <p:spPr>
            <a:xfrm>
              <a:off x="7432410" y="3350716"/>
              <a:ext cx="607343" cy="201514"/>
            </a:xfrm>
            <a:prstGeom prst="rect">
              <a:avLst/>
            </a:prstGeom>
          </p:spPr>
        </p:pic>
      </p:grpSp>
      <p:pic>
        <p:nvPicPr>
          <p:cNvPr id="20" name="Picture 19">
            <a:extLst>
              <a:ext uri="{FF2B5EF4-FFF2-40B4-BE49-F238E27FC236}">
                <a16:creationId xmlns:a16="http://schemas.microsoft.com/office/drawing/2014/main" id="{46E08E0A-B613-4F20-5452-241FE4E2156B}"/>
              </a:ext>
            </a:extLst>
          </p:cNvPr>
          <p:cNvPicPr>
            <a:picLocks noChangeAspect="1"/>
          </p:cNvPicPr>
          <p:nvPr/>
        </p:nvPicPr>
        <p:blipFill>
          <a:blip r:embed="rId9"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414546" y="2866308"/>
            <a:ext cx="605317" cy="702330"/>
          </a:xfrm>
          <a:prstGeom prst="rect">
            <a:avLst/>
          </a:prstGeom>
        </p:spPr>
      </p:pic>
      <p:pic>
        <p:nvPicPr>
          <p:cNvPr id="21" name="Picture 20">
            <a:extLst>
              <a:ext uri="{FF2B5EF4-FFF2-40B4-BE49-F238E27FC236}">
                <a16:creationId xmlns:a16="http://schemas.microsoft.com/office/drawing/2014/main" id="{E082E75E-6243-0720-578A-C3DE7F455294}"/>
              </a:ext>
            </a:extLst>
          </p:cNvPr>
          <p:cNvPicPr>
            <a:picLocks noChangeAspect="1"/>
          </p:cNvPicPr>
          <p:nvPr/>
        </p:nvPicPr>
        <p:blipFill>
          <a:blip r:embed="rId10"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068438" y="1488940"/>
            <a:ext cx="745154" cy="707897"/>
          </a:xfrm>
          <a:prstGeom prst="rect">
            <a:avLst/>
          </a:prstGeom>
        </p:spPr>
      </p:pic>
      <p:pic>
        <p:nvPicPr>
          <p:cNvPr id="22" name="Picture 21">
            <a:extLst>
              <a:ext uri="{FF2B5EF4-FFF2-40B4-BE49-F238E27FC236}">
                <a16:creationId xmlns:a16="http://schemas.microsoft.com/office/drawing/2014/main" id="{281868C7-4717-349B-6A5A-1E9AEE6CD0DC}"/>
              </a:ext>
            </a:extLst>
          </p:cNvPr>
          <p:cNvPicPr>
            <a:picLocks noChangeAspect="1"/>
          </p:cNvPicPr>
          <p:nvPr/>
        </p:nvPicPr>
        <p:blipFill>
          <a:blip r:embed="rId11"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rot="373054">
            <a:off x="5354885" y="994599"/>
            <a:ext cx="1147590" cy="497557"/>
          </a:xfrm>
          <a:prstGeom prst="rect">
            <a:avLst/>
          </a:prstGeom>
        </p:spPr>
      </p:pic>
      <p:pic>
        <p:nvPicPr>
          <p:cNvPr id="23" name="Picture 22">
            <a:extLst>
              <a:ext uri="{FF2B5EF4-FFF2-40B4-BE49-F238E27FC236}">
                <a16:creationId xmlns:a16="http://schemas.microsoft.com/office/drawing/2014/main" id="{922093BB-3B3C-17A6-1FC1-DD1F5A7314A0}"/>
              </a:ext>
            </a:extLst>
          </p:cNvPr>
          <p:cNvPicPr>
            <a:picLocks noChangeAspect="1"/>
          </p:cNvPicPr>
          <p:nvPr/>
        </p:nvPicPr>
        <p:blipFill>
          <a:blip r:embed="rId1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rot="11285023" flipV="1">
            <a:off x="6926137" y="1329296"/>
            <a:ext cx="1620482" cy="693965"/>
          </a:xfrm>
          <a:prstGeom prst="rect">
            <a:avLst/>
          </a:prstGeom>
        </p:spPr>
      </p:pic>
      <p:sp>
        <p:nvSpPr>
          <p:cNvPr id="29" name="Sun 28">
            <a:extLst>
              <a:ext uri="{FF2B5EF4-FFF2-40B4-BE49-F238E27FC236}">
                <a16:creationId xmlns:a16="http://schemas.microsoft.com/office/drawing/2014/main" id="{BAA8EFD2-60EE-4E8E-F39D-3E478859A84E}"/>
              </a:ext>
            </a:extLst>
          </p:cNvPr>
          <p:cNvSpPr/>
          <p:nvPr/>
        </p:nvSpPr>
        <p:spPr>
          <a:xfrm>
            <a:off x="1336505" y="1617088"/>
            <a:ext cx="1275150" cy="1275150"/>
          </a:xfrm>
          <a:prstGeom prst="sun">
            <a:avLst/>
          </a:prstGeom>
          <a:solidFill>
            <a:schemeClr val="accent4">
              <a:lumMod val="60000"/>
              <a:lumOff val="4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Up Arrow 31">
            <a:extLst>
              <a:ext uri="{FF2B5EF4-FFF2-40B4-BE49-F238E27FC236}">
                <a16:creationId xmlns:a16="http://schemas.microsoft.com/office/drawing/2014/main" id="{87A23117-9EA4-AA13-C350-C845D70577DD}"/>
              </a:ext>
            </a:extLst>
          </p:cNvPr>
          <p:cNvSpPr/>
          <p:nvPr/>
        </p:nvSpPr>
        <p:spPr>
          <a:xfrm>
            <a:off x="5217788" y="1929130"/>
            <a:ext cx="379215" cy="529493"/>
          </a:xfrm>
          <a:prstGeom prst="up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79B179FA-0AB8-46D1-1EF9-7776192D0615}"/>
              </a:ext>
            </a:extLst>
          </p:cNvPr>
          <p:cNvSpPr txBox="1"/>
          <p:nvPr/>
        </p:nvSpPr>
        <p:spPr>
          <a:xfrm>
            <a:off x="4411686" y="4914608"/>
            <a:ext cx="2209613" cy="584775"/>
          </a:xfrm>
          <a:prstGeom prst="rect">
            <a:avLst/>
          </a:prstGeom>
          <a:noFill/>
        </p:spPr>
        <p:txBody>
          <a:bodyPr wrap="square" rtlCol="0">
            <a:spAutoFit/>
          </a:bodyPr>
          <a:lstStyle/>
          <a:p>
            <a:pPr algn="r"/>
            <a:r>
              <a:rPr lang="en-US" sz="1600" dirty="0"/>
              <a:t>Certainty of negative impacts to salmon</a:t>
            </a:r>
          </a:p>
        </p:txBody>
      </p:sp>
      <p:sp>
        <p:nvSpPr>
          <p:cNvPr id="37" name="TextBox 36">
            <a:extLst>
              <a:ext uri="{FF2B5EF4-FFF2-40B4-BE49-F238E27FC236}">
                <a16:creationId xmlns:a16="http://schemas.microsoft.com/office/drawing/2014/main" id="{DCB9BD1A-A297-9583-5387-4B0C2281FD11}"/>
              </a:ext>
            </a:extLst>
          </p:cNvPr>
          <p:cNvSpPr txBox="1"/>
          <p:nvPr/>
        </p:nvSpPr>
        <p:spPr>
          <a:xfrm>
            <a:off x="1672936" y="46175"/>
            <a:ext cx="9382402" cy="830997"/>
          </a:xfrm>
          <a:prstGeom prst="rect">
            <a:avLst/>
          </a:prstGeom>
          <a:noFill/>
        </p:spPr>
        <p:txBody>
          <a:bodyPr wrap="square" rtlCol="0">
            <a:spAutoFit/>
          </a:bodyPr>
          <a:lstStyle/>
          <a:p>
            <a:pPr algn="ctr"/>
            <a:r>
              <a:rPr lang="en-US" sz="2400" b="1" dirty="0"/>
              <a:t>Climate change </a:t>
            </a:r>
            <a:r>
              <a:rPr lang="en-US" sz="2400" b="1" dirty="0" smtClean="0"/>
              <a:t>affects </a:t>
            </a:r>
            <a:r>
              <a:rPr lang="en-US" sz="2400" b="1" dirty="0"/>
              <a:t>salmon </a:t>
            </a:r>
            <a:r>
              <a:rPr lang="en-US" sz="2400" b="1" dirty="0" smtClean="0"/>
              <a:t>through </a:t>
            </a:r>
            <a:br>
              <a:rPr lang="en-US" sz="2400" b="1" dirty="0" smtClean="0"/>
            </a:br>
            <a:r>
              <a:rPr lang="en-US" sz="2400" b="1" dirty="0" smtClean="0"/>
              <a:t>direct </a:t>
            </a:r>
            <a:r>
              <a:rPr lang="en-US" sz="2400" b="1" dirty="0" smtClean="0"/>
              <a:t>and </a:t>
            </a:r>
            <a:r>
              <a:rPr lang="en-US" sz="2400" b="1" dirty="0"/>
              <a:t>indirect marine </a:t>
            </a:r>
            <a:r>
              <a:rPr lang="en-US" sz="2400" b="1" dirty="0" smtClean="0"/>
              <a:t>food-web pathways </a:t>
            </a:r>
            <a:endParaRPr lang="en-US" sz="2400" b="1" dirty="0"/>
          </a:p>
        </p:txBody>
      </p:sp>
      <p:sp>
        <p:nvSpPr>
          <p:cNvPr id="39" name="TextBox 38">
            <a:extLst>
              <a:ext uri="{FF2B5EF4-FFF2-40B4-BE49-F238E27FC236}">
                <a16:creationId xmlns:a16="http://schemas.microsoft.com/office/drawing/2014/main" id="{A7378436-0335-05D2-B3EC-6A753EBB6520}"/>
              </a:ext>
            </a:extLst>
          </p:cNvPr>
          <p:cNvSpPr txBox="1"/>
          <p:nvPr/>
        </p:nvSpPr>
        <p:spPr>
          <a:xfrm>
            <a:off x="5561261" y="1904019"/>
            <a:ext cx="1988732" cy="584775"/>
          </a:xfrm>
          <a:prstGeom prst="rect">
            <a:avLst/>
          </a:prstGeom>
          <a:noFill/>
        </p:spPr>
        <p:txBody>
          <a:bodyPr wrap="square" rtlCol="0">
            <a:spAutoFit/>
          </a:bodyPr>
          <a:lstStyle/>
          <a:p>
            <a:r>
              <a:rPr lang="en-US" sz="1600" dirty="0"/>
              <a:t>Increased predation &amp; competition</a:t>
            </a:r>
          </a:p>
        </p:txBody>
      </p:sp>
      <p:sp>
        <p:nvSpPr>
          <p:cNvPr id="71" name="Up Arrow 70">
            <a:extLst>
              <a:ext uri="{FF2B5EF4-FFF2-40B4-BE49-F238E27FC236}">
                <a16:creationId xmlns:a16="http://schemas.microsoft.com/office/drawing/2014/main" id="{D5478A93-32C9-2502-BA2B-2A3FD9010D0A}"/>
              </a:ext>
            </a:extLst>
          </p:cNvPr>
          <p:cNvSpPr/>
          <p:nvPr/>
        </p:nvSpPr>
        <p:spPr>
          <a:xfrm rot="10800000">
            <a:off x="6633800" y="5007764"/>
            <a:ext cx="379215" cy="529493"/>
          </a:xfrm>
          <a:prstGeom prst="up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Sun 75">
            <a:extLst>
              <a:ext uri="{FF2B5EF4-FFF2-40B4-BE49-F238E27FC236}">
                <a16:creationId xmlns:a16="http://schemas.microsoft.com/office/drawing/2014/main" id="{993184E2-B4F7-0295-6BFE-AC5F48E30C12}"/>
              </a:ext>
            </a:extLst>
          </p:cNvPr>
          <p:cNvSpPr/>
          <p:nvPr/>
        </p:nvSpPr>
        <p:spPr>
          <a:xfrm>
            <a:off x="9780188" y="3155109"/>
            <a:ext cx="1275150" cy="1275150"/>
          </a:xfrm>
          <a:prstGeom prst="sun">
            <a:avLst/>
          </a:prstGeom>
          <a:solidFill>
            <a:schemeClr val="accent4">
              <a:lumMod val="60000"/>
              <a:lumOff val="4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CBB897B4-512B-39FF-3EB9-C58B71605CEA}"/>
              </a:ext>
            </a:extLst>
          </p:cNvPr>
          <p:cNvSpPr txBox="1"/>
          <p:nvPr/>
        </p:nvSpPr>
        <p:spPr>
          <a:xfrm>
            <a:off x="412606" y="3104196"/>
            <a:ext cx="2611169" cy="1477328"/>
          </a:xfrm>
          <a:prstGeom prst="rect">
            <a:avLst/>
          </a:prstGeom>
          <a:noFill/>
        </p:spPr>
        <p:txBody>
          <a:bodyPr wrap="square">
            <a:spAutoFit/>
          </a:bodyPr>
          <a:lstStyle/>
          <a:p>
            <a:pPr algn="r"/>
            <a:r>
              <a:rPr lang="en-US" i="0" dirty="0">
                <a:solidFill>
                  <a:srgbClr val="222222"/>
                </a:solidFill>
                <a:effectLst/>
              </a:rPr>
              <a:t>Altering the network structure by adding or removing individual links dramatically changed salmon outcomes</a:t>
            </a:r>
            <a:endParaRPr lang="en-US" dirty="0"/>
          </a:p>
        </p:txBody>
      </p:sp>
      <p:sp>
        <p:nvSpPr>
          <p:cNvPr id="80" name="Left Brace 79">
            <a:extLst>
              <a:ext uri="{FF2B5EF4-FFF2-40B4-BE49-F238E27FC236}">
                <a16:creationId xmlns:a16="http://schemas.microsoft.com/office/drawing/2014/main" id="{72BBA853-80D4-6C12-37C5-B25A4E8F3B10}"/>
              </a:ext>
            </a:extLst>
          </p:cNvPr>
          <p:cNvSpPr/>
          <p:nvPr/>
        </p:nvSpPr>
        <p:spPr>
          <a:xfrm rot="10800000">
            <a:off x="9129596" y="1360973"/>
            <a:ext cx="438275" cy="4884206"/>
          </a:xfrm>
          <a:prstGeom prst="leftBrace">
            <a:avLst>
              <a:gd name="adj1" fmla="val 0"/>
              <a:gd name="adj2" fmla="val 50000"/>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8" name="Group 27">
            <a:extLst>
              <a:ext uri="{FF2B5EF4-FFF2-40B4-BE49-F238E27FC236}">
                <a16:creationId xmlns:a16="http://schemas.microsoft.com/office/drawing/2014/main" id="{9D0FE552-418D-5CB6-EC16-AA9AB301784F}"/>
              </a:ext>
            </a:extLst>
          </p:cNvPr>
          <p:cNvGrpSpPr/>
          <p:nvPr/>
        </p:nvGrpSpPr>
        <p:grpSpPr>
          <a:xfrm>
            <a:off x="4705774" y="2509421"/>
            <a:ext cx="2973434" cy="2402203"/>
            <a:chOff x="4456998" y="2382783"/>
            <a:chExt cx="2973434" cy="2402203"/>
          </a:xfrm>
        </p:grpSpPr>
        <p:sp>
          <p:nvSpPr>
            <p:cNvPr id="26" name="U-Turn Arrow 25">
              <a:extLst>
                <a:ext uri="{FF2B5EF4-FFF2-40B4-BE49-F238E27FC236}">
                  <a16:creationId xmlns:a16="http://schemas.microsoft.com/office/drawing/2014/main" id="{A20E11EA-4BD5-42BD-2CA0-5CE0E1917607}"/>
                </a:ext>
              </a:extLst>
            </p:cNvPr>
            <p:cNvSpPr/>
            <p:nvPr/>
          </p:nvSpPr>
          <p:spPr>
            <a:xfrm rot="2981768">
              <a:off x="6262356" y="2957750"/>
              <a:ext cx="955499" cy="768781"/>
            </a:xfrm>
            <a:prstGeom prst="uturnArrow">
              <a:avLst>
                <a:gd name="adj1" fmla="val 27755"/>
                <a:gd name="adj2" fmla="val 24741"/>
                <a:gd name="adj3" fmla="val 25000"/>
                <a:gd name="adj4" fmla="val 56609"/>
                <a:gd name="adj5" fmla="val 100000"/>
              </a:avLst>
            </a:prstGeom>
            <a:solidFill>
              <a:srgbClr val="548235">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U-Turn Arrow 26">
              <a:extLst>
                <a:ext uri="{FF2B5EF4-FFF2-40B4-BE49-F238E27FC236}">
                  <a16:creationId xmlns:a16="http://schemas.microsoft.com/office/drawing/2014/main" id="{58DD024B-ADE1-1954-EE4D-4FED094C57ED}"/>
                </a:ext>
              </a:extLst>
            </p:cNvPr>
            <p:cNvSpPr/>
            <p:nvPr/>
          </p:nvSpPr>
          <p:spPr>
            <a:xfrm rot="14196327">
              <a:off x="4928976" y="3533252"/>
              <a:ext cx="955499" cy="768781"/>
            </a:xfrm>
            <a:prstGeom prst="uturnArrow">
              <a:avLst>
                <a:gd name="adj1" fmla="val 27755"/>
                <a:gd name="adj2" fmla="val 24741"/>
                <a:gd name="adj3" fmla="val 25000"/>
                <a:gd name="adj4" fmla="val 56609"/>
                <a:gd name="adj5" fmla="val 100000"/>
              </a:avLst>
            </a:prstGeom>
            <a:solidFill>
              <a:srgbClr val="BF9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2" name="Picture 71">
              <a:extLst>
                <a:ext uri="{FF2B5EF4-FFF2-40B4-BE49-F238E27FC236}">
                  <a16:creationId xmlns:a16="http://schemas.microsoft.com/office/drawing/2014/main" id="{9A627C21-D78C-A10F-1091-7D8F4CBE56B1}"/>
                </a:ext>
              </a:extLst>
            </p:cNvPr>
            <p:cNvPicPr>
              <a:picLocks noChangeAspect="1"/>
            </p:cNvPicPr>
            <p:nvPr/>
          </p:nvPicPr>
          <p:blipFill>
            <a:blip r:embed="rId1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flipH="1">
              <a:off x="4456998" y="2382783"/>
              <a:ext cx="2786628" cy="1240555"/>
            </a:xfrm>
            <a:prstGeom prst="rect">
              <a:avLst/>
            </a:prstGeom>
          </p:spPr>
        </p:pic>
        <p:pic>
          <p:nvPicPr>
            <p:cNvPr id="2" name="Picture 1">
              <a:extLst>
                <a:ext uri="{FF2B5EF4-FFF2-40B4-BE49-F238E27FC236}">
                  <a16:creationId xmlns:a16="http://schemas.microsoft.com/office/drawing/2014/main" id="{E944D175-A520-FA20-A531-D8516E28C305}"/>
                </a:ext>
              </a:extLst>
            </p:cNvPr>
            <p:cNvPicPr>
              <a:picLocks noChangeAspect="1"/>
            </p:cNvPicPr>
            <p:nvPr/>
          </p:nvPicPr>
          <p:blipFill>
            <a:blip r:embed="rId1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flipH="1">
              <a:off x="4643804" y="3544431"/>
              <a:ext cx="2786628" cy="1240555"/>
            </a:xfrm>
            <a:prstGeom prst="rect">
              <a:avLst/>
            </a:prstGeom>
          </p:spPr>
        </p:pic>
      </p:grpSp>
      <p:sp>
        <p:nvSpPr>
          <p:cNvPr id="129" name="TextBox 128">
            <a:extLst>
              <a:ext uri="{FF2B5EF4-FFF2-40B4-BE49-F238E27FC236}">
                <a16:creationId xmlns:a16="http://schemas.microsoft.com/office/drawing/2014/main" id="{5CA2A540-3F6A-85C3-EFB2-5A873EF97E11}"/>
              </a:ext>
            </a:extLst>
          </p:cNvPr>
          <p:cNvSpPr txBox="1"/>
          <p:nvPr/>
        </p:nvSpPr>
        <p:spPr>
          <a:xfrm>
            <a:off x="6547121" y="4702348"/>
            <a:ext cx="552572" cy="338554"/>
          </a:xfrm>
          <a:prstGeom prst="rect">
            <a:avLst/>
          </a:prstGeom>
          <a:noFill/>
        </p:spPr>
        <p:txBody>
          <a:bodyPr wrap="square">
            <a:spAutoFit/>
          </a:bodyPr>
          <a:lstStyle/>
          <a:p>
            <a:pPr algn="ctr"/>
            <a:r>
              <a:rPr lang="en-US" sz="1600" dirty="0"/>
              <a:t>30% </a:t>
            </a:r>
          </a:p>
        </p:txBody>
      </p:sp>
      <p:sp>
        <p:nvSpPr>
          <p:cNvPr id="130" name="TextBox 129">
            <a:extLst>
              <a:ext uri="{FF2B5EF4-FFF2-40B4-BE49-F238E27FC236}">
                <a16:creationId xmlns:a16="http://schemas.microsoft.com/office/drawing/2014/main" id="{E984AF36-0FA0-5DF8-0B53-57497A1C3D43}"/>
              </a:ext>
            </a:extLst>
          </p:cNvPr>
          <p:cNvSpPr txBox="1"/>
          <p:nvPr/>
        </p:nvSpPr>
        <p:spPr>
          <a:xfrm>
            <a:off x="6538624" y="5477286"/>
            <a:ext cx="569566" cy="338554"/>
          </a:xfrm>
          <a:prstGeom prst="rect">
            <a:avLst/>
          </a:prstGeom>
          <a:noFill/>
        </p:spPr>
        <p:txBody>
          <a:bodyPr wrap="square">
            <a:spAutoFit/>
          </a:bodyPr>
          <a:lstStyle/>
          <a:p>
            <a:pPr algn="ctr"/>
            <a:r>
              <a:rPr lang="en-US" sz="1600" dirty="0"/>
              <a:t>84% </a:t>
            </a:r>
          </a:p>
        </p:txBody>
      </p:sp>
      <p:sp>
        <p:nvSpPr>
          <p:cNvPr id="3" name="TextBox 2"/>
          <p:cNvSpPr txBox="1"/>
          <p:nvPr/>
        </p:nvSpPr>
        <p:spPr>
          <a:xfrm>
            <a:off x="5668453" y="3150264"/>
            <a:ext cx="1223412" cy="369332"/>
          </a:xfrm>
          <a:prstGeom prst="rect">
            <a:avLst/>
          </a:prstGeom>
          <a:noFill/>
        </p:spPr>
        <p:txBody>
          <a:bodyPr wrap="none" rtlCol="0">
            <a:spAutoFit/>
          </a:bodyPr>
          <a:lstStyle/>
          <a:p>
            <a:r>
              <a:rPr lang="en-US" dirty="0" smtClean="0">
                <a:solidFill>
                  <a:schemeClr val="accent6">
                    <a:lumMod val="40000"/>
                    <a:lumOff val="60000"/>
                  </a:schemeClr>
                </a:solidFill>
              </a:rPr>
              <a:t>Spring-run </a:t>
            </a:r>
            <a:endParaRPr lang="en-US" dirty="0">
              <a:solidFill>
                <a:schemeClr val="accent6">
                  <a:lumMod val="40000"/>
                  <a:lumOff val="60000"/>
                </a:schemeClr>
              </a:solidFill>
            </a:endParaRPr>
          </a:p>
        </p:txBody>
      </p:sp>
      <p:sp>
        <p:nvSpPr>
          <p:cNvPr id="61" name="TextBox 60"/>
          <p:cNvSpPr txBox="1"/>
          <p:nvPr/>
        </p:nvSpPr>
        <p:spPr>
          <a:xfrm>
            <a:off x="5785087" y="4297750"/>
            <a:ext cx="947888" cy="369332"/>
          </a:xfrm>
          <a:prstGeom prst="rect">
            <a:avLst/>
          </a:prstGeom>
          <a:noFill/>
        </p:spPr>
        <p:txBody>
          <a:bodyPr wrap="none" rtlCol="0">
            <a:spAutoFit/>
          </a:bodyPr>
          <a:lstStyle/>
          <a:p>
            <a:r>
              <a:rPr lang="en-US" dirty="0" smtClean="0">
                <a:solidFill>
                  <a:schemeClr val="accent4">
                    <a:lumMod val="60000"/>
                    <a:lumOff val="40000"/>
                  </a:schemeClr>
                </a:solidFill>
              </a:rPr>
              <a:t>Fall-run </a:t>
            </a:r>
            <a:endParaRPr lang="en-US" dirty="0">
              <a:solidFill>
                <a:schemeClr val="accent4">
                  <a:lumMod val="60000"/>
                  <a:lumOff val="40000"/>
                </a:schemeClr>
              </a:solidFill>
            </a:endParaRPr>
          </a:p>
        </p:txBody>
      </p:sp>
    </p:spTree>
    <p:extLst>
      <p:ext uri="{BB962C8B-B14F-4D97-AF65-F5344CB8AC3E}">
        <p14:creationId xmlns:p14="http://schemas.microsoft.com/office/powerpoint/2010/main" val="22804047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1|4.3|70.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25490</TotalTime>
  <Words>764</Words>
  <Application>Microsoft Office PowerPoint</Application>
  <PresentationFormat>Widescreen</PresentationFormat>
  <Paragraphs>82</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NWFSC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Lisa.Crozier</dc:creator>
  <cp:lastModifiedBy>Lisa.Crozier2</cp:lastModifiedBy>
  <cp:revision>148</cp:revision>
  <cp:lastPrinted>2024-09-11T01:41:32Z</cp:lastPrinted>
  <dcterms:created xsi:type="dcterms:W3CDTF">2024-04-16T21:45:14Z</dcterms:created>
  <dcterms:modified xsi:type="dcterms:W3CDTF">2025-03-11T22:39:19Z</dcterms:modified>
</cp:coreProperties>
</file>