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6" r:id="rId2"/>
    <p:sldId id="267" r:id="rId3"/>
    <p:sldId id="273" r:id="rId4"/>
    <p:sldId id="269" r:id="rId5"/>
    <p:sldId id="268" r:id="rId6"/>
    <p:sldId id="272" r:id="rId7"/>
    <p:sldId id="274" r:id="rId8"/>
    <p:sldId id="275" r:id="rId9"/>
    <p:sldId id="276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2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2" autoAdjust="0"/>
    <p:restoredTop sz="94660"/>
  </p:normalViewPr>
  <p:slideViewPr>
    <p:cSldViewPr snapToGrid="0">
      <p:cViewPr>
        <p:scale>
          <a:sx n="85" d="100"/>
          <a:sy n="85" d="100"/>
        </p:scale>
        <p:origin x="3235" y="307"/>
      </p:cViewPr>
      <p:guideLst>
        <p:guide orient="horz" pos="120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19FD5-9C03-4790-9AE1-BCCB5080260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A45D3-2DB6-4C79-A537-27038BCA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i="1" dirty="0"/>
              <a:t>Figure 2. Network diagram showing direct temperature impacts of climate variable 1 (a1) on functional groups in addition to the primary bottom-up pathway (see Figure 1). The specific links are listed in Table S1.2. H8*indicates that this node is added to other predator nodes in the full H8 hypothesis. [NOTE, I want to make sure the process of considering each temperature link is really clear from figures, not just text, but I am exploring different ways to do that besides this figure, hence the duplicate text in Fig 1. Fig 1 is a prettier presentation, but I, for one, can tell where any of the lines are going]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BE0CC-DE24-4CE8-B6BE-F9A05F38E7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0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AEE-05DD-4BA0-A8DA-BBB7A8D83A8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4-9F46-47B6-8B84-51C3A820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3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AEE-05DD-4BA0-A8DA-BBB7A8D83A8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4-9F46-47B6-8B84-51C3A820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AEE-05DD-4BA0-A8DA-BBB7A8D83A8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4-9F46-47B6-8B84-51C3A820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5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AEE-05DD-4BA0-A8DA-BBB7A8D83A8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4-9F46-47B6-8B84-51C3A820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AEE-05DD-4BA0-A8DA-BBB7A8D83A8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4-9F46-47B6-8B84-51C3A820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AEE-05DD-4BA0-A8DA-BBB7A8D83A8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4-9F46-47B6-8B84-51C3A820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3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AEE-05DD-4BA0-A8DA-BBB7A8D83A8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4-9F46-47B6-8B84-51C3A820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AEE-05DD-4BA0-A8DA-BBB7A8D83A8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4-9F46-47B6-8B84-51C3A820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AEE-05DD-4BA0-A8DA-BBB7A8D83A8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4-9F46-47B6-8B84-51C3A820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AEE-05DD-4BA0-A8DA-BBB7A8D83A8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4-9F46-47B6-8B84-51C3A820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AEE-05DD-4BA0-A8DA-BBB7A8D83A8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FB94-9F46-47B6-8B84-51C3A820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DAEE-05DD-4BA0-A8DA-BBB7A8D83A8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FB94-9F46-47B6-8B84-51C3A8200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7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123" y="93737"/>
            <a:ext cx="5494041" cy="7686062"/>
            <a:chOff x="495123" y="93737"/>
            <a:chExt cx="5494041" cy="7686062"/>
          </a:xfrm>
        </p:grpSpPr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90" y="4749734"/>
              <a:ext cx="4826597" cy="3030065"/>
            </a:xfrm>
            <a:prstGeom prst="rect">
              <a:avLst/>
            </a:prstGeom>
          </p:spPr>
        </p:pic>
        <p:sp>
          <p:nvSpPr>
            <p:cNvPr id="22" name="Left Brace 21"/>
            <p:cNvSpPr/>
            <p:nvPr/>
          </p:nvSpPr>
          <p:spPr>
            <a:xfrm>
              <a:off x="1809272" y="3217007"/>
              <a:ext cx="229601" cy="1083617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415193" y="1195000"/>
              <a:ext cx="1679524" cy="277002"/>
              <a:chOff x="8175545" y="1421761"/>
              <a:chExt cx="1937804" cy="345446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8175545" y="1421762"/>
                <a:ext cx="1099691" cy="345445"/>
                <a:chOff x="6699447" y="677113"/>
                <a:chExt cx="1099691" cy="345445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6699447" y="677114"/>
                  <a:ext cx="301841" cy="34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−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7497297" y="677113"/>
                  <a:ext cx="301841" cy="34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−</a:t>
                  </a: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9811508" y="1421761"/>
                <a:ext cx="301841" cy="34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412689" y="1692703"/>
              <a:ext cx="1701696" cy="277000"/>
              <a:chOff x="8214501" y="1309855"/>
              <a:chExt cx="1963390" cy="345445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8214501" y="1309855"/>
                <a:ext cx="1125540" cy="345445"/>
                <a:chOff x="6738403" y="565206"/>
                <a:chExt cx="1125540" cy="345445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6738403" y="565206"/>
                  <a:ext cx="301842" cy="34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+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7521052" y="565207"/>
                  <a:ext cx="342891" cy="34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+</a:t>
                  </a: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9826304" y="1309856"/>
                <a:ext cx="351587" cy="34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+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978165" y="1974878"/>
              <a:ext cx="284638" cy="304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88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433767" y="2263949"/>
              <a:ext cx="1661245" cy="286345"/>
              <a:chOff x="8252830" y="1316811"/>
              <a:chExt cx="1916718" cy="35709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8252830" y="1326098"/>
                <a:ext cx="1086196" cy="347812"/>
                <a:chOff x="6776732" y="581449"/>
                <a:chExt cx="1086196" cy="347812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6776732" y="581449"/>
                  <a:ext cx="261539" cy="34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+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7561087" y="583817"/>
                  <a:ext cx="301841" cy="34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+</a:t>
                  </a: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9867704" y="1316811"/>
                <a:ext cx="301844" cy="34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+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418445" y="2828216"/>
              <a:ext cx="1679523" cy="277002"/>
              <a:chOff x="8205034" y="1334579"/>
              <a:chExt cx="1937807" cy="34544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205034" y="1334579"/>
                <a:ext cx="1131904" cy="345447"/>
                <a:chOff x="6728936" y="589930"/>
                <a:chExt cx="1131904" cy="345447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6728936" y="589930"/>
                  <a:ext cx="301842" cy="34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+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7558997" y="589933"/>
                  <a:ext cx="301843" cy="34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+</a:t>
                  </a: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9840998" y="1334581"/>
                <a:ext cx="301843" cy="34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+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060154" y="3980173"/>
              <a:ext cx="291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+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76888" y="3980173"/>
              <a:ext cx="291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+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29614" y="3972495"/>
              <a:ext cx="261610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+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16855" y="3438825"/>
              <a:ext cx="34659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+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06245" y="3425208"/>
              <a:ext cx="284638" cy="353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13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65137" y="93737"/>
              <a:ext cx="2127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Temperature Hypotheses</a:t>
              </a: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BBE19016-89DD-3A40-6100-5A00817A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30794" y="2092050"/>
              <a:ext cx="200934" cy="235563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BE19016-89DD-3A40-6100-5A00817A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29000" y="2681096"/>
              <a:ext cx="200911" cy="235535"/>
            </a:xfrm>
            <a:prstGeom prst="rect">
              <a:avLst/>
            </a:prstGeom>
          </p:spPr>
        </p:pic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15C5A85-DFBA-DB5D-38A4-EAA33163F7F4}"/>
                </a:ext>
              </a:extLst>
            </p:cNvPr>
            <p:cNvSpPr/>
            <p:nvPr/>
          </p:nvSpPr>
          <p:spPr>
            <a:xfrm>
              <a:off x="2017994" y="429845"/>
              <a:ext cx="579335" cy="5204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15C5A85-DFBA-DB5D-38A4-EAA33163F7F4}"/>
                </a:ext>
              </a:extLst>
            </p:cNvPr>
            <p:cNvSpPr/>
            <p:nvPr/>
          </p:nvSpPr>
          <p:spPr>
            <a:xfrm>
              <a:off x="2017994" y="1068674"/>
              <a:ext cx="579335" cy="5204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15C5A85-DFBA-DB5D-38A4-EAA33163F7F4}"/>
                </a:ext>
              </a:extLst>
            </p:cNvPr>
            <p:cNvSpPr/>
            <p:nvPr/>
          </p:nvSpPr>
          <p:spPr>
            <a:xfrm>
              <a:off x="2017994" y="1623744"/>
              <a:ext cx="579335" cy="5204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15C5A85-DFBA-DB5D-38A4-EAA33163F7F4}"/>
                </a:ext>
              </a:extLst>
            </p:cNvPr>
            <p:cNvSpPr/>
            <p:nvPr/>
          </p:nvSpPr>
          <p:spPr>
            <a:xfrm>
              <a:off x="2017994" y="2178812"/>
              <a:ext cx="579335" cy="5204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315C5A85-DFBA-DB5D-38A4-EAA33163F7F4}"/>
                </a:ext>
              </a:extLst>
            </p:cNvPr>
            <p:cNvSpPr/>
            <p:nvPr/>
          </p:nvSpPr>
          <p:spPr>
            <a:xfrm>
              <a:off x="2017994" y="2733881"/>
              <a:ext cx="579335" cy="5204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86D9FD12-CF36-722F-CD45-22910E5B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3367819" y="1133998"/>
              <a:ext cx="345827" cy="118619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6D9FD12-CF36-722F-CD45-22910E5B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4059977" y="1124251"/>
              <a:ext cx="345827" cy="118619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86D9FD12-CF36-722F-CD45-22910E5B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4766096" y="1124251"/>
              <a:ext cx="345827" cy="118619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08900187-522F-79F0-162A-EBFF22BA4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117" y="2029571"/>
              <a:ext cx="373091" cy="327914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F6D11FC6-5A51-959E-B7E2-66B519E18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3054">
              <a:off x="4676912" y="2094590"/>
              <a:ext cx="574586" cy="230481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A161A6A7-5559-C8A3-A35D-ECCBD3AB2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467" y="3276683"/>
              <a:ext cx="572013" cy="226632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8900187-522F-79F0-162A-EBFF22BA4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3500" y="2588717"/>
              <a:ext cx="373091" cy="327914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F6D11FC6-5A51-959E-B7E2-66B519E18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3054">
              <a:off x="4690873" y="2665949"/>
              <a:ext cx="574586" cy="230481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1F2AC5C4-99BE-1E1C-4F62-7A7A5B137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366" y="1575189"/>
              <a:ext cx="384812" cy="193745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66B516C5-FA5F-FB6F-917D-2EA4C5051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021" y="1569143"/>
              <a:ext cx="171383" cy="196613"/>
            </a:xfrm>
            <a:prstGeom prst="rect">
              <a:avLst/>
            </a:prstGeom>
          </p:spPr>
        </p:pic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68218FD-4F22-F440-7A56-ED91F6F2D780}"/>
                </a:ext>
              </a:extLst>
            </p:cNvPr>
            <p:cNvGrpSpPr/>
            <p:nvPr/>
          </p:nvGrpSpPr>
          <p:grpSpPr>
            <a:xfrm>
              <a:off x="4771501" y="1572218"/>
              <a:ext cx="312672" cy="199683"/>
              <a:chOff x="8327526" y="3730463"/>
              <a:chExt cx="1308359" cy="609042"/>
            </a:xfrm>
          </p:grpSpPr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BCB6F19-5D15-4D0F-EE31-A9DC55399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4719" y="3730463"/>
                <a:ext cx="718086" cy="238257"/>
              </a:xfrm>
              <a:prstGeom prst="rect">
                <a:avLst/>
              </a:prstGeom>
            </p:spPr>
          </p:pic>
          <p:pic>
            <p:nvPicPr>
              <p:cNvPr id="194" name="Picture 193">
                <a:extLst>
                  <a:ext uri="{FF2B5EF4-FFF2-40B4-BE49-F238E27FC236}">
                    <a16:creationId xmlns:a16="http://schemas.microsoft.com/office/drawing/2014/main" id="{1E041246-C7C0-EB53-A998-931B5B1E6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7526" y="3965265"/>
                <a:ext cx="718085" cy="238258"/>
              </a:xfrm>
              <a:prstGeom prst="rect">
                <a:avLst/>
              </a:prstGeom>
            </p:spPr>
          </p:pic>
          <p:pic>
            <p:nvPicPr>
              <p:cNvPr id="195" name="Picture 194">
                <a:extLst>
                  <a:ext uri="{FF2B5EF4-FFF2-40B4-BE49-F238E27FC236}">
                    <a16:creationId xmlns:a16="http://schemas.microsoft.com/office/drawing/2014/main" id="{1C858B3C-72ED-9A98-2C8E-73824A704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7799" y="4101248"/>
                <a:ext cx="718086" cy="238257"/>
              </a:xfrm>
              <a:prstGeom prst="rect">
                <a:avLst/>
              </a:prstGeom>
            </p:spPr>
          </p:pic>
        </p:grp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F2AC5C4-99BE-1E1C-4F62-7A7A5B137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405" y="3861714"/>
              <a:ext cx="384812" cy="193745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66B516C5-FA5F-FB6F-917D-2EA4C5051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662" y="3849106"/>
              <a:ext cx="171383" cy="196613"/>
            </a:xfrm>
            <a:prstGeom prst="rect">
              <a:avLst/>
            </a:prstGeom>
          </p:spPr>
        </p:pic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68218FD-4F22-F440-7A56-ED91F6F2D780}"/>
                </a:ext>
              </a:extLst>
            </p:cNvPr>
            <p:cNvGrpSpPr/>
            <p:nvPr/>
          </p:nvGrpSpPr>
          <p:grpSpPr>
            <a:xfrm>
              <a:off x="3445763" y="3879025"/>
              <a:ext cx="189939" cy="136775"/>
              <a:chOff x="8327526" y="3710152"/>
              <a:chExt cx="1213977" cy="665138"/>
            </a:xfrm>
          </p:grpSpPr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5BCB6F19-5D15-4D0F-EE31-A9DC55399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1837" y="3710152"/>
                <a:ext cx="718085" cy="238258"/>
              </a:xfrm>
              <a:prstGeom prst="rect">
                <a:avLst/>
              </a:prstGeom>
            </p:spPr>
          </p:pic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1E041246-C7C0-EB53-A998-931B5B1E6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7526" y="3965265"/>
                <a:ext cx="718085" cy="238258"/>
              </a:xfrm>
              <a:prstGeom prst="rect">
                <a:avLst/>
              </a:prstGeom>
            </p:spPr>
          </p:pic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1C858B3C-72ED-9A98-2C8E-73824A704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3417" y="4137032"/>
                <a:ext cx="718086" cy="238258"/>
              </a:xfrm>
              <a:prstGeom prst="rect">
                <a:avLst/>
              </a:prstGeom>
            </p:spPr>
          </p:pic>
        </p:grpSp>
        <p:grpSp>
          <p:nvGrpSpPr>
            <p:cNvPr id="205" name="Group 204"/>
            <p:cNvGrpSpPr/>
            <p:nvPr/>
          </p:nvGrpSpPr>
          <p:grpSpPr>
            <a:xfrm>
              <a:off x="495123" y="1462642"/>
              <a:ext cx="656547" cy="504687"/>
              <a:chOff x="3346912" y="2635128"/>
              <a:chExt cx="757512" cy="629396"/>
            </a:xfrm>
          </p:grpSpPr>
          <p:pic>
            <p:nvPicPr>
              <p:cNvPr id="225" name="Picture 224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83955C06-516F-3CD3-BC13-28135120C6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339" r="71754" b="13326"/>
              <a:stretch/>
            </p:blipFill>
            <p:spPr>
              <a:xfrm>
                <a:off x="3346912" y="2635128"/>
                <a:ext cx="757512" cy="629396"/>
              </a:xfrm>
              <a:prstGeom prst="rect">
                <a:avLst/>
              </a:prstGeom>
            </p:spPr>
          </p:pic>
          <p:sp>
            <p:nvSpPr>
              <p:cNvPr id="226" name="TextBox 225"/>
              <p:cNvSpPr txBox="1"/>
              <p:nvPr/>
            </p:nvSpPr>
            <p:spPr>
              <a:xfrm>
                <a:off x="3452226" y="2836632"/>
                <a:ext cx="344380" cy="266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88" dirty="0"/>
                  <a:t>H3</a:t>
                </a: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496138" y="3509228"/>
              <a:ext cx="656547" cy="504687"/>
              <a:chOff x="3348083" y="5057193"/>
              <a:chExt cx="757512" cy="629396"/>
            </a:xfrm>
          </p:grpSpPr>
          <p:pic>
            <p:nvPicPr>
              <p:cNvPr id="217" name="Picture 216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83955C06-516F-3CD3-BC13-28135120C6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339" r="71754" b="13326"/>
              <a:stretch/>
            </p:blipFill>
            <p:spPr>
              <a:xfrm>
                <a:off x="3348083" y="5057193"/>
                <a:ext cx="757512" cy="629396"/>
              </a:xfrm>
              <a:prstGeom prst="rect">
                <a:avLst/>
              </a:prstGeom>
            </p:spPr>
          </p:pic>
          <p:sp>
            <p:nvSpPr>
              <p:cNvPr id="218" name="TextBox 217"/>
              <p:cNvSpPr txBox="1"/>
              <p:nvPr/>
            </p:nvSpPr>
            <p:spPr>
              <a:xfrm>
                <a:off x="3461450" y="5251680"/>
                <a:ext cx="344380" cy="266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88" dirty="0"/>
                  <a:t>H6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94715EA-D6D2-A891-0CA3-812C6F709217}"/>
                </a:ext>
              </a:extLst>
            </p:cNvPr>
            <p:cNvGrpSpPr/>
            <p:nvPr/>
          </p:nvGrpSpPr>
          <p:grpSpPr>
            <a:xfrm>
              <a:off x="2044483" y="599103"/>
              <a:ext cx="330658" cy="377233"/>
              <a:chOff x="2044483" y="599103"/>
              <a:chExt cx="330658" cy="37723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2079006" y="699338"/>
                <a:ext cx="261610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E948B25-7AEB-CF5B-D1BA-1481997C435F}"/>
                  </a:ext>
                </a:extLst>
              </p:cNvPr>
              <p:cNvGrpSpPr/>
              <p:nvPr/>
            </p:nvGrpSpPr>
            <p:grpSpPr>
              <a:xfrm>
                <a:off x="2044483" y="599103"/>
                <a:ext cx="330658" cy="173435"/>
                <a:chOff x="4764820" y="5438171"/>
                <a:chExt cx="512179" cy="299022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EFF9CE4-9064-8382-F57C-B13638675D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764820" y="5438171"/>
                  <a:ext cx="315523" cy="95252"/>
                </a:xfrm>
                <a:prstGeom prst="rect">
                  <a:avLst/>
                </a:prstGeom>
              </p:spPr>
            </p:pic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E001C50B-BEC6-A522-9181-7F821CBAF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961476" y="5521361"/>
                  <a:ext cx="315523" cy="9525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282C0A05-AC3C-36B1-1D2C-F6F80401F1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890716" y="5641941"/>
                  <a:ext cx="315523" cy="9525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781B79-DF1B-2A01-2700-EFB6C89624BC}"/>
                </a:ext>
              </a:extLst>
            </p:cNvPr>
            <p:cNvGrpSpPr/>
            <p:nvPr/>
          </p:nvGrpSpPr>
          <p:grpSpPr>
            <a:xfrm>
              <a:off x="2787998" y="544075"/>
              <a:ext cx="272751" cy="432349"/>
              <a:chOff x="2774038" y="544075"/>
              <a:chExt cx="272751" cy="43234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774679" y="699425"/>
                <a:ext cx="2721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2728B9F6-00BC-8191-00BA-943637F71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74038" y="544075"/>
                <a:ext cx="272751" cy="252341"/>
              </a:xfrm>
              <a:prstGeom prst="rect">
                <a:avLst/>
              </a:prstGeom>
            </p:spPr>
          </p:pic>
        </p:grpSp>
        <p:grpSp>
          <p:nvGrpSpPr>
            <p:cNvPr id="203" name="Group 202"/>
            <p:cNvGrpSpPr/>
            <p:nvPr/>
          </p:nvGrpSpPr>
          <p:grpSpPr>
            <a:xfrm>
              <a:off x="495123" y="420674"/>
              <a:ext cx="656547" cy="504687"/>
              <a:chOff x="3346912" y="1309907"/>
              <a:chExt cx="757512" cy="629396"/>
            </a:xfrm>
          </p:grpSpPr>
          <p:pic>
            <p:nvPicPr>
              <p:cNvPr id="229" name="Picture 228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83955C06-516F-3CD3-BC13-28135120C6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339" r="71754" b="13326"/>
              <a:stretch/>
            </p:blipFill>
            <p:spPr>
              <a:xfrm>
                <a:off x="3346912" y="1309907"/>
                <a:ext cx="757512" cy="629396"/>
              </a:xfrm>
              <a:prstGeom prst="rect">
                <a:avLst/>
              </a:prstGeom>
            </p:spPr>
          </p:pic>
          <p:sp>
            <p:nvSpPr>
              <p:cNvPr id="230" name="TextBox 229"/>
              <p:cNvSpPr txBox="1"/>
              <p:nvPr/>
            </p:nvSpPr>
            <p:spPr>
              <a:xfrm>
                <a:off x="3440584" y="1506945"/>
                <a:ext cx="362410" cy="266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dirty="0"/>
                  <a:t>H1</a:t>
                </a:r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979254" y="549622"/>
              <a:ext cx="566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Prey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53F698-EEF1-FD80-B07A-2929585A8E1B}"/>
                </a:ext>
              </a:extLst>
            </p:cNvPr>
            <p:cNvGrpSpPr/>
            <p:nvPr/>
          </p:nvGrpSpPr>
          <p:grpSpPr>
            <a:xfrm>
              <a:off x="495123" y="952695"/>
              <a:ext cx="1189773" cy="504687"/>
              <a:chOff x="495123" y="1035754"/>
              <a:chExt cx="1189773" cy="504687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495123" y="1035754"/>
                <a:ext cx="656547" cy="504687"/>
                <a:chOff x="3346912" y="1972518"/>
                <a:chExt cx="757512" cy="629396"/>
              </a:xfrm>
            </p:grpSpPr>
            <p:pic>
              <p:nvPicPr>
                <p:cNvPr id="227" name="Picture 226" descr="A picture containing diagram&#10;&#10;Description automatically generated">
                  <a:extLst>
                    <a:ext uri="{FF2B5EF4-FFF2-40B4-BE49-F238E27FC236}">
                      <a16:creationId xmlns:a16="http://schemas.microsoft.com/office/drawing/2014/main" id="{83955C06-516F-3CD3-BC13-28135120C6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1339" r="71754" b="13326"/>
                <a:stretch/>
              </p:blipFill>
              <p:spPr>
                <a:xfrm>
                  <a:off x="3346912" y="1972518"/>
                  <a:ext cx="757512" cy="629396"/>
                </a:xfrm>
                <a:prstGeom prst="rect">
                  <a:avLst/>
                </a:prstGeom>
              </p:spPr>
            </p:pic>
            <p:sp>
              <p:nvSpPr>
                <p:cNvPr id="228" name="TextBox 227"/>
                <p:cNvSpPr txBox="1"/>
                <p:nvPr/>
              </p:nvSpPr>
              <p:spPr>
                <a:xfrm>
                  <a:off x="3391315" y="2167070"/>
                  <a:ext cx="461139" cy="266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88" dirty="0"/>
                    <a:t>H2</a:t>
                  </a:r>
                </a:p>
              </p:txBody>
            </p:sp>
          </p:grpSp>
          <p:sp>
            <p:nvSpPr>
              <p:cNvPr id="211" name="TextBox 210"/>
              <p:cNvSpPr txBox="1"/>
              <p:nvPr/>
            </p:nvSpPr>
            <p:spPr>
              <a:xfrm>
                <a:off x="979254" y="1164701"/>
                <a:ext cx="7056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Condition</a:t>
                </a:r>
              </a:p>
            </p:txBody>
          </p:sp>
        </p:grpSp>
        <p:sp>
          <p:nvSpPr>
            <p:cNvPr id="212" name="TextBox 211"/>
            <p:cNvSpPr txBox="1"/>
            <p:nvPr/>
          </p:nvSpPr>
          <p:spPr>
            <a:xfrm>
              <a:off x="979254" y="1591590"/>
              <a:ext cx="8451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Competitors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530CAF0-B2E8-C96F-FCE7-B0DD58AEC7BE}"/>
                </a:ext>
              </a:extLst>
            </p:cNvPr>
            <p:cNvGrpSpPr/>
            <p:nvPr/>
          </p:nvGrpSpPr>
          <p:grpSpPr>
            <a:xfrm>
              <a:off x="495123" y="2018448"/>
              <a:ext cx="1279365" cy="504687"/>
              <a:chOff x="495123" y="2098394"/>
              <a:chExt cx="1279365" cy="504687"/>
            </a:xfrm>
          </p:grpSpPr>
          <p:grpSp>
            <p:nvGrpSpPr>
              <p:cNvPr id="206" name="Group 205"/>
              <p:cNvGrpSpPr/>
              <p:nvPr/>
            </p:nvGrpSpPr>
            <p:grpSpPr>
              <a:xfrm>
                <a:off x="495123" y="2098394"/>
                <a:ext cx="656547" cy="504687"/>
                <a:chOff x="3346912" y="3297738"/>
                <a:chExt cx="757512" cy="629396"/>
              </a:xfrm>
            </p:grpSpPr>
            <p:pic>
              <p:nvPicPr>
                <p:cNvPr id="223" name="Picture 222" descr="A picture containing diagram&#10;&#10;Description automatically generated">
                  <a:extLst>
                    <a:ext uri="{FF2B5EF4-FFF2-40B4-BE49-F238E27FC236}">
                      <a16:creationId xmlns:a16="http://schemas.microsoft.com/office/drawing/2014/main" id="{83955C06-516F-3CD3-BC13-28135120C6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1339" r="71754" b="13326"/>
                <a:stretch/>
              </p:blipFill>
              <p:spPr>
                <a:xfrm>
                  <a:off x="3346912" y="3297738"/>
                  <a:ext cx="757512" cy="629396"/>
                </a:xfrm>
                <a:prstGeom prst="rect">
                  <a:avLst/>
                </a:prstGeom>
              </p:spPr>
            </p:pic>
            <p:sp>
              <p:nvSpPr>
                <p:cNvPr id="224" name="TextBox 223"/>
                <p:cNvSpPr txBox="1"/>
                <p:nvPr/>
              </p:nvSpPr>
              <p:spPr>
                <a:xfrm>
                  <a:off x="3452226" y="3497488"/>
                  <a:ext cx="344380" cy="2663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88" dirty="0"/>
                    <a:t>H4</a:t>
                  </a:r>
                </a:p>
              </p:txBody>
            </p:sp>
          </p:grpSp>
          <p:sp>
            <p:nvSpPr>
              <p:cNvPr id="213" name="TextBox 212"/>
              <p:cNvSpPr txBox="1"/>
              <p:nvPr/>
            </p:nvSpPr>
            <p:spPr>
              <a:xfrm>
                <a:off x="979254" y="2167156"/>
                <a:ext cx="795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Juvenile Predators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3877B3E-698F-C97C-8E4A-060BCB445EF6}"/>
                </a:ext>
              </a:extLst>
            </p:cNvPr>
            <p:cNvGrpSpPr/>
            <p:nvPr/>
          </p:nvGrpSpPr>
          <p:grpSpPr>
            <a:xfrm>
              <a:off x="495123" y="2574110"/>
              <a:ext cx="1417579" cy="504687"/>
              <a:chOff x="495123" y="2574110"/>
              <a:chExt cx="1417579" cy="504687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495123" y="2574110"/>
                <a:ext cx="656547" cy="504687"/>
                <a:chOff x="3346912" y="3960349"/>
                <a:chExt cx="757512" cy="629396"/>
              </a:xfrm>
            </p:grpSpPr>
            <p:pic>
              <p:nvPicPr>
                <p:cNvPr id="221" name="Picture 220" descr="A picture containing diagram&#10;&#10;Description automatically generated">
                  <a:extLst>
                    <a:ext uri="{FF2B5EF4-FFF2-40B4-BE49-F238E27FC236}">
                      <a16:creationId xmlns:a16="http://schemas.microsoft.com/office/drawing/2014/main" id="{83955C06-516F-3CD3-BC13-28135120C6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1339" r="71754" b="13326"/>
                <a:stretch/>
              </p:blipFill>
              <p:spPr>
                <a:xfrm>
                  <a:off x="3346912" y="3960349"/>
                  <a:ext cx="757512" cy="629396"/>
                </a:xfrm>
                <a:prstGeom prst="rect">
                  <a:avLst/>
                </a:prstGeom>
              </p:spPr>
            </p:pic>
            <p:sp>
              <p:nvSpPr>
                <p:cNvPr id="222" name="TextBox 221"/>
                <p:cNvSpPr txBox="1"/>
                <p:nvPr/>
              </p:nvSpPr>
              <p:spPr>
                <a:xfrm>
                  <a:off x="3452226" y="4167049"/>
                  <a:ext cx="344380" cy="2663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88" dirty="0"/>
                    <a:t>H5</a:t>
                  </a: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972560" y="2718684"/>
                <a:ext cx="9401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All Predators</a:t>
                </a:r>
              </a:p>
            </p:txBody>
          </p:sp>
        </p:grpSp>
        <p:sp>
          <p:nvSpPr>
            <p:cNvPr id="215" name="TextBox 214"/>
            <p:cNvSpPr txBox="1"/>
            <p:nvPr/>
          </p:nvSpPr>
          <p:spPr>
            <a:xfrm>
              <a:off x="979254" y="3638175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All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548783" y="2827957"/>
              <a:ext cx="25623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+</a:t>
              </a:r>
            </a:p>
          </p:txBody>
        </p:sp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A161A6A7-5559-C8A3-A35D-ECCBD3AB2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151" y="2674860"/>
              <a:ext cx="572013" cy="22663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660D98-E427-F0DC-202F-E1B542F63CD4}"/>
                </a:ext>
              </a:extLst>
            </p:cNvPr>
            <p:cNvGrpSpPr/>
            <p:nvPr/>
          </p:nvGrpSpPr>
          <p:grpSpPr>
            <a:xfrm>
              <a:off x="2044482" y="1096508"/>
              <a:ext cx="330658" cy="377233"/>
              <a:chOff x="2044483" y="599103"/>
              <a:chExt cx="330658" cy="37723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43098F-A5C6-AD49-A9F4-F8CD904C71AC}"/>
                  </a:ext>
                </a:extLst>
              </p:cNvPr>
              <p:cNvSpPr txBox="1"/>
              <p:nvPr/>
            </p:nvSpPr>
            <p:spPr>
              <a:xfrm>
                <a:off x="2079006" y="699338"/>
                <a:ext cx="261610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8F50C15-97D2-64FC-4E4C-8666C31F7402}"/>
                  </a:ext>
                </a:extLst>
              </p:cNvPr>
              <p:cNvGrpSpPr/>
              <p:nvPr/>
            </p:nvGrpSpPr>
            <p:grpSpPr>
              <a:xfrm>
                <a:off x="2044483" y="599103"/>
                <a:ext cx="330658" cy="173435"/>
                <a:chOff x="4764820" y="5438171"/>
                <a:chExt cx="512179" cy="299022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BBA6B373-5F98-27CB-5D17-2F7BBE3A8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764820" y="5438171"/>
                  <a:ext cx="315523" cy="95252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591C8BD4-3D65-902F-0456-F8B21200B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961476" y="5521361"/>
                  <a:ext cx="315523" cy="95251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A981D6A-D060-C018-9BE6-74E696C2A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890716" y="5641941"/>
                  <a:ext cx="315523" cy="9525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87563C6-7331-57D0-2A6E-95284950DF26}"/>
                </a:ext>
              </a:extLst>
            </p:cNvPr>
            <p:cNvGrpSpPr/>
            <p:nvPr/>
          </p:nvGrpSpPr>
          <p:grpSpPr>
            <a:xfrm>
              <a:off x="2787714" y="1038804"/>
              <a:ext cx="272751" cy="432349"/>
              <a:chOff x="2774038" y="544075"/>
              <a:chExt cx="272751" cy="43234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527181-A531-3BE1-B2B3-5C5561F02973}"/>
                  </a:ext>
                </a:extLst>
              </p:cNvPr>
              <p:cNvSpPr txBox="1"/>
              <p:nvPr/>
            </p:nvSpPr>
            <p:spPr>
              <a:xfrm>
                <a:off x="2774679" y="699425"/>
                <a:ext cx="2721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4AC3DEDD-7B51-517D-1842-B24290214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74038" y="544075"/>
                <a:ext cx="272751" cy="2523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6B807A-B063-42B2-F4B8-61E8E02D96E9}"/>
                </a:ext>
              </a:extLst>
            </p:cNvPr>
            <p:cNvGrpSpPr/>
            <p:nvPr/>
          </p:nvGrpSpPr>
          <p:grpSpPr>
            <a:xfrm>
              <a:off x="2051538" y="1597645"/>
              <a:ext cx="330658" cy="377233"/>
              <a:chOff x="2044483" y="599103"/>
              <a:chExt cx="330658" cy="377233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DE51EF-82E2-C10C-912C-6AC5DAFEED2A}"/>
                  </a:ext>
                </a:extLst>
              </p:cNvPr>
              <p:cNvSpPr txBox="1"/>
              <p:nvPr/>
            </p:nvSpPr>
            <p:spPr>
              <a:xfrm>
                <a:off x="2079006" y="699338"/>
                <a:ext cx="261610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D338542-A7E6-C1CB-3772-3956CFB047E3}"/>
                  </a:ext>
                </a:extLst>
              </p:cNvPr>
              <p:cNvGrpSpPr/>
              <p:nvPr/>
            </p:nvGrpSpPr>
            <p:grpSpPr>
              <a:xfrm>
                <a:off x="2044483" y="599103"/>
                <a:ext cx="330658" cy="173435"/>
                <a:chOff x="4764820" y="5438171"/>
                <a:chExt cx="512179" cy="299022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FA01457-68E2-478B-FDFB-6F41DFCCCF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764820" y="5438171"/>
                  <a:ext cx="315523" cy="95252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68752F9C-030B-7E87-6C0B-E97595F8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961476" y="5521361"/>
                  <a:ext cx="315523" cy="95251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004EB068-2DFD-8FEF-6EF7-7DBACE091A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890716" y="5641941"/>
                  <a:ext cx="315523" cy="9525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0063668-8237-CE8E-968F-792C5D6A62C5}"/>
                </a:ext>
              </a:extLst>
            </p:cNvPr>
            <p:cNvGrpSpPr/>
            <p:nvPr/>
          </p:nvGrpSpPr>
          <p:grpSpPr>
            <a:xfrm>
              <a:off x="2794770" y="1539941"/>
              <a:ext cx="272751" cy="432349"/>
              <a:chOff x="2774038" y="544075"/>
              <a:chExt cx="272751" cy="432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A17CE5-C44D-C222-2D02-E236E5AD7813}"/>
                  </a:ext>
                </a:extLst>
              </p:cNvPr>
              <p:cNvSpPr txBox="1"/>
              <p:nvPr/>
            </p:nvSpPr>
            <p:spPr>
              <a:xfrm>
                <a:off x="2774679" y="699425"/>
                <a:ext cx="2721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E1FA34B6-4EC3-0761-2937-1BFDF8B9C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74038" y="544075"/>
                <a:ext cx="272751" cy="252341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7B1B87B-5FEB-7357-3F2F-FACF80C936EC}"/>
                </a:ext>
              </a:extLst>
            </p:cNvPr>
            <p:cNvGrpSpPr/>
            <p:nvPr/>
          </p:nvGrpSpPr>
          <p:grpSpPr>
            <a:xfrm>
              <a:off x="2043527" y="2167281"/>
              <a:ext cx="330658" cy="377233"/>
              <a:chOff x="2044483" y="599103"/>
              <a:chExt cx="330658" cy="37723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8DF814-3A42-11F1-0CD5-0438BD9E6709}"/>
                  </a:ext>
                </a:extLst>
              </p:cNvPr>
              <p:cNvSpPr txBox="1"/>
              <p:nvPr/>
            </p:nvSpPr>
            <p:spPr>
              <a:xfrm>
                <a:off x="2079006" y="699338"/>
                <a:ext cx="261610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C212ECC-CB3F-69B0-F527-A1A00652B741}"/>
                  </a:ext>
                </a:extLst>
              </p:cNvPr>
              <p:cNvGrpSpPr/>
              <p:nvPr/>
            </p:nvGrpSpPr>
            <p:grpSpPr>
              <a:xfrm>
                <a:off x="2044483" y="599103"/>
                <a:ext cx="330658" cy="173435"/>
                <a:chOff x="4764820" y="5438171"/>
                <a:chExt cx="512179" cy="299022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A22E8B90-A52C-B061-58F2-76EE64733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764820" y="5438171"/>
                  <a:ext cx="315523" cy="95252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BFF193FA-9242-F75F-006A-DF326B193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961476" y="5521361"/>
                  <a:ext cx="315523" cy="95251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60D52459-A483-FDC1-FD85-1079BB49DB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890716" y="5641941"/>
                  <a:ext cx="315523" cy="9525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6999D43-97D1-2E84-965C-A29D87092C6A}"/>
                </a:ext>
              </a:extLst>
            </p:cNvPr>
            <p:cNvGrpSpPr/>
            <p:nvPr/>
          </p:nvGrpSpPr>
          <p:grpSpPr>
            <a:xfrm>
              <a:off x="2800719" y="2109577"/>
              <a:ext cx="272751" cy="432349"/>
              <a:chOff x="2774038" y="544075"/>
              <a:chExt cx="272751" cy="43234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21796A0-3475-76DC-88F8-94B158EC6A20}"/>
                  </a:ext>
                </a:extLst>
              </p:cNvPr>
              <p:cNvSpPr txBox="1"/>
              <p:nvPr/>
            </p:nvSpPr>
            <p:spPr>
              <a:xfrm>
                <a:off x="2774679" y="699425"/>
                <a:ext cx="2721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14C607A6-EEA9-0EE2-41FB-999D06779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74038" y="544075"/>
                <a:ext cx="272751" cy="252341"/>
              </a:xfrm>
              <a:prstGeom prst="rect">
                <a:avLst/>
              </a:pr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A347E96-7675-0B46-3D05-1094104291EF}"/>
                </a:ext>
              </a:extLst>
            </p:cNvPr>
            <p:cNvGrpSpPr/>
            <p:nvPr/>
          </p:nvGrpSpPr>
          <p:grpSpPr>
            <a:xfrm>
              <a:off x="2043513" y="2747100"/>
              <a:ext cx="330658" cy="377233"/>
              <a:chOff x="2044483" y="599103"/>
              <a:chExt cx="330658" cy="377233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79D8FE2-9B6E-45E0-29A3-B44FD2FEACF1}"/>
                  </a:ext>
                </a:extLst>
              </p:cNvPr>
              <p:cNvSpPr txBox="1"/>
              <p:nvPr/>
            </p:nvSpPr>
            <p:spPr>
              <a:xfrm>
                <a:off x="2079006" y="699338"/>
                <a:ext cx="261610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949FAD3-0EBD-D567-74D6-B19DA8D6C430}"/>
                  </a:ext>
                </a:extLst>
              </p:cNvPr>
              <p:cNvGrpSpPr/>
              <p:nvPr/>
            </p:nvGrpSpPr>
            <p:grpSpPr>
              <a:xfrm>
                <a:off x="2044483" y="599103"/>
                <a:ext cx="330658" cy="173435"/>
                <a:chOff x="4764820" y="5438171"/>
                <a:chExt cx="512179" cy="299022"/>
              </a:xfrm>
            </p:grpSpPr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0594D5CE-08FA-C9CF-2512-C3D50A2D26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764820" y="5438171"/>
                  <a:ext cx="315523" cy="95252"/>
                </a:xfrm>
                <a:prstGeom prst="rect">
                  <a:avLst/>
                </a:prstGeom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70FD879A-FD49-A8CB-D0D6-9A336929A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961476" y="5521361"/>
                  <a:ext cx="315523" cy="95251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FC4F7576-1A26-7D18-AD4C-C197E44DA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890716" y="5641941"/>
                  <a:ext cx="315523" cy="9525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8A5C5BC-F34F-89A2-E403-DE7A219B735B}"/>
                </a:ext>
              </a:extLst>
            </p:cNvPr>
            <p:cNvGrpSpPr/>
            <p:nvPr/>
          </p:nvGrpSpPr>
          <p:grpSpPr>
            <a:xfrm>
              <a:off x="2800705" y="2689396"/>
              <a:ext cx="272751" cy="432349"/>
              <a:chOff x="2774038" y="544075"/>
              <a:chExt cx="272751" cy="432349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94D929D-0E2D-F38A-99F9-2FDB62A692F1}"/>
                  </a:ext>
                </a:extLst>
              </p:cNvPr>
              <p:cNvSpPr txBox="1"/>
              <p:nvPr/>
            </p:nvSpPr>
            <p:spPr>
              <a:xfrm>
                <a:off x="2774679" y="699425"/>
                <a:ext cx="2721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6F089699-224A-1304-BC39-21227878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74038" y="544075"/>
                <a:ext cx="272751" cy="25234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9509695-9D39-8B02-6C0B-28D7488919A5}"/>
                </a:ext>
              </a:extLst>
            </p:cNvPr>
            <p:cNvGrpSpPr/>
            <p:nvPr/>
          </p:nvGrpSpPr>
          <p:grpSpPr>
            <a:xfrm>
              <a:off x="2804749" y="3290955"/>
              <a:ext cx="272751" cy="432349"/>
              <a:chOff x="2774038" y="544075"/>
              <a:chExt cx="272751" cy="432349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E0FB9E-286F-D07A-9A5C-E31AACE67F90}"/>
                  </a:ext>
                </a:extLst>
              </p:cNvPr>
              <p:cNvSpPr txBox="1"/>
              <p:nvPr/>
            </p:nvSpPr>
            <p:spPr>
              <a:xfrm>
                <a:off x="2774679" y="699425"/>
                <a:ext cx="2721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7DC0E008-80A6-5CF7-DD99-B0E77E722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74038" y="544075"/>
                <a:ext cx="272751" cy="252341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1B9D609-56B3-077F-B247-A7C455AF9A13}"/>
                </a:ext>
              </a:extLst>
            </p:cNvPr>
            <p:cNvGrpSpPr/>
            <p:nvPr/>
          </p:nvGrpSpPr>
          <p:grpSpPr>
            <a:xfrm>
              <a:off x="3430199" y="3436081"/>
              <a:ext cx="1658584" cy="277002"/>
              <a:chOff x="8199704" y="1421761"/>
              <a:chExt cx="1913645" cy="34544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508C384-F2A0-CA23-9BB9-B5A592237E21}"/>
                  </a:ext>
                </a:extLst>
              </p:cNvPr>
              <p:cNvGrpSpPr/>
              <p:nvPr/>
            </p:nvGrpSpPr>
            <p:grpSpPr>
              <a:xfrm>
                <a:off x="8199704" y="1421762"/>
                <a:ext cx="1075532" cy="345445"/>
                <a:chOff x="6723606" y="677113"/>
                <a:chExt cx="1075532" cy="345445"/>
              </a:xfrm>
            </p:grpSpPr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40AC4AA-7A5D-AB0E-6B9E-AD16932E13A3}"/>
                    </a:ext>
                  </a:extLst>
                </p:cNvPr>
                <p:cNvSpPr txBox="1"/>
                <p:nvPr/>
              </p:nvSpPr>
              <p:spPr>
                <a:xfrm>
                  <a:off x="6723606" y="677114"/>
                  <a:ext cx="301841" cy="34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−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A7D7619-224F-50E8-5808-D2C6BD3D37CD}"/>
                    </a:ext>
                  </a:extLst>
                </p:cNvPr>
                <p:cNvSpPr txBox="1"/>
                <p:nvPr/>
              </p:nvSpPr>
              <p:spPr>
                <a:xfrm>
                  <a:off x="7497297" y="677113"/>
                  <a:ext cx="301841" cy="34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−</a:t>
                  </a: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C4F4799-0580-5C0C-C1D1-C7D25FFD387D}"/>
                  </a:ext>
                </a:extLst>
              </p:cNvPr>
              <p:cNvSpPr txBox="1"/>
              <p:nvPr/>
            </p:nvSpPr>
            <p:spPr>
              <a:xfrm>
                <a:off x="9811508" y="1421761"/>
                <a:ext cx="301841" cy="34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14D4905D-9EB5-DCF7-3487-EB03D3768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3361891" y="3375079"/>
              <a:ext cx="345827" cy="118619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04AF3246-1439-E250-00EE-9D8F3FF94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4061029" y="3365332"/>
              <a:ext cx="345827" cy="11861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E4FC7B29-E3DB-61DF-93F1-EE951CD16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4760168" y="3365332"/>
              <a:ext cx="345827" cy="118619"/>
            </a:xfrm>
            <a:prstGeom prst="rect">
              <a:avLst/>
            </a:prstGeom>
          </p:spPr>
        </p:pic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B969753-226F-B0B6-157F-DB1E6083451E}"/>
                </a:ext>
              </a:extLst>
            </p:cNvPr>
            <p:cNvGrpSpPr/>
            <p:nvPr/>
          </p:nvGrpSpPr>
          <p:grpSpPr>
            <a:xfrm>
              <a:off x="4160641" y="3979884"/>
              <a:ext cx="1661245" cy="279365"/>
              <a:chOff x="8252830" y="1316811"/>
              <a:chExt cx="1916718" cy="348394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47981DE-46D9-E3F9-5271-636D671D017B}"/>
                  </a:ext>
                </a:extLst>
              </p:cNvPr>
              <p:cNvGrpSpPr/>
              <p:nvPr/>
            </p:nvGrpSpPr>
            <p:grpSpPr>
              <a:xfrm>
                <a:off x="8252830" y="1317393"/>
                <a:ext cx="1086196" cy="347812"/>
                <a:chOff x="6776732" y="572744"/>
                <a:chExt cx="1086196" cy="347812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A1D179B3-7986-85C7-3068-89013E863906}"/>
                    </a:ext>
                  </a:extLst>
                </p:cNvPr>
                <p:cNvSpPr txBox="1"/>
                <p:nvPr/>
              </p:nvSpPr>
              <p:spPr>
                <a:xfrm>
                  <a:off x="6776732" y="572744"/>
                  <a:ext cx="261538" cy="34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+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B6C0A42-1F4A-C0BB-9F4D-25E8109D9608}"/>
                    </a:ext>
                  </a:extLst>
                </p:cNvPr>
                <p:cNvSpPr txBox="1"/>
                <p:nvPr/>
              </p:nvSpPr>
              <p:spPr>
                <a:xfrm>
                  <a:off x="7561087" y="575112"/>
                  <a:ext cx="301841" cy="34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+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57A748B-C0EC-5784-7832-D5990992E3BD}"/>
                  </a:ext>
                </a:extLst>
              </p:cNvPr>
              <p:cNvSpPr txBox="1"/>
              <p:nvPr/>
            </p:nvSpPr>
            <p:spPr>
              <a:xfrm>
                <a:off x="9867704" y="1316811"/>
                <a:ext cx="301844" cy="34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+</a:t>
                </a:r>
              </a:p>
            </p:txBody>
          </p:sp>
        </p:grp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F10A0EEF-F3F8-23FA-7537-7448A6AE6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57668" y="3807984"/>
              <a:ext cx="200934" cy="235563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B1CAA3F-9348-0E18-0F5C-A2A31C9F3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991" y="3731545"/>
              <a:ext cx="373091" cy="327914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9E6F70F8-CD0A-DEEB-1185-02414849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3054">
              <a:off x="5403786" y="3810524"/>
              <a:ext cx="574586" cy="230481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CDF5907-0C5F-2091-01D1-EB426E30ACD7}"/>
                </a:ext>
              </a:extLst>
            </p:cNvPr>
            <p:cNvGrpSpPr/>
            <p:nvPr/>
          </p:nvGrpSpPr>
          <p:grpSpPr>
            <a:xfrm>
              <a:off x="2041419" y="3345948"/>
              <a:ext cx="330658" cy="377233"/>
              <a:chOff x="2044483" y="599103"/>
              <a:chExt cx="330658" cy="377233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0367500-0480-5F10-6477-78FCFAA2308C}"/>
                  </a:ext>
                </a:extLst>
              </p:cNvPr>
              <p:cNvSpPr txBox="1"/>
              <p:nvPr/>
            </p:nvSpPr>
            <p:spPr>
              <a:xfrm>
                <a:off x="2079006" y="699338"/>
                <a:ext cx="261610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−</a:t>
                </a: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5A87ED7B-EBD9-499B-E3CE-C17E4F1C72F6}"/>
                  </a:ext>
                </a:extLst>
              </p:cNvPr>
              <p:cNvGrpSpPr/>
              <p:nvPr/>
            </p:nvGrpSpPr>
            <p:grpSpPr>
              <a:xfrm>
                <a:off x="2044483" y="599103"/>
                <a:ext cx="330658" cy="173435"/>
                <a:chOff x="4764820" y="5438171"/>
                <a:chExt cx="512179" cy="299022"/>
              </a:xfrm>
            </p:grpSpPr>
            <p:pic>
              <p:nvPicPr>
                <p:cNvPr id="164" name="Picture 163">
                  <a:extLst>
                    <a:ext uri="{FF2B5EF4-FFF2-40B4-BE49-F238E27FC236}">
                      <a16:creationId xmlns:a16="http://schemas.microsoft.com/office/drawing/2014/main" id="{04FADC1F-2114-F65E-EA3E-9AB76A69B8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764820" y="5438171"/>
                  <a:ext cx="315523" cy="95252"/>
                </a:xfrm>
                <a:prstGeom prst="rect">
                  <a:avLst/>
                </a:prstGeom>
              </p:spPr>
            </p:pic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D4856699-DBBC-83BE-238E-2C50615887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961476" y="5521361"/>
                  <a:ext cx="315523" cy="95251"/>
                </a:xfrm>
                <a:prstGeom prst="rect">
                  <a:avLst/>
                </a:prstGeom>
              </p:spPr>
            </p:pic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292901D1-4865-08F6-2838-37FE51394B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890716" y="5641941"/>
                  <a:ext cx="315523" cy="9525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2977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2716444" y="621655"/>
            <a:ext cx="3795306" cy="1413462"/>
            <a:chOff x="2932181" y="642839"/>
            <a:chExt cx="3795306" cy="1413462"/>
          </a:xfrm>
        </p:grpSpPr>
        <p:grpSp>
          <p:nvGrpSpPr>
            <p:cNvPr id="2" name="Group 1"/>
            <p:cNvGrpSpPr/>
            <p:nvPr/>
          </p:nvGrpSpPr>
          <p:grpSpPr>
            <a:xfrm>
              <a:off x="5088368" y="642839"/>
              <a:ext cx="1639119" cy="1413462"/>
              <a:chOff x="1784166" y="238696"/>
              <a:chExt cx="1795676" cy="155626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682593A-CA6F-4B57-0046-7A17FA0BE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3109025" y="498469"/>
                <a:ext cx="470817" cy="174552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7276062-5F16-9497-832E-64DDAD35A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3043103" y="238696"/>
                <a:ext cx="482409" cy="17885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C805CBB-178D-00C7-F300-9203AD83B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784166" y="1052242"/>
                <a:ext cx="1111590" cy="74271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7365DFF-31A0-B473-03F6-43CF4001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333241">
                <a:off x="3107178" y="1037526"/>
                <a:ext cx="198094" cy="139175"/>
              </a:xfrm>
              <a:prstGeom prst="rect">
                <a:avLst/>
              </a:prstGeom>
            </p:spPr>
          </p:pic>
          <p:cxnSp>
            <p:nvCxnSpPr>
              <p:cNvPr id="7" name="Curved Connector 6">
                <a:extLst>
                  <a:ext uri="{FF2B5EF4-FFF2-40B4-BE49-F238E27FC236}">
                    <a16:creationId xmlns:a16="http://schemas.microsoft.com/office/drawing/2014/main" id="{B4D0B01F-796E-F7E3-0BC9-B43AB1663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6090" y="1224314"/>
                <a:ext cx="497599" cy="234726"/>
              </a:xfrm>
              <a:prstGeom prst="curvedConnector3">
                <a:avLst>
                  <a:gd name="adj1" fmla="val 98689"/>
                </a:avLst>
              </a:prstGeom>
              <a:ln w="25400">
                <a:solidFill>
                  <a:srgbClr val="FF00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7365DFF-31A0-B473-03F6-43CF4001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333241">
                <a:off x="3290721" y="963977"/>
                <a:ext cx="198094" cy="139175"/>
              </a:xfrm>
              <a:prstGeom prst="rect">
                <a:avLst/>
              </a:prstGeom>
            </p:spPr>
          </p:pic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2001CFA1-D75B-AFCB-2F98-31D56B41A5EA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rot="5400000" flipH="1" flipV="1">
                <a:off x="3139298" y="764610"/>
                <a:ext cx="296724" cy="113546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932181" y="645164"/>
              <a:ext cx="1632387" cy="1380336"/>
              <a:chOff x="1784166" y="226483"/>
              <a:chExt cx="1795676" cy="156847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682593A-CA6F-4B57-0046-7A17FA0BE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3109025" y="498469"/>
                <a:ext cx="470817" cy="17455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7276062-5F16-9497-832E-64DDAD35A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3010159" y="226483"/>
                <a:ext cx="515352" cy="19106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C805CBB-178D-00C7-F300-9203AD83B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784166" y="1052242"/>
                <a:ext cx="1111590" cy="742716"/>
              </a:xfrm>
              <a:prstGeom prst="rect">
                <a:avLst/>
              </a:prstGeom>
            </p:spPr>
          </p:pic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B4D0B01F-796E-F7E3-0BC9-B43AB1663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6609" y="386766"/>
                <a:ext cx="869147" cy="572510"/>
              </a:xfrm>
              <a:prstGeom prst="curvedConnector3">
                <a:avLst>
                  <a:gd name="adj1" fmla="val 50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urved Connector 14">
                <a:extLst>
                  <a:ext uri="{FF2B5EF4-FFF2-40B4-BE49-F238E27FC236}">
                    <a16:creationId xmlns:a16="http://schemas.microsoft.com/office/drawing/2014/main" id="{B4D0B01F-796E-F7E3-0BC9-B43AB1663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7501" y="539166"/>
                <a:ext cx="579616" cy="496469"/>
              </a:xfrm>
              <a:prstGeom prst="curvedConnector3">
                <a:avLst>
                  <a:gd name="adj1" fmla="val 50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7365DFF-31A0-B473-03F6-43CF4001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333241">
                <a:off x="3107178" y="1037526"/>
                <a:ext cx="198094" cy="13917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7365DFF-31A0-B473-03F6-43CF4001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333241">
                <a:off x="3290721" y="963977"/>
                <a:ext cx="198094" cy="139175"/>
              </a:xfrm>
              <a:prstGeom prst="rect">
                <a:avLst/>
              </a:prstGeom>
            </p:spPr>
          </p:pic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2001CFA1-D75B-AFCB-2F98-31D56B41A5EA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 rot="5400000" flipH="1" flipV="1">
                <a:off x="3139298" y="764610"/>
                <a:ext cx="296724" cy="113546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33306" y="2586959"/>
            <a:ext cx="132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(b) Size-selective </a:t>
            </a:r>
          </a:p>
          <a:p>
            <a:r>
              <a:rPr lang="en-US" sz="1200" dirty="0"/>
              <a:t>      Bird predation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574642" y="2558562"/>
            <a:ext cx="3850551" cy="695337"/>
            <a:chOff x="2905847" y="2419234"/>
            <a:chExt cx="3850551" cy="695337"/>
          </a:xfrm>
        </p:grpSpPr>
        <p:grpSp>
          <p:nvGrpSpPr>
            <p:cNvPr id="19" name="Group 18"/>
            <p:cNvGrpSpPr/>
            <p:nvPr/>
          </p:nvGrpSpPr>
          <p:grpSpPr>
            <a:xfrm>
              <a:off x="2905847" y="2419234"/>
              <a:ext cx="1665687" cy="635126"/>
              <a:chOff x="1957561" y="2366935"/>
              <a:chExt cx="1665687" cy="63512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C00065A-9E9A-4C31-12A8-9B1CC2898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57561" y="2378462"/>
                <a:ext cx="646074" cy="623599"/>
              </a:xfrm>
              <a:prstGeom prst="rect">
                <a:avLst/>
              </a:prstGeom>
            </p:spPr>
          </p:pic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B4D0B01F-796E-F7E3-0BC9-B43AB1663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8050" y="2366935"/>
                <a:ext cx="554310" cy="1864"/>
              </a:xfrm>
              <a:prstGeom prst="curvedConnector4">
                <a:avLst>
                  <a:gd name="adj1" fmla="val 22214"/>
                  <a:gd name="adj2" fmla="val 12363948"/>
                </a:avLst>
              </a:prstGeom>
              <a:ln w="25400">
                <a:solidFill>
                  <a:schemeClr val="accent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7276062-5F16-9497-832E-64DDAD35A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618007" y="2746605"/>
                <a:ext cx="516015" cy="191309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7276062-5F16-9497-832E-64DDAD35A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3085274" y="2478990"/>
                <a:ext cx="537974" cy="199450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 flipV="1">
                <a:off x="3060432" y="2660572"/>
                <a:ext cx="162942" cy="89608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065099" y="2426596"/>
              <a:ext cx="1691299" cy="687975"/>
              <a:chOff x="1922716" y="2379645"/>
              <a:chExt cx="1691299" cy="68797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C00065A-9E9A-4C31-12A8-9B1CC2898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22716" y="2379645"/>
                <a:ext cx="646074" cy="623599"/>
              </a:xfrm>
              <a:prstGeom prst="rect">
                <a:avLst/>
              </a:prstGeom>
            </p:spPr>
          </p:pic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B4D0B01F-796E-F7E3-0BC9-B43AB1663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2440" y="2396326"/>
                <a:ext cx="554310" cy="1864"/>
              </a:xfrm>
              <a:prstGeom prst="curvedConnector4">
                <a:avLst>
                  <a:gd name="adj1" fmla="val 22214"/>
                  <a:gd name="adj2" fmla="val 12363948"/>
                </a:avLst>
              </a:prstGeom>
              <a:ln w="25400">
                <a:solidFill>
                  <a:schemeClr val="accent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7276062-5F16-9497-832E-64DDAD35A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618007" y="2746605"/>
                <a:ext cx="516015" cy="191309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7276062-5F16-9497-832E-64DDAD35A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3085274" y="2482412"/>
                <a:ext cx="528741" cy="196027"/>
              </a:xfrm>
              <a:prstGeom prst="rect">
                <a:avLst/>
              </a:prstGeom>
            </p:spPr>
          </p:pic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B4D0B01F-796E-F7E3-0BC9-B43AB1663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4343" y="2980202"/>
                <a:ext cx="526049" cy="87418"/>
              </a:xfrm>
              <a:prstGeom prst="curvedConnector2">
                <a:avLst/>
              </a:prstGeom>
              <a:ln w="25400">
                <a:solidFill>
                  <a:srgbClr val="FF0000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3060432" y="2660572"/>
                <a:ext cx="162942" cy="89608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333306" y="1100042"/>
            <a:ext cx="1385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(a) Alternative prey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3306" y="414906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(c) Fish predators 1:</a:t>
            </a:r>
          </a:p>
          <a:p>
            <a:r>
              <a:rPr lang="en-US" sz="1200" dirty="0"/>
              <a:t>      Reduced competition</a:t>
            </a:r>
          </a:p>
          <a:p>
            <a:endParaRPr lang="en-US" sz="12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2569960" y="5395299"/>
            <a:ext cx="3961161" cy="1265551"/>
            <a:chOff x="2829744" y="3464446"/>
            <a:chExt cx="3961161" cy="1265551"/>
          </a:xfrm>
        </p:grpSpPr>
        <p:grpSp>
          <p:nvGrpSpPr>
            <p:cNvPr id="34" name="Group 33"/>
            <p:cNvGrpSpPr/>
            <p:nvPr/>
          </p:nvGrpSpPr>
          <p:grpSpPr>
            <a:xfrm>
              <a:off x="2829744" y="3464446"/>
              <a:ext cx="1710090" cy="1232676"/>
              <a:chOff x="6095177" y="979859"/>
              <a:chExt cx="1710090" cy="1232676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E623AC7-AEA1-E25A-3754-09C9B018B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565834" flipH="1">
                <a:off x="6095177" y="1827033"/>
                <a:ext cx="994761" cy="385502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37276062-5F16-9497-832E-64DDAD35A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7246943" y="979859"/>
                <a:ext cx="558324" cy="206995"/>
              </a:xfrm>
              <a:prstGeom prst="rect">
                <a:avLst/>
              </a:prstGeom>
            </p:spPr>
          </p:pic>
          <p:cxnSp>
            <p:nvCxnSpPr>
              <p:cNvPr id="37" name="Curved Connector 36">
                <a:extLst>
                  <a:ext uri="{FF2B5EF4-FFF2-40B4-BE49-F238E27FC236}">
                    <a16:creationId xmlns:a16="http://schemas.microsoft.com/office/drawing/2014/main" id="{B4D0B01F-796E-F7E3-0BC9-B43AB166377C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rot="5400000" flipH="1" flipV="1">
                <a:off x="6415998" y="1235702"/>
                <a:ext cx="719433" cy="480543"/>
              </a:xfrm>
              <a:prstGeom prst="curvedConnector3">
                <a:avLst>
                  <a:gd name="adj1" fmla="val 99735"/>
                </a:avLst>
              </a:prstGeom>
              <a:ln w="254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67365DFF-31A0-B473-03F6-43CF4001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333241">
                <a:off x="7318232" y="1630644"/>
                <a:ext cx="198094" cy="139175"/>
              </a:xfrm>
              <a:prstGeom prst="rect">
                <a:avLst/>
              </a:prstGeom>
            </p:spPr>
          </p:pic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B4D0B01F-796E-F7E3-0BC9-B43AB1663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6115" y="1911851"/>
                <a:ext cx="691111" cy="248783"/>
              </a:xfrm>
              <a:prstGeom prst="curvedConnector3">
                <a:avLst>
                  <a:gd name="adj1" fmla="val 101633"/>
                </a:avLst>
              </a:prstGeom>
              <a:ln w="25400">
                <a:solidFill>
                  <a:schemeClr val="accent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7365DFF-31A0-B473-03F6-43CF4001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333241">
                <a:off x="7501775" y="1557095"/>
                <a:ext cx="198094" cy="139175"/>
              </a:xfrm>
              <a:prstGeom prst="rect">
                <a:avLst/>
              </a:prstGeom>
            </p:spPr>
          </p:pic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2001CFA1-D75B-AFCB-2F98-31D56B41A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362683" y="1324784"/>
                <a:ext cx="296724" cy="113546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5029917" y="3479739"/>
              <a:ext cx="1760988" cy="1250258"/>
              <a:chOff x="6044279" y="985973"/>
              <a:chExt cx="1760988" cy="1250258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E623AC7-AEA1-E25A-3754-09C9B018B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565834" flipH="1">
                <a:off x="6044279" y="1850729"/>
                <a:ext cx="994761" cy="385502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37276062-5F16-9497-832E-64DDAD35A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7263433" y="985973"/>
                <a:ext cx="541834" cy="20088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7365DFF-31A0-B473-03F6-43CF4001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333241">
                <a:off x="7318232" y="1630644"/>
                <a:ext cx="198094" cy="139175"/>
              </a:xfrm>
              <a:prstGeom prst="rect">
                <a:avLst/>
              </a:prstGeom>
            </p:spPr>
          </p:pic>
          <p:cxnSp>
            <p:nvCxnSpPr>
              <p:cNvPr id="47" name="Curved Connector 46">
                <a:extLst>
                  <a:ext uri="{FF2B5EF4-FFF2-40B4-BE49-F238E27FC236}">
                    <a16:creationId xmlns:a16="http://schemas.microsoft.com/office/drawing/2014/main" id="{B4D0B01F-796E-F7E3-0BC9-B43AB1663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6115" y="1911851"/>
                <a:ext cx="691111" cy="248783"/>
              </a:xfrm>
              <a:prstGeom prst="curvedConnector3">
                <a:avLst>
                  <a:gd name="adj1" fmla="val 101633"/>
                </a:avLst>
              </a:prstGeom>
              <a:ln w="25400">
                <a:solidFill>
                  <a:schemeClr val="accent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7365DFF-31A0-B473-03F6-43CF4001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333241">
                <a:off x="7501775" y="1557095"/>
                <a:ext cx="198094" cy="139175"/>
              </a:xfrm>
              <a:prstGeom prst="rect">
                <a:avLst/>
              </a:prstGeom>
            </p:spPr>
          </p:pic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2001CFA1-D75B-AFCB-2F98-31D56B41A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362683" y="1324784"/>
                <a:ext cx="296724" cy="113546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35775" y="1180112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333306" y="7331964"/>
            <a:ext cx="24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(e) Mammal benefit (arrows) removed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2552610" y="3884881"/>
            <a:ext cx="3872583" cy="1228505"/>
            <a:chOff x="2663114" y="5103011"/>
            <a:chExt cx="3872583" cy="1228505"/>
          </a:xfrm>
        </p:grpSpPr>
        <p:grpSp>
          <p:nvGrpSpPr>
            <p:cNvPr id="52" name="Group 51"/>
            <p:cNvGrpSpPr/>
            <p:nvPr/>
          </p:nvGrpSpPr>
          <p:grpSpPr>
            <a:xfrm>
              <a:off x="2663114" y="5111307"/>
              <a:ext cx="1804109" cy="1220209"/>
              <a:chOff x="6001157" y="992087"/>
              <a:chExt cx="1804109" cy="1220209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8E623AC7-AEA1-E25A-3754-09C9B018B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565834" flipH="1">
                <a:off x="6001157" y="1826794"/>
                <a:ext cx="994761" cy="385502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37276062-5F16-9497-832E-64DDAD35A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7279923" y="992087"/>
                <a:ext cx="525343" cy="194767"/>
              </a:xfrm>
              <a:prstGeom prst="rect">
                <a:avLst/>
              </a:prstGeom>
            </p:spPr>
          </p:pic>
          <p:cxnSp>
            <p:nvCxnSpPr>
              <p:cNvPr id="55" name="Curved Connector 54">
                <a:extLst>
                  <a:ext uri="{FF2B5EF4-FFF2-40B4-BE49-F238E27FC236}">
                    <a16:creationId xmlns:a16="http://schemas.microsoft.com/office/drawing/2014/main" id="{B4D0B01F-796E-F7E3-0BC9-B43AB166377C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rot="5400000" flipH="1" flipV="1">
                <a:off x="6369107" y="1188572"/>
                <a:ext cx="719194" cy="574563"/>
              </a:xfrm>
              <a:prstGeom prst="curvedConnector3">
                <a:avLst>
                  <a:gd name="adj1" fmla="val 99751"/>
                </a:avLst>
              </a:prstGeom>
              <a:ln w="25400">
                <a:solidFill>
                  <a:schemeClr val="accent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67365DFF-31A0-B473-03F6-43CF4001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333241">
                <a:off x="7318232" y="1630644"/>
                <a:ext cx="198094" cy="139175"/>
              </a:xfrm>
              <a:prstGeom prst="rect">
                <a:avLst/>
              </a:prstGeom>
            </p:spPr>
          </p:pic>
          <p:cxnSp>
            <p:nvCxnSpPr>
              <p:cNvPr id="57" name="Curved Connector 56">
                <a:extLst>
                  <a:ext uri="{FF2B5EF4-FFF2-40B4-BE49-F238E27FC236}">
                    <a16:creationId xmlns:a16="http://schemas.microsoft.com/office/drawing/2014/main" id="{B4D0B01F-796E-F7E3-0BC9-B43AB1663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6115" y="1911851"/>
                <a:ext cx="691111" cy="248783"/>
              </a:xfrm>
              <a:prstGeom prst="curvedConnector3">
                <a:avLst>
                  <a:gd name="adj1" fmla="val 101633"/>
                </a:avLst>
              </a:prstGeom>
              <a:ln w="25400">
                <a:solidFill>
                  <a:schemeClr val="accent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67365DFF-31A0-B473-03F6-43CF4001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333241">
                <a:off x="7501775" y="1557095"/>
                <a:ext cx="198094" cy="139175"/>
              </a:xfrm>
              <a:prstGeom prst="rect">
                <a:avLst/>
              </a:prstGeom>
            </p:spPr>
          </p:pic>
          <p:cxnSp>
            <p:nvCxnSpPr>
              <p:cNvPr id="59" name="Curved Connector 58">
                <a:extLst>
                  <a:ext uri="{FF2B5EF4-FFF2-40B4-BE49-F238E27FC236}">
                    <a16:creationId xmlns:a16="http://schemas.microsoft.com/office/drawing/2014/main" id="{2001CFA1-D75B-AFCB-2F98-31D56B41A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362683" y="1324784"/>
                <a:ext cx="296724" cy="113546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4875177" y="5103011"/>
              <a:ext cx="1660520" cy="1205129"/>
              <a:chOff x="6144746" y="990985"/>
              <a:chExt cx="1660520" cy="1205129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8E623AC7-AEA1-E25A-3754-09C9B018B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565834" flipH="1">
                <a:off x="6144746" y="1810612"/>
                <a:ext cx="994761" cy="38550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7276062-5F16-9497-832E-64DDAD35A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7276949" y="990985"/>
                <a:ext cx="528317" cy="19587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7365DFF-31A0-B473-03F6-43CF4001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333241">
                <a:off x="7318232" y="1630644"/>
                <a:ext cx="198094" cy="139175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67365DFF-31A0-B473-03F6-43CF40011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333241">
                <a:off x="7501775" y="1557095"/>
                <a:ext cx="198094" cy="139175"/>
              </a:xfrm>
              <a:prstGeom prst="rect">
                <a:avLst/>
              </a:prstGeom>
            </p:spPr>
          </p:pic>
          <p:cxnSp>
            <p:nvCxnSpPr>
              <p:cNvPr id="67" name="Curved Connector 66">
                <a:extLst>
                  <a:ext uri="{FF2B5EF4-FFF2-40B4-BE49-F238E27FC236}">
                    <a16:creationId xmlns:a16="http://schemas.microsoft.com/office/drawing/2014/main" id="{2001CFA1-D75B-AFCB-2F98-31D56B41A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362683" y="1324784"/>
                <a:ext cx="296724" cy="113546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2423856" y="7225971"/>
            <a:ext cx="1964377" cy="1198418"/>
            <a:chOff x="7014117" y="2445298"/>
            <a:chExt cx="2686607" cy="1617366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0ECF6B7-5D5A-6059-0E32-DD9695E38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4117" y="2798074"/>
              <a:ext cx="738151" cy="80553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E823392-C955-E693-3FF2-0C007659E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60066" flipH="1">
              <a:off x="8392873" y="2844008"/>
              <a:ext cx="1307851" cy="705756"/>
            </a:xfrm>
            <a:prstGeom prst="rect">
              <a:avLst/>
            </a:prstGeom>
          </p:spPr>
        </p:pic>
        <p:cxnSp>
          <p:nvCxnSpPr>
            <p:cNvPr id="73" name="Curved Connector 72">
              <a:extLst>
                <a:ext uri="{FF2B5EF4-FFF2-40B4-BE49-F238E27FC236}">
                  <a16:creationId xmlns:a16="http://schemas.microsoft.com/office/drawing/2014/main" id="{0FA5A0D2-FDBC-9E34-CE52-01127EF7A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885" y="3612013"/>
              <a:ext cx="545171" cy="431021"/>
            </a:xfrm>
            <a:prstGeom prst="curvedConnector3">
              <a:avLst>
                <a:gd name="adj1" fmla="val 111364"/>
              </a:avLst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0FA5A0D2-FDBC-9E34-CE52-01127EF7AAA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854452" y="2572994"/>
              <a:ext cx="546194" cy="476943"/>
            </a:xfrm>
            <a:prstGeom prst="curvedConnector3">
              <a:avLst>
                <a:gd name="adj1" fmla="val 2848"/>
              </a:avLst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>
              <a:extLst>
                <a:ext uri="{FF2B5EF4-FFF2-40B4-BE49-F238E27FC236}">
                  <a16:creationId xmlns:a16="http://schemas.microsoft.com/office/drawing/2014/main" id="{0FA5A0D2-FDBC-9E34-CE52-01127EF7AA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9409" y="2536309"/>
              <a:ext cx="606029" cy="424007"/>
            </a:xfrm>
            <a:prstGeom prst="curvedConnector3">
              <a:avLst>
                <a:gd name="adj1" fmla="val 2159"/>
              </a:avLst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0FA5A0D2-FDBC-9E34-CE52-01127EF7AAA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251825" y="3717375"/>
              <a:ext cx="482405" cy="345289"/>
            </a:xfrm>
            <a:prstGeom prst="curvedConnector3">
              <a:avLst>
                <a:gd name="adj1" fmla="val 98544"/>
              </a:avLst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30947" y="7283580"/>
            <a:ext cx="1964377" cy="1198418"/>
            <a:chOff x="7014117" y="2445298"/>
            <a:chExt cx="2686607" cy="1617366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0ECF6B7-5D5A-6059-0E32-DD9695E38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4117" y="2798074"/>
              <a:ext cx="738151" cy="805539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E823392-C955-E693-3FF2-0C007659E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60066" flipH="1">
              <a:off x="8392873" y="2844008"/>
              <a:ext cx="1307851" cy="705756"/>
            </a:xfrm>
            <a:prstGeom prst="rect">
              <a:avLst/>
            </a:prstGeom>
          </p:spPr>
        </p:pic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0FA5A0D2-FDBC-9E34-CE52-01127EF7A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3162" y="3584385"/>
              <a:ext cx="545171" cy="431021"/>
            </a:xfrm>
            <a:prstGeom prst="curvedConnector3">
              <a:avLst>
                <a:gd name="adj1" fmla="val 111364"/>
              </a:avLst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>
              <a:extLst>
                <a:ext uri="{FF2B5EF4-FFF2-40B4-BE49-F238E27FC236}">
                  <a16:creationId xmlns:a16="http://schemas.microsoft.com/office/drawing/2014/main" id="{0FA5A0D2-FDBC-9E34-CE52-01127EF7AA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9409" y="2536309"/>
              <a:ext cx="606029" cy="424007"/>
            </a:xfrm>
            <a:prstGeom prst="curvedConnector3">
              <a:avLst>
                <a:gd name="adj1" fmla="val 3371"/>
              </a:avLst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0FA5A0D2-FDBC-9E34-CE52-01127EF7AAA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251825" y="3717375"/>
              <a:ext cx="482405" cy="345289"/>
            </a:xfrm>
            <a:prstGeom prst="curvedConnector3">
              <a:avLst>
                <a:gd name="adj1" fmla="val 98544"/>
              </a:avLst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096307" y="3375943"/>
              <a:ext cx="252650" cy="37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FEBE17C-289B-F0AE-E7B3-67D6FEACC77C}"/>
              </a:ext>
            </a:extLst>
          </p:cNvPr>
          <p:cNvCxnSpPr/>
          <p:nvPr/>
        </p:nvCxnSpPr>
        <p:spPr>
          <a:xfrm>
            <a:off x="333487" y="6977745"/>
            <a:ext cx="6214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0FD12D-2715-F32E-3CAD-BD058F4ED207}"/>
              </a:ext>
            </a:extLst>
          </p:cNvPr>
          <p:cNvCxnSpPr/>
          <p:nvPr/>
        </p:nvCxnSpPr>
        <p:spPr>
          <a:xfrm>
            <a:off x="353719" y="5257806"/>
            <a:ext cx="6214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1D2D088-6A8A-CDEC-7A03-582936BF9CEB}"/>
              </a:ext>
            </a:extLst>
          </p:cNvPr>
          <p:cNvCxnSpPr/>
          <p:nvPr/>
        </p:nvCxnSpPr>
        <p:spPr>
          <a:xfrm>
            <a:off x="353719" y="3581408"/>
            <a:ext cx="6214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49111D-3328-9268-D6B8-911F119584D8}"/>
              </a:ext>
            </a:extLst>
          </p:cNvPr>
          <p:cNvCxnSpPr/>
          <p:nvPr/>
        </p:nvCxnSpPr>
        <p:spPr>
          <a:xfrm>
            <a:off x="353719" y="2111830"/>
            <a:ext cx="6214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6282626-D977-348A-10D1-B100A827FED0}"/>
              </a:ext>
            </a:extLst>
          </p:cNvPr>
          <p:cNvCxnSpPr/>
          <p:nvPr/>
        </p:nvCxnSpPr>
        <p:spPr>
          <a:xfrm>
            <a:off x="353719" y="489859"/>
            <a:ext cx="6214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00130D8-8B99-5037-D9F9-DF43D8E39A58}"/>
              </a:ext>
            </a:extLst>
          </p:cNvPr>
          <p:cNvSpPr txBox="1"/>
          <p:nvPr/>
        </p:nvSpPr>
        <p:spPr>
          <a:xfrm>
            <a:off x="2716444" y="205552"/>
            <a:ext cx="391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Base food web        		</a:t>
            </a:r>
            <a:r>
              <a:rPr lang="en-US" sz="1200" b="1" dirty="0" smtClean="0"/>
              <a:t>     Alternate </a:t>
            </a:r>
            <a:r>
              <a:rPr lang="en-US" sz="1200" b="1" dirty="0"/>
              <a:t>food web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9655F1-DAD1-7674-F13B-0D56E22F0472}"/>
              </a:ext>
            </a:extLst>
          </p:cNvPr>
          <p:cNvSpPr txBox="1"/>
          <p:nvPr/>
        </p:nvSpPr>
        <p:spPr>
          <a:xfrm>
            <a:off x="333306" y="5851721"/>
            <a:ext cx="158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(d) Fish predators 2:</a:t>
            </a:r>
          </a:p>
          <a:p>
            <a:r>
              <a:rPr lang="en-US" sz="1200" dirty="0"/>
              <a:t>      Reduced predation</a:t>
            </a:r>
          </a:p>
          <a:p>
            <a:endParaRPr lang="en-US" sz="1200" dirty="0"/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B4D0B01F-796E-F7E3-0BC9-B43AB16637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88730" y="4165890"/>
            <a:ext cx="717220" cy="422106"/>
          </a:xfrm>
          <a:prstGeom prst="curvedConnector3">
            <a:avLst>
              <a:gd name="adj1" fmla="val 97671"/>
            </a:avLst>
          </a:prstGeom>
          <a:ln w="254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0FA5A0D2-FDBC-9E34-CE52-01127EF7A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18582" y="7315836"/>
            <a:ext cx="404713" cy="348728"/>
          </a:xfrm>
          <a:prstGeom prst="curvedConnector3">
            <a:avLst>
              <a:gd name="adj1" fmla="val 2848"/>
            </a:avLst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/>
          <p:cNvPicPr>
            <a:picLocks noChangeAspect="1"/>
          </p:cNvPicPr>
          <p:nvPr/>
        </p:nvPicPr>
        <p:blipFill>
          <a:blip r:embed="rId19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3638" y="7155905"/>
            <a:ext cx="662051" cy="231296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20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856" y="8265673"/>
            <a:ext cx="634628" cy="221715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1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116" y="7178687"/>
            <a:ext cx="644880" cy="225297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2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7466" y="8319235"/>
            <a:ext cx="599514" cy="209448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6877E8C-C24D-3278-1E9D-A30B90F19239}"/>
              </a:ext>
            </a:extLst>
          </p:cNvPr>
          <p:cNvGrpSpPr/>
          <p:nvPr/>
        </p:nvGrpSpPr>
        <p:grpSpPr>
          <a:xfrm>
            <a:off x="862640" y="8064301"/>
            <a:ext cx="1272731" cy="624457"/>
            <a:chOff x="463895" y="7560220"/>
            <a:chExt cx="1306024" cy="72726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9D46A7-CED0-80DD-BD75-7941B2EE4CB4}"/>
                </a:ext>
              </a:extLst>
            </p:cNvPr>
            <p:cNvSpPr/>
            <p:nvPr/>
          </p:nvSpPr>
          <p:spPr>
            <a:xfrm>
              <a:off x="463895" y="7560220"/>
              <a:ext cx="1139843" cy="727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964EDF-0A91-E3BF-4583-4E01036B0F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778" y="7911274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3736CF9-C88C-8585-CFBA-6A51B9C86CC9}"/>
                </a:ext>
              </a:extLst>
            </p:cNvPr>
            <p:cNvCxnSpPr>
              <a:cxnSpLocks/>
            </p:cNvCxnSpPr>
            <p:nvPr/>
          </p:nvCxnSpPr>
          <p:spPr>
            <a:xfrm>
              <a:off x="540778" y="8164153"/>
              <a:ext cx="228600" cy="0"/>
            </a:xfrm>
            <a:prstGeom prst="line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62D932C-B3C5-E697-B726-9E1BA6751C5B}"/>
                </a:ext>
              </a:extLst>
            </p:cNvPr>
            <p:cNvCxnSpPr>
              <a:cxnSpLocks/>
            </p:cNvCxnSpPr>
            <p:nvPr/>
          </p:nvCxnSpPr>
          <p:spPr>
            <a:xfrm>
              <a:off x="540778" y="7658397"/>
              <a:ext cx="228600" cy="0"/>
            </a:xfrm>
            <a:prstGeom prst="line">
              <a:avLst/>
            </a:prstGeom>
            <a:ln w="38100">
              <a:solidFill>
                <a:srgbClr val="FD0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3233370-5A1C-B3D7-9B62-D1FC01348995}"/>
                </a:ext>
              </a:extLst>
            </p:cNvPr>
            <p:cNvSpPr txBox="1"/>
            <p:nvPr/>
          </p:nvSpPr>
          <p:spPr>
            <a:xfrm>
              <a:off x="764849" y="7582537"/>
              <a:ext cx="1005070" cy="704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00"/>
                </a:lnSpc>
                <a:spcAft>
                  <a:spcPts val="100"/>
                </a:spcAft>
              </a:pPr>
              <a:r>
                <a:rPr lang="en-US" sz="1000" dirty="0" smtClean="0"/>
                <a:t>Added</a:t>
              </a:r>
            </a:p>
            <a:p>
              <a:pPr>
                <a:lnSpc>
                  <a:spcPts val="400"/>
                </a:lnSpc>
                <a:spcAft>
                  <a:spcPts val="100"/>
                </a:spcAft>
              </a:pPr>
              <a:endParaRPr lang="en-US" sz="1000" dirty="0"/>
            </a:p>
            <a:p>
              <a:pPr>
                <a:lnSpc>
                  <a:spcPts val="800"/>
                </a:lnSpc>
                <a:spcAft>
                  <a:spcPts val="100"/>
                </a:spcAft>
              </a:pPr>
              <a:r>
                <a:rPr lang="en-US" sz="1000" dirty="0" smtClean="0"/>
                <a:t>Removed or changed sign</a:t>
              </a:r>
            </a:p>
            <a:p>
              <a:pPr>
                <a:lnSpc>
                  <a:spcPts val="400"/>
                </a:lnSpc>
                <a:spcAft>
                  <a:spcPts val="100"/>
                </a:spcAft>
              </a:pPr>
              <a:endParaRPr lang="en-US" sz="1000" dirty="0"/>
            </a:p>
            <a:p>
              <a:pPr>
                <a:lnSpc>
                  <a:spcPts val="600"/>
                </a:lnSpc>
                <a:spcAft>
                  <a:spcPts val="100"/>
                </a:spcAft>
              </a:pPr>
              <a:r>
                <a:rPr lang="en-US" sz="1000" dirty="0" smtClean="0"/>
                <a:t>Unchanged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91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686"/>
            <a:ext cx="6858000" cy="33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3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1180" y="319369"/>
            <a:ext cx="6264121" cy="7932161"/>
            <a:chOff x="121180" y="319369"/>
            <a:chExt cx="6264121" cy="793216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1" b="11356"/>
            <a:stretch/>
          </p:blipFill>
          <p:spPr>
            <a:xfrm>
              <a:off x="271220" y="395207"/>
              <a:ext cx="6114081" cy="367309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13" b="11187"/>
            <a:stretch/>
          </p:blipFill>
          <p:spPr>
            <a:xfrm>
              <a:off x="271220" y="4254282"/>
              <a:ext cx="6114081" cy="371959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21180" y="31936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271" y="417554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3600" y="7882198"/>
              <a:ext cx="26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Temperature hypothesis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58189" y="3937257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Food web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81" y="978156"/>
            <a:ext cx="5172075" cy="6459523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107877" y="1266319"/>
            <a:ext cx="85015" cy="5830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332660" y="1225399"/>
            <a:ext cx="1577620" cy="261610"/>
            <a:chOff x="1443979" y="1774039"/>
            <a:chExt cx="1577620" cy="261610"/>
          </a:xfrm>
        </p:grpSpPr>
        <p:sp>
          <p:nvSpPr>
            <p:cNvPr id="30" name="TextBox 29"/>
            <p:cNvSpPr txBox="1"/>
            <p:nvPr/>
          </p:nvSpPr>
          <p:spPr>
            <a:xfrm>
              <a:off x="1849330" y="1774039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From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94265" y="1774039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To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43979" y="1774039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Link:</a:t>
              </a:r>
              <a:endParaRPr lang="en-US" sz="11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7099" y="1485743"/>
            <a:ext cx="898900" cy="5279324"/>
            <a:chOff x="518418" y="2034383"/>
            <a:chExt cx="898900" cy="5279324"/>
          </a:xfrm>
        </p:grpSpPr>
        <p:sp>
          <p:nvSpPr>
            <p:cNvPr id="27" name="TextBox 26"/>
            <p:cNvSpPr txBox="1"/>
            <p:nvPr/>
          </p:nvSpPr>
          <p:spPr>
            <a:xfrm>
              <a:off x="758035" y="2034383"/>
              <a:ext cx="659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Climate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7759" y="3851445"/>
              <a:ext cx="72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Predator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781" y="2805495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Salmon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8035" y="5583678"/>
              <a:ext cx="659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Climate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7781" y="6281069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Salmon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8418" y="6558418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Competitor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7759" y="7036708"/>
              <a:ext cx="72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Predator</a:t>
              </a:r>
            </a:p>
          </p:txBody>
        </p:sp>
      </p:grpSp>
      <p:sp>
        <p:nvSpPr>
          <p:cNvPr id="48" name="Left Bracket 47"/>
          <p:cNvSpPr/>
          <p:nvPr/>
        </p:nvSpPr>
        <p:spPr>
          <a:xfrm>
            <a:off x="2363401" y="2587668"/>
            <a:ext cx="52349" cy="4285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/>
          <p:cNvSpPr/>
          <p:nvPr/>
        </p:nvSpPr>
        <p:spPr>
          <a:xfrm>
            <a:off x="2374879" y="3374119"/>
            <a:ext cx="45719" cy="43148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12781" y="4747640"/>
            <a:ext cx="50569" cy="1296322"/>
            <a:chOff x="2324100" y="5296280"/>
            <a:chExt cx="50569" cy="1296322"/>
          </a:xfrm>
        </p:grpSpPr>
        <p:sp>
          <p:nvSpPr>
            <p:cNvPr id="51" name="Left Bracket 50"/>
            <p:cNvSpPr/>
            <p:nvPr/>
          </p:nvSpPr>
          <p:spPr>
            <a:xfrm>
              <a:off x="2324100" y="5296280"/>
              <a:ext cx="45719" cy="87520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 Bracket 51"/>
            <p:cNvSpPr/>
            <p:nvPr/>
          </p:nvSpPr>
          <p:spPr>
            <a:xfrm>
              <a:off x="2324100" y="6280099"/>
              <a:ext cx="50569" cy="312503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418159" y="1485743"/>
            <a:ext cx="50569" cy="5523364"/>
            <a:chOff x="1529478" y="2034383"/>
            <a:chExt cx="50569" cy="5523364"/>
          </a:xfrm>
        </p:grpSpPr>
        <p:sp>
          <p:nvSpPr>
            <p:cNvPr id="38" name="Left Bracket 37"/>
            <p:cNvSpPr/>
            <p:nvPr/>
          </p:nvSpPr>
          <p:spPr>
            <a:xfrm>
              <a:off x="1529478" y="6275452"/>
              <a:ext cx="45719" cy="2762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ket 40"/>
            <p:cNvSpPr/>
            <p:nvPr/>
          </p:nvSpPr>
          <p:spPr>
            <a:xfrm>
              <a:off x="1529478" y="5279866"/>
              <a:ext cx="45719" cy="891621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/>
            <p:cNvSpPr/>
            <p:nvPr/>
          </p:nvSpPr>
          <p:spPr>
            <a:xfrm>
              <a:off x="1529478" y="6823817"/>
              <a:ext cx="45719" cy="73393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Left Bracket 44"/>
            <p:cNvSpPr/>
            <p:nvPr/>
          </p:nvSpPr>
          <p:spPr>
            <a:xfrm>
              <a:off x="1529478" y="6650093"/>
              <a:ext cx="45719" cy="13516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529478" y="2034383"/>
              <a:ext cx="50569" cy="2371055"/>
              <a:chOff x="1531289" y="2034383"/>
              <a:chExt cx="50569" cy="2371055"/>
            </a:xfrm>
          </p:grpSpPr>
          <p:sp>
            <p:nvSpPr>
              <p:cNvPr id="33" name="Left Bracket 32"/>
              <p:cNvSpPr/>
              <p:nvPr/>
            </p:nvSpPr>
            <p:spPr>
              <a:xfrm>
                <a:off x="1531289" y="3643843"/>
                <a:ext cx="45719" cy="761595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Left Bracket 52"/>
              <p:cNvSpPr/>
              <p:nvPr/>
            </p:nvSpPr>
            <p:spPr>
              <a:xfrm>
                <a:off x="1531289" y="2034383"/>
                <a:ext cx="50569" cy="312503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Left Bracket 53"/>
              <p:cNvSpPr/>
              <p:nvPr/>
            </p:nvSpPr>
            <p:spPr>
              <a:xfrm>
                <a:off x="1531289" y="2403323"/>
                <a:ext cx="45719" cy="1161496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714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"/>
          <a:stretch/>
        </p:blipFill>
        <p:spPr>
          <a:xfrm>
            <a:off x="1172437" y="1012756"/>
            <a:ext cx="4903171" cy="64083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9665" y="1757849"/>
            <a:ext cx="659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Climate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9389" y="3578388"/>
            <a:ext cx="729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Predator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9411" y="277614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Salmon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812330" y="1128961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674947" y="1128961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To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1434141" y="1128961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Link:</a:t>
            </a:r>
            <a:endParaRPr lang="en-US" sz="1100" dirty="0"/>
          </a:p>
        </p:txBody>
      </p:sp>
      <p:sp>
        <p:nvSpPr>
          <p:cNvPr id="20" name="Left Bracket 19"/>
          <p:cNvSpPr/>
          <p:nvPr/>
        </p:nvSpPr>
        <p:spPr>
          <a:xfrm>
            <a:off x="1418948" y="1590119"/>
            <a:ext cx="45719" cy="63741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>
          <a:xfrm>
            <a:off x="1418948" y="2302354"/>
            <a:ext cx="45719" cy="132985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6108" y="5024548"/>
            <a:ext cx="659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Climate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75400" y="619500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Salmon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26037" y="5545872"/>
            <a:ext cx="898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Prey/</a:t>
            </a:r>
          </a:p>
          <a:p>
            <a:pPr algn="ctr"/>
            <a:r>
              <a:rPr lang="en-US" sz="1200" dirty="0" smtClean="0"/>
              <a:t>Competitor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95378" y="6714991"/>
            <a:ext cx="729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Predator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18949" y="4759665"/>
            <a:ext cx="55069" cy="2265885"/>
            <a:chOff x="1418949" y="4759665"/>
            <a:chExt cx="55069" cy="2265885"/>
          </a:xfrm>
        </p:grpSpPr>
        <p:sp>
          <p:nvSpPr>
            <p:cNvPr id="27" name="Left Bracket 26"/>
            <p:cNvSpPr/>
            <p:nvPr/>
          </p:nvSpPr>
          <p:spPr>
            <a:xfrm>
              <a:off x="1418949" y="5974977"/>
              <a:ext cx="55069" cy="66337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/>
            <p:cNvSpPr/>
            <p:nvPr/>
          </p:nvSpPr>
          <p:spPr>
            <a:xfrm>
              <a:off x="1418949" y="4759665"/>
              <a:ext cx="47586" cy="816551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/>
            <p:cNvSpPr/>
            <p:nvPr/>
          </p:nvSpPr>
          <p:spPr>
            <a:xfrm>
              <a:off x="1418949" y="6714991"/>
              <a:ext cx="45719" cy="31055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 Bracket 43"/>
            <p:cNvSpPr/>
            <p:nvPr/>
          </p:nvSpPr>
          <p:spPr>
            <a:xfrm>
              <a:off x="1418949" y="5639427"/>
              <a:ext cx="45719" cy="2660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33037" y="1580902"/>
            <a:ext cx="57045" cy="5087566"/>
            <a:chOff x="2333037" y="1580902"/>
            <a:chExt cx="57045" cy="5087566"/>
          </a:xfrm>
        </p:grpSpPr>
        <p:grpSp>
          <p:nvGrpSpPr>
            <p:cNvPr id="8" name="Group 7"/>
            <p:cNvGrpSpPr/>
            <p:nvPr/>
          </p:nvGrpSpPr>
          <p:grpSpPr>
            <a:xfrm>
              <a:off x="2333037" y="1580902"/>
              <a:ext cx="57045" cy="1437642"/>
              <a:chOff x="2318694" y="1470134"/>
              <a:chExt cx="57045" cy="1437642"/>
            </a:xfrm>
          </p:grpSpPr>
          <p:sp>
            <p:nvSpPr>
              <p:cNvPr id="9" name="Left Bracket 8"/>
              <p:cNvSpPr/>
              <p:nvPr/>
            </p:nvSpPr>
            <p:spPr>
              <a:xfrm>
                <a:off x="2318694" y="1470134"/>
                <a:ext cx="50462" cy="640274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Left Bracket 31"/>
              <p:cNvSpPr/>
              <p:nvPr/>
            </p:nvSpPr>
            <p:spPr>
              <a:xfrm>
                <a:off x="2323436" y="2191586"/>
                <a:ext cx="45719" cy="30071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Left Bracket 34"/>
              <p:cNvSpPr/>
              <p:nvPr/>
            </p:nvSpPr>
            <p:spPr>
              <a:xfrm>
                <a:off x="2330020" y="2597946"/>
                <a:ext cx="45719" cy="309830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344363" y="4759665"/>
              <a:ext cx="45719" cy="1908803"/>
              <a:chOff x="2344363" y="4759665"/>
              <a:chExt cx="45719" cy="1908803"/>
            </a:xfrm>
          </p:grpSpPr>
          <p:sp>
            <p:nvSpPr>
              <p:cNvPr id="25" name="Left Bracket 24"/>
              <p:cNvSpPr/>
              <p:nvPr/>
            </p:nvSpPr>
            <p:spPr>
              <a:xfrm>
                <a:off x="2344363" y="4759665"/>
                <a:ext cx="45719" cy="816690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Left Bracket 25"/>
              <p:cNvSpPr/>
              <p:nvPr/>
            </p:nvSpPr>
            <p:spPr>
              <a:xfrm>
                <a:off x="2344363" y="5641987"/>
                <a:ext cx="45719" cy="300711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Left Bracket 42"/>
              <p:cNvSpPr/>
              <p:nvPr/>
            </p:nvSpPr>
            <p:spPr>
              <a:xfrm>
                <a:off x="2344363" y="6343342"/>
                <a:ext cx="45719" cy="325126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Left Bracket 37"/>
            <p:cNvSpPr/>
            <p:nvPr/>
          </p:nvSpPr>
          <p:spPr>
            <a:xfrm>
              <a:off x="2344363" y="3299753"/>
              <a:ext cx="45719" cy="30983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30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4258" y="111442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1114425"/>
            <a:ext cx="5172075" cy="6915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15037" y="866601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4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995" y="65722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336" y="7255115"/>
            <a:ext cx="6322868" cy="1475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200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S2.1. Outcomes of climate press on base and mammal networks for all nodes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charts show the mean outcomes for each functional group in (a) the base and (b) the mammal network simulations after a climate perturbation, under each temperature hypothesis. The black bars represent the climate perturbation. Red bars indicate a consistently negative response, while blue bars indicate a consistently positive response. Gray bars represent either weakly signed or neutral responses (-0.6 to 0.6). The solid line highlights the climate perturbation that was applied, while dashed lines are for readability purposes. For descriptions of each hypothesis, refer to Figure 2.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3"/>
          <a:stretch/>
        </p:blipFill>
        <p:spPr>
          <a:xfrm>
            <a:off x="711958" y="753004"/>
            <a:ext cx="5172075" cy="6502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5037" y="866601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8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12858</TotalTime>
  <Words>391</Words>
  <Application>Microsoft Office PowerPoint</Application>
  <PresentationFormat>Letter Paper (8.5x11 in)</PresentationFormat>
  <Paragraphs>95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Lisa.Crozier</dc:creator>
  <cp:lastModifiedBy>Lisa.Crozier2</cp:lastModifiedBy>
  <cp:revision>90</cp:revision>
  <dcterms:created xsi:type="dcterms:W3CDTF">2025-02-14T19:41:29Z</dcterms:created>
  <dcterms:modified xsi:type="dcterms:W3CDTF">2025-03-10T23:59:03Z</dcterms:modified>
</cp:coreProperties>
</file>