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BE849-52C2-5341-B614-57AFFDE49FA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7A4CF-FFDE-B546-8B99-A9B1F462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7A4CF-FFDE-B546-8B99-A9B1F462A5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3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5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1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5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6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3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4305A-2D28-334D-A2C0-188C27D2A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Autofit/>
          </a:bodyPr>
          <a:lstStyle/>
          <a:p>
            <a:r>
              <a:rPr lang="en-US" sz="3600" u="sng" dirty="0"/>
              <a:t>Analysis on Top 15 Holiday Destinations for TTA</a:t>
            </a:r>
            <a:br>
              <a:rPr lang="en-ZA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FF82-E946-D246-8D55-B968D13F2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Author : Lisa Duffy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loudy summer beach, cool, calm sea">
            <a:extLst>
              <a:ext uri="{FF2B5EF4-FFF2-40B4-BE49-F238E27FC236}">
                <a16:creationId xmlns:a16="http://schemas.microsoft.com/office/drawing/2014/main" id="{9C02AEBD-9368-44CD-9663-AC9105D5A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9" r="29765" b="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032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D6CD-791C-7A48-8368-1B167F08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718"/>
            <a:ext cx="8770571" cy="6880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1B3C-EFA7-A74D-B8F2-3798DFA9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4960736"/>
            <a:ext cx="11719832" cy="1132653"/>
          </a:xfrm>
        </p:spPr>
        <p:txBody>
          <a:bodyPr>
            <a:noAutofit/>
          </a:bodyPr>
          <a:lstStyle/>
          <a:p>
            <a:r>
              <a:rPr lang="en-GB" u="sng" dirty="0">
                <a:solidFill>
                  <a:schemeClr val="tx1"/>
                </a:solidFill>
              </a:rPr>
              <a:t>10. Create a data visualisation diagram to show destination and highest scores?</a:t>
            </a:r>
          </a:p>
          <a:p>
            <a:r>
              <a:rPr lang="en-US" dirty="0">
                <a:solidFill>
                  <a:schemeClr val="tx1"/>
                </a:solidFill>
              </a:rPr>
              <a:t>When making recommendations to clients on holiday destinations it would be useful to show feedback scores of various destinations. The bar chart above gives a clear visual of which destinations received the highest feedback scores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3C9694B-C0ED-504F-A034-925F4E2E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63" y="764611"/>
            <a:ext cx="8905876" cy="41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AB06-C5BA-6F40-A401-14796F93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-47947"/>
            <a:ext cx="8770571" cy="92333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Data File Structure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080F4-2D6E-C04A-B907-F47D4700D899}"/>
              </a:ext>
            </a:extLst>
          </p:cNvPr>
          <p:cNvSpPr txBox="1"/>
          <p:nvPr/>
        </p:nvSpPr>
        <p:spPr>
          <a:xfrm>
            <a:off x="5829300" y="1150342"/>
            <a:ext cx="5386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r>
              <a:rPr lang="en-GB" dirty="0"/>
              <a:t>1.How many rows and columns are there in your file?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importing the Pandas module and reading the csv file which was created in EXCEL into a </a:t>
            </a:r>
            <a:r>
              <a:rPr lang="en-GB" dirty="0" err="1"/>
              <a:t>dataframe</a:t>
            </a:r>
            <a:r>
              <a:rPr lang="en-GB" dirty="0"/>
              <a:t>, I used the shape function in the Pandas module to determine that there are 15 ROWS and 5 COLUMNS in the data file. </a:t>
            </a:r>
            <a:endParaRPr lang="en-US" dirty="0"/>
          </a:p>
        </p:txBody>
      </p:sp>
      <p:pic>
        <p:nvPicPr>
          <p:cNvPr id="27" name="Content Placeholder 26" descr="Table&#10;&#10;Description automatically generated">
            <a:extLst>
              <a:ext uri="{FF2B5EF4-FFF2-40B4-BE49-F238E27FC236}">
                <a16:creationId xmlns:a16="http://schemas.microsoft.com/office/drawing/2014/main" id="{F7FF968B-1073-094C-9827-3C8A5B112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" y="2361295"/>
            <a:ext cx="4878388" cy="4312556"/>
          </a:xfrm>
        </p:spPr>
      </p:pic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7715AE-C924-7C4F-9004-97F9CA3B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635" y="4074353"/>
            <a:ext cx="2747961" cy="886439"/>
          </a:xfrm>
          <a:prstGeom prst="rect">
            <a:avLst/>
          </a:prstGeom>
        </p:spPr>
      </p:pic>
      <p:pic>
        <p:nvPicPr>
          <p:cNvPr id="31" name="Picture 3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5B7DD8-5A58-4A40-9965-EB4AC8F3F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5" y="995361"/>
            <a:ext cx="4878388" cy="12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4708-9E44-034C-BAED-31BF4F20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" y="442221"/>
            <a:ext cx="10343149" cy="70078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of data in row positions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1F33D-F0AA-2C4E-BEE5-DCD119EA58C0}"/>
              </a:ext>
            </a:extLst>
          </p:cNvPr>
          <p:cNvSpPr txBox="1"/>
          <p:nvPr/>
        </p:nvSpPr>
        <p:spPr>
          <a:xfrm>
            <a:off x="1859254" y="4655225"/>
            <a:ext cx="8831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2.Print row 3-8 ( using </a:t>
            </a:r>
            <a:r>
              <a:rPr lang="en-GB" u="sng" dirty="0" err="1"/>
              <a:t>iloc</a:t>
            </a:r>
            <a:r>
              <a:rPr lang="en-GB" u="sng" dirty="0"/>
              <a:t>/</a:t>
            </a:r>
            <a:r>
              <a:rPr lang="en-GB" u="sng" dirty="0" err="1"/>
              <a:t>loc</a:t>
            </a:r>
            <a:r>
              <a:rPr lang="en-GB" u="sng" dirty="0"/>
              <a:t>).</a:t>
            </a:r>
          </a:p>
          <a:p>
            <a:endParaRPr lang="en-GB" dirty="0"/>
          </a:p>
          <a:p>
            <a:r>
              <a:rPr lang="en-ZA" dirty="0"/>
              <a:t>Using the </a:t>
            </a:r>
            <a:r>
              <a:rPr lang="en-ZA" dirty="0" err="1"/>
              <a:t>iloc</a:t>
            </a:r>
            <a:r>
              <a:rPr lang="en-ZA" dirty="0"/>
              <a:t> function in the Pandas module I selected the data from rows 3 – 8 in the spreadsheet and printed to the screen.</a:t>
            </a:r>
            <a:br>
              <a:rPr lang="en-ZA" dirty="0"/>
            </a:br>
            <a:endParaRPr lang="en-US" dirty="0"/>
          </a:p>
        </p:txBody>
      </p:sp>
      <p:pic>
        <p:nvPicPr>
          <p:cNvPr id="14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3A2A8001-844D-D644-B57A-D676E79D9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254" y="1026402"/>
            <a:ext cx="8831557" cy="3488954"/>
          </a:xfrm>
        </p:spPr>
      </p:pic>
    </p:spTree>
    <p:extLst>
      <p:ext uri="{BB962C8B-B14F-4D97-AF65-F5344CB8AC3E}">
        <p14:creationId xmlns:p14="http://schemas.microsoft.com/office/powerpoint/2010/main" val="332060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74AC-F743-2742-ABF6-37C682EB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79" y="285750"/>
            <a:ext cx="8770571" cy="901664"/>
          </a:xfrm>
        </p:spPr>
        <p:txBody>
          <a:bodyPr>
            <a:normAutofit/>
          </a:bodyPr>
          <a:lstStyle/>
          <a:p>
            <a:r>
              <a:rPr lang="en-US" dirty="0"/>
              <a:t>Data Calculations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4E3A-83B4-754E-9251-70B0A7E0E983}"/>
              </a:ext>
            </a:extLst>
          </p:cNvPr>
          <p:cNvSpPr txBox="1"/>
          <p:nvPr/>
        </p:nvSpPr>
        <p:spPr>
          <a:xfrm>
            <a:off x="278179" y="3222349"/>
            <a:ext cx="11099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3. Find the mean number of all-inclusive hotels across all destinations.</a:t>
            </a:r>
          </a:p>
          <a:p>
            <a:endParaRPr lang="en-GB" dirty="0"/>
          </a:p>
          <a:p>
            <a:r>
              <a:rPr lang="en-GB" dirty="0"/>
              <a:t>Using the NumPy module in addition to the Pandas module I was able to use a function to calculate the mean number of the all-inclusive hotels across all data provided. This was an indication of the average number of all-inclusive hotels in the holiday destinations that were included in the data provided.  </a:t>
            </a:r>
          </a:p>
          <a:p>
            <a:endParaRPr lang="en-GB" dirty="0"/>
          </a:p>
          <a:p>
            <a:r>
              <a:rPr lang="en-GB" dirty="0"/>
              <a:t>The answer was : 1683.8</a:t>
            </a:r>
            <a:endParaRPr lang="en-US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5C3AA1-9F77-374A-B3F5-0F14AB35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599" y="1478610"/>
            <a:ext cx="8770571" cy="1452543"/>
          </a:xfrm>
        </p:spPr>
      </p:pic>
    </p:spTree>
    <p:extLst>
      <p:ext uri="{BB962C8B-B14F-4D97-AF65-F5344CB8AC3E}">
        <p14:creationId xmlns:p14="http://schemas.microsoft.com/office/powerpoint/2010/main" val="34083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4F6A-F21D-B642-A43E-852F8EA8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24100"/>
            <a:ext cx="8770571" cy="1345269"/>
          </a:xfrm>
        </p:spPr>
        <p:txBody>
          <a:bodyPr>
            <a:normAutofit/>
          </a:bodyPr>
          <a:lstStyle/>
          <a:p>
            <a:r>
              <a:rPr lang="en-GB" dirty="0"/>
              <a:t>Data 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52BBB-38E7-C94F-A3DE-46F2FD9851E1}"/>
              </a:ext>
            </a:extLst>
          </p:cNvPr>
          <p:cNvSpPr txBox="1"/>
          <p:nvPr/>
        </p:nvSpPr>
        <p:spPr>
          <a:xfrm>
            <a:off x="6726354" y="1787489"/>
            <a:ext cx="527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4.Find the lowest scoring destination.</a:t>
            </a:r>
          </a:p>
          <a:p>
            <a:endParaRPr lang="en-GB" dirty="0"/>
          </a:p>
          <a:p>
            <a:r>
              <a:rPr lang="en-US" dirty="0"/>
              <a:t>Using the min function in the Pandas module I was able to select the holiday destination that had the lowest feedback score.</a:t>
            </a:r>
          </a:p>
          <a:p>
            <a:endParaRPr lang="en-US" dirty="0"/>
          </a:p>
          <a:p>
            <a:r>
              <a:rPr lang="en-US" dirty="0"/>
              <a:t>The result of my selection on the given data was: BRAZIL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B5CB5-3154-7341-BBA9-1DB7B3817E8B}"/>
              </a:ext>
            </a:extLst>
          </p:cNvPr>
          <p:cNvSpPr txBox="1"/>
          <p:nvPr/>
        </p:nvSpPr>
        <p:spPr>
          <a:xfrm>
            <a:off x="6726354" y="4414826"/>
            <a:ext cx="527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5.Find the highest scoring destination.</a:t>
            </a:r>
          </a:p>
          <a:p>
            <a:endParaRPr lang="en-GB" dirty="0"/>
          </a:p>
          <a:p>
            <a:r>
              <a:rPr lang="en-US" dirty="0"/>
              <a:t>Using the max function in the Pandas module I was able to select the holiday destination that had the highest feedback score.</a:t>
            </a:r>
          </a:p>
          <a:p>
            <a:endParaRPr lang="en-US" dirty="0"/>
          </a:p>
          <a:p>
            <a:r>
              <a:rPr lang="en-US" dirty="0"/>
              <a:t>The result of my selection on the given data was: SOUTH AFRICA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EAFBD0-204D-A141-A057-8DA8270E203C}"/>
              </a:ext>
            </a:extLst>
          </p:cNvPr>
          <p:cNvCxnSpPr>
            <a:cxnSpLocks/>
          </p:cNvCxnSpPr>
          <p:nvPr/>
        </p:nvCxnSpPr>
        <p:spPr>
          <a:xfrm>
            <a:off x="6615081" y="4857750"/>
            <a:ext cx="427199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E4A77F-3F12-024B-96D1-A13902F7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414826"/>
            <a:ext cx="6427401" cy="1345270"/>
          </a:xfrm>
          <a:prstGeom prst="rect">
            <a:avLst/>
          </a:prstGeom>
        </p:spPr>
      </p:pic>
      <p:pic>
        <p:nvPicPr>
          <p:cNvPr id="23" name="Content Placeholder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9011B5-A428-BB4D-8F78-4CBB02AD1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1854988"/>
            <a:ext cx="6404234" cy="1345268"/>
          </a:xfrm>
        </p:spPr>
      </p:pic>
    </p:spTree>
    <p:extLst>
      <p:ext uri="{BB962C8B-B14F-4D97-AF65-F5344CB8AC3E}">
        <p14:creationId xmlns:p14="http://schemas.microsoft.com/office/powerpoint/2010/main" val="176864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736397-FB5A-6C4D-BE68-BBDDEA3B0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747" y="769647"/>
            <a:ext cx="8986107" cy="3970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E89C7-F6B1-F444-9E67-B54E67C3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8" y="0"/>
            <a:ext cx="8770571" cy="887377"/>
          </a:xfrm>
        </p:spPr>
        <p:txBody>
          <a:bodyPr>
            <a:normAutofit/>
          </a:bodyPr>
          <a:lstStyle/>
          <a:p>
            <a:r>
              <a:rPr lang="en-GB" dirty="0"/>
              <a:t>Data Selection 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1EE5F-3AE2-2A41-80E9-BDDCA072D9A6}"/>
              </a:ext>
            </a:extLst>
          </p:cNvPr>
          <p:cNvSpPr txBox="1"/>
          <p:nvPr/>
        </p:nvSpPr>
        <p:spPr>
          <a:xfrm>
            <a:off x="217937" y="4739964"/>
            <a:ext cx="11812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6.Find all the destinations where there are more than 9 all-inclusive hotels. </a:t>
            </a:r>
          </a:p>
          <a:p>
            <a:r>
              <a:rPr lang="en-GB" dirty="0"/>
              <a:t>Certain clients favour all-inclusive hotels and so it would be useful to know which destinations offer a wide variety of choice.</a:t>
            </a:r>
          </a:p>
          <a:p>
            <a:endParaRPr lang="en-GB" dirty="0"/>
          </a:p>
          <a:p>
            <a:r>
              <a:rPr lang="en-GB" dirty="0"/>
              <a:t>Using a conditional statement in the selection of rows for a new </a:t>
            </a:r>
            <a:r>
              <a:rPr lang="en-GB" dirty="0" err="1"/>
              <a:t>dataframe</a:t>
            </a:r>
            <a:r>
              <a:rPr lang="en-GB" dirty="0"/>
              <a:t>, I was able to extract only those holiday destinations where the number of all-inclusive hotels was greater than 9. I then sorted those destination in descending order. USA had the most number of all-inclusive hotels. </a:t>
            </a:r>
          </a:p>
        </p:txBody>
      </p:sp>
    </p:spTree>
    <p:extLst>
      <p:ext uri="{BB962C8B-B14F-4D97-AF65-F5344CB8AC3E}">
        <p14:creationId xmlns:p14="http://schemas.microsoft.com/office/powerpoint/2010/main" val="413364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D772-589C-864C-980F-B527D635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1" y="0"/>
            <a:ext cx="8770571" cy="923330"/>
          </a:xfrm>
        </p:spPr>
        <p:txBody>
          <a:bodyPr>
            <a:normAutofit/>
          </a:bodyPr>
          <a:lstStyle/>
          <a:p>
            <a:r>
              <a:rPr lang="en-US" dirty="0"/>
              <a:t>Data Selection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C5223-13CB-3549-9447-E2FC946F3988}"/>
              </a:ext>
            </a:extLst>
          </p:cNvPr>
          <p:cNvSpPr txBox="1"/>
          <p:nvPr/>
        </p:nvSpPr>
        <p:spPr>
          <a:xfrm>
            <a:off x="752324" y="3059077"/>
            <a:ext cx="10043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7. Filter the data by score above 8. </a:t>
            </a:r>
          </a:p>
          <a:p>
            <a:endParaRPr lang="en-GB" dirty="0"/>
          </a:p>
          <a:p>
            <a:r>
              <a:rPr lang="en-GB" dirty="0"/>
              <a:t>A high feedback score would suggest a high recommendation rate for a destination, which is useful to know. </a:t>
            </a:r>
          </a:p>
          <a:p>
            <a:endParaRPr lang="en-GB" dirty="0"/>
          </a:p>
          <a:p>
            <a:r>
              <a:rPr lang="en-GB" dirty="0"/>
              <a:t>Using a conditional statement in the selection of rows for a new </a:t>
            </a:r>
            <a:r>
              <a:rPr lang="en-GB" dirty="0" err="1"/>
              <a:t>dataframe</a:t>
            </a:r>
            <a:r>
              <a:rPr lang="en-GB" dirty="0"/>
              <a:t>, I was able to extract only those holiday destinations where the feedback score was greater than 8.</a:t>
            </a:r>
          </a:p>
          <a:p>
            <a:endParaRPr lang="en-GB" dirty="0"/>
          </a:p>
          <a:p>
            <a:r>
              <a:rPr lang="en-GB" dirty="0"/>
              <a:t>The destinations selected from the data were: 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South Africa</a:t>
            </a:r>
          </a:p>
          <a:p>
            <a:pPr marL="285750" indent="-285750">
              <a:buFontTx/>
              <a:buChar char="-"/>
            </a:pPr>
            <a:r>
              <a:rPr lang="en-GB" dirty="0"/>
              <a:t>Australia</a:t>
            </a:r>
          </a:p>
          <a:p>
            <a:endParaRPr lang="en-US" dirty="0"/>
          </a:p>
        </p:txBody>
      </p:sp>
      <p:pic>
        <p:nvPicPr>
          <p:cNvPr id="10" name="Content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BAA86C85-81C8-B44D-8EBD-D24B5EA19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24" y="823194"/>
            <a:ext cx="10043160" cy="2041560"/>
          </a:xfrm>
        </p:spPr>
      </p:pic>
    </p:spTree>
    <p:extLst>
      <p:ext uri="{BB962C8B-B14F-4D97-AF65-F5344CB8AC3E}">
        <p14:creationId xmlns:p14="http://schemas.microsoft.com/office/powerpoint/2010/main" val="202502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54A5-0DB0-BE40-AF39-4D4D42D8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72" y="200025"/>
            <a:ext cx="8770571" cy="7747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Selection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AF070-6EC1-4F44-A7A6-A6F34AC506F9}"/>
              </a:ext>
            </a:extLst>
          </p:cNvPr>
          <p:cNvSpPr txBox="1"/>
          <p:nvPr/>
        </p:nvSpPr>
        <p:spPr>
          <a:xfrm>
            <a:off x="405572" y="3035299"/>
            <a:ext cx="10510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8. Filter the data score below 2 </a:t>
            </a:r>
          </a:p>
          <a:p>
            <a:endParaRPr lang="en-GB" dirty="0"/>
          </a:p>
          <a:p>
            <a:r>
              <a:rPr lang="en-GB" dirty="0"/>
              <a:t>A low score may suggest a problem with a particular destination and it may need to be removed from the data.</a:t>
            </a:r>
          </a:p>
          <a:p>
            <a:endParaRPr lang="en-GB" dirty="0"/>
          </a:p>
          <a:p>
            <a:r>
              <a:rPr lang="en-GB" dirty="0"/>
              <a:t>Using a conditional statement in the selection of rows for a new </a:t>
            </a:r>
            <a:r>
              <a:rPr lang="en-GB" dirty="0" err="1"/>
              <a:t>dataframe</a:t>
            </a:r>
            <a:r>
              <a:rPr lang="en-GB" dirty="0"/>
              <a:t>, I was able to extract only those holiday destinations where the feedback score was below 2.</a:t>
            </a:r>
          </a:p>
          <a:p>
            <a:endParaRPr lang="en-GB" dirty="0"/>
          </a:p>
          <a:p>
            <a:r>
              <a:rPr lang="en-GB" dirty="0"/>
              <a:t>The result of this selection was:</a:t>
            </a:r>
          </a:p>
          <a:p>
            <a:r>
              <a:rPr lang="en-GB" dirty="0"/>
              <a:t>- Brazil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573A15-6BA6-714D-B77A-3416A2283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72" y="974725"/>
            <a:ext cx="10510078" cy="1589760"/>
          </a:xfrm>
        </p:spPr>
      </p:pic>
    </p:spTree>
    <p:extLst>
      <p:ext uri="{BB962C8B-B14F-4D97-AF65-F5344CB8AC3E}">
        <p14:creationId xmlns:p14="http://schemas.microsoft.com/office/powerpoint/2010/main" val="34109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3FFE-AC71-1140-83CB-2CFB5F01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7" y="0"/>
            <a:ext cx="8770571" cy="888069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84A7D-C986-E643-AA19-514775C0EE9B}"/>
              </a:ext>
            </a:extLst>
          </p:cNvPr>
          <p:cNvSpPr txBox="1"/>
          <p:nvPr/>
        </p:nvSpPr>
        <p:spPr>
          <a:xfrm>
            <a:off x="145226" y="4752390"/>
            <a:ext cx="11927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9. Is there a correlation between number of all-inclusive hotels and score?</a:t>
            </a:r>
          </a:p>
          <a:p>
            <a:endParaRPr lang="en-US" dirty="0"/>
          </a:p>
          <a:p>
            <a:r>
              <a:rPr lang="en-US" dirty="0"/>
              <a:t>The above data </a:t>
            </a:r>
            <a:r>
              <a:rPr lang="en-US" dirty="0" err="1"/>
              <a:t>visualisation</a:t>
            </a:r>
            <a:r>
              <a:rPr lang="en-US" dirty="0"/>
              <a:t> attempts to display a correlation between the number of all-inclusive hotels and feedback score that a holiday destination receives.</a:t>
            </a:r>
          </a:p>
          <a:p>
            <a:endParaRPr lang="en-US" dirty="0"/>
          </a:p>
          <a:p>
            <a:r>
              <a:rPr lang="en-US" dirty="0"/>
              <a:t>The results from this set of data do not show a correlation between these two criteria and suggest that a high feedback score is not related to the number of all-inclusive hotels 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8CFAD3A-AFBE-724B-8C33-2E5D8223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625" y="888069"/>
            <a:ext cx="8961438" cy="3888160"/>
          </a:xfrm>
        </p:spPr>
      </p:pic>
    </p:spTree>
    <p:extLst>
      <p:ext uri="{BB962C8B-B14F-4D97-AF65-F5344CB8AC3E}">
        <p14:creationId xmlns:p14="http://schemas.microsoft.com/office/powerpoint/2010/main" val="33182280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2363D"/>
      </a:dk2>
      <a:lt2>
        <a:srgbClr val="E8E4E2"/>
      </a:lt2>
      <a:accent1>
        <a:srgbClr val="7CA8B8"/>
      </a:accent1>
      <a:accent2>
        <a:srgbClr val="80A9A3"/>
      </a:accent2>
      <a:accent3>
        <a:srgbClr val="91A1C3"/>
      </a:accent3>
      <a:accent4>
        <a:srgbClr val="BA887F"/>
      </a:accent4>
      <a:accent5>
        <a:srgbClr val="B79D7B"/>
      </a:accent5>
      <a:accent6>
        <a:srgbClr val="A5A470"/>
      </a:accent6>
      <a:hlink>
        <a:srgbClr val="AA7562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650</Words>
  <Application>Microsoft Macintosh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Meiryo</vt:lpstr>
      <vt:lpstr>Calibri</vt:lpstr>
      <vt:lpstr>Corbel</vt:lpstr>
      <vt:lpstr>SketchLinesVTI</vt:lpstr>
      <vt:lpstr>Analysis on Top 15 Holiday Destinations for TTA </vt:lpstr>
      <vt:lpstr>   Data File Structure </vt:lpstr>
      <vt:lpstr>Selection of data in row positions</vt:lpstr>
      <vt:lpstr>Data Calculations</vt:lpstr>
      <vt:lpstr>Data Selection</vt:lpstr>
      <vt:lpstr>Data Selection 2</vt:lpstr>
      <vt:lpstr>Data Selection 3</vt:lpstr>
      <vt:lpstr>Data Selection 4</vt:lpstr>
      <vt:lpstr>Data Visualisation</vt:lpstr>
      <vt:lpstr>Data Visualisation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Top 15 Holiday Destinations for TTA </dc:title>
  <dc:creator>Lisa Duffy</dc:creator>
  <cp:lastModifiedBy>Lisa Duffy</cp:lastModifiedBy>
  <cp:revision>22</cp:revision>
  <dcterms:created xsi:type="dcterms:W3CDTF">2021-05-22T11:45:06Z</dcterms:created>
  <dcterms:modified xsi:type="dcterms:W3CDTF">2021-05-22T18:02:59Z</dcterms:modified>
</cp:coreProperties>
</file>