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omments/modernComment_103_5AB1D709.xml" ContentType="application/vnd.ms-powerpoint.comments+xml"/>
  <Override PartName="/ppt/comments/modernComment_105_D7E06C59.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E668BB-088C-FDA3-E0F1-1182852764C7}" name="Lisa Duschek" initials="LD" userId="S::lisa.duschek@codefactory.wien::b6356496-0e70-4227-919c-fd4440c0cf7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DA2D17-D2A1-6ED0-7554-C37A9FF16EA4}" v="600" dt="2024-11-04T20:22:15.778"/>
    <p1510:client id="{5D64EC3A-E81B-6388-19A0-FEF7FC1046BC}" v="691" dt="2024-11-04T14:54:16.241"/>
    <p1510:client id="{CFCCA1A7-3B0B-3BB1-388B-563BAD7E5871}" v="9" dt="2024-11-04T14:20:59.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3_5AB1D709.xml><?xml version="1.0" encoding="utf-8"?>
<p188:cmLst xmlns:a="http://schemas.openxmlformats.org/drawingml/2006/main" xmlns:r="http://schemas.openxmlformats.org/officeDocument/2006/relationships" xmlns:p188="http://schemas.microsoft.com/office/powerpoint/2018/8/main">
  <p188:cm id="{9396408A-CE3C-47E5-BD5E-82B340BC3D17}" authorId="{79E668BB-088C-FDA3-E0F1-1182852764C7}" created="2024-10-14T16:27:57.273">
    <ac:txMkLst xmlns:ac="http://schemas.microsoft.com/office/drawing/2013/main/command">
      <pc:docMk xmlns:pc="http://schemas.microsoft.com/office/powerpoint/2013/main/command"/>
      <pc:sldMk xmlns:pc="http://schemas.microsoft.com/office/powerpoint/2013/main/command" cId="1521604361" sldId="259"/>
      <ac:spMk id="3" creationId="{B1E885D1-76C5-B14E-E86C-40A47DDB33B3}"/>
      <ac:txMk cp="714">
        <ac:context len="715" hash="231351544"/>
      </ac:txMk>
    </ac:txMkLst>
    <p188:pos x="1459023" y="3437860"/>
    <p188:txBody>
      <a:bodyPr/>
      <a:lstStyle/>
      <a:p>
        <a:r>
          <a:rPr lang="de-DE"/>
          <a:t>Our automated file processing system streamlines the handling of documents with several key features:
Automated File Processing: The system automatically scans and processes files from a specified folder, reducing manual effort.
File Validation: It ensures that only valid formats are summarized, maintaining data integrity.
AI-Powered Summarization: Leveraging Groq’s advanced AI capabilities, the system delivers precise and insightful summaries of the content.
Bulk Processing: It can simultaneously handle multiple files, enhancing efficiency and productivity.
Customizable Folder Path: Users can easily configure the folder path for input files, allowing for flexible setup.
Error Handling: The system provides clear feedback on any invalid or unsupported files, helping users quickly address issues.
Efficient and Scalable: Optimized for processing large documents and multiple files, this system ensures high performance even under heavy workloads.
This combination of features makes the automated file processing system a powerful tool for managing and summarizing documents effectively.</a:t>
        </a:r>
      </a:p>
    </p188:txBody>
  </p188:cm>
</p188:cmLst>
</file>

<file path=ppt/comments/modernComment_105_D7E06C59.xml><?xml version="1.0" encoding="utf-8"?>
<p188:cmLst xmlns:a="http://schemas.openxmlformats.org/drawingml/2006/main" xmlns:r="http://schemas.openxmlformats.org/officeDocument/2006/relationships" xmlns:p188="http://schemas.microsoft.com/office/powerpoint/2018/8/main">
  <p188:cm id="{1C2BF6A9-2967-4B16-9FD1-30D5D5994B57}" authorId="{79E668BB-088C-FDA3-E0F1-1182852764C7}" created="2024-10-14T15:56:10.168">
    <ac:deMkLst xmlns:ac="http://schemas.microsoft.com/office/drawing/2013/main/command">
      <pc:docMk xmlns:pc="http://schemas.microsoft.com/office/powerpoint/2013/main/command"/>
      <pc:sldMk xmlns:pc="http://schemas.microsoft.com/office/powerpoint/2013/main/command" cId="3621809241" sldId="261"/>
      <ac:spMk id="2" creationId="{356F8688-802D-40D1-271F-12FD877EE0D8}"/>
    </ac:deMkLst>
    <p188:txBody>
      <a:bodyPr/>
      <a:lstStyle/>
      <a:p>
        <a:r>
          <a:rPr lang="de-DE"/>
          <a:t>PyYAML: PyYAML is a Python library that allows for easy parsing and writing of YAML (YAML Ain't Markup Language) files, facilitating configuration management and data serialization.
python-magic-bin: python-magic-bin is a library that provides a simple interface to determine the MIME type of files using the magic number approach, enabling file type detection in Python applications.
Groq: Groq is a query language designed for efficiently retrieving and manipulating data in a structured format, often used in conjunction with data analysis and processing tasks.
python-docx: python-docx is a Python library that enables the creation, modification, and extraction of content from Microsoft Word (.docx) files, making it useful for generating reports and documents programmatically.
openpyxl: openpyxl is a library that allows for reading and writing Excel (.xlsx) files in Python, providing tools for data manipulation, formatting, and analysis in spreadsheets.
PyPDF2: PyPDF2 is a Python library for working with PDF files, enabling operations like merging, splitting, and extracting text and metadata from PDF documents.
pandas: pandas is a powerful data manipulation and analysis library for Python that provides data structures like DataFrames and Series, making it easier to handle and analyze large datasets efficiently.</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November 4,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6418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November 4,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740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November 4,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1265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November 4,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13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November 4,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0025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November 4, 2024</a:t>
            </a:fld>
            <a:endParaRPr lang="en-US"/>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7806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November 4,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751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November 4,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518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November 4,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5042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November 4,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780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November 4,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5557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November 4, 2024</a:t>
            </a:fld>
            <a:endParaRPr lang="en-US">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85674308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8"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3_5AB1D70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D7E06C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1191126" y="440975"/>
            <a:ext cx="5320206" cy="2807540"/>
          </a:xfrm>
        </p:spPr>
        <p:txBody>
          <a:bodyPr>
            <a:normAutofit/>
          </a:bodyPr>
          <a:lstStyle/>
          <a:p>
            <a:r>
              <a:rPr lang="de-DE">
                <a:ea typeface="Batang"/>
              </a:rPr>
              <a:t>Research Project </a:t>
            </a:r>
            <a:r>
              <a:rPr lang="de-DE" err="1">
                <a:ea typeface="Batang"/>
              </a:rPr>
              <a:t>Proposal</a:t>
            </a:r>
            <a:endParaRPr lang="de-DE" err="1"/>
          </a:p>
        </p:txBody>
      </p:sp>
      <p:sp>
        <p:nvSpPr>
          <p:cNvPr id="3" name="Untertitel 2"/>
          <p:cNvSpPr>
            <a:spLocks noGrp="1"/>
          </p:cNvSpPr>
          <p:nvPr>
            <p:ph type="subTitle" idx="1"/>
          </p:nvPr>
        </p:nvSpPr>
        <p:spPr>
          <a:xfrm>
            <a:off x="1311731" y="4112623"/>
            <a:ext cx="5078996" cy="1594839"/>
          </a:xfrm>
        </p:spPr>
        <p:txBody>
          <a:bodyPr vert="horz" lIns="91440" tIns="45720" rIns="91440" bIns="45720" rtlCol="0" anchor="t">
            <a:normAutofit/>
          </a:bodyPr>
          <a:lstStyle/>
          <a:p>
            <a:r>
              <a:rPr lang="de-DE" b="1" err="1">
                <a:latin typeface="Calibri"/>
                <a:ea typeface="+mn-lt"/>
                <a:cs typeface="+mn-lt"/>
              </a:rPr>
              <a:t>Enhancing</a:t>
            </a:r>
            <a:r>
              <a:rPr lang="de-DE" b="1" dirty="0">
                <a:latin typeface="Calibri"/>
                <a:ea typeface="+mn-lt"/>
                <a:cs typeface="+mn-lt"/>
              </a:rPr>
              <a:t> AI </a:t>
            </a:r>
            <a:r>
              <a:rPr lang="de-DE" b="1" err="1">
                <a:latin typeface="Calibri"/>
                <a:ea typeface="+mn-lt"/>
                <a:cs typeface="+mn-lt"/>
              </a:rPr>
              <a:t>for</a:t>
            </a:r>
            <a:r>
              <a:rPr lang="de-DE" b="1" dirty="0">
                <a:latin typeface="Calibri"/>
                <a:ea typeface="+mn-lt"/>
                <a:cs typeface="+mn-lt"/>
              </a:rPr>
              <a:t> </a:t>
            </a:r>
            <a:r>
              <a:rPr lang="de-DE" b="1" err="1">
                <a:latin typeface="Calibri"/>
                <a:ea typeface="+mn-lt"/>
                <a:cs typeface="+mn-lt"/>
              </a:rPr>
              <a:t>Predictive</a:t>
            </a:r>
            <a:r>
              <a:rPr lang="de-DE" b="1" dirty="0">
                <a:latin typeface="Calibri"/>
                <a:ea typeface="+mn-lt"/>
                <a:cs typeface="+mn-lt"/>
              </a:rPr>
              <a:t> Modeling </a:t>
            </a:r>
            <a:r>
              <a:rPr lang="de-DE" b="1" err="1">
                <a:latin typeface="Calibri"/>
                <a:ea typeface="+mn-lt"/>
                <a:cs typeface="+mn-lt"/>
              </a:rPr>
              <a:t>of</a:t>
            </a:r>
            <a:r>
              <a:rPr lang="de-DE" b="1" dirty="0">
                <a:latin typeface="Calibri"/>
                <a:ea typeface="+mn-lt"/>
                <a:cs typeface="+mn-lt"/>
              </a:rPr>
              <a:t> </a:t>
            </a:r>
            <a:r>
              <a:rPr lang="de-DE" b="1" err="1">
                <a:latin typeface="Calibri"/>
                <a:ea typeface="+mn-lt"/>
                <a:cs typeface="+mn-lt"/>
              </a:rPr>
              <a:t>Shallow</a:t>
            </a:r>
            <a:r>
              <a:rPr lang="de-DE" b="1" dirty="0">
                <a:latin typeface="Calibri"/>
                <a:ea typeface="+mn-lt"/>
                <a:cs typeface="+mn-lt"/>
              </a:rPr>
              <a:t> Well Locations in </a:t>
            </a:r>
            <a:r>
              <a:rPr lang="de-DE" b="1" err="1">
                <a:latin typeface="Calibri"/>
                <a:ea typeface="+mn-lt"/>
                <a:cs typeface="+mn-lt"/>
              </a:rPr>
              <a:t>Ethiopia</a:t>
            </a:r>
            <a:endParaRPr lang="en-US" b="1" err="1">
              <a:latin typeface="Calibri"/>
              <a:ea typeface="+mn-lt"/>
              <a:cs typeface="+mn-lt"/>
            </a:endParaRPr>
          </a:p>
        </p:txBody>
      </p:sp>
      <p:pic>
        <p:nvPicPr>
          <p:cNvPr id="4" name="Picture 3">
            <a:extLst>
              <a:ext uri="{FF2B5EF4-FFF2-40B4-BE49-F238E27FC236}">
                <a16:creationId xmlns:a16="http://schemas.microsoft.com/office/drawing/2014/main" id="{AA71A197-279C-4F35-835B-69A3BA466D62}"/>
              </a:ext>
            </a:extLst>
          </p:cNvPr>
          <p:cNvPicPr>
            <a:picLocks noChangeAspect="1"/>
          </p:cNvPicPr>
          <p:nvPr/>
        </p:nvPicPr>
        <p:blipFill>
          <a:blip r:embed="rId2"/>
          <a:srcRect l="50023" r="8678" b="-6"/>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157749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673741-4895-4CB0-0815-D8B9749E5FAE}"/>
              </a:ext>
            </a:extLst>
          </p:cNvPr>
          <p:cNvSpPr>
            <a:spLocks noGrp="1"/>
          </p:cNvSpPr>
          <p:nvPr>
            <p:ph type="title"/>
          </p:nvPr>
        </p:nvSpPr>
        <p:spPr>
          <a:xfrm>
            <a:off x="915308" y="146791"/>
            <a:ext cx="9810604" cy="1037349"/>
          </a:xfrm>
        </p:spPr>
        <p:txBody>
          <a:bodyPr/>
          <a:lstStyle/>
          <a:p>
            <a:r>
              <a:rPr lang="de-DE" sz="2500">
                <a:ea typeface="Batang"/>
              </a:rPr>
              <a:t>Model </a:t>
            </a:r>
            <a:r>
              <a:rPr lang="de-DE" sz="2500" err="1">
                <a:ea typeface="Batang"/>
              </a:rPr>
              <a:t>deployment</a:t>
            </a:r>
            <a:endParaRPr lang="de-DE" sz="2500" err="1"/>
          </a:p>
          <a:p>
            <a:endParaRPr lang="de-DE"/>
          </a:p>
        </p:txBody>
      </p:sp>
      <p:sp>
        <p:nvSpPr>
          <p:cNvPr id="7" name="Content Placeholder 6">
            <a:extLst>
              <a:ext uri="{FF2B5EF4-FFF2-40B4-BE49-F238E27FC236}">
                <a16:creationId xmlns:a16="http://schemas.microsoft.com/office/drawing/2014/main" id="{CEFA730B-FCD7-5B3C-EBFE-6526934EA17A}"/>
              </a:ext>
            </a:extLst>
          </p:cNvPr>
          <p:cNvSpPr>
            <a:spLocks noGrp="1"/>
          </p:cNvSpPr>
          <p:nvPr>
            <p:ph idx="1"/>
          </p:nvPr>
        </p:nvSpPr>
        <p:spPr>
          <a:xfrm>
            <a:off x="500546" y="1296457"/>
            <a:ext cx="9810604" cy="4428753"/>
          </a:xfrm>
        </p:spPr>
        <p:txBody>
          <a:bodyPr vert="horz" lIns="91440" tIns="45720" rIns="91440" bIns="45720" rtlCol="0" anchor="t">
            <a:normAutofit/>
          </a:bodyPr>
          <a:lstStyle/>
          <a:p>
            <a:pPr marL="0" indent="0">
              <a:buNone/>
            </a:pPr>
            <a:r>
              <a:rPr lang="en-US" b="1">
                <a:latin typeface="Calibri"/>
                <a:ea typeface="+mn-lt"/>
                <a:cs typeface="+mn-lt"/>
              </a:rPr>
              <a:t>Application development:</a:t>
            </a:r>
            <a:r>
              <a:rPr lang="en-US">
                <a:latin typeface="Calibri"/>
                <a:ea typeface="+mn-lt"/>
                <a:cs typeface="+mn-lt"/>
              </a:rPr>
              <a:t> Create a user-friendly mobile application for convenient access. </a:t>
            </a:r>
            <a:endParaRPr lang="en-US">
              <a:latin typeface="Calibri"/>
              <a:cs typeface="Calibri"/>
            </a:endParaRPr>
          </a:p>
          <a:p>
            <a:pPr marL="0" indent="0">
              <a:buNone/>
            </a:pPr>
            <a:r>
              <a:rPr lang="en-US">
                <a:latin typeface="Calibri"/>
                <a:ea typeface="+mn-lt"/>
                <a:cs typeface="+mn-lt"/>
              </a:rPr>
              <a:t>The functionality will include: Interactive map, coordinate input, and water transport cost estimation. </a:t>
            </a:r>
            <a:endParaRPr lang="en-US">
              <a:latin typeface="Calibri"/>
              <a:cs typeface="Calibri"/>
            </a:endParaRPr>
          </a:p>
          <a:p>
            <a:pPr marL="0" indent="0">
              <a:buNone/>
            </a:pPr>
            <a:endParaRPr lang="en-US">
              <a:latin typeface="Calibri"/>
              <a:ea typeface="+mn-lt"/>
              <a:cs typeface="+mn-lt"/>
            </a:endParaRPr>
          </a:p>
          <a:p>
            <a:pPr marL="0" indent="0">
              <a:buNone/>
            </a:pPr>
            <a:r>
              <a:rPr lang="en-US" b="1">
                <a:latin typeface="Calibri"/>
                <a:ea typeface="+mn-lt"/>
                <a:cs typeface="+mn-lt"/>
              </a:rPr>
              <a:t>Key users:</a:t>
            </a:r>
            <a:r>
              <a:rPr lang="en-US">
                <a:latin typeface="Calibri"/>
                <a:ea typeface="+mn-lt"/>
                <a:cs typeface="+mn-lt"/>
              </a:rPr>
              <a:t> Ethiopian small-scale farmers, NGOs, field workers and local government. </a:t>
            </a:r>
            <a:endParaRPr lang="en-US">
              <a:latin typeface="Calibri"/>
              <a:cs typeface="+mn-lt"/>
            </a:endParaRPr>
          </a:p>
          <a:p>
            <a:pPr marL="0" indent="0">
              <a:buNone/>
            </a:pPr>
            <a:endParaRPr lang="en-US">
              <a:latin typeface="Calibri"/>
              <a:ea typeface="+mn-lt"/>
              <a:cs typeface="+mn-lt"/>
            </a:endParaRPr>
          </a:p>
          <a:p>
            <a:pPr marL="0" indent="0">
              <a:buNone/>
            </a:pPr>
            <a:r>
              <a:rPr lang="en-US">
                <a:latin typeface="Calibri"/>
                <a:ea typeface="+mn-lt"/>
                <a:cs typeface="+mn-lt"/>
              </a:rPr>
              <a:t>Our finished model will be made available open-source as a user-friendly mobile application for local users, including farmers and NGO employees. It will aid the users in allowing them to assess the suitability for a well in any given location.</a:t>
            </a:r>
            <a:endParaRPr lang="en-US">
              <a:latin typeface="Calibri"/>
            </a:endParaRPr>
          </a:p>
        </p:txBody>
      </p:sp>
    </p:spTree>
    <p:extLst>
      <p:ext uri="{BB962C8B-B14F-4D97-AF65-F5344CB8AC3E}">
        <p14:creationId xmlns:p14="http://schemas.microsoft.com/office/powerpoint/2010/main" val="99309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80B6-0D6A-5ECE-0BAE-53C985328CB5}"/>
              </a:ext>
            </a:extLst>
          </p:cNvPr>
          <p:cNvSpPr>
            <a:spLocks noGrp="1"/>
          </p:cNvSpPr>
          <p:nvPr>
            <p:ph type="title"/>
          </p:nvPr>
        </p:nvSpPr>
        <p:spPr/>
        <p:txBody>
          <a:bodyPr/>
          <a:lstStyle/>
          <a:p>
            <a:r>
              <a:rPr lang="en-US">
                <a:ea typeface="Batang"/>
              </a:rPr>
              <a:t>Ethical considerations and risk</a:t>
            </a:r>
            <a:endParaRPr lang="en-US"/>
          </a:p>
        </p:txBody>
      </p:sp>
      <p:sp>
        <p:nvSpPr>
          <p:cNvPr id="3" name="Content Placeholder 2">
            <a:extLst>
              <a:ext uri="{FF2B5EF4-FFF2-40B4-BE49-F238E27FC236}">
                <a16:creationId xmlns:a16="http://schemas.microsoft.com/office/drawing/2014/main" id="{7DF9DC3F-E789-555A-244E-CC5A7418A9A7}"/>
              </a:ext>
            </a:extLst>
          </p:cNvPr>
          <p:cNvSpPr>
            <a:spLocks noGrp="1"/>
          </p:cNvSpPr>
          <p:nvPr>
            <p:ph idx="1"/>
          </p:nvPr>
        </p:nvSpPr>
        <p:spPr/>
        <p:txBody>
          <a:bodyPr vert="horz" lIns="91440" tIns="45720" rIns="91440" bIns="45720" rtlCol="0" anchor="t">
            <a:normAutofit/>
          </a:bodyPr>
          <a:lstStyle/>
          <a:p>
            <a:pPr marL="0" indent="0">
              <a:buNone/>
            </a:pPr>
            <a:r>
              <a:rPr lang="en-US" b="1" dirty="0">
                <a:ea typeface="Batang"/>
              </a:rPr>
              <a:t>Main concerns:</a:t>
            </a:r>
          </a:p>
          <a:p>
            <a:pPr marL="0" indent="0">
              <a:buNone/>
            </a:pPr>
            <a:endParaRPr lang="en-US" b="1">
              <a:latin typeface="Calibri"/>
              <a:cs typeface="Calibri"/>
            </a:endParaRPr>
          </a:p>
          <a:p>
            <a:pPr marL="342900" indent="-342900"/>
            <a:r>
              <a:rPr lang="en-US" dirty="0">
                <a:latin typeface="Calibri"/>
                <a:ea typeface="+mn-lt"/>
                <a:cs typeface="+mn-lt"/>
              </a:rPr>
              <a:t>Data privacy: In accordance with data protection rules, guarantee user privacy for those entering location and well data.</a:t>
            </a:r>
            <a:endParaRPr lang="en-US">
              <a:latin typeface="Calibri"/>
              <a:cs typeface="Calibri"/>
            </a:endParaRPr>
          </a:p>
          <a:p>
            <a:pPr marL="342900" indent="-342900"/>
            <a:r>
              <a:rPr lang="en-US" dirty="0">
                <a:latin typeface="Calibri"/>
                <a:ea typeface="+mn-lt"/>
                <a:cs typeface="+mn-lt"/>
              </a:rPr>
              <a:t>Transparency: To avoid relying too much on AI forecasts, explicitly explain the model's limitations to the end users</a:t>
            </a:r>
            <a:endParaRPr lang="en-US">
              <a:latin typeface="Calibri"/>
              <a:cs typeface="Calibri"/>
            </a:endParaRPr>
          </a:p>
          <a:p>
            <a:pPr marL="342900" indent="-342900"/>
            <a:r>
              <a:rPr lang="en-US" dirty="0">
                <a:latin typeface="Calibri"/>
                <a:ea typeface="+mn-lt"/>
                <a:cs typeface="+mn-lt"/>
              </a:rPr>
              <a:t>Equity and accessibility: Work with regional Ethiopian stakeholders to ensure that all communities have impartial, equitable access to the tool, preventing any inadvertent socioeconomic biases</a:t>
            </a:r>
            <a:endParaRPr lang="en-US">
              <a:latin typeface="Calibri"/>
              <a:cs typeface="Calibri"/>
            </a:endParaRPr>
          </a:p>
          <a:p>
            <a:pPr marL="342900" indent="-342900"/>
            <a:r>
              <a:rPr lang="en-US" dirty="0">
                <a:latin typeface="Calibri"/>
                <a:ea typeface="+mn-lt"/>
                <a:cs typeface="+mn-lt"/>
              </a:rPr>
              <a:t>Risk of misuse: Put in place controls and user instructions to stop improper tool use, which can result in well placements that are not sustainable.</a:t>
            </a:r>
            <a:endParaRPr lang="en-US">
              <a:latin typeface="Bembo"/>
            </a:endParaRPr>
          </a:p>
          <a:p>
            <a:pPr>
              <a:buNone/>
            </a:pPr>
            <a:endParaRPr lang="en-US"/>
          </a:p>
          <a:p>
            <a:pPr marL="342900" indent="-342900"/>
            <a:endParaRPr lang="en-US"/>
          </a:p>
        </p:txBody>
      </p:sp>
    </p:spTree>
    <p:extLst>
      <p:ext uri="{BB962C8B-B14F-4D97-AF65-F5344CB8AC3E}">
        <p14:creationId xmlns:p14="http://schemas.microsoft.com/office/powerpoint/2010/main" val="56947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B721-1D9A-0E41-7163-5A6F5D137DB3}"/>
              </a:ext>
            </a:extLst>
          </p:cNvPr>
          <p:cNvSpPr>
            <a:spLocks noGrp="1"/>
          </p:cNvSpPr>
          <p:nvPr>
            <p:ph type="title"/>
          </p:nvPr>
        </p:nvSpPr>
        <p:spPr>
          <a:xfrm>
            <a:off x="745108" y="-171813"/>
            <a:ext cx="9810604" cy="1216024"/>
          </a:xfrm>
        </p:spPr>
        <p:txBody>
          <a:bodyPr/>
          <a:lstStyle/>
          <a:p>
            <a:r>
              <a:rPr lang="en-US">
                <a:ea typeface="Batang"/>
              </a:rPr>
              <a:t>Artefact </a:t>
            </a:r>
            <a:r>
              <a:rPr lang="en-US" err="1">
                <a:ea typeface="Batang"/>
              </a:rPr>
              <a:t>descritpion</a:t>
            </a:r>
            <a:endParaRPr lang="en-US" err="1"/>
          </a:p>
        </p:txBody>
      </p:sp>
      <p:sp>
        <p:nvSpPr>
          <p:cNvPr id="3" name="Content Placeholder 2">
            <a:extLst>
              <a:ext uri="{FF2B5EF4-FFF2-40B4-BE49-F238E27FC236}">
                <a16:creationId xmlns:a16="http://schemas.microsoft.com/office/drawing/2014/main" id="{DFF32FBA-FAE6-5F76-FFCE-3A7011DFBC2F}"/>
              </a:ext>
            </a:extLst>
          </p:cNvPr>
          <p:cNvSpPr>
            <a:spLocks noGrp="1"/>
          </p:cNvSpPr>
          <p:nvPr>
            <p:ph idx="1"/>
          </p:nvPr>
        </p:nvSpPr>
        <p:spPr>
          <a:xfrm>
            <a:off x="303439" y="981115"/>
            <a:ext cx="9810604" cy="4894689"/>
          </a:xfrm>
        </p:spPr>
        <p:txBody>
          <a:bodyPr vert="horz" lIns="91440" tIns="45720" rIns="91440" bIns="45720" rtlCol="0" anchor="t">
            <a:noAutofit/>
          </a:bodyPr>
          <a:lstStyle/>
          <a:p>
            <a:pPr>
              <a:buNone/>
            </a:pPr>
            <a:r>
              <a:rPr lang="en-US" sz="1800" b="1" dirty="0">
                <a:latin typeface="Calibri"/>
                <a:ea typeface="+mn-lt"/>
                <a:cs typeface="Calibri"/>
              </a:rPr>
              <a:t>Main artefact (outcome):</a:t>
            </a:r>
          </a:p>
          <a:p>
            <a:pPr>
              <a:buNone/>
            </a:pPr>
            <a:r>
              <a:rPr lang="en-US" sz="1800" dirty="0">
                <a:latin typeface="Calibri"/>
                <a:ea typeface="+mn-lt"/>
                <a:cs typeface="Calibri"/>
              </a:rPr>
              <a:t>AI-Powered software: An easily navigable, mobile-friendly software that provides well site forecasts for Ethiopian regions based on real-time inputs.</a:t>
            </a:r>
            <a:endParaRPr lang="en-US" sz="1800">
              <a:latin typeface="Calibri"/>
              <a:cs typeface="Calibri"/>
            </a:endParaRPr>
          </a:p>
          <a:p>
            <a:pPr marL="0" indent="0">
              <a:buNone/>
            </a:pPr>
            <a:r>
              <a:rPr lang="en-US" sz="1800" dirty="0">
                <a:latin typeface="Calibri"/>
                <a:ea typeface="Batang"/>
                <a:cs typeface="Calibri"/>
              </a:rPr>
              <a:t>AI-Powered software: An easily navigable, mobile-friendly software that provides well site forecasts for Ethiopian regions based on real-time inputs.</a:t>
            </a:r>
          </a:p>
          <a:p>
            <a:pPr>
              <a:buNone/>
            </a:pPr>
            <a:endParaRPr lang="en-US" sz="1800">
              <a:latin typeface="Calibri"/>
              <a:cs typeface="Calibri"/>
            </a:endParaRPr>
          </a:p>
          <a:p>
            <a:pPr>
              <a:buNone/>
            </a:pPr>
            <a:r>
              <a:rPr lang="en-US" sz="1800" b="1" i="1" dirty="0">
                <a:latin typeface="Calibri"/>
                <a:ea typeface="+mn-lt"/>
                <a:cs typeface="Calibri"/>
              </a:rPr>
              <a:t>Features:</a:t>
            </a:r>
            <a:endParaRPr lang="en-US" sz="1800" b="1" dirty="0">
              <a:latin typeface="Calibri"/>
              <a:ea typeface="Batang"/>
              <a:cs typeface="Calibri"/>
            </a:endParaRPr>
          </a:p>
          <a:p>
            <a:r>
              <a:rPr lang="en-US" sz="1800" dirty="0">
                <a:latin typeface="Calibri"/>
                <a:ea typeface="+mn-lt"/>
                <a:cs typeface="+mn-lt"/>
              </a:rPr>
              <a:t>Interactive map: To comprehend contributing aspects, users can explore suggested well      placements and superimpose environmental data.</a:t>
            </a:r>
            <a:endParaRPr lang="en-US" sz="1800">
              <a:latin typeface="Calibri"/>
              <a:cs typeface="Calibri"/>
            </a:endParaRPr>
          </a:p>
          <a:p>
            <a:r>
              <a:rPr lang="en-US" sz="1800" dirty="0">
                <a:latin typeface="Calibri"/>
                <a:ea typeface="+mn-lt"/>
                <a:cs typeface="+mn-lt"/>
              </a:rPr>
              <a:t>Feedback and input: Enables users to provide fresh well data, allowing the model to be improved over time using practical input (citizen science approach)</a:t>
            </a:r>
            <a:endParaRPr lang="en-US" sz="1800">
              <a:latin typeface="Calibri"/>
              <a:cs typeface="Calibri"/>
            </a:endParaRPr>
          </a:p>
          <a:p>
            <a:r>
              <a:rPr lang="en-US" sz="1800" dirty="0">
                <a:latin typeface="Calibri"/>
                <a:ea typeface="+mn-lt"/>
                <a:cs typeface="Calibri"/>
              </a:rPr>
              <a:t>Cost Estimation: Assists in resource planning by offering rough cost estimates for water transport logistics.</a:t>
            </a:r>
            <a:endParaRPr lang="en-US" sz="1800">
              <a:latin typeface="Calibri"/>
              <a:cs typeface="Calibri"/>
            </a:endParaRPr>
          </a:p>
          <a:p>
            <a:pPr>
              <a:buNone/>
            </a:pPr>
            <a:endParaRPr lang="en-US" sz="1800" b="1">
              <a:latin typeface="Calibri"/>
              <a:ea typeface="+mn-lt"/>
              <a:cs typeface="+mn-lt"/>
            </a:endParaRPr>
          </a:p>
          <a:p>
            <a:pPr marL="0" indent="0">
              <a:buNone/>
            </a:pPr>
            <a:r>
              <a:rPr lang="en-US" sz="1800" b="1" dirty="0">
                <a:latin typeface="Calibri"/>
                <a:ea typeface="+mn-lt"/>
                <a:cs typeface="Calibri"/>
              </a:rPr>
              <a:t>Target audience:</a:t>
            </a:r>
            <a:r>
              <a:rPr lang="en-US" sz="1800" dirty="0">
                <a:latin typeface="Calibri"/>
                <a:ea typeface="+mn-lt"/>
                <a:cs typeface="Calibri"/>
              </a:rPr>
              <a:t> intended for use by Ethiopian government organizations, NGOs, and indigenous small-scale farmers</a:t>
            </a:r>
            <a:endParaRPr lang="en-US" sz="1800">
              <a:latin typeface="Calibri"/>
              <a:cs typeface="Calibri"/>
            </a:endParaRPr>
          </a:p>
        </p:txBody>
      </p:sp>
    </p:spTree>
    <p:extLst>
      <p:ext uri="{BB962C8B-B14F-4D97-AF65-F5344CB8AC3E}">
        <p14:creationId xmlns:p14="http://schemas.microsoft.com/office/powerpoint/2010/main" val="301446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5308-AEBF-9571-E679-A84334938445}"/>
              </a:ext>
            </a:extLst>
          </p:cNvPr>
          <p:cNvSpPr>
            <a:spLocks noGrp="1"/>
          </p:cNvSpPr>
          <p:nvPr>
            <p:ph type="title"/>
          </p:nvPr>
        </p:nvSpPr>
        <p:spPr>
          <a:xfrm>
            <a:off x="682013" y="-268883"/>
            <a:ext cx="9810604" cy="1216024"/>
          </a:xfrm>
        </p:spPr>
        <p:txBody>
          <a:bodyPr/>
          <a:lstStyle/>
          <a:p>
            <a:r>
              <a:rPr lang="en-US">
                <a:ea typeface="Batang"/>
              </a:rPr>
              <a:t>Timeline</a:t>
            </a:r>
            <a:endParaRPr lang="en-US"/>
          </a:p>
        </p:txBody>
      </p:sp>
      <p:sp>
        <p:nvSpPr>
          <p:cNvPr id="3" name="Content Placeholder 2">
            <a:extLst>
              <a:ext uri="{FF2B5EF4-FFF2-40B4-BE49-F238E27FC236}">
                <a16:creationId xmlns:a16="http://schemas.microsoft.com/office/drawing/2014/main" id="{F72013D6-CCC9-FA1E-5BAE-F86D3031A7EA}"/>
              </a:ext>
            </a:extLst>
          </p:cNvPr>
          <p:cNvSpPr>
            <a:spLocks noGrp="1"/>
          </p:cNvSpPr>
          <p:nvPr>
            <p:ph idx="1"/>
          </p:nvPr>
        </p:nvSpPr>
        <p:spPr>
          <a:xfrm>
            <a:off x="191809" y="719025"/>
            <a:ext cx="11451088" cy="4428753"/>
          </a:xfrm>
        </p:spPr>
        <p:txBody>
          <a:bodyPr vert="horz" lIns="91440" tIns="45720" rIns="91440" bIns="45720" rtlCol="0" anchor="t">
            <a:noAutofit/>
          </a:bodyPr>
          <a:lstStyle/>
          <a:p>
            <a:r>
              <a:rPr lang="en-US" sz="1400" b="1">
                <a:latin typeface="Calibri"/>
                <a:ea typeface="+mn-lt"/>
                <a:cs typeface="+mn-lt"/>
              </a:rPr>
              <a:t>Phase 1: </a:t>
            </a:r>
            <a:r>
              <a:rPr lang="en-US" sz="1400">
                <a:latin typeface="Calibri"/>
                <a:ea typeface="+mn-lt"/>
                <a:cs typeface="+mn-lt"/>
              </a:rPr>
              <a:t>Expansion of data. Gather fresh information (Sidama, Gamo, </a:t>
            </a:r>
            <a:r>
              <a:rPr lang="en-US" sz="1400" err="1">
                <a:latin typeface="Calibri"/>
                <a:ea typeface="+mn-lt"/>
                <a:cs typeface="+mn-lt"/>
              </a:rPr>
              <a:t>Gofa</a:t>
            </a:r>
            <a:r>
              <a:rPr lang="en-US" sz="1400">
                <a:latin typeface="Calibri"/>
                <a:ea typeface="+mn-lt"/>
                <a:cs typeface="+mn-lt"/>
              </a:rPr>
              <a:t>); include more characteristics (soil composition, seasonal patterns).</a:t>
            </a:r>
            <a:endParaRPr lang="en-US" sz="1400">
              <a:latin typeface="Calibri"/>
              <a:cs typeface="+mn-lt"/>
            </a:endParaRPr>
          </a:p>
          <a:p>
            <a:pPr>
              <a:buNone/>
            </a:pPr>
            <a:r>
              <a:rPr lang="en-US" sz="1400">
                <a:latin typeface="Calibri"/>
                <a:ea typeface="+mn-lt"/>
                <a:cs typeface="+mn-lt"/>
              </a:rPr>
              <a:t>     November through December of 2024</a:t>
            </a:r>
            <a:endParaRPr lang="en-US" sz="1400">
              <a:latin typeface="Calibri"/>
              <a:cs typeface="Calibri"/>
            </a:endParaRPr>
          </a:p>
          <a:p>
            <a:pPr>
              <a:buNone/>
            </a:pPr>
            <a:endParaRPr lang="en-US" sz="1400">
              <a:latin typeface="Calibri"/>
              <a:ea typeface="+mn-lt"/>
              <a:cs typeface="+mn-lt"/>
            </a:endParaRPr>
          </a:p>
          <a:p>
            <a:r>
              <a:rPr lang="en-US" sz="1400" b="1">
                <a:latin typeface="Calibri"/>
                <a:ea typeface="+mn-lt"/>
                <a:cs typeface="+mn-lt"/>
              </a:rPr>
              <a:t>Phase 2</a:t>
            </a:r>
            <a:r>
              <a:rPr lang="en-US" sz="1400">
                <a:latin typeface="Calibri"/>
                <a:ea typeface="+mn-lt"/>
                <a:cs typeface="+mn-lt"/>
              </a:rPr>
              <a:t>: Creation of models. Add new features to the current GBR model and test the prototype.</a:t>
            </a:r>
            <a:endParaRPr lang="en-US" sz="1400">
              <a:latin typeface="Calibri"/>
              <a:cs typeface="+mn-lt"/>
            </a:endParaRPr>
          </a:p>
          <a:p>
            <a:pPr marL="0" indent="0">
              <a:buNone/>
            </a:pPr>
            <a:r>
              <a:rPr lang="en-US" sz="1400">
                <a:latin typeface="Calibri"/>
                <a:ea typeface="+mn-lt"/>
                <a:cs typeface="+mn-lt"/>
              </a:rPr>
              <a:t>     January through February of 2025</a:t>
            </a:r>
            <a:endParaRPr lang="en-US" sz="1400">
              <a:latin typeface="Calibri"/>
              <a:cs typeface="Calibri"/>
            </a:endParaRPr>
          </a:p>
          <a:p>
            <a:pPr marL="0" indent="0">
              <a:buNone/>
            </a:pPr>
            <a:endParaRPr lang="en-US" sz="1400">
              <a:latin typeface="Calibri"/>
              <a:ea typeface="+mn-lt"/>
              <a:cs typeface="+mn-lt"/>
            </a:endParaRPr>
          </a:p>
          <a:p>
            <a:r>
              <a:rPr lang="en-US" sz="1400" b="1">
                <a:latin typeface="Calibri"/>
                <a:ea typeface="+mn-lt"/>
                <a:cs typeface="+mn-lt"/>
              </a:rPr>
              <a:t>Phase 3:</a:t>
            </a:r>
            <a:r>
              <a:rPr lang="en-US" sz="1400">
                <a:latin typeface="Calibri"/>
                <a:ea typeface="+mn-lt"/>
                <a:cs typeface="+mn-lt"/>
              </a:rPr>
              <a:t> First Experiments in </a:t>
            </a:r>
            <a:r>
              <a:rPr lang="en-US" sz="1400" err="1">
                <a:latin typeface="Calibri"/>
                <a:ea typeface="+mn-lt"/>
                <a:cs typeface="+mn-lt"/>
              </a:rPr>
              <a:t>newzones.Test</a:t>
            </a:r>
            <a:r>
              <a:rPr lang="en-US" sz="1400">
                <a:latin typeface="Calibri"/>
                <a:ea typeface="+mn-lt"/>
                <a:cs typeface="+mn-lt"/>
              </a:rPr>
              <a:t> the model in new Ethiopian zones and make adjustments in light of the preliminary findings.</a:t>
            </a:r>
            <a:endParaRPr lang="en-US" sz="1400">
              <a:latin typeface="Calibri"/>
              <a:cs typeface="+mn-lt"/>
            </a:endParaRPr>
          </a:p>
          <a:p>
            <a:pPr marL="0" indent="0">
              <a:buNone/>
            </a:pPr>
            <a:r>
              <a:rPr lang="en-US" sz="1400">
                <a:latin typeface="Calibri"/>
                <a:ea typeface="+mn-lt"/>
                <a:cs typeface="+mn-lt"/>
              </a:rPr>
              <a:t>     March 2025</a:t>
            </a:r>
            <a:endParaRPr lang="en-US" sz="1400">
              <a:latin typeface="Calibri"/>
              <a:cs typeface="Calibri"/>
            </a:endParaRPr>
          </a:p>
          <a:p>
            <a:pPr marL="0" indent="0">
              <a:buNone/>
            </a:pPr>
            <a:endParaRPr lang="en-US" sz="1400">
              <a:latin typeface="Calibri"/>
              <a:ea typeface="+mn-lt"/>
              <a:cs typeface="+mn-lt"/>
            </a:endParaRPr>
          </a:p>
          <a:p>
            <a:r>
              <a:rPr lang="en-US" sz="1400" b="1">
                <a:latin typeface="Calibri"/>
                <a:ea typeface="+mn-lt"/>
                <a:cs typeface="+mn-lt"/>
              </a:rPr>
              <a:t>Phase 4:</a:t>
            </a:r>
            <a:r>
              <a:rPr lang="en-US" sz="1400">
                <a:latin typeface="Calibri"/>
                <a:ea typeface="+mn-lt"/>
                <a:cs typeface="+mn-lt"/>
              </a:rPr>
              <a:t> Improvement of the model. Improve feature weighting and prediction accuracy by refining the model in response to test feedback.</a:t>
            </a:r>
            <a:endParaRPr lang="en-US" sz="1400">
              <a:latin typeface="Calibri"/>
              <a:cs typeface="+mn-lt"/>
            </a:endParaRPr>
          </a:p>
          <a:p>
            <a:pPr marL="0" indent="0">
              <a:buNone/>
            </a:pPr>
            <a:r>
              <a:rPr lang="en-US" sz="1400">
                <a:latin typeface="Calibri"/>
                <a:ea typeface="+mn-lt"/>
                <a:cs typeface="+mn-lt"/>
              </a:rPr>
              <a:t>     April 2025</a:t>
            </a:r>
            <a:endParaRPr lang="en-US" sz="1400">
              <a:latin typeface="Calibri"/>
              <a:cs typeface="+mn-lt"/>
            </a:endParaRPr>
          </a:p>
          <a:p>
            <a:pPr marL="0" indent="0">
              <a:buNone/>
            </a:pPr>
            <a:endParaRPr lang="en-US" sz="1400">
              <a:latin typeface="Calibri"/>
              <a:cs typeface="Calibri"/>
            </a:endParaRPr>
          </a:p>
          <a:p>
            <a:r>
              <a:rPr lang="en-US" sz="1400" b="1">
                <a:latin typeface="Calibri"/>
                <a:ea typeface="+mn-lt"/>
                <a:cs typeface="+mn-lt"/>
              </a:rPr>
              <a:t>Phase 5:</a:t>
            </a:r>
            <a:r>
              <a:rPr lang="en-US" sz="1400">
                <a:latin typeface="Calibri"/>
                <a:ea typeface="+mn-lt"/>
                <a:cs typeface="+mn-lt"/>
              </a:rPr>
              <a:t> Feedback from stakeholders and validation. Complete the last validation and get input from Ethiopian stakeholders and experts.</a:t>
            </a:r>
            <a:endParaRPr lang="en-US" sz="1400">
              <a:latin typeface="Calibri"/>
              <a:cs typeface="+mn-lt"/>
            </a:endParaRPr>
          </a:p>
          <a:p>
            <a:pPr marL="0" indent="0">
              <a:buNone/>
            </a:pPr>
            <a:r>
              <a:rPr lang="en-US" sz="1400">
                <a:latin typeface="Calibri"/>
                <a:ea typeface="+mn-lt"/>
                <a:cs typeface="+mn-lt"/>
              </a:rPr>
              <a:t>     May 2025</a:t>
            </a:r>
            <a:endParaRPr lang="en-US" sz="1400">
              <a:latin typeface="Calibri"/>
              <a:cs typeface="Calibri"/>
            </a:endParaRPr>
          </a:p>
          <a:p>
            <a:pPr marL="0" indent="0">
              <a:buNone/>
            </a:pPr>
            <a:endParaRPr lang="en-US" sz="1400">
              <a:latin typeface="Calibri"/>
              <a:ea typeface="+mn-lt"/>
              <a:cs typeface="+mn-lt"/>
            </a:endParaRPr>
          </a:p>
          <a:p>
            <a:r>
              <a:rPr lang="en-US" sz="1400" b="1">
                <a:latin typeface="Calibri"/>
                <a:ea typeface="+mn-lt"/>
                <a:cs typeface="+mn-lt"/>
              </a:rPr>
              <a:t>Phase 6:</a:t>
            </a:r>
            <a:r>
              <a:rPr lang="en-US" sz="1400">
                <a:latin typeface="Calibri"/>
                <a:ea typeface="+mn-lt"/>
                <a:cs typeface="+mn-lt"/>
              </a:rPr>
              <a:t> Concluding documentation and analysis. Examine outcomes, compile conclusions, and finish the project report.</a:t>
            </a:r>
            <a:endParaRPr lang="en-US" sz="1400">
              <a:latin typeface="Calibri"/>
              <a:cs typeface="+mn-lt"/>
            </a:endParaRPr>
          </a:p>
          <a:p>
            <a:pPr marL="0" indent="0">
              <a:buNone/>
            </a:pPr>
            <a:r>
              <a:rPr lang="en-US" sz="1400">
                <a:latin typeface="Calibri"/>
                <a:ea typeface="+mn-lt"/>
                <a:cs typeface="+mn-lt"/>
              </a:rPr>
              <a:t>     June 2025</a:t>
            </a:r>
            <a:endParaRPr lang="en-US" sz="1400">
              <a:latin typeface="Calibri"/>
            </a:endParaRPr>
          </a:p>
        </p:txBody>
      </p:sp>
    </p:spTree>
    <p:extLst>
      <p:ext uri="{BB962C8B-B14F-4D97-AF65-F5344CB8AC3E}">
        <p14:creationId xmlns:p14="http://schemas.microsoft.com/office/powerpoint/2010/main" val="59469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9AFC18-A488-D9CA-5C3F-D165E3C1F1FE}"/>
              </a:ext>
            </a:extLst>
          </p:cNvPr>
          <p:cNvSpPr>
            <a:spLocks noGrp="1"/>
          </p:cNvSpPr>
          <p:nvPr>
            <p:ph type="title"/>
          </p:nvPr>
        </p:nvSpPr>
        <p:spPr/>
        <p:txBody>
          <a:bodyPr/>
          <a:lstStyle/>
          <a:p>
            <a:r>
              <a:rPr lang="de-DE">
                <a:ea typeface="Batang"/>
              </a:rPr>
              <a:t>Project </a:t>
            </a:r>
            <a:r>
              <a:rPr lang="de-DE" err="1">
                <a:ea typeface="Batang"/>
              </a:rPr>
              <a:t>summary</a:t>
            </a:r>
            <a:endParaRPr lang="de-DE" err="1"/>
          </a:p>
        </p:txBody>
      </p:sp>
      <p:sp>
        <p:nvSpPr>
          <p:cNvPr id="3" name="Inhaltsplatzhalter 2">
            <a:extLst>
              <a:ext uri="{FF2B5EF4-FFF2-40B4-BE49-F238E27FC236}">
                <a16:creationId xmlns:a16="http://schemas.microsoft.com/office/drawing/2014/main" id="{EA0CA86B-DF49-76BE-F35F-18782FA7882B}"/>
              </a:ext>
            </a:extLst>
          </p:cNvPr>
          <p:cNvSpPr>
            <a:spLocks noGrp="1"/>
          </p:cNvSpPr>
          <p:nvPr>
            <p:ph idx="1"/>
          </p:nvPr>
        </p:nvSpPr>
        <p:spPr>
          <a:xfrm>
            <a:off x="648842" y="1993918"/>
            <a:ext cx="9810604" cy="4428753"/>
          </a:xfrm>
        </p:spPr>
        <p:txBody>
          <a:bodyPr vert="horz" lIns="91440" tIns="45720" rIns="91440" bIns="45720" rtlCol="0" anchor="t">
            <a:normAutofit/>
          </a:bodyPr>
          <a:lstStyle/>
          <a:p>
            <a:pPr marL="0" indent="0">
              <a:buNone/>
            </a:pPr>
            <a:r>
              <a:rPr lang="de-DE" b="1">
                <a:latin typeface="Calibri"/>
                <a:ea typeface="+mn-lt"/>
                <a:cs typeface="+mn-lt"/>
              </a:rPr>
              <a:t>Project title:</a:t>
            </a:r>
            <a:r>
              <a:rPr lang="de-DE">
                <a:latin typeface="Calibri"/>
                <a:ea typeface="+mn-lt"/>
                <a:cs typeface="+mn-lt"/>
              </a:rPr>
              <a:t> </a:t>
            </a:r>
            <a:r>
              <a:rPr lang="de-DE" err="1">
                <a:latin typeface="Calibri"/>
                <a:ea typeface="+mn-lt"/>
                <a:cs typeface="+mn-lt"/>
              </a:rPr>
              <a:t>Enhancing</a:t>
            </a:r>
            <a:r>
              <a:rPr lang="de-DE">
                <a:latin typeface="Calibri"/>
                <a:ea typeface="+mn-lt"/>
                <a:cs typeface="+mn-lt"/>
              </a:rPr>
              <a:t> AI </a:t>
            </a:r>
            <a:r>
              <a:rPr lang="de-DE" err="1">
                <a:latin typeface="Calibri"/>
                <a:ea typeface="+mn-lt"/>
                <a:cs typeface="+mn-lt"/>
              </a:rPr>
              <a:t>for</a:t>
            </a:r>
            <a:r>
              <a:rPr lang="de-DE">
                <a:latin typeface="Calibri"/>
                <a:ea typeface="+mn-lt"/>
                <a:cs typeface="+mn-lt"/>
              </a:rPr>
              <a:t> </a:t>
            </a:r>
            <a:r>
              <a:rPr lang="de-DE" err="1">
                <a:latin typeface="Calibri"/>
                <a:ea typeface="+mn-lt"/>
                <a:cs typeface="+mn-lt"/>
              </a:rPr>
              <a:t>Predictive</a:t>
            </a:r>
            <a:r>
              <a:rPr lang="de-DE">
                <a:latin typeface="Calibri"/>
                <a:ea typeface="+mn-lt"/>
                <a:cs typeface="+mn-lt"/>
              </a:rPr>
              <a:t> Modeling </a:t>
            </a:r>
            <a:r>
              <a:rPr lang="de-DE" err="1">
                <a:latin typeface="Calibri"/>
                <a:ea typeface="+mn-lt"/>
                <a:cs typeface="+mn-lt"/>
              </a:rPr>
              <a:t>of</a:t>
            </a:r>
            <a:r>
              <a:rPr lang="de-DE">
                <a:latin typeface="Calibri"/>
                <a:ea typeface="+mn-lt"/>
                <a:cs typeface="+mn-lt"/>
              </a:rPr>
              <a:t> </a:t>
            </a:r>
            <a:r>
              <a:rPr lang="de-DE" err="1">
                <a:latin typeface="Calibri"/>
                <a:ea typeface="+mn-lt"/>
                <a:cs typeface="+mn-lt"/>
              </a:rPr>
              <a:t>Shallow</a:t>
            </a:r>
            <a:r>
              <a:rPr lang="de-DE">
                <a:latin typeface="Calibri"/>
                <a:ea typeface="+mn-lt"/>
                <a:cs typeface="+mn-lt"/>
              </a:rPr>
              <a:t> Well Locations in </a:t>
            </a:r>
            <a:r>
              <a:rPr lang="de-DE" err="1">
                <a:latin typeface="Calibri"/>
                <a:ea typeface="+mn-lt"/>
                <a:cs typeface="+mn-lt"/>
              </a:rPr>
              <a:t>Ethiopia</a:t>
            </a:r>
            <a:endParaRPr lang="de-DE">
              <a:latin typeface="Calibri"/>
              <a:ea typeface="+mn-lt"/>
              <a:cs typeface="+mn-lt"/>
            </a:endParaRPr>
          </a:p>
          <a:p>
            <a:pPr marL="0" indent="0">
              <a:buNone/>
            </a:pPr>
            <a:endParaRPr lang="de-DE">
              <a:latin typeface="Calibri"/>
              <a:ea typeface="+mn-lt"/>
              <a:cs typeface="+mn-lt"/>
            </a:endParaRPr>
          </a:p>
          <a:p>
            <a:pPr marL="0" indent="0">
              <a:buNone/>
            </a:pPr>
            <a:r>
              <a:rPr lang="de-DE">
                <a:latin typeface="Calibri"/>
                <a:ea typeface="+mn-lt"/>
                <a:cs typeface="+mn-lt"/>
              </a:rPr>
              <a:t>The </a:t>
            </a:r>
            <a:r>
              <a:rPr lang="de-DE" err="1">
                <a:latin typeface="Calibri"/>
                <a:ea typeface="+mn-lt"/>
                <a:cs typeface="+mn-lt"/>
              </a:rPr>
              <a:t>goal</a:t>
            </a:r>
            <a:r>
              <a:rPr lang="de-DE">
                <a:latin typeface="Calibri"/>
                <a:ea typeface="+mn-lt"/>
                <a:cs typeface="+mn-lt"/>
              </a:rPr>
              <a:t> </a:t>
            </a:r>
            <a:r>
              <a:rPr lang="de-DE" err="1">
                <a:latin typeface="Calibri"/>
                <a:ea typeface="+mn-lt"/>
                <a:cs typeface="+mn-lt"/>
              </a:rPr>
              <a:t>of</a:t>
            </a:r>
            <a:r>
              <a:rPr lang="de-DE">
                <a:latin typeface="Calibri"/>
                <a:ea typeface="+mn-lt"/>
                <a:cs typeface="+mn-lt"/>
              </a:rPr>
              <a:t> </a:t>
            </a:r>
            <a:r>
              <a:rPr lang="de-DE" err="1">
                <a:latin typeface="Calibri"/>
                <a:ea typeface="+mn-lt"/>
                <a:cs typeface="+mn-lt"/>
              </a:rPr>
              <a:t>the</a:t>
            </a:r>
            <a:r>
              <a:rPr lang="de-DE">
                <a:latin typeface="Calibri"/>
                <a:ea typeface="+mn-lt"/>
                <a:cs typeface="+mn-lt"/>
              </a:rPr>
              <a:t> </a:t>
            </a:r>
            <a:r>
              <a:rPr lang="de-DE" err="1">
                <a:latin typeface="Calibri"/>
                <a:ea typeface="+mn-lt"/>
                <a:cs typeface="+mn-lt"/>
              </a:rPr>
              <a:t>project</a:t>
            </a:r>
            <a:r>
              <a:rPr lang="de-DE">
                <a:latin typeface="Calibri"/>
                <a:ea typeface="+mn-lt"/>
                <a:cs typeface="+mn-lt"/>
              </a:rPr>
              <a:t>, "</a:t>
            </a:r>
            <a:r>
              <a:rPr lang="de-DE" err="1">
                <a:latin typeface="Calibri"/>
                <a:ea typeface="+mn-lt"/>
                <a:cs typeface="+mn-lt"/>
              </a:rPr>
              <a:t>Enhancing</a:t>
            </a:r>
            <a:r>
              <a:rPr lang="de-DE">
                <a:latin typeface="Calibri"/>
                <a:ea typeface="+mn-lt"/>
                <a:cs typeface="+mn-lt"/>
              </a:rPr>
              <a:t> AI </a:t>
            </a:r>
            <a:r>
              <a:rPr lang="de-DE" err="1">
                <a:latin typeface="Calibri"/>
                <a:ea typeface="+mn-lt"/>
                <a:cs typeface="+mn-lt"/>
              </a:rPr>
              <a:t>for</a:t>
            </a:r>
            <a:r>
              <a:rPr lang="de-DE">
                <a:latin typeface="Calibri"/>
                <a:ea typeface="+mn-lt"/>
                <a:cs typeface="+mn-lt"/>
              </a:rPr>
              <a:t> </a:t>
            </a:r>
            <a:r>
              <a:rPr lang="de-DE" err="1">
                <a:latin typeface="Calibri"/>
                <a:ea typeface="+mn-lt"/>
                <a:cs typeface="+mn-lt"/>
              </a:rPr>
              <a:t>Predictive</a:t>
            </a:r>
            <a:r>
              <a:rPr lang="de-DE">
                <a:latin typeface="Calibri"/>
                <a:ea typeface="+mn-lt"/>
                <a:cs typeface="+mn-lt"/>
              </a:rPr>
              <a:t> Modeling </a:t>
            </a:r>
            <a:r>
              <a:rPr lang="de-DE" err="1">
                <a:latin typeface="Calibri"/>
                <a:ea typeface="+mn-lt"/>
                <a:cs typeface="+mn-lt"/>
              </a:rPr>
              <a:t>of</a:t>
            </a:r>
            <a:r>
              <a:rPr lang="de-DE">
                <a:latin typeface="Calibri"/>
                <a:ea typeface="+mn-lt"/>
                <a:cs typeface="+mn-lt"/>
              </a:rPr>
              <a:t> </a:t>
            </a:r>
            <a:r>
              <a:rPr lang="de-DE" err="1">
                <a:latin typeface="Calibri"/>
                <a:ea typeface="+mn-lt"/>
                <a:cs typeface="+mn-lt"/>
              </a:rPr>
              <a:t>Shallow</a:t>
            </a:r>
            <a:r>
              <a:rPr lang="de-DE">
                <a:latin typeface="Calibri"/>
                <a:ea typeface="+mn-lt"/>
                <a:cs typeface="+mn-lt"/>
              </a:rPr>
              <a:t> Well Locations in </a:t>
            </a:r>
            <a:r>
              <a:rPr lang="de-DE" err="1">
                <a:latin typeface="Calibri"/>
                <a:ea typeface="+mn-lt"/>
                <a:cs typeface="+mn-lt"/>
              </a:rPr>
              <a:t>Ethiopia</a:t>
            </a:r>
            <a:r>
              <a:rPr lang="de-DE">
                <a:latin typeface="Calibri"/>
                <a:ea typeface="+mn-lt"/>
                <a:cs typeface="+mn-lt"/>
              </a:rPr>
              <a:t>," </a:t>
            </a:r>
            <a:r>
              <a:rPr lang="de-DE" err="1">
                <a:latin typeface="Calibri"/>
                <a:ea typeface="+mn-lt"/>
                <a:cs typeface="+mn-lt"/>
              </a:rPr>
              <a:t>is</a:t>
            </a:r>
            <a:r>
              <a:rPr lang="de-DE">
                <a:latin typeface="Calibri"/>
                <a:ea typeface="+mn-lt"/>
                <a:cs typeface="+mn-lt"/>
              </a:rPr>
              <a:t> </a:t>
            </a:r>
            <a:r>
              <a:rPr lang="de-DE" err="1">
                <a:latin typeface="Calibri"/>
                <a:ea typeface="+mn-lt"/>
                <a:cs typeface="+mn-lt"/>
              </a:rPr>
              <a:t>to</a:t>
            </a:r>
            <a:r>
              <a:rPr lang="de-DE">
                <a:latin typeface="Calibri"/>
                <a:ea typeface="+mn-lt"/>
                <a:cs typeface="+mn-lt"/>
              </a:rPr>
              <a:t> </a:t>
            </a:r>
            <a:r>
              <a:rPr lang="de-DE" err="1">
                <a:latin typeface="Calibri"/>
                <a:ea typeface="+mn-lt"/>
                <a:cs typeface="+mn-lt"/>
              </a:rPr>
              <a:t>create</a:t>
            </a:r>
            <a:r>
              <a:rPr lang="de-DE">
                <a:latin typeface="Calibri"/>
                <a:ea typeface="+mn-lt"/>
                <a:cs typeface="+mn-lt"/>
              </a:rPr>
              <a:t> an AI-</a:t>
            </a:r>
            <a:r>
              <a:rPr lang="de-DE" err="1">
                <a:latin typeface="Calibri"/>
                <a:ea typeface="+mn-lt"/>
                <a:cs typeface="+mn-lt"/>
              </a:rPr>
              <a:t>powered</a:t>
            </a:r>
            <a:r>
              <a:rPr lang="de-DE">
                <a:latin typeface="Calibri"/>
                <a:ea typeface="+mn-lt"/>
                <a:cs typeface="+mn-lt"/>
              </a:rPr>
              <a:t> </a:t>
            </a:r>
            <a:r>
              <a:rPr lang="de-DE" err="1">
                <a:latin typeface="Calibri"/>
                <a:ea typeface="+mn-lt"/>
                <a:cs typeface="+mn-lt"/>
              </a:rPr>
              <a:t>application</a:t>
            </a:r>
            <a:r>
              <a:rPr lang="de-DE">
                <a:latin typeface="Calibri"/>
                <a:ea typeface="+mn-lt"/>
                <a:cs typeface="+mn-lt"/>
              </a:rPr>
              <a:t> (</a:t>
            </a:r>
            <a:r>
              <a:rPr lang="de-DE" err="1">
                <a:latin typeface="Calibri"/>
                <a:ea typeface="+mn-lt"/>
                <a:cs typeface="+mn-lt"/>
              </a:rPr>
              <a:t>called</a:t>
            </a:r>
            <a:r>
              <a:rPr lang="de-DE">
                <a:latin typeface="Calibri"/>
                <a:ea typeface="+mn-lt"/>
                <a:cs typeface="+mn-lt"/>
              </a:rPr>
              <a:t> </a:t>
            </a:r>
            <a:r>
              <a:rPr lang="de-DE" err="1">
                <a:latin typeface="Calibri"/>
                <a:ea typeface="+mn-lt"/>
                <a:cs typeface="+mn-lt"/>
              </a:rPr>
              <a:t>WellMapr</a:t>
            </a:r>
            <a:r>
              <a:rPr lang="de-DE">
                <a:latin typeface="Calibri"/>
                <a:ea typeface="+mn-lt"/>
                <a:cs typeface="+mn-lt"/>
              </a:rPr>
              <a:t>) </a:t>
            </a:r>
            <a:r>
              <a:rPr lang="de-DE" err="1">
                <a:latin typeface="Calibri"/>
                <a:ea typeface="+mn-lt"/>
                <a:cs typeface="+mn-lt"/>
              </a:rPr>
              <a:t>for</a:t>
            </a:r>
            <a:r>
              <a:rPr lang="de-DE">
                <a:latin typeface="Calibri"/>
                <a:ea typeface="+mn-lt"/>
                <a:cs typeface="+mn-lt"/>
              </a:rPr>
              <a:t> end-users </a:t>
            </a:r>
            <a:r>
              <a:rPr lang="de-DE" err="1">
                <a:latin typeface="Calibri"/>
                <a:ea typeface="+mn-lt"/>
                <a:cs typeface="+mn-lt"/>
              </a:rPr>
              <a:t>for</a:t>
            </a:r>
            <a:r>
              <a:rPr lang="de-DE">
                <a:latin typeface="Calibri"/>
                <a:ea typeface="+mn-lt"/>
                <a:cs typeface="+mn-lt"/>
              </a:rPr>
              <a:t> </a:t>
            </a:r>
            <a:r>
              <a:rPr lang="de-DE" err="1">
                <a:latin typeface="Calibri"/>
                <a:ea typeface="+mn-lt"/>
                <a:cs typeface="+mn-lt"/>
              </a:rPr>
              <a:t>locating</a:t>
            </a:r>
            <a:r>
              <a:rPr lang="de-DE">
                <a:latin typeface="Calibri"/>
                <a:ea typeface="+mn-lt"/>
                <a:cs typeface="+mn-lt"/>
              </a:rPr>
              <a:t> </a:t>
            </a:r>
            <a:r>
              <a:rPr lang="de-DE" err="1">
                <a:latin typeface="Calibri"/>
                <a:ea typeface="+mn-lt"/>
                <a:cs typeface="+mn-lt"/>
              </a:rPr>
              <a:t>sustainable</a:t>
            </a:r>
            <a:r>
              <a:rPr lang="de-DE">
                <a:latin typeface="Calibri"/>
                <a:ea typeface="+mn-lt"/>
                <a:cs typeface="+mn-lt"/>
              </a:rPr>
              <a:t> </a:t>
            </a:r>
            <a:r>
              <a:rPr lang="de-DE" err="1">
                <a:latin typeface="Calibri"/>
                <a:ea typeface="+mn-lt"/>
                <a:cs typeface="+mn-lt"/>
              </a:rPr>
              <a:t>well</a:t>
            </a:r>
            <a:r>
              <a:rPr lang="de-DE">
                <a:latin typeface="Calibri"/>
                <a:ea typeface="+mn-lt"/>
                <a:cs typeface="+mn-lt"/>
              </a:rPr>
              <a:t> </a:t>
            </a:r>
            <a:r>
              <a:rPr lang="de-DE" err="1">
                <a:latin typeface="Calibri"/>
                <a:ea typeface="+mn-lt"/>
                <a:cs typeface="+mn-lt"/>
              </a:rPr>
              <a:t>locations</a:t>
            </a:r>
            <a:r>
              <a:rPr lang="de-DE">
                <a:latin typeface="Calibri"/>
                <a:ea typeface="+mn-lt"/>
                <a:cs typeface="+mn-lt"/>
              </a:rPr>
              <a:t> </a:t>
            </a:r>
            <a:r>
              <a:rPr lang="de-DE" err="1">
                <a:latin typeface="Calibri"/>
                <a:ea typeface="+mn-lt"/>
                <a:cs typeface="+mn-lt"/>
              </a:rPr>
              <a:t>for</a:t>
            </a:r>
            <a:r>
              <a:rPr lang="de-DE">
                <a:latin typeface="Calibri"/>
                <a:ea typeface="+mn-lt"/>
                <a:cs typeface="+mn-lt"/>
              </a:rPr>
              <a:t> </a:t>
            </a:r>
            <a:r>
              <a:rPr lang="de-DE" err="1">
                <a:latin typeface="Calibri"/>
                <a:ea typeface="+mn-lt"/>
                <a:cs typeface="+mn-lt"/>
              </a:rPr>
              <a:t>small-scale</a:t>
            </a:r>
            <a:r>
              <a:rPr lang="de-DE">
                <a:latin typeface="Calibri"/>
                <a:ea typeface="+mn-lt"/>
                <a:cs typeface="+mn-lt"/>
              </a:rPr>
              <a:t> </a:t>
            </a:r>
            <a:r>
              <a:rPr lang="de-DE" err="1">
                <a:latin typeface="Calibri"/>
                <a:ea typeface="+mn-lt"/>
                <a:cs typeface="+mn-lt"/>
              </a:rPr>
              <a:t>farmers</a:t>
            </a:r>
            <a:r>
              <a:rPr lang="de-DE">
                <a:latin typeface="Calibri"/>
                <a:ea typeface="+mn-lt"/>
                <a:cs typeface="+mn-lt"/>
              </a:rPr>
              <a:t> in </a:t>
            </a:r>
            <a:r>
              <a:rPr lang="de-DE" err="1">
                <a:latin typeface="Calibri"/>
                <a:ea typeface="+mn-lt"/>
                <a:cs typeface="+mn-lt"/>
              </a:rPr>
              <a:t>Ethiopia</a:t>
            </a:r>
            <a:r>
              <a:rPr lang="de-DE">
                <a:latin typeface="Calibri"/>
                <a:ea typeface="+mn-lt"/>
                <a:cs typeface="+mn-lt"/>
              </a:rPr>
              <a:t>. </a:t>
            </a:r>
          </a:p>
          <a:p>
            <a:pPr marL="0" indent="0">
              <a:buNone/>
            </a:pPr>
            <a:r>
              <a:rPr lang="de-DE">
                <a:latin typeface="Calibri"/>
                <a:ea typeface="+mn-lt"/>
                <a:cs typeface="+mn-lt"/>
              </a:rPr>
              <a:t>The </a:t>
            </a:r>
            <a:r>
              <a:rPr lang="de-DE" err="1">
                <a:latin typeface="Calibri"/>
                <a:ea typeface="+mn-lt"/>
                <a:cs typeface="+mn-lt"/>
              </a:rPr>
              <a:t>project</a:t>
            </a:r>
            <a:r>
              <a:rPr lang="de-DE">
                <a:latin typeface="Calibri"/>
                <a:ea typeface="+mn-lt"/>
                <a:cs typeface="+mn-lt"/>
              </a:rPr>
              <a:t> </a:t>
            </a:r>
            <a:r>
              <a:rPr lang="de-DE" err="1">
                <a:latin typeface="Calibri"/>
                <a:ea typeface="+mn-lt"/>
                <a:cs typeface="+mn-lt"/>
              </a:rPr>
              <a:t>uses</a:t>
            </a:r>
            <a:r>
              <a:rPr lang="de-DE">
                <a:latin typeface="Calibri"/>
                <a:ea typeface="+mn-lt"/>
                <a:cs typeface="+mn-lt"/>
              </a:rPr>
              <a:t> GIS and </a:t>
            </a:r>
            <a:r>
              <a:rPr lang="de-DE" err="1">
                <a:latin typeface="Calibri"/>
                <a:ea typeface="+mn-lt"/>
                <a:cs typeface="+mn-lt"/>
              </a:rPr>
              <a:t>machine</a:t>
            </a:r>
            <a:r>
              <a:rPr lang="de-DE">
                <a:latin typeface="Calibri"/>
                <a:ea typeface="+mn-lt"/>
                <a:cs typeface="+mn-lt"/>
              </a:rPr>
              <a:t> </a:t>
            </a:r>
            <a:r>
              <a:rPr lang="de-DE" err="1">
                <a:latin typeface="Calibri"/>
                <a:ea typeface="+mn-lt"/>
                <a:cs typeface="+mn-lt"/>
              </a:rPr>
              <a:t>learning</a:t>
            </a:r>
            <a:r>
              <a:rPr lang="de-DE">
                <a:latin typeface="Calibri"/>
                <a:ea typeface="+mn-lt"/>
                <a:cs typeface="+mn-lt"/>
              </a:rPr>
              <a:t> </a:t>
            </a:r>
            <a:r>
              <a:rPr lang="de-DE" err="1">
                <a:latin typeface="Calibri"/>
                <a:ea typeface="+mn-lt"/>
                <a:cs typeface="+mn-lt"/>
              </a:rPr>
              <a:t>to</a:t>
            </a:r>
            <a:r>
              <a:rPr lang="de-DE">
                <a:latin typeface="Calibri"/>
                <a:ea typeface="+mn-lt"/>
                <a:cs typeface="+mn-lt"/>
              </a:rPr>
              <a:t> </a:t>
            </a:r>
            <a:r>
              <a:rPr lang="de-DE" err="1">
                <a:latin typeface="Calibri"/>
                <a:ea typeface="+mn-lt"/>
                <a:cs typeface="+mn-lt"/>
              </a:rPr>
              <a:t>predict</a:t>
            </a:r>
            <a:r>
              <a:rPr lang="de-DE">
                <a:latin typeface="Calibri"/>
                <a:ea typeface="+mn-lt"/>
                <a:cs typeface="+mn-lt"/>
              </a:rPr>
              <a:t> and </a:t>
            </a:r>
            <a:r>
              <a:rPr lang="de-DE" err="1">
                <a:latin typeface="Calibri"/>
                <a:ea typeface="+mn-lt"/>
                <a:cs typeface="+mn-lt"/>
              </a:rPr>
              <a:t>increase</a:t>
            </a:r>
            <a:r>
              <a:rPr lang="de-DE">
                <a:latin typeface="Calibri"/>
                <a:ea typeface="+mn-lt"/>
                <a:cs typeface="+mn-lt"/>
              </a:rPr>
              <a:t> </a:t>
            </a:r>
            <a:r>
              <a:rPr lang="de-DE" err="1">
                <a:latin typeface="Calibri"/>
                <a:ea typeface="+mn-lt"/>
                <a:cs typeface="+mn-lt"/>
              </a:rPr>
              <a:t>water</a:t>
            </a:r>
            <a:r>
              <a:rPr lang="de-DE">
                <a:latin typeface="Calibri"/>
                <a:ea typeface="+mn-lt"/>
                <a:cs typeface="+mn-lt"/>
              </a:rPr>
              <a:t> </a:t>
            </a:r>
            <a:r>
              <a:rPr lang="de-DE" err="1">
                <a:latin typeface="Calibri"/>
                <a:ea typeface="+mn-lt"/>
                <a:cs typeface="+mn-lt"/>
              </a:rPr>
              <a:t>access</a:t>
            </a:r>
            <a:r>
              <a:rPr lang="de-DE">
                <a:latin typeface="Calibri"/>
                <a:ea typeface="+mn-lt"/>
                <a:cs typeface="+mn-lt"/>
              </a:rPr>
              <a:t> </a:t>
            </a:r>
            <a:r>
              <a:rPr lang="de-DE" err="1">
                <a:latin typeface="Calibri"/>
                <a:ea typeface="+mn-lt"/>
                <a:cs typeface="+mn-lt"/>
              </a:rPr>
              <a:t>for</a:t>
            </a:r>
            <a:r>
              <a:rPr lang="de-DE">
                <a:latin typeface="Calibri"/>
                <a:ea typeface="+mn-lt"/>
                <a:cs typeface="+mn-lt"/>
              </a:rPr>
              <a:t> wider </a:t>
            </a:r>
            <a:r>
              <a:rPr lang="de-DE" err="1">
                <a:latin typeface="Calibri"/>
                <a:ea typeface="+mn-lt"/>
                <a:cs typeface="+mn-lt"/>
              </a:rPr>
              <a:t>populations</a:t>
            </a:r>
            <a:r>
              <a:rPr lang="de-DE">
                <a:latin typeface="Calibri"/>
                <a:ea typeface="+mn-lt"/>
                <a:cs typeface="+mn-lt"/>
              </a:rPr>
              <a:t> </a:t>
            </a:r>
            <a:r>
              <a:rPr lang="de-DE" err="1">
                <a:latin typeface="Calibri"/>
                <a:ea typeface="+mn-lt"/>
                <a:cs typeface="+mn-lt"/>
              </a:rPr>
              <a:t>affected</a:t>
            </a:r>
            <a:r>
              <a:rPr lang="de-DE">
                <a:latin typeface="Calibri"/>
                <a:ea typeface="+mn-lt"/>
                <a:cs typeface="+mn-lt"/>
              </a:rPr>
              <a:t> </a:t>
            </a:r>
            <a:r>
              <a:rPr lang="de-DE" err="1">
                <a:latin typeface="Calibri"/>
                <a:ea typeface="+mn-lt"/>
                <a:cs typeface="+mn-lt"/>
              </a:rPr>
              <a:t>by</a:t>
            </a:r>
            <a:r>
              <a:rPr lang="de-DE">
                <a:latin typeface="Calibri"/>
                <a:ea typeface="+mn-lt"/>
                <a:cs typeface="+mn-lt"/>
              </a:rPr>
              <a:t> </a:t>
            </a:r>
            <a:r>
              <a:rPr lang="de-DE" err="1">
                <a:latin typeface="Calibri"/>
                <a:ea typeface="+mn-lt"/>
                <a:cs typeface="+mn-lt"/>
              </a:rPr>
              <a:t>climate</a:t>
            </a:r>
            <a:r>
              <a:rPr lang="de-DE">
                <a:latin typeface="Calibri"/>
                <a:ea typeface="+mn-lt"/>
                <a:cs typeface="+mn-lt"/>
              </a:rPr>
              <a:t> </a:t>
            </a:r>
            <a:r>
              <a:rPr lang="de-DE" err="1">
                <a:latin typeface="Calibri"/>
                <a:ea typeface="+mn-lt"/>
                <a:cs typeface="+mn-lt"/>
              </a:rPr>
              <a:t>change</a:t>
            </a:r>
            <a:r>
              <a:rPr lang="de-DE">
                <a:latin typeface="Calibri"/>
                <a:ea typeface="+mn-lt"/>
                <a:cs typeface="+mn-lt"/>
              </a:rPr>
              <a:t>, </a:t>
            </a:r>
            <a:r>
              <a:rPr lang="de-DE" err="1">
                <a:latin typeface="Calibri"/>
                <a:ea typeface="+mn-lt"/>
                <a:cs typeface="+mn-lt"/>
              </a:rPr>
              <a:t>erratic</a:t>
            </a:r>
            <a:r>
              <a:rPr lang="de-DE">
                <a:latin typeface="Calibri"/>
                <a:ea typeface="+mn-lt"/>
                <a:cs typeface="+mn-lt"/>
              </a:rPr>
              <a:t> </a:t>
            </a:r>
            <a:r>
              <a:rPr lang="de-DE" err="1">
                <a:latin typeface="Calibri"/>
                <a:ea typeface="+mn-lt"/>
                <a:cs typeface="+mn-lt"/>
              </a:rPr>
              <a:t>rainfall</a:t>
            </a:r>
            <a:r>
              <a:rPr lang="de-DE">
                <a:latin typeface="Calibri"/>
                <a:ea typeface="+mn-lt"/>
                <a:cs typeface="+mn-lt"/>
              </a:rPr>
              <a:t>, </a:t>
            </a:r>
            <a:r>
              <a:rPr lang="de-DE" err="1">
                <a:latin typeface="Calibri"/>
                <a:ea typeface="+mn-lt"/>
                <a:cs typeface="+mn-lt"/>
              </a:rPr>
              <a:t>draughts</a:t>
            </a:r>
            <a:r>
              <a:rPr lang="de-DE">
                <a:latin typeface="Calibri"/>
                <a:ea typeface="+mn-lt"/>
                <a:cs typeface="+mn-lt"/>
              </a:rPr>
              <a:t> </a:t>
            </a:r>
            <a:r>
              <a:rPr lang="de-DE" err="1">
                <a:latin typeface="Calibri"/>
                <a:ea typeface="+mn-lt"/>
                <a:cs typeface="+mn-lt"/>
              </a:rPr>
              <a:t>amidst</a:t>
            </a:r>
            <a:r>
              <a:rPr lang="de-DE">
                <a:latin typeface="Calibri"/>
                <a:ea typeface="+mn-lt"/>
                <a:cs typeface="+mn-lt"/>
              </a:rPr>
              <a:t> a </a:t>
            </a:r>
            <a:r>
              <a:rPr lang="de-DE" err="1">
                <a:latin typeface="Calibri"/>
                <a:ea typeface="+mn-lt"/>
                <a:cs typeface="+mn-lt"/>
              </a:rPr>
              <a:t>scarcity</a:t>
            </a:r>
            <a:r>
              <a:rPr lang="de-DE">
                <a:latin typeface="Calibri"/>
                <a:ea typeface="+mn-lt"/>
                <a:cs typeface="+mn-lt"/>
              </a:rPr>
              <a:t> </a:t>
            </a:r>
            <a:r>
              <a:rPr lang="de-DE" err="1">
                <a:latin typeface="Calibri"/>
                <a:ea typeface="+mn-lt"/>
                <a:cs typeface="+mn-lt"/>
              </a:rPr>
              <a:t>of</a:t>
            </a:r>
            <a:r>
              <a:rPr lang="de-DE">
                <a:latin typeface="Calibri"/>
                <a:ea typeface="+mn-lt"/>
                <a:cs typeface="+mn-lt"/>
              </a:rPr>
              <a:t> </a:t>
            </a:r>
            <a:r>
              <a:rPr lang="de-DE" err="1">
                <a:latin typeface="Calibri"/>
                <a:ea typeface="+mn-lt"/>
                <a:cs typeface="+mn-lt"/>
              </a:rPr>
              <a:t>availbale</a:t>
            </a:r>
            <a:r>
              <a:rPr lang="de-DE">
                <a:latin typeface="Calibri"/>
                <a:ea typeface="+mn-lt"/>
                <a:cs typeface="+mn-lt"/>
              </a:rPr>
              <a:t> </a:t>
            </a:r>
            <a:r>
              <a:rPr lang="de-DE" err="1">
                <a:latin typeface="Calibri"/>
                <a:ea typeface="+mn-lt"/>
                <a:cs typeface="+mn-lt"/>
              </a:rPr>
              <a:t>information</a:t>
            </a:r>
            <a:endParaRPr lang="de-DE">
              <a:latin typeface="Calibri"/>
              <a:ea typeface="+mn-lt"/>
              <a:cs typeface="+mn-lt"/>
            </a:endParaRPr>
          </a:p>
          <a:p>
            <a:endParaRPr lang="de-DE"/>
          </a:p>
        </p:txBody>
      </p:sp>
    </p:spTree>
    <p:extLst>
      <p:ext uri="{BB962C8B-B14F-4D97-AF65-F5344CB8AC3E}">
        <p14:creationId xmlns:p14="http://schemas.microsoft.com/office/powerpoint/2010/main" val="339112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6BC27-5B08-8BB9-2E1E-402C41B69DA1}"/>
              </a:ext>
            </a:extLst>
          </p:cNvPr>
          <p:cNvSpPr>
            <a:spLocks noGrp="1"/>
          </p:cNvSpPr>
          <p:nvPr>
            <p:ph type="title"/>
          </p:nvPr>
        </p:nvSpPr>
        <p:spPr/>
        <p:txBody>
          <a:bodyPr/>
          <a:lstStyle/>
          <a:p>
            <a:r>
              <a:rPr lang="de-DE">
                <a:ea typeface="Batang"/>
              </a:rPr>
              <a:t>Project </a:t>
            </a:r>
            <a:r>
              <a:rPr lang="de-DE" err="1">
                <a:ea typeface="Batang"/>
              </a:rPr>
              <a:t>significance</a:t>
            </a:r>
            <a:endParaRPr lang="en-US" err="1"/>
          </a:p>
        </p:txBody>
      </p:sp>
      <p:sp>
        <p:nvSpPr>
          <p:cNvPr id="3" name="Inhaltsplatzhalter 2">
            <a:extLst>
              <a:ext uri="{FF2B5EF4-FFF2-40B4-BE49-F238E27FC236}">
                <a16:creationId xmlns:a16="http://schemas.microsoft.com/office/drawing/2014/main" id="{069079E0-D6A4-6252-0ADF-AD8C1175C2E7}"/>
              </a:ext>
            </a:extLst>
          </p:cNvPr>
          <p:cNvSpPr>
            <a:spLocks noGrp="1"/>
          </p:cNvSpPr>
          <p:nvPr>
            <p:ph idx="1"/>
          </p:nvPr>
        </p:nvSpPr>
        <p:spPr/>
        <p:txBody>
          <a:bodyPr vert="horz" lIns="91440" tIns="45720" rIns="91440" bIns="45720" rtlCol="0" anchor="t">
            <a:normAutofit lnSpcReduction="10000"/>
          </a:bodyPr>
          <a:lstStyle/>
          <a:p>
            <a:pPr marL="0" indent="0">
              <a:buNone/>
            </a:pPr>
            <a:endParaRPr lang="de-DE">
              <a:latin typeface="Bembo"/>
              <a:ea typeface="Batang"/>
              <a:cs typeface="Times New Roman"/>
            </a:endParaRPr>
          </a:p>
          <a:p>
            <a:r>
              <a:rPr lang="de-DE" b="1">
                <a:latin typeface="Calibri"/>
                <a:ea typeface="+mn-lt"/>
                <a:cs typeface="+mn-lt"/>
              </a:rPr>
              <a:t>Research </a:t>
            </a:r>
            <a:r>
              <a:rPr lang="de-DE" b="1" err="1">
                <a:latin typeface="Calibri"/>
                <a:ea typeface="+mn-lt"/>
                <a:cs typeface="+mn-lt"/>
              </a:rPr>
              <a:t>problem</a:t>
            </a:r>
            <a:r>
              <a:rPr lang="de-DE" b="1">
                <a:latin typeface="Calibri"/>
                <a:ea typeface="+mn-lt"/>
                <a:cs typeface="+mn-lt"/>
              </a:rPr>
              <a:t>:</a:t>
            </a:r>
            <a:r>
              <a:rPr lang="de-DE">
                <a:latin typeface="Calibri"/>
                <a:ea typeface="+mn-lt"/>
                <a:cs typeface="+mn-lt"/>
              </a:rPr>
              <a:t> </a:t>
            </a:r>
            <a:r>
              <a:rPr lang="de-DE" err="1">
                <a:latin typeface="Calibri"/>
                <a:ea typeface="+mn-lt"/>
                <a:cs typeface="+mn-lt"/>
              </a:rPr>
              <a:t>There</a:t>
            </a:r>
            <a:r>
              <a:rPr lang="de-DE">
                <a:latin typeface="Calibri"/>
                <a:ea typeface="+mn-lt"/>
                <a:cs typeface="+mn-lt"/>
              </a:rPr>
              <a:t> </a:t>
            </a:r>
            <a:r>
              <a:rPr lang="de-DE" err="1">
                <a:latin typeface="Calibri"/>
                <a:ea typeface="+mn-lt"/>
                <a:cs typeface="+mn-lt"/>
              </a:rPr>
              <a:t>is</a:t>
            </a:r>
            <a:r>
              <a:rPr lang="de-DE">
                <a:latin typeface="Calibri"/>
                <a:ea typeface="+mn-lt"/>
                <a:cs typeface="+mn-lt"/>
              </a:rPr>
              <a:t> a lack </a:t>
            </a:r>
            <a:r>
              <a:rPr lang="de-DE" err="1">
                <a:latin typeface="Calibri"/>
                <a:ea typeface="+mn-lt"/>
                <a:cs typeface="+mn-lt"/>
              </a:rPr>
              <a:t>of</a:t>
            </a:r>
            <a:r>
              <a:rPr lang="de-DE">
                <a:latin typeface="Calibri"/>
                <a:ea typeface="+mn-lt"/>
                <a:cs typeface="+mn-lt"/>
              </a:rPr>
              <a:t> </a:t>
            </a:r>
            <a:r>
              <a:rPr lang="de-DE" err="1">
                <a:latin typeface="Calibri"/>
                <a:ea typeface="+mn-lt"/>
                <a:cs typeface="+mn-lt"/>
              </a:rPr>
              <a:t>trustworthy</a:t>
            </a:r>
            <a:r>
              <a:rPr lang="de-DE">
                <a:latin typeface="Calibri"/>
                <a:ea typeface="+mn-lt"/>
                <a:cs typeface="+mn-lt"/>
              </a:rPr>
              <a:t> </a:t>
            </a:r>
            <a:r>
              <a:rPr lang="de-DE" err="1">
                <a:latin typeface="Calibri"/>
                <a:ea typeface="+mn-lt"/>
                <a:cs typeface="+mn-lt"/>
              </a:rPr>
              <a:t>groundwater</a:t>
            </a:r>
            <a:r>
              <a:rPr lang="de-DE">
                <a:latin typeface="Calibri"/>
                <a:ea typeface="+mn-lt"/>
                <a:cs typeface="+mn-lt"/>
              </a:rPr>
              <a:t> </a:t>
            </a:r>
            <a:r>
              <a:rPr lang="de-DE" err="1">
                <a:latin typeface="Calibri"/>
                <a:ea typeface="+mn-lt"/>
                <a:cs typeface="+mn-lt"/>
              </a:rPr>
              <a:t>data</a:t>
            </a:r>
            <a:r>
              <a:rPr lang="de-DE">
                <a:latin typeface="Calibri"/>
                <a:ea typeface="+mn-lt"/>
                <a:cs typeface="+mn-lt"/>
              </a:rPr>
              <a:t> </a:t>
            </a:r>
            <a:r>
              <a:rPr lang="de-DE" err="1">
                <a:latin typeface="Calibri"/>
                <a:ea typeface="+mn-lt"/>
                <a:cs typeface="+mn-lt"/>
              </a:rPr>
              <a:t>for</a:t>
            </a:r>
            <a:r>
              <a:rPr lang="de-DE">
                <a:latin typeface="Calibri"/>
                <a:ea typeface="+mn-lt"/>
                <a:cs typeface="+mn-lt"/>
              </a:rPr>
              <a:t> rural </a:t>
            </a:r>
            <a:r>
              <a:rPr lang="de-DE" err="1">
                <a:latin typeface="Calibri"/>
                <a:ea typeface="+mn-lt"/>
                <a:cs typeface="+mn-lt"/>
              </a:rPr>
              <a:t>Ethiopia</a:t>
            </a:r>
            <a:r>
              <a:rPr lang="de-DE">
                <a:latin typeface="Calibri"/>
                <a:ea typeface="+mn-lt"/>
                <a:cs typeface="+mn-lt"/>
              </a:rPr>
              <a:t>. Most </a:t>
            </a:r>
            <a:r>
              <a:rPr lang="de-DE" err="1">
                <a:latin typeface="Calibri"/>
                <a:ea typeface="+mn-lt"/>
                <a:cs typeface="+mn-lt"/>
              </a:rPr>
              <a:t>data</a:t>
            </a:r>
            <a:r>
              <a:rPr lang="de-DE">
                <a:latin typeface="Calibri"/>
                <a:ea typeface="+mn-lt"/>
                <a:cs typeface="+mn-lt"/>
              </a:rPr>
              <a:t> </a:t>
            </a:r>
            <a:r>
              <a:rPr lang="de-DE" err="1">
                <a:latin typeface="Calibri"/>
                <a:ea typeface="+mn-lt"/>
                <a:cs typeface="+mn-lt"/>
              </a:rPr>
              <a:t>is</a:t>
            </a:r>
            <a:r>
              <a:rPr lang="de-DE">
                <a:latin typeface="Calibri"/>
                <a:ea typeface="+mn-lt"/>
                <a:cs typeface="+mn-lt"/>
              </a:rPr>
              <a:t> </a:t>
            </a:r>
            <a:r>
              <a:rPr lang="de-DE" err="1">
                <a:latin typeface="Calibri"/>
                <a:ea typeface="+mn-lt"/>
                <a:cs typeface="+mn-lt"/>
              </a:rPr>
              <a:t>either</a:t>
            </a:r>
            <a:r>
              <a:rPr lang="de-DE">
                <a:latin typeface="Calibri"/>
                <a:ea typeface="+mn-lt"/>
                <a:cs typeface="+mn-lt"/>
              </a:rPr>
              <a:t> </a:t>
            </a:r>
            <a:r>
              <a:rPr lang="de-DE" err="1">
                <a:latin typeface="Calibri"/>
                <a:ea typeface="+mn-lt"/>
                <a:cs typeface="+mn-lt"/>
              </a:rPr>
              <a:t>dating</a:t>
            </a:r>
            <a:r>
              <a:rPr lang="de-DE">
                <a:latin typeface="Calibri"/>
                <a:ea typeface="+mn-lt"/>
                <a:cs typeface="+mn-lt"/>
              </a:rPr>
              <a:t> back </a:t>
            </a:r>
            <a:r>
              <a:rPr lang="de-DE" err="1">
                <a:latin typeface="Calibri"/>
                <a:ea typeface="+mn-lt"/>
                <a:cs typeface="+mn-lt"/>
              </a:rPr>
              <a:t>more</a:t>
            </a:r>
            <a:r>
              <a:rPr lang="de-DE">
                <a:latin typeface="Calibri"/>
                <a:ea typeface="+mn-lt"/>
                <a:cs typeface="+mn-lt"/>
              </a:rPr>
              <a:t> </a:t>
            </a:r>
            <a:r>
              <a:rPr lang="de-DE" err="1">
                <a:latin typeface="Calibri"/>
                <a:ea typeface="+mn-lt"/>
                <a:cs typeface="+mn-lt"/>
              </a:rPr>
              <a:t>than</a:t>
            </a:r>
            <a:r>
              <a:rPr lang="de-DE">
                <a:latin typeface="Calibri"/>
                <a:ea typeface="+mn-lt"/>
                <a:cs typeface="+mn-lt"/>
              </a:rPr>
              <a:t> 10 </a:t>
            </a:r>
            <a:r>
              <a:rPr lang="de-DE" err="1">
                <a:latin typeface="Calibri"/>
                <a:ea typeface="+mn-lt"/>
                <a:cs typeface="+mn-lt"/>
              </a:rPr>
              <a:t>years</a:t>
            </a:r>
            <a:r>
              <a:rPr lang="de-DE">
                <a:latin typeface="Calibri"/>
                <a:ea typeface="+mn-lt"/>
                <a:cs typeface="+mn-lt"/>
              </a:rPr>
              <a:t>, </a:t>
            </a:r>
            <a:r>
              <a:rPr lang="de-DE" err="1">
                <a:latin typeface="Calibri"/>
                <a:ea typeface="+mn-lt"/>
                <a:cs typeface="+mn-lt"/>
              </a:rPr>
              <a:t>or</a:t>
            </a:r>
            <a:r>
              <a:rPr lang="de-DE">
                <a:latin typeface="Calibri"/>
                <a:ea typeface="+mn-lt"/>
                <a:cs typeface="+mn-lt"/>
              </a:rPr>
              <a:t> </a:t>
            </a:r>
            <a:r>
              <a:rPr lang="de-DE" err="1">
                <a:latin typeface="Calibri"/>
                <a:ea typeface="+mn-lt"/>
                <a:cs typeface="+mn-lt"/>
              </a:rPr>
              <a:t>firmly</a:t>
            </a:r>
            <a:r>
              <a:rPr lang="de-DE">
                <a:latin typeface="Calibri"/>
                <a:ea typeface="+mn-lt"/>
                <a:cs typeface="+mn-lt"/>
              </a:rPr>
              <a:t> in </a:t>
            </a:r>
            <a:r>
              <a:rPr lang="de-DE" err="1">
                <a:latin typeface="Calibri"/>
                <a:ea typeface="+mn-lt"/>
                <a:cs typeface="+mn-lt"/>
              </a:rPr>
              <a:t>the</a:t>
            </a:r>
            <a:r>
              <a:rPr lang="de-DE">
                <a:latin typeface="Calibri"/>
                <a:ea typeface="+mn-lt"/>
                <a:cs typeface="+mn-lt"/>
              </a:rPr>
              <a:t> </a:t>
            </a:r>
            <a:r>
              <a:rPr lang="de-DE" err="1">
                <a:latin typeface="Calibri"/>
                <a:ea typeface="+mn-lt"/>
                <a:cs typeface="+mn-lt"/>
              </a:rPr>
              <a:t>hands</a:t>
            </a:r>
            <a:r>
              <a:rPr lang="de-DE">
                <a:latin typeface="Calibri"/>
                <a:ea typeface="+mn-lt"/>
                <a:cs typeface="+mn-lt"/>
              </a:rPr>
              <a:t> </a:t>
            </a:r>
            <a:r>
              <a:rPr lang="de-DE" err="1">
                <a:latin typeface="Calibri"/>
                <a:ea typeface="+mn-lt"/>
                <a:cs typeface="+mn-lt"/>
              </a:rPr>
              <a:t>of</a:t>
            </a:r>
            <a:r>
              <a:rPr lang="de-DE">
                <a:latin typeface="Calibri"/>
                <a:ea typeface="+mn-lt"/>
                <a:cs typeface="+mn-lt"/>
              </a:rPr>
              <a:t> </a:t>
            </a:r>
            <a:r>
              <a:rPr lang="de-DE" err="1">
                <a:latin typeface="Calibri"/>
                <a:ea typeface="+mn-lt"/>
                <a:cs typeface="+mn-lt"/>
              </a:rPr>
              <a:t>government</a:t>
            </a:r>
            <a:r>
              <a:rPr lang="de-DE">
                <a:latin typeface="Calibri"/>
                <a:ea typeface="+mn-lt"/>
                <a:cs typeface="+mn-lt"/>
              </a:rPr>
              <a:t> </a:t>
            </a:r>
            <a:r>
              <a:rPr lang="de-DE" err="1">
                <a:latin typeface="Calibri"/>
                <a:ea typeface="+mn-lt"/>
                <a:cs typeface="+mn-lt"/>
              </a:rPr>
              <a:t>agencies</a:t>
            </a:r>
            <a:r>
              <a:rPr lang="de-DE">
                <a:latin typeface="Calibri"/>
                <a:ea typeface="+mn-lt"/>
                <a:cs typeface="+mn-lt"/>
              </a:rPr>
              <a:t> and </a:t>
            </a:r>
            <a:r>
              <a:rPr lang="de-DE" err="1">
                <a:latin typeface="Calibri"/>
                <a:ea typeface="+mn-lt"/>
                <a:cs typeface="+mn-lt"/>
              </a:rPr>
              <a:t>authorities</a:t>
            </a:r>
            <a:r>
              <a:rPr lang="de-DE">
                <a:latin typeface="Calibri"/>
                <a:ea typeface="+mn-lt"/>
                <a:cs typeface="+mn-lt"/>
              </a:rPr>
              <a:t> and </a:t>
            </a:r>
            <a:r>
              <a:rPr lang="de-DE" err="1">
                <a:latin typeface="Calibri"/>
                <a:ea typeface="+mn-lt"/>
                <a:cs typeface="+mn-lt"/>
              </a:rPr>
              <a:t>thus</a:t>
            </a:r>
            <a:r>
              <a:rPr lang="de-DE">
                <a:latin typeface="Calibri"/>
                <a:ea typeface="+mn-lt"/>
                <a:cs typeface="+mn-lt"/>
              </a:rPr>
              <a:t> not </a:t>
            </a:r>
            <a:r>
              <a:rPr lang="de-DE" err="1">
                <a:latin typeface="Calibri"/>
                <a:ea typeface="+mn-lt"/>
                <a:cs typeface="+mn-lt"/>
              </a:rPr>
              <a:t>publicly</a:t>
            </a:r>
            <a:r>
              <a:rPr lang="de-DE">
                <a:latin typeface="Calibri"/>
                <a:ea typeface="+mn-lt"/>
                <a:cs typeface="+mn-lt"/>
              </a:rPr>
              <a:t> </a:t>
            </a:r>
            <a:r>
              <a:rPr lang="de-DE" err="1">
                <a:latin typeface="Calibri"/>
                <a:ea typeface="+mn-lt"/>
                <a:cs typeface="+mn-lt"/>
              </a:rPr>
              <a:t>available</a:t>
            </a:r>
            <a:r>
              <a:rPr lang="de-DE">
                <a:latin typeface="Calibri"/>
                <a:ea typeface="+mn-lt"/>
                <a:cs typeface="+mn-lt"/>
              </a:rPr>
              <a:t>.</a:t>
            </a:r>
            <a:endParaRPr lang="de-DE">
              <a:latin typeface="Calibri"/>
              <a:cs typeface="Calibri"/>
            </a:endParaRPr>
          </a:p>
          <a:p>
            <a:endParaRPr lang="de-DE">
              <a:latin typeface="Calibri"/>
              <a:cs typeface="Calibri"/>
            </a:endParaRPr>
          </a:p>
          <a:p>
            <a:r>
              <a:rPr lang="de-DE" b="1">
                <a:latin typeface="Calibri"/>
                <a:ea typeface="Batang"/>
                <a:cs typeface="Calibri"/>
              </a:rPr>
              <a:t>Project </a:t>
            </a:r>
            <a:r>
              <a:rPr lang="de-DE" b="1" err="1">
                <a:latin typeface="Calibri"/>
                <a:ea typeface="Batang"/>
                <a:cs typeface="Calibri"/>
              </a:rPr>
              <a:t>contribution</a:t>
            </a:r>
            <a:r>
              <a:rPr lang="de-DE" b="1">
                <a:latin typeface="Calibri"/>
                <a:ea typeface="Batang"/>
                <a:cs typeface="Calibri"/>
              </a:rPr>
              <a:t> </a:t>
            </a:r>
            <a:r>
              <a:rPr lang="de-DE" b="1" err="1">
                <a:latin typeface="Calibri"/>
                <a:ea typeface="Batang"/>
                <a:cs typeface="Calibri"/>
              </a:rPr>
              <a:t>to</a:t>
            </a:r>
            <a:r>
              <a:rPr lang="de-DE" b="1">
                <a:latin typeface="Calibri"/>
                <a:ea typeface="Batang"/>
                <a:cs typeface="Calibri"/>
              </a:rPr>
              <a:t> </a:t>
            </a:r>
            <a:r>
              <a:rPr lang="de-DE" b="1" err="1">
                <a:latin typeface="Calibri"/>
                <a:ea typeface="Batang"/>
                <a:cs typeface="Calibri"/>
              </a:rPr>
              <a:t>solution</a:t>
            </a:r>
            <a:r>
              <a:rPr lang="de-DE" b="1">
                <a:latin typeface="Calibri"/>
                <a:ea typeface="Batang"/>
                <a:cs typeface="Calibri"/>
              </a:rPr>
              <a:t>:  </a:t>
            </a:r>
            <a:r>
              <a:rPr lang="de-DE" err="1">
                <a:latin typeface="Calibri"/>
                <a:ea typeface="Batang"/>
                <a:cs typeface="Calibri"/>
              </a:rPr>
              <a:t>Using</a:t>
            </a:r>
            <a:r>
              <a:rPr lang="de-DE">
                <a:latin typeface="Calibri"/>
                <a:ea typeface="Batang"/>
                <a:cs typeface="Calibri"/>
              </a:rPr>
              <a:t> AI-</a:t>
            </a:r>
            <a:r>
              <a:rPr lang="de-DE" err="1">
                <a:latin typeface="Calibri"/>
                <a:ea typeface="Batang"/>
                <a:cs typeface="Calibri"/>
              </a:rPr>
              <a:t>powered</a:t>
            </a:r>
            <a:r>
              <a:rPr lang="de-DE">
                <a:latin typeface="Calibri"/>
                <a:ea typeface="Batang"/>
                <a:cs typeface="Calibri"/>
              </a:rPr>
              <a:t> </a:t>
            </a:r>
            <a:r>
              <a:rPr lang="de-DE" err="1">
                <a:latin typeface="Calibri"/>
                <a:ea typeface="Batang"/>
                <a:cs typeface="Calibri"/>
              </a:rPr>
              <a:t>water</a:t>
            </a:r>
            <a:r>
              <a:rPr lang="de-DE">
                <a:latin typeface="Calibri"/>
                <a:ea typeface="Batang"/>
                <a:cs typeface="Calibri"/>
              </a:rPr>
              <a:t> </a:t>
            </a:r>
            <a:r>
              <a:rPr lang="de-DE" err="1">
                <a:latin typeface="Calibri"/>
                <a:ea typeface="Batang"/>
                <a:cs typeface="Calibri"/>
              </a:rPr>
              <a:t>resource</a:t>
            </a:r>
            <a:r>
              <a:rPr lang="de-DE">
                <a:latin typeface="Calibri"/>
                <a:ea typeface="Batang"/>
                <a:cs typeface="Calibri"/>
              </a:rPr>
              <a:t> </a:t>
            </a:r>
            <a:r>
              <a:rPr lang="de-DE" err="1">
                <a:latin typeface="Calibri"/>
                <a:ea typeface="Batang"/>
                <a:cs typeface="Calibri"/>
              </a:rPr>
              <a:t>mapping</a:t>
            </a:r>
            <a:r>
              <a:rPr lang="de-DE">
                <a:latin typeface="Calibri"/>
                <a:ea typeface="Batang"/>
                <a:cs typeface="Calibri"/>
              </a:rPr>
              <a:t> and </a:t>
            </a:r>
            <a:r>
              <a:rPr lang="de-DE" err="1">
                <a:latin typeface="Calibri"/>
                <a:ea typeface="Batang"/>
                <a:cs typeface="Calibri"/>
              </a:rPr>
              <a:t>prediction</a:t>
            </a:r>
            <a:r>
              <a:rPr lang="de-DE">
                <a:latin typeface="Calibri"/>
                <a:ea typeface="Batang"/>
                <a:cs typeface="Calibri"/>
              </a:rPr>
              <a:t> </a:t>
            </a:r>
            <a:r>
              <a:rPr lang="de-DE" err="1">
                <a:latin typeface="Calibri"/>
                <a:ea typeface="Batang"/>
                <a:cs typeface="Calibri"/>
              </a:rPr>
              <a:t>to</a:t>
            </a:r>
            <a:r>
              <a:rPr lang="de-DE">
                <a:latin typeface="Calibri"/>
                <a:ea typeface="Batang"/>
                <a:cs typeface="Calibri"/>
              </a:rPr>
              <a:t> </a:t>
            </a:r>
            <a:r>
              <a:rPr lang="de-DE" err="1">
                <a:latin typeface="Calibri"/>
                <a:ea typeface="Batang"/>
                <a:cs typeface="Calibri"/>
              </a:rPr>
              <a:t>combat</a:t>
            </a:r>
            <a:r>
              <a:rPr lang="de-DE">
                <a:latin typeface="Calibri"/>
                <a:ea typeface="Batang"/>
                <a:cs typeface="Calibri"/>
              </a:rPr>
              <a:t> </a:t>
            </a:r>
            <a:r>
              <a:rPr lang="de-DE" err="1">
                <a:latin typeface="Calibri"/>
                <a:ea typeface="Batang"/>
                <a:cs typeface="Calibri"/>
              </a:rPr>
              <a:t>food</a:t>
            </a:r>
            <a:r>
              <a:rPr lang="de-DE">
                <a:latin typeface="Calibri"/>
                <a:ea typeface="Batang"/>
                <a:cs typeface="Calibri"/>
              </a:rPr>
              <a:t> </a:t>
            </a:r>
            <a:r>
              <a:rPr lang="de-DE" err="1">
                <a:latin typeface="Calibri"/>
                <a:ea typeface="Batang"/>
                <a:cs typeface="Calibri"/>
              </a:rPr>
              <a:t>insecurity</a:t>
            </a:r>
            <a:r>
              <a:rPr lang="de-DE">
                <a:latin typeface="Calibri"/>
                <a:ea typeface="Batang"/>
                <a:cs typeface="Calibri"/>
              </a:rPr>
              <a:t> and </a:t>
            </a:r>
            <a:r>
              <a:rPr lang="de-DE" err="1">
                <a:latin typeface="Calibri"/>
                <a:ea typeface="Batang"/>
                <a:cs typeface="Calibri"/>
              </a:rPr>
              <a:t>strengthen</a:t>
            </a:r>
            <a:r>
              <a:rPr lang="de-DE">
                <a:latin typeface="Calibri"/>
                <a:ea typeface="Batang"/>
                <a:cs typeface="Calibri"/>
              </a:rPr>
              <a:t> </a:t>
            </a:r>
            <a:r>
              <a:rPr lang="de-DE" err="1">
                <a:latin typeface="Calibri"/>
                <a:ea typeface="Batang"/>
                <a:cs typeface="Calibri"/>
              </a:rPr>
              <a:t>water</a:t>
            </a:r>
            <a:r>
              <a:rPr lang="de-DE">
                <a:latin typeface="Calibri"/>
                <a:ea typeface="Batang"/>
                <a:cs typeface="Calibri"/>
              </a:rPr>
              <a:t> </a:t>
            </a:r>
            <a:r>
              <a:rPr lang="de-DE" err="1">
                <a:latin typeface="Calibri"/>
                <a:ea typeface="Batang"/>
                <a:cs typeface="Calibri"/>
              </a:rPr>
              <a:t>security</a:t>
            </a:r>
            <a:r>
              <a:rPr lang="de-DE">
                <a:latin typeface="Calibri"/>
                <a:ea typeface="Batang"/>
                <a:cs typeface="Calibri"/>
              </a:rPr>
              <a:t> and </a:t>
            </a:r>
            <a:r>
              <a:rPr lang="de-DE" err="1">
                <a:latin typeface="Calibri"/>
                <a:ea typeface="Batang"/>
                <a:cs typeface="Calibri"/>
              </a:rPr>
              <a:t>access</a:t>
            </a:r>
            <a:r>
              <a:rPr lang="de-DE">
                <a:latin typeface="Calibri"/>
                <a:ea typeface="Batang"/>
                <a:cs typeface="Calibri"/>
              </a:rPr>
              <a:t>.</a:t>
            </a:r>
          </a:p>
          <a:p>
            <a:endParaRPr lang="de-DE">
              <a:latin typeface="Calibri"/>
              <a:cs typeface="Calibri"/>
            </a:endParaRPr>
          </a:p>
          <a:p>
            <a:r>
              <a:rPr lang="de-DE">
                <a:latin typeface="Calibri"/>
                <a:ea typeface="Batang"/>
                <a:cs typeface="Calibri"/>
              </a:rPr>
              <a:t>The </a:t>
            </a:r>
            <a:r>
              <a:rPr lang="de-DE" err="1">
                <a:latin typeface="Calibri"/>
                <a:ea typeface="Batang"/>
                <a:cs typeface="Calibri"/>
              </a:rPr>
              <a:t>project</a:t>
            </a:r>
            <a:r>
              <a:rPr lang="de-DE">
                <a:latin typeface="Calibri"/>
                <a:ea typeface="Batang"/>
                <a:cs typeface="Calibri"/>
              </a:rPr>
              <a:t> </a:t>
            </a:r>
            <a:r>
              <a:rPr lang="de-DE" err="1">
                <a:latin typeface="Calibri"/>
                <a:ea typeface="Batang"/>
                <a:cs typeface="Calibri"/>
              </a:rPr>
              <a:t>is</a:t>
            </a:r>
            <a:r>
              <a:rPr lang="de-DE">
                <a:latin typeface="Calibri"/>
                <a:ea typeface="Batang"/>
                <a:cs typeface="Calibri"/>
              </a:rPr>
              <a:t> </a:t>
            </a:r>
            <a:r>
              <a:rPr lang="de-DE" err="1">
                <a:latin typeface="Calibri"/>
                <a:ea typeface="Batang"/>
                <a:cs typeface="Calibri"/>
              </a:rPr>
              <a:t>based</a:t>
            </a:r>
            <a:r>
              <a:rPr lang="de-DE">
                <a:latin typeface="Calibri"/>
                <a:ea typeface="Batang"/>
                <a:cs typeface="Calibri"/>
              </a:rPr>
              <a:t> on a </a:t>
            </a:r>
            <a:r>
              <a:rPr lang="de-DE" err="1">
                <a:latin typeface="Calibri"/>
                <a:ea typeface="Batang"/>
                <a:cs typeface="Calibri"/>
              </a:rPr>
              <a:t>cooperation</a:t>
            </a:r>
            <a:r>
              <a:rPr lang="de-DE">
                <a:latin typeface="Calibri"/>
                <a:ea typeface="Batang"/>
                <a:cs typeface="Calibri"/>
              </a:rPr>
              <a:t> </a:t>
            </a:r>
            <a:r>
              <a:rPr lang="de-DE" err="1">
                <a:latin typeface="Calibri"/>
                <a:ea typeface="Batang"/>
                <a:cs typeface="Calibri"/>
              </a:rPr>
              <a:t>between</a:t>
            </a:r>
            <a:r>
              <a:rPr lang="de-DE">
                <a:latin typeface="Calibri"/>
                <a:ea typeface="Batang"/>
                <a:cs typeface="Calibri"/>
              </a:rPr>
              <a:t> </a:t>
            </a:r>
            <a:r>
              <a:rPr lang="de-DE" err="1">
                <a:latin typeface="Calibri"/>
                <a:ea typeface="Batang"/>
                <a:cs typeface="Calibri"/>
              </a:rPr>
              <a:t>the</a:t>
            </a:r>
            <a:r>
              <a:rPr lang="de-DE">
                <a:latin typeface="Calibri"/>
                <a:ea typeface="Batang"/>
                <a:cs typeface="Calibri"/>
              </a:rPr>
              <a:t> UK-</a:t>
            </a:r>
            <a:r>
              <a:rPr lang="de-DE" err="1">
                <a:latin typeface="Calibri"/>
                <a:ea typeface="Batang"/>
                <a:cs typeface="Calibri"/>
              </a:rPr>
              <a:t>based</a:t>
            </a:r>
            <a:r>
              <a:rPr lang="de-DE">
                <a:latin typeface="Calibri"/>
                <a:ea typeface="Batang"/>
                <a:cs typeface="Calibri"/>
              </a:rPr>
              <a:t> NPO </a:t>
            </a:r>
            <a:r>
              <a:rPr lang="de-DE" err="1">
                <a:latin typeface="Calibri"/>
                <a:ea typeface="Batang"/>
                <a:cs typeface="Calibri"/>
              </a:rPr>
              <a:t>MapAid</a:t>
            </a:r>
            <a:r>
              <a:rPr lang="de-DE">
                <a:latin typeface="Calibri"/>
                <a:ea typeface="Batang"/>
                <a:cs typeface="Calibri"/>
              </a:rPr>
              <a:t>, </a:t>
            </a:r>
            <a:r>
              <a:rPr lang="de-DE" err="1">
                <a:latin typeface="Calibri"/>
                <a:ea typeface="Batang"/>
                <a:cs typeface="Calibri"/>
              </a:rPr>
              <a:t>the</a:t>
            </a:r>
            <a:r>
              <a:rPr lang="de-DE">
                <a:latin typeface="Calibri"/>
                <a:ea typeface="Batang"/>
                <a:cs typeface="Calibri"/>
              </a:rPr>
              <a:t> Czech Geological Survey (CGS) and </a:t>
            </a:r>
            <a:r>
              <a:rPr lang="de-DE" err="1">
                <a:latin typeface="Calibri"/>
                <a:ea typeface="Batang"/>
                <a:cs typeface="Calibri"/>
              </a:rPr>
              <a:t>the</a:t>
            </a:r>
            <a:r>
              <a:rPr lang="de-DE">
                <a:latin typeface="Calibri"/>
                <a:ea typeface="Batang"/>
                <a:cs typeface="Calibri"/>
              </a:rPr>
              <a:t> George Mason University in </a:t>
            </a:r>
            <a:r>
              <a:rPr lang="de-DE" err="1">
                <a:latin typeface="Calibri"/>
                <a:ea typeface="Batang"/>
                <a:cs typeface="Calibri"/>
              </a:rPr>
              <a:t>Virginia,USA</a:t>
            </a:r>
            <a:r>
              <a:rPr lang="de-DE">
                <a:latin typeface="Calibri"/>
                <a:ea typeface="Batang"/>
                <a:cs typeface="Calibri"/>
              </a:rPr>
              <a:t>.</a:t>
            </a:r>
            <a:endParaRPr lang="de-DE">
              <a:latin typeface="Calibri"/>
              <a:cs typeface="Calibri"/>
            </a:endParaRPr>
          </a:p>
          <a:p>
            <a:r>
              <a:rPr lang="de-DE" err="1">
                <a:latin typeface="Calibri"/>
                <a:ea typeface="Batang"/>
                <a:cs typeface="Calibri"/>
              </a:rPr>
              <a:t>Starting</a:t>
            </a:r>
            <a:r>
              <a:rPr lang="de-DE">
                <a:latin typeface="Calibri"/>
                <a:ea typeface="Batang"/>
                <a:cs typeface="Calibri"/>
              </a:rPr>
              <a:t> </a:t>
            </a:r>
            <a:r>
              <a:rPr lang="de-DE" err="1">
                <a:latin typeface="Calibri"/>
                <a:ea typeface="Batang"/>
                <a:cs typeface="Calibri"/>
              </a:rPr>
              <a:t>point</a:t>
            </a:r>
            <a:r>
              <a:rPr lang="de-DE">
                <a:latin typeface="Calibri"/>
                <a:ea typeface="Batang"/>
                <a:cs typeface="Calibri"/>
              </a:rPr>
              <a:t> and </a:t>
            </a:r>
            <a:r>
              <a:rPr lang="de-DE" err="1">
                <a:latin typeface="Calibri"/>
                <a:ea typeface="Batang"/>
                <a:cs typeface="Calibri"/>
              </a:rPr>
              <a:t>status</a:t>
            </a:r>
            <a:r>
              <a:rPr lang="de-DE">
                <a:latin typeface="Calibri"/>
                <a:ea typeface="Batang"/>
                <a:cs typeface="Calibri"/>
              </a:rPr>
              <a:t> quo </a:t>
            </a:r>
            <a:r>
              <a:rPr lang="de-DE" err="1">
                <a:latin typeface="Calibri"/>
                <a:ea typeface="Batang"/>
                <a:cs typeface="Calibri"/>
              </a:rPr>
              <a:t>is</a:t>
            </a:r>
            <a:r>
              <a:rPr lang="de-DE">
                <a:latin typeface="Calibri"/>
                <a:ea typeface="Batang"/>
                <a:cs typeface="Calibri"/>
              </a:rPr>
              <a:t> a prototype machine-learning based map of Bilate region, based on 75 well points</a:t>
            </a:r>
            <a:endParaRPr lang="de-DE">
              <a:latin typeface="Calibri"/>
              <a:cs typeface="Calibri"/>
            </a:endParaRPr>
          </a:p>
          <a:p>
            <a:endParaRPr lang="de-DE"/>
          </a:p>
        </p:txBody>
      </p:sp>
    </p:spTree>
    <p:extLst>
      <p:ext uri="{BB962C8B-B14F-4D97-AF65-F5344CB8AC3E}">
        <p14:creationId xmlns:p14="http://schemas.microsoft.com/office/powerpoint/2010/main" val="396162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46914E-49CE-3220-4AF0-0EA309FB73B7}"/>
              </a:ext>
            </a:extLst>
          </p:cNvPr>
          <p:cNvSpPr>
            <a:spLocks noGrp="1"/>
          </p:cNvSpPr>
          <p:nvPr>
            <p:ph type="title"/>
          </p:nvPr>
        </p:nvSpPr>
        <p:spPr/>
        <p:txBody>
          <a:bodyPr/>
          <a:lstStyle/>
          <a:p>
            <a:r>
              <a:rPr lang="de-DE">
                <a:ea typeface="Batang"/>
              </a:rPr>
              <a:t>Research </a:t>
            </a:r>
            <a:r>
              <a:rPr lang="de-DE" err="1">
                <a:ea typeface="Batang"/>
              </a:rPr>
              <a:t>question</a:t>
            </a:r>
          </a:p>
        </p:txBody>
      </p:sp>
      <p:sp>
        <p:nvSpPr>
          <p:cNvPr id="3" name="Inhaltsplatzhalter 2">
            <a:extLst>
              <a:ext uri="{FF2B5EF4-FFF2-40B4-BE49-F238E27FC236}">
                <a16:creationId xmlns:a16="http://schemas.microsoft.com/office/drawing/2014/main" id="{B1E885D1-76C5-B14E-E86C-40A47DDB33B3}"/>
              </a:ext>
            </a:extLst>
          </p:cNvPr>
          <p:cNvSpPr>
            <a:spLocks noGrp="1"/>
          </p:cNvSpPr>
          <p:nvPr>
            <p:ph idx="1"/>
          </p:nvPr>
        </p:nvSpPr>
        <p:spPr/>
        <p:txBody>
          <a:bodyPr vert="horz" lIns="91440" tIns="45720" rIns="91440" bIns="45720" rtlCol="0" anchor="t">
            <a:normAutofit/>
          </a:bodyPr>
          <a:lstStyle/>
          <a:p>
            <a:pPr marL="0" indent="0">
              <a:buNone/>
            </a:pPr>
            <a:r>
              <a:rPr lang="de-DE" b="1">
                <a:latin typeface="Calibri"/>
                <a:ea typeface="+mn-lt"/>
                <a:cs typeface="+mn-lt"/>
              </a:rPr>
              <a:t>Main </a:t>
            </a:r>
            <a:r>
              <a:rPr lang="de-DE" b="1" err="1">
                <a:latin typeface="Calibri"/>
                <a:ea typeface="+mn-lt"/>
                <a:cs typeface="+mn-lt"/>
              </a:rPr>
              <a:t>research</a:t>
            </a:r>
            <a:r>
              <a:rPr lang="de-DE" b="1">
                <a:latin typeface="Calibri"/>
                <a:ea typeface="+mn-lt"/>
                <a:cs typeface="+mn-lt"/>
              </a:rPr>
              <a:t> </a:t>
            </a:r>
            <a:r>
              <a:rPr lang="de-DE" b="1" err="1">
                <a:latin typeface="Calibri"/>
                <a:ea typeface="+mn-lt"/>
                <a:cs typeface="+mn-lt"/>
              </a:rPr>
              <a:t>question</a:t>
            </a:r>
            <a:r>
              <a:rPr lang="de-DE" b="1">
                <a:latin typeface="Calibri"/>
                <a:ea typeface="+mn-lt"/>
                <a:cs typeface="+mn-lt"/>
              </a:rPr>
              <a:t>:</a:t>
            </a:r>
            <a:r>
              <a:rPr lang="de-DE">
                <a:latin typeface="Calibri"/>
                <a:ea typeface="+mn-lt"/>
                <a:cs typeface="+mn-lt"/>
              </a:rPr>
              <a:t> </a:t>
            </a:r>
            <a:r>
              <a:rPr lang="de-DE" err="1">
                <a:latin typeface="Calibri"/>
                <a:ea typeface="+mn-lt"/>
                <a:cs typeface="+mn-lt"/>
              </a:rPr>
              <a:t>How</a:t>
            </a:r>
            <a:r>
              <a:rPr lang="de-DE">
                <a:latin typeface="Calibri"/>
                <a:ea typeface="+mn-lt"/>
                <a:cs typeface="+mn-lt"/>
              </a:rPr>
              <a:t> </a:t>
            </a:r>
            <a:r>
              <a:rPr lang="de-DE" err="1">
                <a:latin typeface="Calibri"/>
                <a:ea typeface="+mn-lt"/>
                <a:cs typeface="+mn-lt"/>
              </a:rPr>
              <a:t>can</a:t>
            </a:r>
            <a:r>
              <a:rPr lang="de-DE">
                <a:latin typeface="Calibri"/>
                <a:ea typeface="+mn-lt"/>
                <a:cs typeface="+mn-lt"/>
              </a:rPr>
              <a:t> </a:t>
            </a:r>
            <a:r>
              <a:rPr lang="de-DE" err="1">
                <a:latin typeface="Calibri"/>
                <a:ea typeface="+mn-lt"/>
                <a:cs typeface="+mn-lt"/>
              </a:rPr>
              <a:t>machine</a:t>
            </a:r>
            <a:r>
              <a:rPr lang="de-DE">
                <a:latin typeface="Calibri"/>
                <a:ea typeface="+mn-lt"/>
                <a:cs typeface="+mn-lt"/>
              </a:rPr>
              <a:t> </a:t>
            </a:r>
            <a:r>
              <a:rPr lang="de-DE" err="1">
                <a:latin typeface="Calibri"/>
                <a:ea typeface="+mn-lt"/>
                <a:cs typeface="+mn-lt"/>
              </a:rPr>
              <a:t>learning</a:t>
            </a:r>
            <a:r>
              <a:rPr lang="de-DE">
                <a:latin typeface="Calibri"/>
                <a:ea typeface="+mn-lt"/>
                <a:cs typeface="+mn-lt"/>
              </a:rPr>
              <a:t> (</a:t>
            </a:r>
            <a:r>
              <a:rPr lang="de-DE" err="1">
                <a:latin typeface="Calibri"/>
                <a:ea typeface="+mn-lt"/>
                <a:cs typeface="+mn-lt"/>
              </a:rPr>
              <a:t>specifically</a:t>
            </a:r>
            <a:r>
              <a:rPr lang="de-DE">
                <a:latin typeface="Calibri"/>
                <a:ea typeface="+mn-lt"/>
                <a:cs typeface="+mn-lt"/>
              </a:rPr>
              <a:t> an </a:t>
            </a:r>
            <a:r>
              <a:rPr lang="de-DE" err="1">
                <a:latin typeface="Calibri"/>
                <a:ea typeface="+mn-lt"/>
                <a:cs typeface="+mn-lt"/>
              </a:rPr>
              <a:t>enhanced</a:t>
            </a:r>
            <a:r>
              <a:rPr lang="de-DE">
                <a:latin typeface="Calibri"/>
                <a:ea typeface="+mn-lt"/>
                <a:cs typeface="+mn-lt"/>
              </a:rPr>
              <a:t> Gradient </a:t>
            </a:r>
            <a:r>
              <a:rPr lang="de-DE" err="1">
                <a:latin typeface="Calibri"/>
                <a:ea typeface="+mn-lt"/>
                <a:cs typeface="+mn-lt"/>
              </a:rPr>
              <a:t>Boosting</a:t>
            </a:r>
            <a:r>
              <a:rPr lang="de-DE">
                <a:latin typeface="Calibri"/>
                <a:ea typeface="+mn-lt"/>
                <a:cs typeface="+mn-lt"/>
              </a:rPr>
              <a:t> Regression </a:t>
            </a:r>
            <a:r>
              <a:rPr lang="de-DE" err="1">
                <a:latin typeface="Calibri"/>
                <a:ea typeface="+mn-lt"/>
                <a:cs typeface="+mn-lt"/>
              </a:rPr>
              <a:t>model</a:t>
            </a:r>
            <a:r>
              <a:rPr lang="de-DE">
                <a:latin typeface="Calibri"/>
                <a:ea typeface="+mn-lt"/>
                <a:cs typeface="+mn-lt"/>
              </a:rPr>
              <a:t>) </a:t>
            </a:r>
            <a:r>
              <a:rPr lang="de-DE" err="1">
                <a:latin typeface="Calibri"/>
                <a:ea typeface="+mn-lt"/>
                <a:cs typeface="+mn-lt"/>
              </a:rPr>
              <a:t>be</a:t>
            </a:r>
            <a:r>
              <a:rPr lang="de-DE">
                <a:latin typeface="Calibri"/>
                <a:ea typeface="+mn-lt"/>
                <a:cs typeface="+mn-lt"/>
              </a:rPr>
              <a:t> </a:t>
            </a:r>
            <a:r>
              <a:rPr lang="de-DE" err="1">
                <a:latin typeface="Calibri"/>
                <a:ea typeface="+mn-lt"/>
                <a:cs typeface="+mn-lt"/>
              </a:rPr>
              <a:t>used</a:t>
            </a:r>
            <a:r>
              <a:rPr lang="de-DE">
                <a:latin typeface="Calibri"/>
                <a:ea typeface="+mn-lt"/>
                <a:cs typeface="+mn-lt"/>
              </a:rPr>
              <a:t> </a:t>
            </a:r>
            <a:r>
              <a:rPr lang="de-DE" err="1">
                <a:latin typeface="Calibri"/>
                <a:ea typeface="+mn-lt"/>
                <a:cs typeface="+mn-lt"/>
              </a:rPr>
              <a:t>to</a:t>
            </a:r>
            <a:r>
              <a:rPr lang="de-DE">
                <a:latin typeface="Calibri"/>
                <a:ea typeface="+mn-lt"/>
                <a:cs typeface="+mn-lt"/>
              </a:rPr>
              <a:t> </a:t>
            </a:r>
            <a:r>
              <a:rPr lang="de-DE" err="1">
                <a:latin typeface="Calibri"/>
                <a:ea typeface="+mn-lt"/>
                <a:cs typeface="+mn-lt"/>
              </a:rPr>
              <a:t>accurately</a:t>
            </a:r>
            <a:r>
              <a:rPr lang="de-DE">
                <a:latin typeface="Calibri"/>
                <a:ea typeface="+mn-lt"/>
                <a:cs typeface="+mn-lt"/>
              </a:rPr>
              <a:t> </a:t>
            </a:r>
            <a:r>
              <a:rPr lang="de-DE" err="1">
                <a:latin typeface="Calibri"/>
                <a:ea typeface="+mn-lt"/>
                <a:cs typeface="+mn-lt"/>
              </a:rPr>
              <a:t>predict</a:t>
            </a:r>
            <a:r>
              <a:rPr lang="de-DE">
                <a:latin typeface="Calibri"/>
                <a:ea typeface="+mn-lt"/>
                <a:cs typeface="+mn-lt"/>
              </a:rPr>
              <a:t> </a:t>
            </a:r>
            <a:r>
              <a:rPr lang="de-DE" err="1">
                <a:latin typeface="Calibri"/>
                <a:ea typeface="+mn-lt"/>
                <a:cs typeface="+mn-lt"/>
              </a:rPr>
              <a:t>shallow</a:t>
            </a:r>
            <a:r>
              <a:rPr lang="de-DE">
                <a:latin typeface="Calibri"/>
                <a:ea typeface="+mn-lt"/>
                <a:cs typeface="+mn-lt"/>
              </a:rPr>
              <a:t> </a:t>
            </a:r>
            <a:r>
              <a:rPr lang="de-DE" err="1">
                <a:latin typeface="Calibri"/>
                <a:ea typeface="+mn-lt"/>
                <a:cs typeface="+mn-lt"/>
              </a:rPr>
              <a:t>well</a:t>
            </a:r>
            <a:r>
              <a:rPr lang="de-DE">
                <a:latin typeface="Calibri"/>
                <a:ea typeface="+mn-lt"/>
                <a:cs typeface="+mn-lt"/>
              </a:rPr>
              <a:t> </a:t>
            </a:r>
            <a:r>
              <a:rPr lang="de-DE" err="1">
                <a:latin typeface="Calibri"/>
                <a:ea typeface="+mn-lt"/>
                <a:cs typeface="+mn-lt"/>
              </a:rPr>
              <a:t>locations</a:t>
            </a:r>
            <a:r>
              <a:rPr lang="de-DE">
                <a:latin typeface="Calibri"/>
                <a:ea typeface="+mn-lt"/>
                <a:cs typeface="+mn-lt"/>
              </a:rPr>
              <a:t> in </a:t>
            </a:r>
            <a:r>
              <a:rPr lang="de-DE" err="1">
                <a:latin typeface="Calibri"/>
                <a:ea typeface="+mn-lt"/>
                <a:cs typeface="+mn-lt"/>
              </a:rPr>
              <a:t>varied</a:t>
            </a:r>
            <a:r>
              <a:rPr lang="de-DE">
                <a:latin typeface="Calibri"/>
                <a:ea typeface="+mn-lt"/>
                <a:cs typeface="+mn-lt"/>
              </a:rPr>
              <a:t> Ethiopian </a:t>
            </a:r>
            <a:r>
              <a:rPr lang="de-DE" err="1">
                <a:latin typeface="Calibri"/>
                <a:ea typeface="+mn-lt"/>
                <a:cs typeface="+mn-lt"/>
              </a:rPr>
              <a:t>regions</a:t>
            </a:r>
            <a:r>
              <a:rPr lang="de-DE">
                <a:latin typeface="Calibri"/>
                <a:ea typeface="+mn-lt"/>
                <a:cs typeface="+mn-lt"/>
              </a:rPr>
              <a:t>?</a:t>
            </a:r>
            <a:endParaRPr lang="en-US">
              <a:latin typeface="Calibri"/>
              <a:cs typeface="Calibri"/>
            </a:endParaRPr>
          </a:p>
          <a:p>
            <a:endParaRPr lang="de-DE">
              <a:latin typeface="Calibri"/>
              <a:cs typeface="Calibri"/>
            </a:endParaRPr>
          </a:p>
          <a:p>
            <a:pPr marL="0" indent="0">
              <a:buNone/>
            </a:pPr>
            <a:r>
              <a:rPr lang="de-DE">
                <a:latin typeface="Calibri"/>
                <a:ea typeface="Batang"/>
                <a:cs typeface="Calibri"/>
              </a:rPr>
              <a:t>More </a:t>
            </a:r>
            <a:r>
              <a:rPr lang="de-DE" err="1">
                <a:latin typeface="Calibri"/>
                <a:ea typeface="Batang"/>
                <a:cs typeface="Calibri"/>
              </a:rPr>
              <a:t>specifically</a:t>
            </a:r>
            <a:r>
              <a:rPr lang="de-DE">
                <a:latin typeface="Calibri"/>
                <a:ea typeface="Batang"/>
                <a:cs typeface="Calibri"/>
              </a:rPr>
              <a:t>, </a:t>
            </a:r>
            <a:r>
              <a:rPr lang="de-DE" err="1">
                <a:latin typeface="Calibri"/>
                <a:ea typeface="Batang"/>
                <a:cs typeface="Calibri"/>
              </a:rPr>
              <a:t>our</a:t>
            </a:r>
            <a:r>
              <a:rPr lang="de-DE">
                <a:latin typeface="Calibri"/>
                <a:ea typeface="Batang"/>
                <a:cs typeface="Calibri"/>
              </a:rPr>
              <a:t> </a:t>
            </a:r>
            <a:r>
              <a:rPr lang="de-DE" err="1">
                <a:latin typeface="Calibri"/>
                <a:ea typeface="Batang"/>
                <a:cs typeface="Calibri"/>
              </a:rPr>
              <a:t>research</a:t>
            </a:r>
            <a:r>
              <a:rPr lang="de-DE">
                <a:latin typeface="Calibri"/>
                <a:ea typeface="Batang"/>
                <a:cs typeface="Calibri"/>
              </a:rPr>
              <a:t> </a:t>
            </a:r>
            <a:r>
              <a:rPr lang="de-DE" err="1">
                <a:latin typeface="Calibri"/>
                <a:ea typeface="Batang"/>
                <a:cs typeface="Calibri"/>
              </a:rPr>
              <a:t>poses</a:t>
            </a:r>
            <a:r>
              <a:rPr lang="de-DE">
                <a:latin typeface="Calibri"/>
                <a:ea typeface="Batang"/>
                <a:cs typeface="Calibri"/>
              </a:rPr>
              <a:t> </a:t>
            </a:r>
            <a:r>
              <a:rPr lang="de-DE" err="1">
                <a:latin typeface="Calibri"/>
                <a:ea typeface="Batang"/>
                <a:cs typeface="Calibri"/>
              </a:rPr>
              <a:t>the</a:t>
            </a:r>
            <a:r>
              <a:rPr lang="de-DE">
                <a:latin typeface="Calibri"/>
                <a:ea typeface="Batang"/>
                <a:cs typeface="Calibri"/>
              </a:rPr>
              <a:t> </a:t>
            </a:r>
            <a:r>
              <a:rPr lang="de-DE" err="1">
                <a:latin typeface="Calibri"/>
                <a:ea typeface="Batang"/>
                <a:cs typeface="Calibri"/>
              </a:rPr>
              <a:t>question</a:t>
            </a:r>
            <a:r>
              <a:rPr lang="de-DE">
                <a:latin typeface="Calibri"/>
                <a:ea typeface="Batang"/>
                <a:cs typeface="Calibri"/>
              </a:rPr>
              <a:t> </a:t>
            </a:r>
            <a:r>
              <a:rPr lang="de-DE">
                <a:latin typeface="Calibri"/>
                <a:ea typeface="+mn-lt"/>
                <a:cs typeface="+mn-lt"/>
              </a:rPr>
              <a:t>"</a:t>
            </a:r>
            <a:r>
              <a:rPr lang="de-DE" err="1">
                <a:latin typeface="Calibri"/>
                <a:ea typeface="+mn-lt"/>
                <a:cs typeface="+mn-lt"/>
              </a:rPr>
              <a:t>How</a:t>
            </a:r>
            <a:r>
              <a:rPr lang="de-DE">
                <a:latin typeface="Calibri"/>
                <a:ea typeface="+mn-lt"/>
                <a:cs typeface="+mn-lt"/>
              </a:rPr>
              <a:t> </a:t>
            </a:r>
            <a:r>
              <a:rPr lang="de-DE" err="1">
                <a:latin typeface="Calibri"/>
                <a:ea typeface="+mn-lt"/>
                <a:cs typeface="+mn-lt"/>
              </a:rPr>
              <a:t>can</a:t>
            </a:r>
            <a:r>
              <a:rPr lang="de-DE">
                <a:latin typeface="Calibri"/>
                <a:ea typeface="+mn-lt"/>
                <a:cs typeface="+mn-lt"/>
              </a:rPr>
              <a:t> additional environmental and </a:t>
            </a:r>
            <a:r>
              <a:rPr lang="de-DE" err="1">
                <a:latin typeface="Calibri"/>
                <a:ea typeface="+mn-lt"/>
                <a:cs typeface="+mn-lt"/>
              </a:rPr>
              <a:t>geographical</a:t>
            </a:r>
            <a:r>
              <a:rPr lang="de-DE">
                <a:latin typeface="Calibri"/>
                <a:ea typeface="+mn-lt"/>
                <a:cs typeface="+mn-lt"/>
              </a:rPr>
              <a:t> </a:t>
            </a:r>
            <a:r>
              <a:rPr lang="de-DE" err="1">
                <a:latin typeface="Calibri"/>
                <a:ea typeface="+mn-lt"/>
                <a:cs typeface="+mn-lt"/>
              </a:rPr>
              <a:t>features</a:t>
            </a:r>
            <a:r>
              <a:rPr lang="de-DE">
                <a:latin typeface="Calibri"/>
                <a:ea typeface="+mn-lt"/>
                <a:cs typeface="+mn-lt"/>
              </a:rPr>
              <a:t> </a:t>
            </a:r>
            <a:r>
              <a:rPr lang="de-DE" err="1">
                <a:latin typeface="Calibri"/>
                <a:ea typeface="+mn-lt"/>
                <a:cs typeface="+mn-lt"/>
              </a:rPr>
              <a:t>be</a:t>
            </a:r>
            <a:r>
              <a:rPr lang="de-DE">
                <a:latin typeface="Calibri"/>
                <a:ea typeface="+mn-lt"/>
                <a:cs typeface="+mn-lt"/>
              </a:rPr>
              <a:t> incorporated </a:t>
            </a:r>
            <a:r>
              <a:rPr lang="de-DE" err="1">
                <a:latin typeface="Calibri"/>
                <a:ea typeface="+mn-lt"/>
                <a:cs typeface="+mn-lt"/>
              </a:rPr>
              <a:t>into</a:t>
            </a:r>
            <a:r>
              <a:rPr lang="de-DE">
                <a:latin typeface="Calibri"/>
                <a:ea typeface="+mn-lt"/>
                <a:cs typeface="+mn-lt"/>
              </a:rPr>
              <a:t> </a:t>
            </a:r>
            <a:r>
              <a:rPr lang="de-DE" err="1">
                <a:latin typeface="Calibri"/>
                <a:ea typeface="+mn-lt"/>
                <a:cs typeface="+mn-lt"/>
              </a:rPr>
              <a:t>machine</a:t>
            </a:r>
            <a:r>
              <a:rPr lang="de-DE">
                <a:latin typeface="Calibri"/>
                <a:ea typeface="+mn-lt"/>
                <a:cs typeface="+mn-lt"/>
              </a:rPr>
              <a:t> </a:t>
            </a:r>
            <a:r>
              <a:rPr lang="de-DE" err="1">
                <a:latin typeface="Calibri"/>
                <a:ea typeface="+mn-lt"/>
                <a:cs typeface="+mn-lt"/>
              </a:rPr>
              <a:t>learning</a:t>
            </a:r>
            <a:r>
              <a:rPr lang="de-DE">
                <a:latin typeface="Calibri"/>
                <a:ea typeface="+mn-lt"/>
                <a:cs typeface="+mn-lt"/>
              </a:rPr>
              <a:t>, </a:t>
            </a:r>
            <a:r>
              <a:rPr lang="de-DE" err="1">
                <a:latin typeface="Calibri"/>
                <a:ea typeface="+mn-lt"/>
                <a:cs typeface="+mn-lt"/>
              </a:rPr>
              <a:t>specifically</a:t>
            </a:r>
            <a:r>
              <a:rPr lang="de-DE">
                <a:latin typeface="Calibri"/>
                <a:ea typeface="+mn-lt"/>
                <a:cs typeface="+mn-lt"/>
              </a:rPr>
              <a:t> an </a:t>
            </a:r>
            <a:r>
              <a:rPr lang="de-DE" err="1">
                <a:latin typeface="Calibri"/>
                <a:ea typeface="+mn-lt"/>
                <a:cs typeface="+mn-lt"/>
              </a:rPr>
              <a:t>improved</a:t>
            </a:r>
            <a:r>
              <a:rPr lang="de-DE">
                <a:latin typeface="Calibri"/>
                <a:ea typeface="+mn-lt"/>
                <a:cs typeface="+mn-lt"/>
              </a:rPr>
              <a:t> Gradient </a:t>
            </a:r>
            <a:r>
              <a:rPr lang="de-DE" err="1">
                <a:latin typeface="Calibri"/>
                <a:ea typeface="+mn-lt"/>
                <a:cs typeface="+mn-lt"/>
              </a:rPr>
              <a:t>Boosting</a:t>
            </a:r>
            <a:r>
              <a:rPr lang="de-DE">
                <a:latin typeface="Calibri"/>
                <a:ea typeface="+mn-lt"/>
                <a:cs typeface="+mn-lt"/>
              </a:rPr>
              <a:t> Regression </a:t>
            </a:r>
            <a:r>
              <a:rPr lang="de-DE" err="1">
                <a:latin typeface="Calibri"/>
                <a:ea typeface="+mn-lt"/>
                <a:cs typeface="+mn-lt"/>
              </a:rPr>
              <a:t>model</a:t>
            </a:r>
            <a:r>
              <a:rPr lang="de-DE">
                <a:latin typeface="Calibri"/>
                <a:ea typeface="+mn-lt"/>
                <a:cs typeface="+mn-lt"/>
              </a:rPr>
              <a:t>, </a:t>
            </a:r>
            <a:r>
              <a:rPr lang="de-DE" err="1">
                <a:latin typeface="Calibri"/>
                <a:ea typeface="+mn-lt"/>
                <a:cs typeface="+mn-lt"/>
              </a:rPr>
              <a:t>to</a:t>
            </a:r>
            <a:r>
              <a:rPr lang="de-DE">
                <a:latin typeface="Calibri"/>
                <a:ea typeface="+mn-lt"/>
                <a:cs typeface="+mn-lt"/>
              </a:rPr>
              <a:t> </a:t>
            </a:r>
            <a:r>
              <a:rPr lang="de-DE" err="1">
                <a:latin typeface="Calibri"/>
                <a:ea typeface="+mn-lt"/>
                <a:cs typeface="+mn-lt"/>
              </a:rPr>
              <a:t>accurately</a:t>
            </a:r>
            <a:r>
              <a:rPr lang="de-DE">
                <a:latin typeface="Calibri"/>
                <a:ea typeface="+mn-lt"/>
                <a:cs typeface="+mn-lt"/>
              </a:rPr>
              <a:t> </a:t>
            </a:r>
            <a:r>
              <a:rPr lang="de-DE" err="1">
                <a:latin typeface="Calibri"/>
                <a:ea typeface="+mn-lt"/>
                <a:cs typeface="+mn-lt"/>
              </a:rPr>
              <a:t>predict</a:t>
            </a:r>
            <a:r>
              <a:rPr lang="de-DE">
                <a:latin typeface="Calibri"/>
                <a:ea typeface="+mn-lt"/>
                <a:cs typeface="+mn-lt"/>
              </a:rPr>
              <a:t> </a:t>
            </a:r>
            <a:r>
              <a:rPr lang="de-DE" err="1">
                <a:latin typeface="Calibri"/>
                <a:ea typeface="+mn-lt"/>
                <a:cs typeface="+mn-lt"/>
              </a:rPr>
              <a:t>suitable</a:t>
            </a:r>
            <a:r>
              <a:rPr lang="de-DE">
                <a:latin typeface="Calibri"/>
                <a:ea typeface="+mn-lt"/>
                <a:cs typeface="+mn-lt"/>
              </a:rPr>
              <a:t> </a:t>
            </a:r>
            <a:r>
              <a:rPr lang="de-DE" err="1">
                <a:latin typeface="Calibri"/>
                <a:ea typeface="+mn-lt"/>
                <a:cs typeface="+mn-lt"/>
              </a:rPr>
              <a:t>shallow</a:t>
            </a:r>
            <a:r>
              <a:rPr lang="de-DE">
                <a:latin typeface="Calibri"/>
                <a:ea typeface="+mn-lt"/>
                <a:cs typeface="+mn-lt"/>
              </a:rPr>
              <a:t> </a:t>
            </a:r>
            <a:r>
              <a:rPr lang="de-DE" err="1">
                <a:latin typeface="Calibri"/>
                <a:ea typeface="+mn-lt"/>
                <a:cs typeface="+mn-lt"/>
              </a:rPr>
              <a:t>well</a:t>
            </a:r>
            <a:r>
              <a:rPr lang="de-DE">
                <a:latin typeface="Calibri"/>
                <a:ea typeface="+mn-lt"/>
                <a:cs typeface="+mn-lt"/>
              </a:rPr>
              <a:t> </a:t>
            </a:r>
            <a:r>
              <a:rPr lang="de-DE" err="1">
                <a:latin typeface="Calibri"/>
                <a:ea typeface="+mn-lt"/>
                <a:cs typeface="+mn-lt"/>
              </a:rPr>
              <a:t>locations</a:t>
            </a:r>
            <a:r>
              <a:rPr lang="de-DE">
                <a:latin typeface="Calibri"/>
                <a:ea typeface="+mn-lt"/>
                <a:cs typeface="+mn-lt"/>
              </a:rPr>
              <a:t> </a:t>
            </a:r>
            <a:r>
              <a:rPr lang="de-DE" err="1">
                <a:latin typeface="Calibri"/>
                <a:ea typeface="+mn-lt"/>
                <a:cs typeface="+mn-lt"/>
              </a:rPr>
              <a:t>across</a:t>
            </a:r>
            <a:r>
              <a:rPr lang="de-DE">
                <a:latin typeface="Calibri"/>
                <a:ea typeface="+mn-lt"/>
                <a:cs typeface="+mn-lt"/>
              </a:rPr>
              <a:t> diverse </a:t>
            </a:r>
            <a:r>
              <a:rPr lang="de-DE" err="1">
                <a:latin typeface="Calibri"/>
                <a:ea typeface="+mn-lt"/>
                <a:cs typeface="+mn-lt"/>
              </a:rPr>
              <a:t>regions</a:t>
            </a:r>
            <a:r>
              <a:rPr lang="de-DE">
                <a:latin typeface="Calibri"/>
                <a:ea typeface="+mn-lt"/>
                <a:cs typeface="+mn-lt"/>
              </a:rPr>
              <a:t> in </a:t>
            </a:r>
            <a:r>
              <a:rPr lang="de-DE" err="1">
                <a:latin typeface="Calibri"/>
                <a:ea typeface="+mn-lt"/>
                <a:cs typeface="+mn-lt"/>
              </a:rPr>
              <a:t>Ethiopia</a:t>
            </a:r>
            <a:r>
              <a:rPr lang="de-DE">
                <a:latin typeface="Calibri"/>
                <a:ea typeface="+mn-lt"/>
                <a:cs typeface="+mn-lt"/>
              </a:rPr>
              <a:t>?" </a:t>
            </a:r>
            <a:endParaRPr lang="de-DE">
              <a:latin typeface="Calibri"/>
              <a:cs typeface="+mn-lt"/>
            </a:endParaRPr>
          </a:p>
          <a:p>
            <a:pPr marL="0" indent="0">
              <a:buNone/>
            </a:pPr>
            <a:r>
              <a:rPr lang="de-DE" err="1">
                <a:latin typeface="Calibri"/>
                <a:ea typeface="+mn-lt"/>
                <a:cs typeface="+mn-lt"/>
              </a:rPr>
              <a:t>Our</a:t>
            </a:r>
            <a:r>
              <a:rPr lang="de-DE">
                <a:latin typeface="Calibri"/>
                <a:ea typeface="+mn-lt"/>
                <a:cs typeface="+mn-lt"/>
              </a:rPr>
              <a:t> </a:t>
            </a:r>
            <a:r>
              <a:rPr lang="de-DE" err="1">
                <a:latin typeface="Calibri"/>
                <a:ea typeface="+mn-lt"/>
                <a:cs typeface="+mn-lt"/>
              </a:rPr>
              <a:t>attention</a:t>
            </a:r>
            <a:r>
              <a:rPr lang="de-DE">
                <a:latin typeface="Calibri"/>
                <a:ea typeface="+mn-lt"/>
                <a:cs typeface="+mn-lt"/>
              </a:rPr>
              <a:t> </a:t>
            </a:r>
            <a:r>
              <a:rPr lang="de-DE" err="1">
                <a:latin typeface="Calibri"/>
                <a:ea typeface="+mn-lt"/>
                <a:cs typeface="+mn-lt"/>
              </a:rPr>
              <a:t>is</a:t>
            </a:r>
            <a:r>
              <a:rPr lang="de-DE">
                <a:latin typeface="Calibri"/>
                <a:ea typeface="+mn-lt"/>
                <a:cs typeface="+mn-lt"/>
              </a:rPr>
              <a:t> </a:t>
            </a:r>
            <a:r>
              <a:rPr lang="de-DE" err="1">
                <a:latin typeface="Calibri"/>
                <a:ea typeface="+mn-lt"/>
                <a:cs typeface="+mn-lt"/>
              </a:rPr>
              <a:t>directed</a:t>
            </a:r>
            <a:r>
              <a:rPr lang="de-DE">
                <a:latin typeface="Calibri"/>
                <a:ea typeface="+mn-lt"/>
                <a:cs typeface="+mn-lt"/>
              </a:rPr>
              <a:t> on </a:t>
            </a:r>
            <a:r>
              <a:rPr lang="de-DE" err="1">
                <a:latin typeface="Calibri"/>
                <a:ea typeface="+mn-lt"/>
                <a:cs typeface="+mn-lt"/>
              </a:rPr>
              <a:t>model</a:t>
            </a:r>
            <a:r>
              <a:rPr lang="de-DE">
                <a:latin typeface="Calibri"/>
                <a:ea typeface="+mn-lt"/>
                <a:cs typeface="+mn-lt"/>
              </a:rPr>
              <a:t> </a:t>
            </a:r>
            <a:r>
              <a:rPr lang="de-DE" err="1">
                <a:latin typeface="Calibri"/>
                <a:ea typeface="+mn-lt"/>
                <a:cs typeface="+mn-lt"/>
              </a:rPr>
              <a:t>accuracy</a:t>
            </a:r>
            <a:r>
              <a:rPr lang="de-DE">
                <a:latin typeface="Calibri"/>
                <a:ea typeface="+mn-lt"/>
                <a:cs typeface="+mn-lt"/>
              </a:rPr>
              <a:t> and real-</a:t>
            </a:r>
            <a:r>
              <a:rPr lang="de-DE" err="1">
                <a:latin typeface="Calibri"/>
                <a:ea typeface="+mn-lt"/>
                <a:cs typeface="+mn-lt"/>
              </a:rPr>
              <a:t>world</a:t>
            </a:r>
            <a:r>
              <a:rPr lang="de-DE">
                <a:latin typeface="Calibri"/>
                <a:ea typeface="+mn-lt"/>
                <a:cs typeface="+mn-lt"/>
              </a:rPr>
              <a:t> </a:t>
            </a:r>
            <a:r>
              <a:rPr lang="de-DE" err="1">
                <a:latin typeface="Calibri"/>
                <a:ea typeface="+mn-lt"/>
                <a:cs typeface="+mn-lt"/>
              </a:rPr>
              <a:t>implementation</a:t>
            </a:r>
            <a:r>
              <a:rPr lang="de-DE">
                <a:latin typeface="Calibri"/>
                <a:ea typeface="+mn-lt"/>
                <a:cs typeface="+mn-lt"/>
              </a:rPr>
              <a:t> </a:t>
            </a:r>
            <a:r>
              <a:rPr lang="de-DE" err="1">
                <a:latin typeface="Calibri"/>
                <a:ea typeface="+mn-lt"/>
                <a:cs typeface="+mn-lt"/>
              </a:rPr>
              <a:t>by</a:t>
            </a:r>
            <a:r>
              <a:rPr lang="de-DE">
                <a:latin typeface="Calibri"/>
                <a:ea typeface="+mn-lt"/>
                <a:cs typeface="+mn-lt"/>
              </a:rPr>
              <a:t> </a:t>
            </a:r>
            <a:r>
              <a:rPr lang="de-DE" err="1">
                <a:latin typeface="Calibri"/>
                <a:ea typeface="+mn-lt"/>
                <a:cs typeface="+mn-lt"/>
              </a:rPr>
              <a:t>this</a:t>
            </a:r>
            <a:r>
              <a:rPr lang="de-DE">
                <a:latin typeface="Calibri"/>
                <a:ea typeface="+mn-lt"/>
                <a:cs typeface="+mn-lt"/>
              </a:rPr>
              <a:t> </a:t>
            </a:r>
            <a:r>
              <a:rPr lang="de-DE" err="1">
                <a:latin typeface="Calibri"/>
                <a:ea typeface="+mn-lt"/>
                <a:cs typeface="+mn-lt"/>
              </a:rPr>
              <a:t>query</a:t>
            </a:r>
            <a:r>
              <a:rPr lang="de-DE">
                <a:latin typeface="Calibri"/>
                <a:ea typeface="+mn-lt"/>
                <a:cs typeface="+mn-lt"/>
              </a:rPr>
              <a:t>. </a:t>
            </a:r>
            <a:r>
              <a:rPr lang="de-DE" err="1">
                <a:latin typeface="Calibri"/>
                <a:ea typeface="+mn-lt"/>
                <a:cs typeface="+mn-lt"/>
              </a:rPr>
              <a:t>It</a:t>
            </a:r>
            <a:r>
              <a:rPr lang="de-DE">
                <a:latin typeface="Calibri"/>
                <a:ea typeface="+mn-lt"/>
                <a:cs typeface="+mn-lt"/>
              </a:rPr>
              <a:t> also </a:t>
            </a:r>
            <a:r>
              <a:rPr lang="de-DE" err="1">
                <a:latin typeface="Calibri"/>
                <a:ea typeface="+mn-lt"/>
                <a:cs typeface="+mn-lt"/>
              </a:rPr>
              <a:t>involves</a:t>
            </a:r>
            <a:r>
              <a:rPr lang="de-DE">
                <a:latin typeface="Calibri"/>
                <a:ea typeface="+mn-lt"/>
                <a:cs typeface="+mn-lt"/>
              </a:rPr>
              <a:t> </a:t>
            </a:r>
            <a:r>
              <a:rPr lang="de-DE" err="1">
                <a:latin typeface="Calibri"/>
                <a:ea typeface="+mn-lt"/>
                <a:cs typeface="+mn-lt"/>
              </a:rPr>
              <a:t>the</a:t>
            </a:r>
            <a:r>
              <a:rPr lang="de-DE">
                <a:latin typeface="Calibri"/>
                <a:ea typeface="+mn-lt"/>
                <a:cs typeface="+mn-lt"/>
              </a:rPr>
              <a:t> </a:t>
            </a:r>
            <a:r>
              <a:rPr lang="de-DE" err="1">
                <a:latin typeface="Calibri"/>
                <a:ea typeface="+mn-lt"/>
                <a:cs typeface="+mn-lt"/>
              </a:rPr>
              <a:t>challenge</a:t>
            </a:r>
            <a:r>
              <a:rPr lang="de-DE">
                <a:latin typeface="Calibri"/>
                <a:ea typeface="+mn-lt"/>
                <a:cs typeface="+mn-lt"/>
              </a:rPr>
              <a:t> </a:t>
            </a:r>
            <a:r>
              <a:rPr lang="de-DE" err="1">
                <a:latin typeface="Calibri"/>
                <a:ea typeface="+mn-lt"/>
                <a:cs typeface="+mn-lt"/>
              </a:rPr>
              <a:t>of</a:t>
            </a:r>
            <a:r>
              <a:rPr lang="de-DE">
                <a:latin typeface="Calibri"/>
                <a:ea typeface="+mn-lt"/>
                <a:cs typeface="+mn-lt"/>
              </a:rPr>
              <a:t> </a:t>
            </a:r>
            <a:r>
              <a:rPr lang="de-DE" err="1">
                <a:latin typeface="Calibri"/>
                <a:ea typeface="+mn-lt"/>
                <a:cs typeface="+mn-lt"/>
              </a:rPr>
              <a:t>cross-discipline</a:t>
            </a:r>
            <a:r>
              <a:rPr lang="de-DE">
                <a:latin typeface="Calibri"/>
                <a:ea typeface="+mn-lt"/>
                <a:cs typeface="+mn-lt"/>
              </a:rPr>
              <a:t> </a:t>
            </a:r>
            <a:r>
              <a:rPr lang="de-DE" err="1">
                <a:latin typeface="Calibri"/>
                <a:ea typeface="+mn-lt"/>
                <a:cs typeface="+mn-lt"/>
              </a:rPr>
              <a:t>incorporation</a:t>
            </a:r>
            <a:r>
              <a:rPr lang="de-DE">
                <a:latin typeface="Calibri"/>
                <a:ea typeface="+mn-lt"/>
                <a:cs typeface="+mn-lt"/>
              </a:rPr>
              <a:t> </a:t>
            </a:r>
            <a:r>
              <a:rPr lang="de-DE" err="1">
                <a:latin typeface="Calibri"/>
                <a:ea typeface="+mn-lt"/>
                <a:cs typeface="+mn-lt"/>
              </a:rPr>
              <a:t>of</a:t>
            </a:r>
            <a:r>
              <a:rPr lang="de-DE">
                <a:latin typeface="Calibri"/>
                <a:ea typeface="+mn-lt"/>
                <a:cs typeface="+mn-lt"/>
              </a:rPr>
              <a:t> </a:t>
            </a:r>
            <a:r>
              <a:rPr lang="de-DE" err="1">
                <a:latin typeface="Calibri"/>
                <a:ea typeface="+mn-lt"/>
                <a:cs typeface="+mn-lt"/>
              </a:rPr>
              <a:t>domain</a:t>
            </a:r>
            <a:r>
              <a:rPr lang="de-DE">
                <a:latin typeface="Calibri"/>
                <a:ea typeface="+mn-lt"/>
                <a:cs typeface="+mn-lt"/>
              </a:rPr>
              <a:t> </a:t>
            </a:r>
            <a:r>
              <a:rPr lang="de-DE" err="1">
                <a:latin typeface="Calibri"/>
                <a:ea typeface="+mn-lt"/>
                <a:cs typeface="+mn-lt"/>
              </a:rPr>
              <a:t>knowledge</a:t>
            </a:r>
            <a:r>
              <a:rPr lang="de-DE">
                <a:latin typeface="Calibri"/>
                <a:ea typeface="+mn-lt"/>
                <a:cs typeface="+mn-lt"/>
              </a:rPr>
              <a:t> (</a:t>
            </a:r>
            <a:r>
              <a:rPr lang="de-DE" err="1">
                <a:latin typeface="Calibri"/>
                <a:ea typeface="+mn-lt"/>
                <a:cs typeface="+mn-lt"/>
              </a:rPr>
              <a:t>specifically</a:t>
            </a:r>
            <a:r>
              <a:rPr lang="de-DE">
                <a:latin typeface="Calibri"/>
                <a:ea typeface="+mn-lt"/>
                <a:cs typeface="+mn-lt"/>
              </a:rPr>
              <a:t> </a:t>
            </a:r>
            <a:r>
              <a:rPr lang="de-DE" err="1">
                <a:latin typeface="Calibri"/>
                <a:ea typeface="+mn-lt"/>
                <a:cs typeface="+mn-lt"/>
              </a:rPr>
              <a:t>geological</a:t>
            </a:r>
            <a:r>
              <a:rPr lang="de-DE">
                <a:latin typeface="Calibri"/>
                <a:ea typeface="+mn-lt"/>
                <a:cs typeface="+mn-lt"/>
              </a:rPr>
              <a:t> and </a:t>
            </a:r>
            <a:r>
              <a:rPr lang="de-DE" err="1">
                <a:latin typeface="Calibri"/>
                <a:ea typeface="+mn-lt"/>
                <a:cs typeface="+mn-lt"/>
              </a:rPr>
              <a:t>hydrological</a:t>
            </a:r>
            <a:r>
              <a:rPr lang="de-DE">
                <a:latin typeface="Calibri"/>
                <a:ea typeface="+mn-lt"/>
                <a:cs typeface="+mn-lt"/>
              </a:rPr>
              <a:t>).</a:t>
            </a:r>
            <a:endParaRPr lang="de-DE">
              <a:latin typeface="Bembo"/>
            </a:endParaRPr>
          </a:p>
        </p:txBody>
      </p:sp>
    </p:spTree>
    <p:extLst>
      <p:ext uri="{BB962C8B-B14F-4D97-AF65-F5344CB8AC3E}">
        <p14:creationId xmlns:p14="http://schemas.microsoft.com/office/powerpoint/2010/main" val="152160436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70AC3898-CF5D-F361-FF9C-1CE609D1BDD0}"/>
              </a:ext>
            </a:extLst>
          </p:cNvPr>
          <p:cNvSpPr>
            <a:spLocks noGrp="1"/>
          </p:cNvSpPr>
          <p:nvPr>
            <p:ph type="title"/>
          </p:nvPr>
        </p:nvSpPr>
        <p:spPr>
          <a:xfrm>
            <a:off x="1050879" y="609601"/>
            <a:ext cx="9810604" cy="1216024"/>
          </a:xfrm>
        </p:spPr>
        <p:txBody>
          <a:bodyPr>
            <a:normAutofit/>
          </a:bodyPr>
          <a:lstStyle/>
          <a:p>
            <a:r>
              <a:rPr lang="de-DE" err="1">
                <a:ea typeface="+mj-lt"/>
                <a:cs typeface="+mj-lt"/>
              </a:rPr>
              <a:t>Aims</a:t>
            </a:r>
            <a:r>
              <a:rPr lang="de-DE">
                <a:ea typeface="+mj-lt"/>
                <a:cs typeface="+mj-lt"/>
              </a:rPr>
              <a:t> and </a:t>
            </a:r>
            <a:r>
              <a:rPr lang="de-DE" err="1">
                <a:ea typeface="+mj-lt"/>
                <a:cs typeface="+mj-lt"/>
              </a:rPr>
              <a:t>Objectives</a:t>
            </a:r>
            <a:endParaRPr lang="en-US" err="1"/>
          </a:p>
        </p:txBody>
      </p:sp>
      <p:sp>
        <p:nvSpPr>
          <p:cNvPr id="3" name="Inhaltsplatzhalter 2">
            <a:extLst>
              <a:ext uri="{FF2B5EF4-FFF2-40B4-BE49-F238E27FC236}">
                <a16:creationId xmlns:a16="http://schemas.microsoft.com/office/drawing/2014/main" id="{95586B77-866C-EA24-7DA3-72CA31E7767F}"/>
              </a:ext>
            </a:extLst>
          </p:cNvPr>
          <p:cNvSpPr>
            <a:spLocks noGrp="1"/>
          </p:cNvSpPr>
          <p:nvPr>
            <p:ph idx="1"/>
          </p:nvPr>
        </p:nvSpPr>
        <p:spPr>
          <a:xfrm>
            <a:off x="507437" y="1981123"/>
            <a:ext cx="10535255" cy="4195139"/>
          </a:xfrm>
        </p:spPr>
        <p:txBody>
          <a:bodyPr vert="horz" lIns="91440" tIns="45720" rIns="91440" bIns="45720" rtlCol="0" anchor="t">
            <a:normAutofit/>
          </a:bodyPr>
          <a:lstStyle/>
          <a:p>
            <a:pPr marL="0" indent="0">
              <a:lnSpc>
                <a:spcPct val="90000"/>
              </a:lnSpc>
              <a:buNone/>
            </a:pPr>
            <a:r>
              <a:rPr lang="en-US" b="1" dirty="0">
                <a:latin typeface="Calibri"/>
                <a:ea typeface="+mn-lt"/>
                <a:cs typeface="+mn-lt"/>
              </a:rPr>
              <a:t>General aim</a:t>
            </a:r>
            <a:r>
              <a:rPr lang="en-US" dirty="0">
                <a:latin typeface="Calibri"/>
                <a:ea typeface="+mn-lt"/>
                <a:cs typeface="+mn-lt"/>
              </a:rPr>
              <a:t>: Extend and improve </a:t>
            </a:r>
            <a:r>
              <a:rPr lang="en-US" dirty="0" err="1">
                <a:latin typeface="Calibri"/>
                <a:ea typeface="+mn-lt"/>
                <a:cs typeface="+mn-lt"/>
              </a:rPr>
              <a:t>WellMapr’s</a:t>
            </a:r>
            <a:r>
              <a:rPr lang="en-US" dirty="0">
                <a:latin typeface="Calibri"/>
                <a:ea typeface="+mn-lt"/>
                <a:cs typeface="+mn-lt"/>
              </a:rPr>
              <a:t> AI model for well location predictions by incorporating and testing new features in cooperation with domain experts.</a:t>
            </a:r>
            <a:endParaRPr lang="de-DE" dirty="0">
              <a:latin typeface="Calibri"/>
              <a:ea typeface="+mn-lt"/>
              <a:cs typeface="+mn-lt"/>
            </a:endParaRPr>
          </a:p>
          <a:p>
            <a:pPr>
              <a:lnSpc>
                <a:spcPct val="90000"/>
              </a:lnSpc>
            </a:pPr>
            <a:endParaRPr lang="en-US">
              <a:latin typeface="Calibri"/>
              <a:ea typeface="+mn-lt"/>
              <a:cs typeface="+mn-lt"/>
            </a:endParaRPr>
          </a:p>
          <a:p>
            <a:pPr marL="0" indent="0">
              <a:lnSpc>
                <a:spcPct val="90000"/>
              </a:lnSpc>
              <a:buNone/>
            </a:pPr>
            <a:r>
              <a:rPr lang="en-US" b="1" dirty="0">
                <a:latin typeface="Calibri"/>
                <a:ea typeface="+mn-lt"/>
                <a:cs typeface="+mn-lt"/>
              </a:rPr>
              <a:t>Objectives:</a:t>
            </a:r>
            <a:endParaRPr lang="en-US" dirty="0">
              <a:latin typeface="Calibri"/>
              <a:ea typeface="+mn-lt"/>
              <a:cs typeface="+mn-lt"/>
            </a:endParaRPr>
          </a:p>
          <a:p>
            <a:r>
              <a:rPr lang="en-US" dirty="0">
                <a:latin typeface="Calibri"/>
                <a:ea typeface="+mn-lt"/>
                <a:cs typeface="+mn-lt"/>
              </a:rPr>
              <a:t>Add data from Sidama, Gamo, and </a:t>
            </a:r>
            <a:r>
              <a:rPr lang="en-US" dirty="0" err="1">
                <a:latin typeface="Calibri"/>
                <a:ea typeface="+mn-lt"/>
                <a:cs typeface="+mn-lt"/>
              </a:rPr>
              <a:t>Gofa</a:t>
            </a:r>
            <a:r>
              <a:rPr lang="en-US" dirty="0">
                <a:latin typeface="Calibri"/>
                <a:ea typeface="+mn-lt"/>
                <a:cs typeface="+mn-lt"/>
              </a:rPr>
              <a:t> to the dataset.</a:t>
            </a:r>
          </a:p>
          <a:p>
            <a:r>
              <a:rPr lang="en-US" dirty="0">
                <a:latin typeface="Calibri"/>
                <a:ea typeface="+mn-lt"/>
                <a:cs typeface="+mn-lt"/>
              </a:rPr>
              <a:t>Include new elements (seasonal patterns, soil makeup).</a:t>
            </a:r>
            <a:endParaRPr lang="en-US" dirty="0">
              <a:latin typeface="Calibri"/>
              <a:cs typeface="Calibri"/>
            </a:endParaRPr>
          </a:p>
          <a:p>
            <a:pPr>
              <a:lnSpc>
                <a:spcPct val="90000"/>
              </a:lnSpc>
            </a:pPr>
            <a:r>
              <a:rPr lang="en-US" dirty="0">
                <a:latin typeface="Calibri"/>
                <a:ea typeface="+mn-lt"/>
                <a:cs typeface="+mn-lt"/>
              </a:rPr>
              <a:t>Work along with Ethiopian specialists and the Czech Geological Survey to incorporate domain knowledge</a:t>
            </a:r>
            <a:endParaRPr lang="en-US" dirty="0">
              <a:latin typeface="Calibri"/>
            </a:endParaRPr>
          </a:p>
          <a:p>
            <a:pPr>
              <a:lnSpc>
                <a:spcPct val="90000"/>
              </a:lnSpc>
            </a:pPr>
            <a:endParaRPr lang="en-US" sz="1700">
              <a:ea typeface="+mn-lt"/>
              <a:cs typeface="+mn-lt"/>
            </a:endParaRPr>
          </a:p>
          <a:p>
            <a:pPr>
              <a:lnSpc>
                <a:spcPct val="90000"/>
              </a:lnSpc>
            </a:pPr>
            <a:endParaRPr lang="en-US" sz="1700">
              <a:ea typeface="+mn-lt"/>
              <a:cs typeface="+mn-lt"/>
            </a:endParaRPr>
          </a:p>
        </p:txBody>
      </p:sp>
      <p:sp>
        <p:nvSpPr>
          <p:cNvPr id="13" name="Freeform: Shape 12">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79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6F8688-802D-40D1-271F-12FD877EE0D8}"/>
              </a:ext>
            </a:extLst>
          </p:cNvPr>
          <p:cNvSpPr>
            <a:spLocks noGrp="1"/>
          </p:cNvSpPr>
          <p:nvPr>
            <p:ph type="title"/>
          </p:nvPr>
        </p:nvSpPr>
        <p:spPr/>
        <p:txBody>
          <a:bodyPr/>
          <a:lstStyle/>
          <a:p>
            <a:r>
              <a:rPr lang="de-DE">
                <a:ea typeface="Batang"/>
              </a:rPr>
              <a:t>Key </a:t>
            </a:r>
            <a:r>
              <a:rPr lang="de-DE" err="1">
                <a:ea typeface="Batang"/>
              </a:rPr>
              <a:t>literature</a:t>
            </a:r>
            <a:r>
              <a:rPr lang="de-DE">
                <a:ea typeface="Batang"/>
              </a:rPr>
              <a:t> and </a:t>
            </a:r>
            <a:r>
              <a:rPr lang="de-DE" err="1">
                <a:ea typeface="Batang"/>
              </a:rPr>
              <a:t>existing</a:t>
            </a:r>
            <a:r>
              <a:rPr lang="de-DE">
                <a:ea typeface="Batang"/>
              </a:rPr>
              <a:t> </a:t>
            </a:r>
            <a:r>
              <a:rPr lang="de-DE" err="1">
                <a:ea typeface="Batang"/>
              </a:rPr>
              <a:t>research</a:t>
            </a:r>
            <a:endParaRPr lang="en-US" err="1"/>
          </a:p>
        </p:txBody>
      </p:sp>
      <p:sp>
        <p:nvSpPr>
          <p:cNvPr id="3" name="Inhaltsplatzhalter 2">
            <a:extLst>
              <a:ext uri="{FF2B5EF4-FFF2-40B4-BE49-F238E27FC236}">
                <a16:creationId xmlns:a16="http://schemas.microsoft.com/office/drawing/2014/main" id="{3E853FA4-7AA2-B07B-5934-BDC5F480844C}"/>
              </a:ext>
            </a:extLst>
          </p:cNvPr>
          <p:cNvSpPr>
            <a:spLocks noGrp="1"/>
          </p:cNvSpPr>
          <p:nvPr>
            <p:ph idx="1"/>
          </p:nvPr>
        </p:nvSpPr>
        <p:spPr>
          <a:xfrm>
            <a:off x="694908" y="2081478"/>
            <a:ext cx="9810604" cy="4428753"/>
          </a:xfrm>
        </p:spPr>
        <p:txBody>
          <a:bodyPr vert="horz" lIns="91440" tIns="45720" rIns="91440" bIns="45720" rtlCol="0" anchor="t">
            <a:normAutofit fontScale="85000" lnSpcReduction="20000"/>
          </a:bodyPr>
          <a:lstStyle/>
          <a:p>
            <a:pPr marL="0" indent="0">
              <a:buNone/>
            </a:pPr>
            <a:r>
              <a:rPr lang="de-DE" b="1" err="1">
                <a:latin typeface="Calibri"/>
                <a:ea typeface="Batang"/>
                <a:cs typeface="Calibri"/>
              </a:rPr>
              <a:t>Existing</a:t>
            </a:r>
            <a:r>
              <a:rPr lang="de-DE" b="1">
                <a:latin typeface="Calibri"/>
                <a:ea typeface="Batang"/>
                <a:cs typeface="Calibri"/>
              </a:rPr>
              <a:t> </a:t>
            </a:r>
            <a:r>
              <a:rPr lang="de-DE" b="1" err="1">
                <a:latin typeface="Calibri"/>
                <a:ea typeface="Batang"/>
                <a:cs typeface="Calibri"/>
              </a:rPr>
              <a:t>literature</a:t>
            </a:r>
            <a:r>
              <a:rPr lang="de-DE" b="1">
                <a:latin typeface="Calibri"/>
                <a:ea typeface="Batang"/>
                <a:cs typeface="Calibri"/>
              </a:rPr>
              <a:t> and </a:t>
            </a:r>
            <a:r>
              <a:rPr lang="de-DE" b="1" err="1">
                <a:latin typeface="Calibri"/>
                <a:ea typeface="Batang"/>
                <a:cs typeface="Calibri"/>
              </a:rPr>
              <a:t>research</a:t>
            </a:r>
            <a:r>
              <a:rPr lang="de-DE" b="1">
                <a:latin typeface="Calibri"/>
                <a:ea typeface="Batang"/>
                <a:cs typeface="Calibri"/>
              </a:rPr>
              <a:t> </a:t>
            </a:r>
            <a:r>
              <a:rPr lang="de-DE" b="1" err="1">
                <a:latin typeface="Calibri"/>
                <a:ea typeface="Batang"/>
                <a:cs typeface="Calibri"/>
              </a:rPr>
              <a:t>key</a:t>
            </a:r>
            <a:r>
              <a:rPr lang="de-DE" b="1">
                <a:latin typeface="Calibri"/>
                <a:ea typeface="Batang"/>
                <a:cs typeface="Calibri"/>
              </a:rPr>
              <a:t> </a:t>
            </a:r>
            <a:r>
              <a:rPr lang="de-DE" b="1" err="1">
                <a:latin typeface="Calibri"/>
                <a:ea typeface="Batang"/>
                <a:cs typeface="Calibri"/>
              </a:rPr>
              <a:t>findings</a:t>
            </a:r>
            <a:r>
              <a:rPr lang="de-DE" b="1">
                <a:latin typeface="Calibri"/>
                <a:ea typeface="Batang"/>
                <a:cs typeface="Calibri"/>
              </a:rPr>
              <a:t>:</a:t>
            </a:r>
          </a:p>
          <a:p>
            <a:pPr marL="0" indent="0">
              <a:buNone/>
            </a:pPr>
            <a:endParaRPr lang="de-DE" b="1">
              <a:latin typeface="Calibri"/>
              <a:ea typeface="Batang"/>
              <a:cs typeface="+mn-lt"/>
            </a:endParaRPr>
          </a:p>
          <a:p>
            <a:r>
              <a:rPr lang="de-DE">
                <a:latin typeface="Calibri"/>
                <a:ea typeface="+mn-lt"/>
                <a:cs typeface="+mn-lt"/>
              </a:rPr>
              <a:t>With </a:t>
            </a:r>
            <a:r>
              <a:rPr lang="de-DE" err="1">
                <a:latin typeface="Calibri"/>
                <a:ea typeface="+mn-lt"/>
                <a:cs typeface="+mn-lt"/>
              </a:rPr>
              <a:t>only</a:t>
            </a:r>
            <a:r>
              <a:rPr lang="de-DE">
                <a:latin typeface="Calibri"/>
                <a:ea typeface="+mn-lt"/>
                <a:cs typeface="+mn-lt"/>
              </a:rPr>
              <a:t> a </a:t>
            </a:r>
            <a:r>
              <a:rPr lang="de-DE" err="1">
                <a:latin typeface="Calibri"/>
                <a:ea typeface="+mn-lt"/>
                <a:cs typeface="+mn-lt"/>
              </a:rPr>
              <a:t>few</a:t>
            </a:r>
            <a:r>
              <a:rPr lang="de-DE">
                <a:latin typeface="Calibri"/>
                <a:ea typeface="+mn-lt"/>
                <a:cs typeface="+mn-lt"/>
              </a:rPr>
              <a:t> </a:t>
            </a:r>
            <a:r>
              <a:rPr lang="de-DE" err="1">
                <a:latin typeface="Calibri"/>
                <a:ea typeface="+mn-lt"/>
                <a:cs typeface="+mn-lt"/>
              </a:rPr>
              <a:t>models</a:t>
            </a:r>
            <a:r>
              <a:rPr lang="de-DE">
                <a:latin typeface="Calibri"/>
                <a:ea typeface="+mn-lt"/>
                <a:cs typeface="+mn-lt"/>
              </a:rPr>
              <a:t> </a:t>
            </a:r>
            <a:r>
              <a:rPr lang="de-DE" err="1">
                <a:latin typeface="Calibri"/>
                <a:ea typeface="+mn-lt"/>
                <a:cs typeface="+mn-lt"/>
              </a:rPr>
              <a:t>for</a:t>
            </a:r>
            <a:r>
              <a:rPr lang="de-DE">
                <a:latin typeface="Calibri"/>
                <a:ea typeface="+mn-lt"/>
                <a:cs typeface="+mn-lt"/>
              </a:rPr>
              <a:t> </a:t>
            </a:r>
            <a:r>
              <a:rPr lang="de-DE" err="1">
                <a:latin typeface="Calibri"/>
                <a:ea typeface="+mn-lt"/>
                <a:cs typeface="+mn-lt"/>
              </a:rPr>
              <a:t>groundwater</a:t>
            </a:r>
            <a:r>
              <a:rPr lang="de-DE">
                <a:latin typeface="Calibri"/>
                <a:ea typeface="+mn-lt"/>
                <a:cs typeface="+mn-lt"/>
              </a:rPr>
              <a:t> </a:t>
            </a:r>
            <a:r>
              <a:rPr lang="de-DE" err="1">
                <a:latin typeface="Calibri"/>
                <a:ea typeface="+mn-lt"/>
                <a:cs typeface="+mn-lt"/>
              </a:rPr>
              <a:t>prediction</a:t>
            </a:r>
            <a:r>
              <a:rPr lang="de-DE">
                <a:latin typeface="Calibri"/>
                <a:ea typeface="+mn-lt"/>
                <a:cs typeface="+mn-lt"/>
              </a:rPr>
              <a:t>, </a:t>
            </a:r>
            <a:r>
              <a:rPr lang="de-DE" err="1">
                <a:latin typeface="Calibri"/>
                <a:ea typeface="+mn-lt"/>
                <a:cs typeface="+mn-lt"/>
              </a:rPr>
              <a:t>artificial</a:t>
            </a:r>
            <a:r>
              <a:rPr lang="de-DE">
                <a:latin typeface="Calibri"/>
                <a:ea typeface="+mn-lt"/>
                <a:cs typeface="+mn-lt"/>
              </a:rPr>
              <a:t> </a:t>
            </a:r>
            <a:r>
              <a:rPr lang="de-DE" err="1">
                <a:latin typeface="Calibri"/>
                <a:ea typeface="+mn-lt"/>
                <a:cs typeface="+mn-lt"/>
              </a:rPr>
              <a:t>intelligence</a:t>
            </a:r>
            <a:r>
              <a:rPr lang="de-DE">
                <a:latin typeface="Calibri"/>
                <a:ea typeface="+mn-lt"/>
                <a:cs typeface="+mn-lt"/>
              </a:rPr>
              <a:t> </a:t>
            </a:r>
            <a:r>
              <a:rPr lang="de-DE" err="1">
                <a:latin typeface="Calibri"/>
                <a:ea typeface="+mn-lt"/>
                <a:cs typeface="+mn-lt"/>
              </a:rPr>
              <a:t>is</a:t>
            </a:r>
            <a:r>
              <a:rPr lang="de-DE">
                <a:latin typeface="Calibri"/>
                <a:ea typeface="+mn-lt"/>
                <a:cs typeface="+mn-lt"/>
              </a:rPr>
              <a:t> </a:t>
            </a:r>
            <a:r>
              <a:rPr lang="de-DE" err="1">
                <a:latin typeface="Calibri"/>
                <a:ea typeface="+mn-lt"/>
                <a:cs typeface="+mn-lt"/>
              </a:rPr>
              <a:t>uncommon</a:t>
            </a:r>
            <a:r>
              <a:rPr lang="de-DE">
                <a:latin typeface="Calibri"/>
                <a:ea typeface="+mn-lt"/>
                <a:cs typeface="+mn-lt"/>
              </a:rPr>
              <a:t> in </a:t>
            </a:r>
            <a:r>
              <a:rPr lang="de-DE" err="1">
                <a:latin typeface="Calibri"/>
                <a:ea typeface="+mn-lt"/>
                <a:cs typeface="+mn-lt"/>
              </a:rPr>
              <a:t>hydrogeology</a:t>
            </a:r>
            <a:r>
              <a:rPr lang="de-DE">
                <a:latin typeface="Calibri"/>
                <a:ea typeface="+mn-lt"/>
                <a:cs typeface="+mn-lt"/>
              </a:rPr>
              <a:t> </a:t>
            </a:r>
            <a:r>
              <a:rPr lang="de-DE" err="1">
                <a:latin typeface="Calibri"/>
                <a:ea typeface="+mn-lt"/>
                <a:cs typeface="+mn-lt"/>
              </a:rPr>
              <a:t>thus</a:t>
            </a:r>
            <a:r>
              <a:rPr lang="de-DE">
                <a:latin typeface="Calibri"/>
                <a:ea typeface="+mn-lt"/>
                <a:cs typeface="+mn-lt"/>
              </a:rPr>
              <a:t> </a:t>
            </a:r>
            <a:r>
              <a:rPr lang="de-DE" err="1">
                <a:latin typeface="Calibri"/>
                <a:ea typeface="+mn-lt"/>
                <a:cs typeface="+mn-lt"/>
              </a:rPr>
              <a:t>far</a:t>
            </a:r>
            <a:r>
              <a:rPr lang="de-DE">
                <a:latin typeface="Calibri"/>
                <a:ea typeface="+mn-lt"/>
                <a:cs typeface="+mn-lt"/>
              </a:rPr>
              <a:t> (Pandey et al., 2020).</a:t>
            </a:r>
            <a:endParaRPr lang="de-DE">
              <a:latin typeface="Calibri"/>
              <a:cs typeface="Calibri"/>
            </a:endParaRPr>
          </a:p>
          <a:p>
            <a:r>
              <a:rPr lang="de-DE" err="1">
                <a:latin typeface="Calibri"/>
                <a:ea typeface="+mn-lt"/>
                <a:cs typeface="+mn-lt"/>
              </a:rPr>
              <a:t>Current</a:t>
            </a:r>
            <a:r>
              <a:rPr lang="de-DE">
                <a:latin typeface="Calibri"/>
                <a:ea typeface="+mn-lt"/>
                <a:cs typeface="+mn-lt"/>
              </a:rPr>
              <a:t> </a:t>
            </a:r>
            <a:r>
              <a:rPr lang="de-DE" err="1">
                <a:latin typeface="Calibri"/>
                <a:ea typeface="+mn-lt"/>
                <a:cs typeface="+mn-lt"/>
              </a:rPr>
              <a:t>approaches</a:t>
            </a:r>
            <a:r>
              <a:rPr lang="de-DE">
                <a:latin typeface="Calibri"/>
                <a:ea typeface="+mn-lt"/>
                <a:cs typeface="+mn-lt"/>
              </a:rPr>
              <a:t> </a:t>
            </a:r>
            <a:r>
              <a:rPr lang="de-DE" err="1">
                <a:latin typeface="Calibri"/>
                <a:ea typeface="+mn-lt"/>
                <a:cs typeface="+mn-lt"/>
              </a:rPr>
              <a:t>depend</a:t>
            </a:r>
            <a:r>
              <a:rPr lang="de-DE">
                <a:latin typeface="Calibri"/>
                <a:ea typeface="+mn-lt"/>
                <a:cs typeface="+mn-lt"/>
              </a:rPr>
              <a:t> on expensive </a:t>
            </a:r>
            <a:r>
              <a:rPr lang="de-DE" err="1">
                <a:latin typeface="Calibri"/>
                <a:ea typeface="+mn-lt"/>
                <a:cs typeface="+mn-lt"/>
              </a:rPr>
              <a:t>technologies</a:t>
            </a:r>
            <a:r>
              <a:rPr lang="de-DE">
                <a:latin typeface="Calibri"/>
                <a:ea typeface="+mn-lt"/>
                <a:cs typeface="+mn-lt"/>
              </a:rPr>
              <a:t> (such </a:t>
            </a:r>
            <a:r>
              <a:rPr lang="de-DE" err="1">
                <a:latin typeface="Calibri"/>
                <a:ea typeface="+mn-lt"/>
                <a:cs typeface="+mn-lt"/>
              </a:rPr>
              <a:t>as</a:t>
            </a:r>
            <a:r>
              <a:rPr lang="de-DE">
                <a:latin typeface="Calibri"/>
                <a:ea typeface="+mn-lt"/>
                <a:cs typeface="+mn-lt"/>
              </a:rPr>
              <a:t> </a:t>
            </a:r>
            <a:r>
              <a:rPr lang="de-DE" err="1">
                <a:latin typeface="Calibri"/>
                <a:ea typeface="+mn-lt"/>
                <a:cs typeface="+mn-lt"/>
              </a:rPr>
              <a:t>ground-penetrating</a:t>
            </a:r>
            <a:r>
              <a:rPr lang="de-DE">
                <a:latin typeface="Calibri"/>
                <a:ea typeface="+mn-lt"/>
                <a:cs typeface="+mn-lt"/>
              </a:rPr>
              <a:t> </a:t>
            </a:r>
            <a:r>
              <a:rPr lang="de-DE" err="1">
                <a:latin typeface="Calibri"/>
                <a:ea typeface="+mn-lt"/>
                <a:cs typeface="+mn-lt"/>
              </a:rPr>
              <a:t>radar</a:t>
            </a:r>
            <a:r>
              <a:rPr lang="de-DE">
                <a:latin typeface="Calibri"/>
                <a:ea typeface="+mn-lt"/>
                <a:cs typeface="+mn-lt"/>
              </a:rPr>
              <a:t>) </a:t>
            </a:r>
            <a:r>
              <a:rPr lang="de-DE" err="1">
                <a:latin typeface="Calibri"/>
                <a:ea typeface="+mn-lt"/>
                <a:cs typeface="+mn-lt"/>
              </a:rPr>
              <a:t>or</a:t>
            </a:r>
            <a:r>
              <a:rPr lang="de-DE">
                <a:latin typeface="Calibri"/>
                <a:ea typeface="+mn-lt"/>
                <a:cs typeface="+mn-lt"/>
              </a:rPr>
              <a:t> </a:t>
            </a:r>
            <a:r>
              <a:rPr lang="de-DE" err="1">
                <a:latin typeface="Calibri"/>
                <a:ea typeface="+mn-lt"/>
                <a:cs typeface="+mn-lt"/>
              </a:rPr>
              <a:t>informed</a:t>
            </a:r>
            <a:r>
              <a:rPr lang="de-DE">
                <a:latin typeface="Calibri"/>
                <a:ea typeface="+mn-lt"/>
                <a:cs typeface="+mn-lt"/>
              </a:rPr>
              <a:t> </a:t>
            </a:r>
            <a:r>
              <a:rPr lang="de-DE" err="1">
                <a:latin typeface="Calibri"/>
                <a:ea typeface="+mn-lt"/>
                <a:cs typeface="+mn-lt"/>
              </a:rPr>
              <a:t>guesses</a:t>
            </a:r>
            <a:r>
              <a:rPr lang="de-DE">
                <a:latin typeface="Calibri"/>
                <a:ea typeface="+mn-lt"/>
                <a:cs typeface="+mn-lt"/>
              </a:rPr>
              <a:t>.</a:t>
            </a:r>
            <a:endParaRPr lang="de-DE">
              <a:latin typeface="Calibri"/>
              <a:cs typeface="Calibri"/>
            </a:endParaRPr>
          </a:p>
          <a:p>
            <a:r>
              <a:rPr lang="de-DE">
                <a:latin typeface="Calibri"/>
                <a:ea typeface="+mn-lt"/>
                <a:cs typeface="+mn-lt"/>
              </a:rPr>
              <a:t>The </a:t>
            </a:r>
            <a:r>
              <a:rPr lang="de-DE" err="1">
                <a:latin typeface="Calibri"/>
                <a:ea typeface="+mn-lt"/>
                <a:cs typeface="+mn-lt"/>
              </a:rPr>
              <a:t>method</a:t>
            </a:r>
            <a:r>
              <a:rPr lang="de-DE">
                <a:latin typeface="Calibri"/>
                <a:ea typeface="+mn-lt"/>
                <a:cs typeface="+mn-lt"/>
              </a:rPr>
              <a:t> </a:t>
            </a:r>
            <a:r>
              <a:rPr lang="de-DE" err="1">
                <a:latin typeface="Calibri"/>
                <a:ea typeface="+mn-lt"/>
                <a:cs typeface="+mn-lt"/>
              </a:rPr>
              <a:t>used</a:t>
            </a:r>
            <a:r>
              <a:rPr lang="de-DE">
                <a:latin typeface="Calibri"/>
                <a:ea typeface="+mn-lt"/>
                <a:cs typeface="+mn-lt"/>
              </a:rPr>
              <a:t> </a:t>
            </a:r>
            <a:r>
              <a:rPr lang="de-DE" err="1">
                <a:latin typeface="Calibri"/>
                <a:ea typeface="+mn-lt"/>
                <a:cs typeface="+mn-lt"/>
              </a:rPr>
              <a:t>by</a:t>
            </a:r>
            <a:r>
              <a:rPr lang="de-DE">
                <a:latin typeface="Calibri"/>
                <a:ea typeface="+mn-lt"/>
                <a:cs typeface="+mn-lt"/>
              </a:rPr>
              <a:t> </a:t>
            </a:r>
            <a:r>
              <a:rPr lang="de-DE" err="1">
                <a:latin typeface="Calibri"/>
                <a:ea typeface="+mn-lt"/>
                <a:cs typeface="+mn-lt"/>
              </a:rPr>
              <a:t>WellMapr</a:t>
            </a:r>
            <a:r>
              <a:rPr lang="de-DE">
                <a:latin typeface="Calibri"/>
                <a:ea typeface="+mn-lt"/>
                <a:cs typeface="+mn-lt"/>
              </a:rPr>
              <a:t>, </a:t>
            </a:r>
            <a:r>
              <a:rPr lang="de-DE" err="1">
                <a:latin typeface="Calibri"/>
                <a:ea typeface="+mn-lt"/>
                <a:cs typeface="+mn-lt"/>
              </a:rPr>
              <a:t>which</a:t>
            </a:r>
            <a:r>
              <a:rPr lang="de-DE">
                <a:latin typeface="Calibri"/>
                <a:ea typeface="+mn-lt"/>
                <a:cs typeface="+mn-lt"/>
              </a:rPr>
              <a:t> </a:t>
            </a:r>
            <a:r>
              <a:rPr lang="de-DE" err="1">
                <a:latin typeface="Calibri"/>
                <a:ea typeface="+mn-lt"/>
                <a:cs typeface="+mn-lt"/>
              </a:rPr>
              <a:t>combines</a:t>
            </a:r>
            <a:r>
              <a:rPr lang="de-DE">
                <a:latin typeface="Calibri"/>
                <a:ea typeface="+mn-lt"/>
                <a:cs typeface="+mn-lt"/>
              </a:rPr>
              <a:t> AI </a:t>
            </a:r>
            <a:r>
              <a:rPr lang="de-DE" err="1">
                <a:latin typeface="Calibri"/>
                <a:ea typeface="+mn-lt"/>
                <a:cs typeface="+mn-lt"/>
              </a:rPr>
              <a:t>with</a:t>
            </a:r>
            <a:r>
              <a:rPr lang="de-DE">
                <a:latin typeface="Calibri"/>
                <a:ea typeface="+mn-lt"/>
                <a:cs typeface="+mn-lt"/>
              </a:rPr>
              <a:t> open-source </a:t>
            </a:r>
            <a:r>
              <a:rPr lang="de-DE" err="1">
                <a:latin typeface="Calibri"/>
                <a:ea typeface="+mn-lt"/>
                <a:cs typeface="+mn-lt"/>
              </a:rPr>
              <a:t>data</a:t>
            </a:r>
            <a:r>
              <a:rPr lang="de-DE">
                <a:latin typeface="Calibri"/>
                <a:ea typeface="+mn-lt"/>
                <a:cs typeface="+mn-lt"/>
              </a:rPr>
              <a:t>, </a:t>
            </a:r>
            <a:r>
              <a:rPr lang="de-DE" err="1">
                <a:latin typeface="Calibri"/>
                <a:ea typeface="+mn-lt"/>
                <a:cs typeface="+mn-lt"/>
              </a:rPr>
              <a:t>has</a:t>
            </a:r>
            <a:r>
              <a:rPr lang="de-DE">
                <a:latin typeface="Calibri"/>
                <a:ea typeface="+mn-lt"/>
                <a:cs typeface="+mn-lt"/>
              </a:rPr>
              <a:t> </a:t>
            </a:r>
            <a:r>
              <a:rPr lang="de-DE" err="1">
                <a:latin typeface="Calibri"/>
                <a:ea typeface="+mn-lt"/>
                <a:cs typeface="+mn-lt"/>
              </a:rPr>
              <a:t>demonstrated</a:t>
            </a:r>
            <a:r>
              <a:rPr lang="de-DE">
                <a:latin typeface="Calibri"/>
                <a:ea typeface="+mn-lt"/>
                <a:cs typeface="+mn-lt"/>
              </a:rPr>
              <a:t> </a:t>
            </a:r>
            <a:r>
              <a:rPr lang="de-DE" err="1">
                <a:latin typeface="Calibri"/>
                <a:ea typeface="+mn-lt"/>
                <a:cs typeface="+mn-lt"/>
              </a:rPr>
              <a:t>encouraging</a:t>
            </a:r>
            <a:r>
              <a:rPr lang="de-DE">
                <a:latin typeface="Calibri"/>
                <a:ea typeface="+mn-lt"/>
                <a:cs typeface="+mn-lt"/>
              </a:rPr>
              <a:t> </a:t>
            </a:r>
            <a:r>
              <a:rPr lang="de-DE" err="1">
                <a:latin typeface="Calibri"/>
                <a:ea typeface="+mn-lt"/>
                <a:cs typeface="+mn-lt"/>
              </a:rPr>
              <a:t>accuracy</a:t>
            </a:r>
            <a:r>
              <a:rPr lang="de-DE">
                <a:latin typeface="Calibri"/>
                <a:ea typeface="+mn-lt"/>
                <a:cs typeface="+mn-lt"/>
              </a:rPr>
              <a:t> in </a:t>
            </a:r>
            <a:r>
              <a:rPr lang="de-DE" err="1">
                <a:latin typeface="Calibri"/>
                <a:ea typeface="+mn-lt"/>
                <a:cs typeface="+mn-lt"/>
              </a:rPr>
              <a:t>pilot</a:t>
            </a:r>
            <a:r>
              <a:rPr lang="de-DE">
                <a:latin typeface="Calibri"/>
                <a:ea typeface="+mn-lt"/>
                <a:cs typeface="+mn-lt"/>
              </a:rPr>
              <a:t> </a:t>
            </a:r>
            <a:r>
              <a:rPr lang="de-DE" err="1">
                <a:latin typeface="Calibri"/>
                <a:ea typeface="+mn-lt"/>
                <a:cs typeface="+mn-lt"/>
              </a:rPr>
              <a:t>testing</a:t>
            </a:r>
            <a:r>
              <a:rPr lang="de-DE">
                <a:latin typeface="Calibri"/>
                <a:ea typeface="+mn-lt"/>
                <a:cs typeface="+mn-lt"/>
              </a:rPr>
              <a:t>.</a:t>
            </a:r>
            <a:endParaRPr lang="de-DE">
              <a:latin typeface="Calibri"/>
              <a:cs typeface="Calibri"/>
            </a:endParaRPr>
          </a:p>
          <a:p>
            <a:pPr>
              <a:buNone/>
            </a:pPr>
            <a:endParaRPr lang="de-DE">
              <a:latin typeface="Calibri"/>
              <a:cs typeface="+mn-lt"/>
            </a:endParaRPr>
          </a:p>
          <a:p>
            <a:pPr>
              <a:buNone/>
            </a:pPr>
            <a:r>
              <a:rPr lang="de-DE" b="1" err="1">
                <a:latin typeface="Calibri"/>
                <a:ea typeface="+mn-lt"/>
                <a:cs typeface="+mn-lt"/>
              </a:rPr>
              <a:t>Identified</a:t>
            </a:r>
            <a:r>
              <a:rPr lang="de-DE" b="1">
                <a:latin typeface="Calibri"/>
                <a:ea typeface="+mn-lt"/>
                <a:cs typeface="+mn-lt"/>
              </a:rPr>
              <a:t> </a:t>
            </a:r>
            <a:r>
              <a:rPr lang="de-DE" b="1" err="1">
                <a:latin typeface="Calibri"/>
                <a:ea typeface="+mn-lt"/>
                <a:cs typeface="+mn-lt"/>
              </a:rPr>
              <a:t>gaps</a:t>
            </a:r>
            <a:r>
              <a:rPr lang="de-DE" b="1">
                <a:latin typeface="Calibri"/>
                <a:ea typeface="+mn-lt"/>
                <a:cs typeface="+mn-lt"/>
              </a:rPr>
              <a:t> in </a:t>
            </a:r>
            <a:r>
              <a:rPr lang="de-DE" b="1" err="1">
                <a:latin typeface="Calibri"/>
                <a:ea typeface="+mn-lt"/>
                <a:cs typeface="+mn-lt"/>
              </a:rPr>
              <a:t>existing</a:t>
            </a:r>
            <a:r>
              <a:rPr lang="de-DE" b="1">
                <a:latin typeface="Calibri"/>
                <a:ea typeface="+mn-lt"/>
                <a:cs typeface="+mn-lt"/>
              </a:rPr>
              <a:t> </a:t>
            </a:r>
            <a:r>
              <a:rPr lang="de-DE" b="1" err="1">
                <a:latin typeface="Calibri"/>
                <a:ea typeface="+mn-lt"/>
                <a:cs typeface="+mn-lt"/>
              </a:rPr>
              <a:t>literature</a:t>
            </a:r>
            <a:r>
              <a:rPr lang="de-DE" b="1">
                <a:latin typeface="Calibri"/>
                <a:ea typeface="+mn-lt"/>
                <a:cs typeface="+mn-lt"/>
              </a:rPr>
              <a:t> and </a:t>
            </a:r>
            <a:r>
              <a:rPr lang="de-DE" b="1" err="1">
                <a:latin typeface="Calibri"/>
                <a:ea typeface="+mn-lt"/>
                <a:cs typeface="+mn-lt"/>
              </a:rPr>
              <a:t>research</a:t>
            </a:r>
            <a:r>
              <a:rPr lang="de-DE" b="1">
                <a:latin typeface="Calibri"/>
                <a:ea typeface="+mn-lt"/>
                <a:cs typeface="+mn-lt"/>
              </a:rPr>
              <a:t>:</a:t>
            </a:r>
            <a:endParaRPr lang="de-DE" b="1">
              <a:latin typeface="Calibri"/>
              <a:cs typeface="Calibri"/>
            </a:endParaRPr>
          </a:p>
          <a:p>
            <a:pPr>
              <a:buNone/>
            </a:pPr>
            <a:endParaRPr lang="de-DE">
              <a:latin typeface="Calibri"/>
              <a:cs typeface="Calibri"/>
            </a:endParaRPr>
          </a:p>
          <a:p>
            <a:r>
              <a:rPr lang="de-DE" err="1">
                <a:latin typeface="Calibri"/>
                <a:ea typeface="+mn-lt"/>
                <a:cs typeface="+mn-lt"/>
              </a:rPr>
              <a:t>Accessible</a:t>
            </a:r>
            <a:r>
              <a:rPr lang="de-DE">
                <a:latin typeface="Calibri"/>
                <a:ea typeface="+mn-lt"/>
                <a:cs typeface="+mn-lt"/>
              </a:rPr>
              <a:t> AI-</a:t>
            </a:r>
            <a:r>
              <a:rPr lang="de-DE" err="1">
                <a:latin typeface="Calibri"/>
                <a:ea typeface="+mn-lt"/>
                <a:cs typeface="+mn-lt"/>
              </a:rPr>
              <a:t>based</a:t>
            </a:r>
            <a:r>
              <a:rPr lang="de-DE">
                <a:latin typeface="Calibri"/>
                <a:ea typeface="+mn-lt"/>
                <a:cs typeface="+mn-lt"/>
              </a:rPr>
              <a:t> </a:t>
            </a:r>
            <a:r>
              <a:rPr lang="de-DE" err="1">
                <a:latin typeface="Calibri"/>
                <a:ea typeface="+mn-lt"/>
                <a:cs typeface="+mn-lt"/>
              </a:rPr>
              <a:t>techniques</a:t>
            </a:r>
            <a:r>
              <a:rPr lang="de-DE">
                <a:latin typeface="Calibri"/>
                <a:ea typeface="+mn-lt"/>
                <a:cs typeface="+mn-lt"/>
              </a:rPr>
              <a:t> </a:t>
            </a:r>
            <a:r>
              <a:rPr lang="de-DE" err="1">
                <a:latin typeface="Calibri"/>
                <a:ea typeface="+mn-lt"/>
                <a:cs typeface="+mn-lt"/>
              </a:rPr>
              <a:t>are</a:t>
            </a:r>
            <a:r>
              <a:rPr lang="de-DE">
                <a:latin typeface="Calibri"/>
                <a:ea typeface="+mn-lt"/>
                <a:cs typeface="+mn-lt"/>
              </a:rPr>
              <a:t> </a:t>
            </a:r>
            <a:r>
              <a:rPr lang="de-DE" err="1">
                <a:latin typeface="Calibri"/>
                <a:ea typeface="+mn-lt"/>
                <a:cs typeface="+mn-lt"/>
              </a:rPr>
              <a:t>required</a:t>
            </a:r>
            <a:r>
              <a:rPr lang="de-DE">
                <a:latin typeface="Calibri"/>
                <a:ea typeface="+mn-lt"/>
                <a:cs typeface="+mn-lt"/>
              </a:rPr>
              <a:t> in high-need, </a:t>
            </a:r>
            <a:r>
              <a:rPr lang="de-DE" err="1">
                <a:latin typeface="Calibri"/>
                <a:ea typeface="+mn-lt"/>
                <a:cs typeface="+mn-lt"/>
              </a:rPr>
              <a:t>low-resource</a:t>
            </a:r>
            <a:r>
              <a:rPr lang="de-DE">
                <a:latin typeface="Calibri"/>
                <a:ea typeface="+mn-lt"/>
                <a:cs typeface="+mn-lt"/>
              </a:rPr>
              <a:t> </a:t>
            </a:r>
            <a:r>
              <a:rPr lang="de-DE" err="1">
                <a:latin typeface="Calibri"/>
                <a:ea typeface="+mn-lt"/>
                <a:cs typeface="+mn-lt"/>
              </a:rPr>
              <a:t>regions</a:t>
            </a:r>
            <a:r>
              <a:rPr lang="de-DE">
                <a:latin typeface="Calibri"/>
                <a:ea typeface="+mn-lt"/>
                <a:cs typeface="+mn-lt"/>
              </a:rPr>
              <a:t>, such </a:t>
            </a:r>
            <a:r>
              <a:rPr lang="de-DE" err="1">
                <a:latin typeface="Calibri"/>
                <a:ea typeface="+mn-lt"/>
                <a:cs typeface="+mn-lt"/>
              </a:rPr>
              <a:t>as</a:t>
            </a:r>
            <a:r>
              <a:rPr lang="de-DE">
                <a:latin typeface="Calibri"/>
                <a:ea typeface="+mn-lt"/>
                <a:cs typeface="+mn-lt"/>
              </a:rPr>
              <a:t> rural </a:t>
            </a:r>
            <a:r>
              <a:rPr lang="de-DE" err="1">
                <a:latin typeface="Calibri"/>
                <a:ea typeface="+mn-lt"/>
                <a:cs typeface="+mn-lt"/>
              </a:rPr>
              <a:t>Ethiopia</a:t>
            </a:r>
            <a:r>
              <a:rPr lang="de-DE">
                <a:latin typeface="Calibri"/>
                <a:ea typeface="+mn-lt"/>
                <a:cs typeface="+mn-lt"/>
              </a:rPr>
              <a:t>.</a:t>
            </a:r>
            <a:endParaRPr lang="de-DE">
              <a:latin typeface="Calibri"/>
              <a:cs typeface="Calibri"/>
            </a:endParaRPr>
          </a:p>
          <a:p>
            <a:r>
              <a:rPr lang="de-DE" err="1">
                <a:latin typeface="Calibri"/>
                <a:ea typeface="+mn-lt"/>
                <a:cs typeface="+mn-lt"/>
              </a:rPr>
              <a:t>Predictive</a:t>
            </a:r>
            <a:r>
              <a:rPr lang="de-DE">
                <a:latin typeface="Calibri"/>
                <a:ea typeface="+mn-lt"/>
                <a:cs typeface="+mn-lt"/>
              </a:rPr>
              <a:t> </a:t>
            </a:r>
            <a:r>
              <a:rPr lang="de-DE" err="1">
                <a:latin typeface="Calibri"/>
                <a:ea typeface="+mn-lt"/>
                <a:cs typeface="+mn-lt"/>
              </a:rPr>
              <a:t>models</a:t>
            </a:r>
            <a:r>
              <a:rPr lang="de-DE">
                <a:latin typeface="Calibri"/>
                <a:ea typeface="+mn-lt"/>
                <a:cs typeface="+mn-lt"/>
              </a:rPr>
              <a:t> </a:t>
            </a:r>
            <a:r>
              <a:rPr lang="de-DE" err="1">
                <a:latin typeface="Calibri"/>
                <a:ea typeface="+mn-lt"/>
                <a:cs typeface="+mn-lt"/>
              </a:rPr>
              <a:t>based</a:t>
            </a:r>
            <a:r>
              <a:rPr lang="de-DE">
                <a:latin typeface="Calibri"/>
                <a:ea typeface="+mn-lt"/>
                <a:cs typeface="+mn-lt"/>
              </a:rPr>
              <a:t> on </a:t>
            </a:r>
            <a:r>
              <a:rPr lang="de-DE" err="1">
                <a:latin typeface="Calibri"/>
                <a:ea typeface="+mn-lt"/>
                <a:cs typeface="+mn-lt"/>
              </a:rPr>
              <a:t>geology</a:t>
            </a:r>
            <a:r>
              <a:rPr lang="de-DE">
                <a:latin typeface="Calibri"/>
                <a:ea typeface="+mn-lt"/>
                <a:cs typeface="+mn-lt"/>
              </a:rPr>
              <a:t> and </a:t>
            </a:r>
            <a:r>
              <a:rPr lang="de-DE" err="1">
                <a:latin typeface="Calibri"/>
                <a:ea typeface="+mn-lt"/>
                <a:cs typeface="+mn-lt"/>
              </a:rPr>
              <a:t>public</a:t>
            </a:r>
            <a:r>
              <a:rPr lang="de-DE">
                <a:latin typeface="Calibri"/>
                <a:ea typeface="+mn-lt"/>
                <a:cs typeface="+mn-lt"/>
              </a:rPr>
              <a:t> </a:t>
            </a:r>
            <a:r>
              <a:rPr lang="de-DE" err="1">
                <a:latin typeface="Calibri"/>
                <a:ea typeface="+mn-lt"/>
                <a:cs typeface="+mn-lt"/>
              </a:rPr>
              <a:t>climate</a:t>
            </a:r>
            <a:r>
              <a:rPr lang="de-DE">
                <a:latin typeface="Calibri"/>
                <a:ea typeface="+mn-lt"/>
                <a:cs typeface="+mn-lt"/>
              </a:rPr>
              <a:t> </a:t>
            </a:r>
            <a:r>
              <a:rPr lang="de-DE" err="1">
                <a:latin typeface="Calibri"/>
                <a:ea typeface="+mn-lt"/>
                <a:cs typeface="+mn-lt"/>
              </a:rPr>
              <a:t>data</a:t>
            </a:r>
            <a:r>
              <a:rPr lang="de-DE">
                <a:latin typeface="Calibri"/>
                <a:ea typeface="+mn-lt"/>
                <a:cs typeface="+mn-lt"/>
              </a:rPr>
              <a:t> </a:t>
            </a:r>
            <a:r>
              <a:rPr lang="de-DE" err="1">
                <a:latin typeface="Calibri"/>
                <a:ea typeface="+mn-lt"/>
                <a:cs typeface="+mn-lt"/>
              </a:rPr>
              <a:t>are</a:t>
            </a:r>
            <a:r>
              <a:rPr lang="de-DE">
                <a:latin typeface="Calibri"/>
                <a:ea typeface="+mn-lt"/>
                <a:cs typeface="+mn-lt"/>
              </a:rPr>
              <a:t> </a:t>
            </a:r>
            <a:r>
              <a:rPr lang="de-DE" err="1">
                <a:latin typeface="Calibri"/>
                <a:ea typeface="+mn-lt"/>
                <a:cs typeface="+mn-lt"/>
              </a:rPr>
              <a:t>used</a:t>
            </a:r>
            <a:r>
              <a:rPr lang="de-DE">
                <a:latin typeface="Calibri"/>
                <a:ea typeface="+mn-lt"/>
                <a:cs typeface="+mn-lt"/>
              </a:rPr>
              <a:t> </a:t>
            </a:r>
            <a:r>
              <a:rPr lang="de-DE" err="1">
                <a:latin typeface="Calibri"/>
                <a:ea typeface="+mn-lt"/>
                <a:cs typeface="+mn-lt"/>
              </a:rPr>
              <a:t>sparingly</a:t>
            </a:r>
            <a:r>
              <a:rPr lang="de-DE">
                <a:latin typeface="Calibri"/>
                <a:ea typeface="+mn-lt"/>
                <a:cs typeface="+mn-lt"/>
              </a:rPr>
              <a:t> </a:t>
            </a:r>
            <a:r>
              <a:rPr lang="de-DE" err="1">
                <a:latin typeface="Calibri"/>
                <a:ea typeface="+mn-lt"/>
                <a:cs typeface="+mn-lt"/>
              </a:rPr>
              <a:t>for</a:t>
            </a:r>
            <a:r>
              <a:rPr lang="de-DE">
                <a:latin typeface="Calibri"/>
                <a:ea typeface="+mn-lt"/>
                <a:cs typeface="+mn-lt"/>
              </a:rPr>
              <a:t> </a:t>
            </a:r>
            <a:r>
              <a:rPr lang="de-DE" err="1">
                <a:latin typeface="Calibri"/>
                <a:ea typeface="+mn-lt"/>
                <a:cs typeface="+mn-lt"/>
              </a:rPr>
              <a:t>shallow</a:t>
            </a:r>
            <a:r>
              <a:rPr lang="de-DE">
                <a:latin typeface="Calibri"/>
                <a:ea typeface="+mn-lt"/>
                <a:cs typeface="+mn-lt"/>
              </a:rPr>
              <a:t> </a:t>
            </a:r>
            <a:r>
              <a:rPr lang="de-DE" err="1">
                <a:latin typeface="Calibri"/>
                <a:ea typeface="+mn-lt"/>
                <a:cs typeface="+mn-lt"/>
              </a:rPr>
              <a:t>wells</a:t>
            </a:r>
            <a:r>
              <a:rPr lang="de-DE">
                <a:latin typeface="Calibri"/>
                <a:ea typeface="+mn-lt"/>
                <a:cs typeface="+mn-lt"/>
              </a:rPr>
              <a:t>.</a:t>
            </a:r>
            <a:endParaRPr lang="de-DE">
              <a:latin typeface="Bembo"/>
            </a:endParaRPr>
          </a:p>
          <a:p>
            <a:pPr marL="0" indent="0">
              <a:buNone/>
            </a:pPr>
            <a:endParaRPr lang="de-DE" b="1"/>
          </a:p>
        </p:txBody>
      </p:sp>
    </p:spTree>
    <p:extLst>
      <p:ext uri="{BB962C8B-B14F-4D97-AF65-F5344CB8AC3E}">
        <p14:creationId xmlns:p14="http://schemas.microsoft.com/office/powerpoint/2010/main" val="362180924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B5B5AD-2487-7B67-50D2-9B509AE5C929}"/>
              </a:ext>
            </a:extLst>
          </p:cNvPr>
          <p:cNvSpPr>
            <a:spLocks noGrp="1"/>
          </p:cNvSpPr>
          <p:nvPr>
            <p:ph type="title"/>
          </p:nvPr>
        </p:nvSpPr>
        <p:spPr>
          <a:xfrm>
            <a:off x="966212" y="244476"/>
            <a:ext cx="9810604" cy="1216024"/>
          </a:xfrm>
        </p:spPr>
        <p:txBody>
          <a:bodyPr>
            <a:normAutofit fontScale="90000"/>
          </a:bodyPr>
          <a:lstStyle/>
          <a:p>
            <a:r>
              <a:rPr lang="de-DE" sz="3100">
                <a:ea typeface="Batang"/>
              </a:rPr>
              <a:t>Key </a:t>
            </a:r>
            <a:r>
              <a:rPr lang="de-DE" sz="3100" err="1">
                <a:ea typeface="Batang"/>
              </a:rPr>
              <a:t>literature</a:t>
            </a:r>
            <a:r>
              <a:rPr lang="de-DE" sz="3100">
                <a:ea typeface="Batang"/>
              </a:rPr>
              <a:t> and </a:t>
            </a:r>
            <a:r>
              <a:rPr lang="de-DE" sz="3100" err="1">
                <a:ea typeface="Batang"/>
              </a:rPr>
              <a:t>existing</a:t>
            </a:r>
            <a:r>
              <a:rPr lang="de-DE" sz="3100">
                <a:ea typeface="Batang"/>
              </a:rPr>
              <a:t> </a:t>
            </a:r>
            <a:r>
              <a:rPr lang="de-DE" sz="3100" err="1">
                <a:ea typeface="Batang"/>
              </a:rPr>
              <a:t>research</a:t>
            </a:r>
            <a:br>
              <a:rPr lang="de-DE">
                <a:ea typeface="Batang"/>
              </a:rPr>
            </a:br>
            <a:endParaRPr lang="de-DE"/>
          </a:p>
        </p:txBody>
      </p:sp>
      <p:sp>
        <p:nvSpPr>
          <p:cNvPr id="3" name="Inhaltsplatzhalter 2">
            <a:extLst>
              <a:ext uri="{FF2B5EF4-FFF2-40B4-BE49-F238E27FC236}">
                <a16:creationId xmlns:a16="http://schemas.microsoft.com/office/drawing/2014/main" id="{E23D1BE9-19A3-244A-BADB-BEE87F598630}"/>
              </a:ext>
            </a:extLst>
          </p:cNvPr>
          <p:cNvSpPr>
            <a:spLocks noGrp="1"/>
          </p:cNvSpPr>
          <p:nvPr>
            <p:ph idx="1"/>
          </p:nvPr>
        </p:nvSpPr>
        <p:spPr>
          <a:xfrm>
            <a:off x="335665" y="1828945"/>
            <a:ext cx="9810604" cy="4428753"/>
          </a:xfrm>
        </p:spPr>
        <p:txBody>
          <a:bodyPr vert="horz" lIns="91440" tIns="45720" rIns="91440" bIns="45720" rtlCol="0" anchor="t">
            <a:normAutofit/>
          </a:bodyPr>
          <a:lstStyle/>
          <a:p>
            <a:pPr marL="0" indent="0">
              <a:buNone/>
            </a:pPr>
            <a:endParaRPr lang="de-DE">
              <a:latin typeface="Bembo"/>
              <a:ea typeface="Batang"/>
              <a:cs typeface="Times New Roman"/>
            </a:endParaRPr>
          </a:p>
          <a:p>
            <a:pPr marL="0" indent="0">
              <a:buNone/>
            </a:pPr>
            <a:endParaRPr lang="de-DE"/>
          </a:p>
        </p:txBody>
      </p:sp>
      <p:sp>
        <p:nvSpPr>
          <p:cNvPr id="6" name="TextBox 5">
            <a:extLst>
              <a:ext uri="{FF2B5EF4-FFF2-40B4-BE49-F238E27FC236}">
                <a16:creationId xmlns:a16="http://schemas.microsoft.com/office/drawing/2014/main" id="{60746DDD-6D19-CB52-B96B-983DA372DDCD}"/>
              </a:ext>
            </a:extLst>
          </p:cNvPr>
          <p:cNvSpPr txBox="1"/>
          <p:nvPr/>
        </p:nvSpPr>
        <p:spPr>
          <a:xfrm>
            <a:off x="342901" y="1316567"/>
            <a:ext cx="980757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Current studies and literature on AI in hydrogeology and identified gaps:</a:t>
            </a:r>
            <a:br>
              <a:rPr lang="en-US"/>
            </a:br>
            <a:br>
              <a:rPr lang="en-US"/>
            </a:br>
            <a:r>
              <a:rPr lang="en-US">
                <a:latin typeface="Calibri"/>
                <a:cs typeface="Calibri"/>
              </a:rPr>
              <a:t>-&gt; High-resource sectors like petroleum exploration are the primary target of AI applications in hydrogeology (</a:t>
            </a:r>
            <a:r>
              <a:rPr lang="en-US" err="1">
                <a:latin typeface="Calibri"/>
                <a:cs typeface="Calibri"/>
              </a:rPr>
              <a:t>Morooka</a:t>
            </a:r>
            <a:r>
              <a:rPr lang="en-US">
                <a:latin typeface="Calibri"/>
                <a:cs typeface="Calibri"/>
              </a:rPr>
              <a:t> et al., 2001).</a:t>
            </a:r>
            <a:endParaRPr lang="en-US"/>
          </a:p>
          <a:p>
            <a:br>
              <a:rPr lang="en-US">
                <a:latin typeface="Calibri"/>
              </a:rPr>
            </a:br>
            <a:r>
              <a:rPr lang="en-US">
                <a:latin typeface="Calibri"/>
                <a:cs typeface="Calibri"/>
              </a:rPr>
              <a:t>-&gt; Smallholder farmers frequently lack access to expensive technologies like ground-penetrating radar or informed guesswork, which are the mainstays of traditional well-siting techniques in rural Ethiopia (Pandey et al., 2020).</a:t>
            </a:r>
          </a:p>
          <a:p>
            <a:endParaRPr lang="en-US">
              <a:latin typeface="Calibri"/>
              <a:cs typeface="Calibri"/>
            </a:endParaRPr>
          </a:p>
          <a:p>
            <a:r>
              <a:rPr lang="en-US">
                <a:latin typeface="Calibri"/>
                <a:cs typeface="Calibri"/>
              </a:rPr>
              <a:t>-&gt; The </a:t>
            </a:r>
            <a:r>
              <a:rPr lang="en-US" err="1">
                <a:latin typeface="Calibri"/>
                <a:cs typeface="Calibri"/>
              </a:rPr>
              <a:t>WellMapr</a:t>
            </a:r>
            <a:r>
              <a:rPr lang="en-US">
                <a:latin typeface="Calibri"/>
                <a:cs typeface="Calibri"/>
              </a:rPr>
              <a:t> project is the only one that uses machine learning to estimate groundwater depth using open-source data (such as geological and climate data), and initial trials have shown great accuracy with no cost.</a:t>
            </a:r>
          </a:p>
          <a:p>
            <a:br>
              <a:rPr lang="en-US">
                <a:latin typeface="Calibri"/>
              </a:rPr>
            </a:br>
            <a:r>
              <a:rPr lang="en-US">
                <a:latin typeface="Calibri"/>
                <a:cs typeface="Calibri"/>
              </a:rPr>
              <a:t>-&gt; Although AI models work well for monitoring the environment, few of them can meet the needs of low-resource agriculture, indicating a lack of easily available resources for managing water resources sustainably.</a:t>
            </a:r>
            <a:endParaRPr lang="en-US">
              <a:latin typeface="Bembo"/>
              <a:cs typeface="Calibri"/>
            </a:endParaRPr>
          </a:p>
          <a:p>
            <a:br>
              <a:rPr lang="en-US">
                <a:latin typeface="Calibri"/>
              </a:rPr>
            </a:br>
            <a:r>
              <a:rPr lang="en-US">
                <a:latin typeface="Calibri"/>
                <a:cs typeface="Calibri"/>
              </a:rPr>
              <a:t>-&gt; By offering a low-cost, AI-powered method of groundwater prediction, WellMapr aims to close this gap and assist scalable food security solutions.</a:t>
            </a:r>
            <a:endParaRPr lang="en-US"/>
          </a:p>
        </p:txBody>
      </p:sp>
    </p:spTree>
    <p:extLst>
      <p:ext uri="{BB962C8B-B14F-4D97-AF65-F5344CB8AC3E}">
        <p14:creationId xmlns:p14="http://schemas.microsoft.com/office/powerpoint/2010/main" val="1058506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D2317D-1C79-3F5A-BBC0-AB6F0925E21D}"/>
              </a:ext>
            </a:extLst>
          </p:cNvPr>
          <p:cNvSpPr>
            <a:spLocks noGrp="1"/>
          </p:cNvSpPr>
          <p:nvPr>
            <p:ph type="title"/>
          </p:nvPr>
        </p:nvSpPr>
        <p:spPr>
          <a:xfrm>
            <a:off x="1323325" y="-204106"/>
            <a:ext cx="9810604" cy="1216024"/>
          </a:xfrm>
        </p:spPr>
        <p:txBody>
          <a:bodyPr/>
          <a:lstStyle/>
          <a:p>
            <a:r>
              <a:rPr lang="de-DE" sz="2500" err="1">
                <a:ea typeface="Batang"/>
              </a:rPr>
              <a:t>Methodology</a:t>
            </a:r>
            <a:r>
              <a:rPr lang="de-DE" sz="2500">
                <a:ea typeface="Batang"/>
              </a:rPr>
              <a:t> </a:t>
            </a:r>
            <a:r>
              <a:rPr lang="de-DE" sz="2500" err="1">
                <a:ea typeface="Batang"/>
              </a:rPr>
              <a:t>Overview</a:t>
            </a:r>
            <a:endParaRPr lang="de-DE" sz="2500" err="1"/>
          </a:p>
        </p:txBody>
      </p:sp>
      <p:sp>
        <p:nvSpPr>
          <p:cNvPr id="11" name="TextBox 10">
            <a:extLst>
              <a:ext uri="{FF2B5EF4-FFF2-40B4-BE49-F238E27FC236}">
                <a16:creationId xmlns:a16="http://schemas.microsoft.com/office/drawing/2014/main" id="{41EE8C3A-2006-515A-A2C5-729D8E07E59B}"/>
              </a:ext>
            </a:extLst>
          </p:cNvPr>
          <p:cNvSpPr txBox="1"/>
          <p:nvPr/>
        </p:nvSpPr>
        <p:spPr>
          <a:xfrm>
            <a:off x="243415" y="857095"/>
            <a:ext cx="10773833"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latin typeface="Calibri"/>
                <a:ea typeface="+mn-lt"/>
                <a:cs typeface="+mn-lt"/>
              </a:rPr>
              <a:t>Data collection: Add Sidama, Gamo, and </a:t>
            </a:r>
            <a:r>
              <a:rPr lang="en-US" sz="1600" err="1">
                <a:latin typeface="Calibri"/>
                <a:ea typeface="+mn-lt"/>
                <a:cs typeface="+mn-lt"/>
              </a:rPr>
              <a:t>Gofa</a:t>
            </a:r>
            <a:r>
              <a:rPr lang="en-US" sz="1600">
                <a:latin typeface="Calibri"/>
                <a:ea typeface="+mn-lt"/>
                <a:cs typeface="+mn-lt"/>
              </a:rPr>
              <a:t> to the data</a:t>
            </a:r>
            <a:endParaRPr lang="en-US" sz="1600">
              <a:latin typeface="Calibri"/>
              <a:cs typeface="Calibri"/>
            </a:endParaRPr>
          </a:p>
          <a:p>
            <a:endParaRPr lang="en-US" sz="1600">
              <a:latin typeface="Calibri"/>
              <a:ea typeface="+mn-lt"/>
              <a:cs typeface="+mn-lt"/>
            </a:endParaRPr>
          </a:p>
          <a:p>
            <a:pPr marL="285750" indent="-285750">
              <a:buFont typeface="Arial"/>
              <a:buChar char="•"/>
            </a:pPr>
            <a:r>
              <a:rPr lang="en-US" sz="1600">
                <a:latin typeface="Calibri"/>
                <a:ea typeface="+mn-lt"/>
                <a:cs typeface="+mn-lt"/>
              </a:rPr>
              <a:t>Feature engineering: Include elements such as rainfall patterns, soil makeup, well yield and elevation </a:t>
            </a:r>
          </a:p>
          <a:p>
            <a:endParaRPr lang="en-US" sz="1600">
              <a:latin typeface="Calibri"/>
              <a:cs typeface="Calibri"/>
            </a:endParaRPr>
          </a:p>
          <a:p>
            <a:pPr marL="285750" indent="-285750">
              <a:buFont typeface="Arial"/>
              <a:buChar char="•"/>
            </a:pPr>
            <a:r>
              <a:rPr lang="en-US" sz="1600">
                <a:latin typeface="Calibri"/>
                <a:ea typeface="+mn-lt"/>
                <a:cs typeface="+mn-lt"/>
              </a:rPr>
              <a:t>Use GBR for model training and testing, and consider benchmarking against alternative methods (e.g., Random Forest, Neural Networks)</a:t>
            </a:r>
          </a:p>
          <a:p>
            <a:pPr marL="285750" indent="-285750">
              <a:buFont typeface="Arial"/>
              <a:buChar char="•"/>
            </a:pPr>
            <a:endParaRPr lang="en-US" sz="1600">
              <a:latin typeface="Calibri"/>
              <a:cs typeface="Calibri"/>
            </a:endParaRPr>
          </a:p>
          <a:p>
            <a:pPr marL="285750" indent="-285750">
              <a:buFont typeface="Arial"/>
              <a:buChar char="•"/>
            </a:pPr>
            <a:endParaRPr lang="en-US" sz="1600">
              <a:latin typeface="Calibri"/>
              <a:cs typeface="Calibri"/>
            </a:endParaRPr>
          </a:p>
          <a:p>
            <a:r>
              <a:rPr lang="en-US" sz="1600" b="1">
                <a:latin typeface="Calibri"/>
                <a:cs typeface="Calibri"/>
              </a:rPr>
              <a:t>Quantitative methods:</a:t>
            </a:r>
          </a:p>
          <a:p>
            <a:endParaRPr lang="en-US" sz="1600" b="1">
              <a:latin typeface="Calibri"/>
              <a:ea typeface="+mn-lt"/>
              <a:cs typeface="Calibri"/>
            </a:endParaRPr>
          </a:p>
          <a:p>
            <a:pPr marL="285750" indent="-285750">
              <a:buFont typeface="Arial"/>
              <a:buChar char="•"/>
            </a:pPr>
            <a:r>
              <a:rPr lang="en-US" sz="1600">
                <a:latin typeface="Calibri"/>
                <a:ea typeface="+mn-lt"/>
                <a:cs typeface="+mn-lt"/>
              </a:rPr>
              <a:t>Data Collection: Quantitative information will be gathered from public sources, such as geology and climate data, as well as records of past well locations. These will include factors including soil composition, seasonal trends, rainfall, humidity, and land temperature.</a:t>
            </a:r>
            <a:endParaRPr lang="en-US" sz="1600">
              <a:latin typeface="Calibri"/>
              <a:cs typeface="Calibri"/>
            </a:endParaRPr>
          </a:p>
          <a:p>
            <a:endParaRPr lang="en-US" sz="1600">
              <a:latin typeface="Calibri"/>
              <a:ea typeface="+mn-lt"/>
              <a:cs typeface="+mn-lt"/>
            </a:endParaRPr>
          </a:p>
          <a:p>
            <a:pPr marL="285750" indent="-285750">
              <a:buFont typeface="Arial"/>
              <a:buChar char="•"/>
            </a:pPr>
            <a:r>
              <a:rPr lang="en-US" sz="1600">
                <a:latin typeface="Calibri"/>
                <a:ea typeface="+mn-lt"/>
                <a:cs typeface="+mn-lt"/>
              </a:rPr>
              <a:t>Development of a Machine Learning Model: Because GBR works well with structured data, it will be used as the main model. Metrics like mean absolute error (MAE) and root mean square error (RMSE) will be used to assess the model's performance during training and validation.</a:t>
            </a:r>
            <a:endParaRPr lang="en-US" sz="1600">
              <a:latin typeface="Calibri"/>
              <a:cs typeface="Calibri"/>
            </a:endParaRPr>
          </a:p>
          <a:p>
            <a:pPr marL="285750" indent="-285750">
              <a:buFont typeface="Arial"/>
              <a:buChar char="•"/>
            </a:pPr>
            <a:endParaRPr lang="en-US" sz="1600">
              <a:latin typeface="Calibri"/>
              <a:ea typeface="+mn-lt"/>
              <a:cs typeface="+mn-lt"/>
            </a:endParaRPr>
          </a:p>
          <a:p>
            <a:pPr marL="285750" indent="-285750">
              <a:buFont typeface="Arial"/>
              <a:buChar char="•"/>
            </a:pPr>
            <a:r>
              <a:rPr lang="en-US" sz="1600">
                <a:latin typeface="Calibri"/>
                <a:ea typeface="+mn-lt"/>
                <a:cs typeface="+mn-lt"/>
              </a:rPr>
              <a:t>Comparative Analysis: Other machine learning models, such as Random Forest and Neural Networks, may be used for comparative benchmarking in order to assess the robustness of GBR. This makes it easier to verify that GBR is the best model for achieving our prediction goals.</a:t>
            </a:r>
            <a:endParaRPr lang="en-US" sz="1600">
              <a:latin typeface="Calibri"/>
              <a:cs typeface="Calibri"/>
            </a:endParaRPr>
          </a:p>
          <a:p>
            <a:pPr marL="285750" indent="-285750">
              <a:buFont typeface="Arial"/>
              <a:buChar char="•"/>
            </a:pPr>
            <a:endParaRPr lang="en-US" sz="1600">
              <a:latin typeface="Calibri"/>
              <a:ea typeface="+mn-lt"/>
              <a:cs typeface="+mn-lt"/>
            </a:endParaRPr>
          </a:p>
          <a:p>
            <a:pPr marL="285750" indent="-285750">
              <a:buFont typeface="Arial"/>
              <a:buChar char="•"/>
            </a:pPr>
            <a:r>
              <a:rPr lang="en-US" sz="1600">
                <a:latin typeface="Calibri"/>
                <a:ea typeface="+mn-lt"/>
                <a:cs typeface="+mn-lt"/>
              </a:rPr>
              <a:t>Data analysis: correlation and other statistical analyses </a:t>
            </a:r>
            <a:r>
              <a:rPr lang="en-US" sz="1600">
                <a:latin typeface="Calibri"/>
                <a:ea typeface="+mn-lt"/>
                <a:cs typeface="Calibri"/>
              </a:rPr>
              <a:t>to understand the relationship between environmental factors and groundwater depth, improving model accuracy.</a:t>
            </a:r>
            <a:endParaRPr lang="en-US">
              <a:latin typeface="Bembo"/>
              <a:ea typeface="+mn-lt"/>
              <a:cs typeface="Calibri"/>
            </a:endParaRPr>
          </a:p>
        </p:txBody>
      </p:sp>
    </p:spTree>
    <p:extLst>
      <p:ext uri="{BB962C8B-B14F-4D97-AF65-F5344CB8AC3E}">
        <p14:creationId xmlns:p14="http://schemas.microsoft.com/office/powerpoint/2010/main" val="155443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6B1405-601B-5E5E-D4D6-3C0D0BACF392}"/>
              </a:ext>
            </a:extLst>
          </p:cNvPr>
          <p:cNvSpPr>
            <a:spLocks noGrp="1"/>
          </p:cNvSpPr>
          <p:nvPr>
            <p:ph type="title"/>
          </p:nvPr>
        </p:nvSpPr>
        <p:spPr>
          <a:xfrm>
            <a:off x="920250" y="130630"/>
            <a:ext cx="9810604" cy="1216024"/>
          </a:xfrm>
        </p:spPr>
        <p:txBody>
          <a:bodyPr/>
          <a:lstStyle/>
          <a:p>
            <a:r>
              <a:rPr lang="de-DE" err="1">
                <a:ea typeface="Batang"/>
              </a:rPr>
              <a:t>Methodology</a:t>
            </a:r>
            <a:r>
              <a:rPr lang="de-DE">
                <a:ea typeface="Batang"/>
              </a:rPr>
              <a:t> </a:t>
            </a:r>
            <a:r>
              <a:rPr lang="de-DE" err="1">
                <a:ea typeface="Batang"/>
              </a:rPr>
              <a:t>Overview</a:t>
            </a:r>
            <a:endParaRPr lang="de-DE" err="1"/>
          </a:p>
        </p:txBody>
      </p:sp>
      <p:sp>
        <p:nvSpPr>
          <p:cNvPr id="4" name="Content Placeholder 3">
            <a:extLst>
              <a:ext uri="{FF2B5EF4-FFF2-40B4-BE49-F238E27FC236}">
                <a16:creationId xmlns:a16="http://schemas.microsoft.com/office/drawing/2014/main" id="{CE7493C8-BEE2-6261-EF03-DDEAB20597A6}"/>
              </a:ext>
            </a:extLst>
          </p:cNvPr>
          <p:cNvSpPr>
            <a:spLocks noGrp="1"/>
          </p:cNvSpPr>
          <p:nvPr>
            <p:ph idx="1"/>
          </p:nvPr>
        </p:nvSpPr>
        <p:spPr>
          <a:xfrm>
            <a:off x="542879" y="1592791"/>
            <a:ext cx="9810604" cy="4428753"/>
          </a:xfrm>
        </p:spPr>
        <p:txBody>
          <a:bodyPr vert="horz" lIns="91440" tIns="45720" rIns="91440" bIns="45720" rtlCol="0" anchor="t">
            <a:normAutofit/>
          </a:bodyPr>
          <a:lstStyle/>
          <a:p>
            <a:pPr marL="0" indent="0">
              <a:buNone/>
            </a:pPr>
            <a:r>
              <a:rPr lang="en-US" b="1">
                <a:latin typeface="Calibri"/>
                <a:ea typeface="+mn-lt"/>
                <a:cs typeface="+mn-lt"/>
              </a:rPr>
              <a:t>Qualitative Methods:</a:t>
            </a:r>
            <a:r>
              <a:rPr lang="en-US">
                <a:latin typeface="Calibri"/>
                <a:ea typeface="+mn-lt"/>
                <a:cs typeface="+mn-lt"/>
              </a:rPr>
              <a:t> </a:t>
            </a:r>
            <a:endParaRPr lang="en-US">
              <a:latin typeface="Calibri"/>
              <a:cs typeface="+mn-lt"/>
            </a:endParaRPr>
          </a:p>
          <a:p>
            <a:r>
              <a:rPr lang="en-US">
                <a:latin typeface="Calibri"/>
                <a:ea typeface="+mn-lt"/>
                <a:cs typeface="+mn-lt"/>
              </a:rPr>
              <a:t>Expert Consultation: Regular interviews and consultations will be conducted with hydrologists, geologists from the Czech Geological Survey, and local Ethiopian experts. This will ensure the model incorporates locally relevant features and aligns with practical knowledge. </a:t>
            </a:r>
            <a:endParaRPr lang="en-US">
              <a:latin typeface="Calibri"/>
              <a:cs typeface="+mn-lt"/>
            </a:endParaRPr>
          </a:p>
          <a:p>
            <a:r>
              <a:rPr lang="en-US">
                <a:latin typeface="Calibri"/>
                <a:ea typeface="+mn-lt"/>
                <a:cs typeface="+mn-lt"/>
              </a:rPr>
              <a:t>User Feedback: Qualitative feedback from local stakeholders (e.g., farmers, NGOs) will be gathered to understand user requirements and adjust the model’s interface and outputs accordingly. </a:t>
            </a:r>
            <a:endParaRPr lang="en-US">
              <a:latin typeface="Calibri"/>
              <a:cs typeface="+mn-lt"/>
            </a:endParaRPr>
          </a:p>
          <a:p>
            <a:r>
              <a:rPr lang="en-US">
                <a:latin typeface="Calibri"/>
                <a:ea typeface="+mn-lt"/>
                <a:cs typeface="+mn-lt"/>
              </a:rPr>
              <a:t>Field Testing: Qualitative assessments during field tests will evaluate the model’s usability and its impact on decision-making for well placements. Observations and interviews will help refine the tool based on real-world applications.</a:t>
            </a:r>
            <a:endParaRPr lang="en-US">
              <a:latin typeface="Calibri"/>
            </a:endParaRPr>
          </a:p>
        </p:txBody>
      </p:sp>
    </p:spTree>
    <p:extLst>
      <p:ext uri="{BB962C8B-B14F-4D97-AF65-F5344CB8AC3E}">
        <p14:creationId xmlns:p14="http://schemas.microsoft.com/office/powerpoint/2010/main" val="218778805"/>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2F1B30"/>
      </a:dk2>
      <a:lt2>
        <a:srgbClr val="F0F3F3"/>
      </a:lt2>
      <a:accent1>
        <a:srgbClr val="C34D63"/>
      </a:accent1>
      <a:accent2>
        <a:srgbClr val="B13B82"/>
      </a:accent2>
      <a:accent3>
        <a:srgbClr val="C14DC3"/>
      </a:accent3>
      <a:accent4>
        <a:srgbClr val="7E3BB1"/>
      </a:accent4>
      <a:accent5>
        <a:srgbClr val="5E4DC3"/>
      </a:accent5>
      <a:accent6>
        <a:srgbClr val="3B5BB1"/>
      </a:accent6>
      <a:hlink>
        <a:srgbClr val="7956C6"/>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ArchiveVTI</vt:lpstr>
      <vt:lpstr>Research Project Proposal</vt:lpstr>
      <vt:lpstr>Project summary</vt:lpstr>
      <vt:lpstr>Project significance</vt:lpstr>
      <vt:lpstr>Research question</vt:lpstr>
      <vt:lpstr>Aims and Objectives</vt:lpstr>
      <vt:lpstr>Key literature and existing research</vt:lpstr>
      <vt:lpstr>Key literature and existing research </vt:lpstr>
      <vt:lpstr>Methodology Overview</vt:lpstr>
      <vt:lpstr>Methodology Overview</vt:lpstr>
      <vt:lpstr>Model deployment </vt:lpstr>
      <vt:lpstr>Ethical considerations and risk</vt:lpstr>
      <vt:lpstr>Artefact descritpion</vt:lpstr>
      <vt:lpstr>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12</cp:revision>
  <dcterms:created xsi:type="dcterms:W3CDTF">2024-10-14T14:40:41Z</dcterms:created>
  <dcterms:modified xsi:type="dcterms:W3CDTF">2024-11-04T20:22:32Z</dcterms:modified>
</cp:coreProperties>
</file>