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97" r:id="rId12"/>
    <p:sldId id="268" r:id="rId13"/>
    <p:sldId id="269" r:id="rId14"/>
    <p:sldId id="270" r:id="rId15"/>
    <p:sldId id="271" r:id="rId16"/>
    <p:sldId id="285" r:id="rId17"/>
    <p:sldId id="262" r:id="rId18"/>
    <p:sldId id="266" r:id="rId19"/>
    <p:sldId id="286" r:id="rId20"/>
    <p:sldId id="291" r:id="rId21"/>
    <p:sldId id="298" r:id="rId22"/>
    <p:sldId id="299" r:id="rId23"/>
    <p:sldId id="273" r:id="rId24"/>
    <p:sldId id="274" r:id="rId25"/>
    <p:sldId id="275" r:id="rId26"/>
    <p:sldId id="288" r:id="rId27"/>
    <p:sldId id="292" r:id="rId28"/>
    <p:sldId id="276" r:id="rId29"/>
    <p:sldId id="277" r:id="rId30"/>
    <p:sldId id="296" r:id="rId31"/>
    <p:sldId id="278" r:id="rId32"/>
    <p:sldId id="293" r:id="rId33"/>
    <p:sldId id="279" r:id="rId34"/>
    <p:sldId id="280" r:id="rId35"/>
    <p:sldId id="294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2020-2021 Lisa Foret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3"/>
    </mc:Choice>
    <mc:Fallback xmlns="">
      <p:transition spd="slow" advTm="63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/>
              <a:t>Gestion des utilisateurs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1421363"/>
          </a:xfrm>
        </p:spPr>
        <p:txBody>
          <a:bodyPr>
            <a:normAutofit/>
          </a:bodyPr>
          <a:lstStyle/>
          <a:p>
            <a:r>
              <a:rPr lang="fr-FR" dirty="0"/>
              <a:t>«  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make:user</a:t>
            </a:r>
            <a:r>
              <a:rPr lang="fr-FR" dirty="0"/>
              <a:t> »</a:t>
            </a:r>
          </a:p>
          <a:p>
            <a:r>
              <a:rPr lang="fr-FR" dirty="0"/>
              <a:t>«  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make:registration-form</a:t>
            </a:r>
            <a:r>
              <a:rPr lang="fr-FR" dirty="0"/>
              <a:t> »</a:t>
            </a:r>
          </a:p>
          <a:p>
            <a:r>
              <a:rPr lang="fr-FR" dirty="0"/>
              <a:t>« 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make:auth</a:t>
            </a:r>
            <a:r>
              <a:rPr lang="fr-FR" dirty="0"/>
              <a:t> »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fonctionnement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/>
              <a:t>Gestion des utilisateurs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fonctionnement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D896C0-1A63-4CCA-B4A7-CE778B00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923147"/>
            <a:ext cx="4170220" cy="1066800"/>
          </a:xfrm>
          <a:prstGeom prst="rect">
            <a:avLst/>
          </a:prstGeom>
        </p:spPr>
      </p:pic>
      <p:pic>
        <p:nvPicPr>
          <p:cNvPr id="9" name="Image 8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8C654566-BDAE-4BEA-AC36-1C6D0EBD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8" y="3189654"/>
            <a:ext cx="4801270" cy="2172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952A0D-A127-4025-A9B7-8FEF362D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56" y="5550844"/>
            <a:ext cx="4801270" cy="9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</a:t>
            </a:r>
            <a:r>
              <a:rPr lang="fr-FR" sz="2800" dirty="0"/>
              <a:t>&amp; Autorisation </a:t>
            </a:r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5"/>
    </mc:Choice>
    <mc:Fallback xmlns="">
      <p:transition spd="slow" advTm="445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44"/>
    </mc:Choice>
    <mc:Fallback xmlns="">
      <p:transition spd="slow" advTm="354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Requêtes préparées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9"/>
    </mc:Choice>
    <mc:Fallback xmlns="">
      <p:transition spd="slow" advTm="253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</a:t>
            </a:r>
            <a:r>
              <a:rPr lang="fr-FR" dirty="0" err="1"/>
              <a:t>hashée</a:t>
            </a:r>
            <a:r>
              <a:rPr lang="fr-FR" dirty="0"/>
              <a:t>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  <a:p>
            <a:pPr lvl="1"/>
            <a:r>
              <a:rPr lang="fr-FR" dirty="0"/>
              <a:t>Dans le serveur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1"/>
    </mc:Choice>
    <mc:Fallback xmlns="">
      <p:transition spd="slow" advTm="507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 (MVP)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Coder les parties essentielles</a:t>
            </a:r>
          </a:p>
          <a:p>
            <a:pPr marL="0" indent="0">
              <a:buNone/>
            </a:pPr>
            <a:r>
              <a:rPr lang="fr-FR" dirty="0"/>
              <a:t>Agile / </a:t>
            </a:r>
            <a:r>
              <a:rPr lang="fr-FR" dirty="0" err="1"/>
              <a:t>MoSCoW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4"/>
    </mc:Choice>
    <mc:Fallback xmlns="">
      <p:transition spd="slow" advTm="849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6C78FAD-8253-4878-A592-A1D9AF8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2" y="1287624"/>
            <a:ext cx="8790511" cy="55703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91"/>
    </mc:Choice>
    <mc:Fallback xmlns="">
      <p:transition spd="slow" advTm="307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Doctrine : 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Requêtes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1"/>
    </mc:Choice>
    <mc:Fallback xmlns="">
      <p:transition spd="slow" advTm="455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2"/>
    </mc:Choice>
    <mc:Fallback xmlns="">
      <p:transition spd="slow" advTm="62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3"/>
    </mc:Choice>
    <mc:Fallback xmlns="">
      <p:transition spd="slow" advTm="533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"/>
    </mc:Choice>
    <mc:Fallback xmlns="">
      <p:transition spd="slow" advTm="107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70830C-46DB-4663-B2D6-B9AAB2D8A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9AE10D-6D26-4BB1-85E6-3C644CE5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rgbClr val="463C56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EFFFF"/>
                </a:solidFill>
              </a:rPr>
              <a:t>Entité</a:t>
            </a:r>
            <a:r>
              <a:rPr lang="en-US" sz="4800">
                <a:solidFill>
                  <a:srgbClr val="FEFFFF"/>
                </a:solidFill>
              </a:rPr>
              <a:t> Cart</a:t>
            </a:r>
            <a:endParaRPr lang="en-US" sz="4800" dirty="0">
              <a:solidFill>
                <a:srgbClr val="FEFFFF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F017148-61D7-43B7-889F-A00C9EB5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" r="6274"/>
          <a:stretch/>
        </p:blipFill>
        <p:spPr>
          <a:xfrm>
            <a:off x="7500951" y="10"/>
            <a:ext cx="4691049" cy="6858776"/>
          </a:xfrm>
          <a:prstGeom prst="rect">
            <a:avLst/>
          </a:prstGeom>
        </p:spPr>
      </p:pic>
      <p:sp>
        <p:nvSpPr>
          <p:cNvPr id="48" name="Freeform 23">
            <a:extLst>
              <a:ext uri="{FF2B5EF4-FFF2-40B4-BE49-F238E27FC236}">
                <a16:creationId xmlns:a16="http://schemas.microsoft.com/office/drawing/2014/main" id="{E5727076-22F1-4B9C-8490-6D1C0E1E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15494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A88056-B2DE-4A11-A14F-B5EF4D83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5" y="1313676"/>
            <a:ext cx="813548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1"/>
    </mc:Choice>
    <mc:Fallback xmlns="">
      <p:transition spd="slow" advTm="192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Adresse de livraison et de facturation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2225D-601B-4D19-9922-6BB1D1B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390365"/>
            <a:ext cx="6790632" cy="47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9"/>
    </mc:Choice>
    <mc:Fallback xmlns="">
      <p:transition spd="slow" advTm="597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860D15-7A34-4117-9ABA-BCE19494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102370" cy="36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7"/>
    </mc:Choice>
    <mc:Fallback xmlns="">
      <p:transition spd="slow" advTm="106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E559A2-4F10-4759-AF1F-F4DD9BF2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3555"/>
            <a:ext cx="8257252" cy="3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1"/>
    </mc:Choice>
    <mc:Fallback xmlns="">
      <p:transition spd="slow" advTm="149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0340"/>
          </a:xfrm>
        </p:spPr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599C27-8889-42A3-B1CE-E2466425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1"/>
          <a:stretch/>
        </p:blipFill>
        <p:spPr>
          <a:xfrm>
            <a:off x="2592925" y="1752600"/>
            <a:ext cx="6706536" cy="28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1"/>
    </mc:Choice>
    <mc:Fallback xmlns="">
      <p:transition spd="slow" advTm="4036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5"/>
    </mc:Choice>
    <mc:Fallback xmlns="">
      <p:transition spd="slow" advTm="9272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C6F4FE-5C49-493C-8192-13B53BFD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14207"/>
            <a:ext cx="8930860" cy="41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lvl="1"/>
            <a:r>
              <a:rPr lang="fr-FR" dirty="0"/>
              <a:t>Futur projet Site Web</a:t>
            </a:r>
          </a:p>
          <a:p>
            <a:pPr lvl="1"/>
            <a:r>
              <a:rPr lang="fr-FR" dirty="0"/>
              <a:t>Expédier du vin aux client et garder contact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4"/>
    </mc:Choice>
    <mc:Fallback xmlns="">
      <p:transition spd="slow" advTm="305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E4817C-C3D3-42B2-AF01-FC2152C2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43964"/>
            <a:ext cx="7968733" cy="38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Paiement Réussi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1E0D90-D6F9-49F1-8827-98208236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06" y="1264555"/>
            <a:ext cx="7467209" cy="53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03"/>
    </mc:Choice>
    <mc:Fallback xmlns="">
      <p:transition spd="slow" advTm="5990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89568" cy="1280890"/>
          </a:xfrm>
        </p:spPr>
        <p:txBody>
          <a:bodyPr/>
          <a:lstStyle/>
          <a:p>
            <a:r>
              <a:rPr lang="fr-FR" dirty="0"/>
              <a:t>Paiement Réussi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0F381-5353-43EE-BD52-34B36B3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76182"/>
            <a:ext cx="59730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3"/>
    </mc:Choice>
    <mc:Fallback xmlns="">
      <p:transition spd="slow" advTm="2259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999"/>
    </mc:Choice>
    <mc:Fallback xmlns="">
      <p:transition spd="slow" advTm="3599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8915400" cy="45365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Fonctionnalités supplémentaires :</a:t>
            </a:r>
          </a:p>
          <a:p>
            <a:r>
              <a:rPr lang="fr-FR" dirty="0"/>
              <a:t>Mettre en place un Mailer</a:t>
            </a:r>
          </a:p>
          <a:p>
            <a:r>
              <a:rPr lang="fr-FR" dirty="0"/>
              <a:t>Formulaire de contact</a:t>
            </a:r>
          </a:p>
          <a:p>
            <a:r>
              <a:rPr lang="fr-FR" dirty="0"/>
              <a:t>Filtre &amp; panier en AJAX</a:t>
            </a:r>
          </a:p>
          <a:p>
            <a:r>
              <a:rPr lang="fr-FR" dirty="0"/>
              <a:t>Fil d’ariane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3"/>
    </mc:Choice>
    <mc:Fallback xmlns="">
      <p:transition spd="slow" advTm="5168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3782708" cy="41749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Modification d’ interface :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Confirmation + de 18 ans</a:t>
            </a:r>
          </a:p>
          <a:p>
            <a:r>
              <a:rPr lang="fr-FR" dirty="0"/>
              <a:t>Modifier la quantité de produit dans le panier</a:t>
            </a:r>
          </a:p>
          <a:p>
            <a:r>
              <a:rPr lang="fr-FR" dirty="0"/>
              <a:t>Optimisation de l’ergonomie et du design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68035C-6392-4802-ACD9-45AF2A75976C}"/>
              </a:ext>
            </a:extLst>
          </p:cNvPr>
          <p:cNvSpPr txBox="1">
            <a:spLocks/>
          </p:cNvSpPr>
          <p:nvPr/>
        </p:nvSpPr>
        <p:spPr>
          <a:xfrm>
            <a:off x="6847542" y="1697372"/>
            <a:ext cx="4561486" cy="41749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Sécurité : </a:t>
            </a:r>
          </a:p>
          <a:p>
            <a:r>
              <a:rPr lang="fr-FR" dirty="0"/>
              <a:t>Ne pas afficher les boutons qui ne permettent pas d’effectuer l’action par l’utilisateur</a:t>
            </a:r>
          </a:p>
          <a:p>
            <a:r>
              <a:rPr lang="fr-FR" dirty="0"/>
              <a:t>Conserver l’adresse de livraison au même titre que l’adresse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2910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1"/>
    </mc:Choice>
    <mc:Fallback xmlns="">
      <p:transition spd="slow" advTm="4441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Formation</a:t>
            </a:r>
          </a:p>
          <a:p>
            <a:r>
              <a:rPr lang="fr-FR" dirty="0"/>
              <a:t>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"/>
    </mc:Choice>
    <mc:Fallback xmlns="">
      <p:transition spd="slow" advTm="61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88"/>
    </mc:Choice>
    <mc:Fallback xmlns="">
      <p:transition spd="slow" advTm="668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2"/>
    </mc:Choice>
    <mc:Fallback xmlns="">
      <p:transition spd="slow" advTm="11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2" y="2208244"/>
            <a:ext cx="3997444" cy="4150026"/>
          </a:xfrm>
        </p:spPr>
        <p:txBody>
          <a:bodyPr numCol="1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</a:t>
            </a:r>
            <a:r>
              <a:rPr lang="fr-FR" b="1" dirty="0"/>
              <a:t>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 des personnes se trouvant sur le territoires de l’UE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B180E8-2623-43A0-8EEE-2401A416885F}"/>
              </a:ext>
            </a:extLst>
          </p:cNvPr>
          <p:cNvSpPr txBox="1">
            <a:spLocks/>
          </p:cNvSpPr>
          <p:nvPr/>
        </p:nvSpPr>
        <p:spPr>
          <a:xfrm>
            <a:off x="2467151" y="4507226"/>
            <a:ext cx="7899593" cy="229996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72DCD62-E337-4D56-B5D2-CD49D42EDF21}"/>
              </a:ext>
            </a:extLst>
          </p:cNvPr>
          <p:cNvSpPr txBox="1">
            <a:spLocks/>
          </p:cNvSpPr>
          <p:nvPr/>
        </p:nvSpPr>
        <p:spPr>
          <a:xfrm>
            <a:off x="6649291" y="2208244"/>
            <a:ext cx="4663750" cy="415002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Licéité du traitement </a:t>
            </a:r>
          </a:p>
          <a:p>
            <a:r>
              <a:rPr lang="fr-FR" dirty="0"/>
              <a:t>Finalité du traitement</a:t>
            </a:r>
          </a:p>
          <a:p>
            <a:r>
              <a:rPr lang="fr-FR" dirty="0"/>
              <a:t>Minimisation des données</a:t>
            </a:r>
          </a:p>
          <a:p>
            <a:r>
              <a:rPr lang="fr-FR" dirty="0"/>
              <a:t>Protection particulière de certaines données </a:t>
            </a:r>
          </a:p>
          <a:p>
            <a:r>
              <a:rPr lang="fr-FR" dirty="0"/>
              <a:t>Conservation limitée des données</a:t>
            </a:r>
          </a:p>
          <a:p>
            <a:r>
              <a:rPr lang="fr-FR" dirty="0"/>
              <a:t>Obligation de sécurité </a:t>
            </a:r>
          </a:p>
          <a:p>
            <a:r>
              <a:rPr lang="fr-FR" dirty="0"/>
              <a:t>Transparence </a:t>
            </a:r>
          </a:p>
          <a:p>
            <a:r>
              <a:rPr lang="fr-FR" dirty="0"/>
              <a:t>Droits des personnes </a:t>
            </a:r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76"/>
    </mc:Choice>
    <mc:Fallback xmlns="">
      <p:transition spd="slow" advTm="549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2396455"/>
          </a:xfrm>
        </p:spPr>
        <p:txBody>
          <a:bodyPr>
            <a:normAutofit/>
          </a:bodyPr>
          <a:lstStyle/>
          <a:p>
            <a:r>
              <a:rPr lang="fr-FR" dirty="0"/>
              <a:t>Collecte des données essentielles</a:t>
            </a:r>
          </a:p>
          <a:p>
            <a:r>
              <a:rPr lang="fr-FR" dirty="0"/>
              <a:t>Aucune donnée sensible collectée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1"/>
    </mc:Choice>
    <mc:Fallback xmlns="">
      <p:transition spd="slow" advTm="468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61"/>
    </mc:Choice>
    <mc:Fallback xmlns="">
      <p:transition spd="slow" advTm="148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>
            <a:normAutofit fontScale="90000"/>
          </a:bodyPr>
          <a:lstStyle/>
          <a:p>
            <a:r>
              <a:rPr lang="fr-FR" dirty="0"/>
              <a:t>Principe de fonctionnement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6"/>
    </mc:Choice>
    <mc:Fallback xmlns="">
      <p:transition spd="slow" advTm="60916"/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662</Words>
  <Application>Microsoft Office PowerPoint</Application>
  <PresentationFormat>Grand écran</PresentationFormat>
  <Paragraphs>210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fonctionnement de Symfony</vt:lpstr>
      <vt:lpstr>Gestion des utilisateurs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Forgery </vt:lpstr>
      <vt:lpstr>Organisation du projet</vt:lpstr>
      <vt:lpstr>MCD</vt:lpstr>
      <vt:lpstr>Création de la base de données</vt:lpstr>
      <vt:lpstr>Maquettes</vt:lpstr>
      <vt:lpstr>Maquettes</vt:lpstr>
      <vt:lpstr>Entité Cart</vt:lpstr>
      <vt:lpstr>Panier</vt:lpstr>
      <vt:lpstr>Entité Cart </vt:lpstr>
      <vt:lpstr>Adresse de livraison et de facturation</vt:lpstr>
      <vt:lpstr>Suite</vt:lpstr>
      <vt:lpstr>Suite</vt:lpstr>
      <vt:lpstr>Suite</vt:lpstr>
      <vt:lpstr>Stripe  Paiement</vt:lpstr>
      <vt:lpstr>Stripe paiement Suite</vt:lpstr>
      <vt:lpstr>Stripe paiement Suite</vt:lpstr>
      <vt:lpstr>Paiement Réussi</vt:lpstr>
      <vt:lpstr>Paiement Réussi Suite</vt:lpstr>
      <vt:lpstr>DEMO</vt:lpstr>
      <vt:lpstr>Axe d’améliorations</vt:lpstr>
      <vt:lpstr>Axe d’améliorations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Maxime Heilbronn</dc:creator>
  <cp:lastModifiedBy>Lisa Foret</cp:lastModifiedBy>
  <cp:revision>5</cp:revision>
  <dcterms:created xsi:type="dcterms:W3CDTF">2021-02-02T10:29:02Z</dcterms:created>
  <dcterms:modified xsi:type="dcterms:W3CDTF">2021-02-02T14:30:10Z</dcterms:modified>
</cp:coreProperties>
</file>