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2" d="100"/>
          <a:sy n="102" d="100"/>
        </p:scale>
        <p:origin x="710"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dirty="0" err="1"/>
              <a:t>Презентация</a:t>
            </a:r>
            <a:r>
              <a:rPr dirty="0"/>
              <a:t> </a:t>
            </a:r>
            <a:r>
              <a:rPr dirty="0" err="1"/>
              <a:t>по</a:t>
            </a:r>
            <a:r>
              <a:rPr dirty="0"/>
              <a:t> </a:t>
            </a:r>
            <a:r>
              <a:rPr dirty="0" err="1"/>
              <a:t>лабораторной</a:t>
            </a:r>
            <a:r>
              <a:rPr dirty="0"/>
              <a:t> </a:t>
            </a:r>
            <a:r>
              <a:rPr dirty="0" err="1"/>
              <a:t>работе</a:t>
            </a:r>
            <a:r>
              <a:rPr dirty="0"/>
              <a:t> </a:t>
            </a:r>
            <a:r>
              <a:rPr lang="ru-RU"/>
              <a:t>4</a:t>
            </a:r>
            <a:endParaRP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Елизавета Александровна Гайдамака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Найдем LUP-разложение матрицы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icture3.png"/>
          <p:cNvPicPr>
            <a:picLocks noGrp="1" noChangeAspect="1"/>
          </p:cNvPicPr>
          <p:nvPr/>
        </p:nvPicPr>
        <p:blipFill>
          <a:blip r:embed="rId2"/>
          <a:stretch>
            <a:fillRect/>
          </a:stretch>
        </p:blipFill>
        <p:spPr bwMode="auto">
          <a:xfrm>
            <a:off x="3111500" y="1193800"/>
            <a:ext cx="29083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t>Рис.3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Найдем LU-разложение матрицы 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icture4.png"/>
          <p:cNvPicPr>
            <a:picLocks noGrp="1" noChangeAspect="1"/>
          </p:cNvPicPr>
          <p:nvPr/>
        </p:nvPicPr>
        <p:blipFill>
          <a:blip r:embed="rId2"/>
          <a:stretch>
            <a:fillRect/>
          </a:stretch>
        </p:blipFill>
        <p:spPr bwMode="auto">
          <a:xfrm>
            <a:off x="3302000" y="1193800"/>
            <a:ext cx="25400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t>Рис.4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Выводы</a:t>
            </a:r>
          </a:p>
        </p:txBody>
      </p:sp>
      <p:sp>
        <p:nvSpPr>
          <p:cNvPr id="3" name="Content Placeholder 2"/>
          <p:cNvSpPr>
            <a:spLocks noGrp="1"/>
          </p:cNvSpPr>
          <p:nvPr>
            <p:ph idx="1"/>
          </p:nvPr>
        </p:nvSpPr>
        <p:spPr/>
        <p:txBody>
          <a:bodyPr/>
          <a:lstStyle/>
          <a:p>
            <a:pPr marL="0" lvl="0" indent="0">
              <a:buNone/>
            </a:pPr>
            <a:r>
              <a:t>Благодаря данной работе я ознакомилась со сложными алгоритмы, встроенными в Octave для решения систем линейных уравнений.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Цель работы</a:t>
            </a:r>
          </a:p>
        </p:txBody>
      </p:sp>
      <p:sp>
        <p:nvSpPr>
          <p:cNvPr id="3" name="Content Placeholder 2"/>
          <p:cNvSpPr>
            <a:spLocks noGrp="1"/>
          </p:cNvSpPr>
          <p:nvPr>
            <p:ph idx="1"/>
          </p:nvPr>
        </p:nvSpPr>
        <p:spPr/>
        <p:txBody>
          <a:bodyPr/>
          <a:lstStyle/>
          <a:p>
            <a:pPr marL="0" lvl="0" indent="0">
              <a:buNone/>
            </a:pPr>
            <a:r>
              <a:t>Целью данной работы является ознакомление со сложными алгоритмы, встроенными в Octave для решения систем линейных уравнений.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Задание</a:t>
            </a:r>
          </a:p>
        </p:txBody>
      </p:sp>
      <p:sp>
        <p:nvSpPr>
          <p:cNvPr id="3" name="Content Placeholder 2"/>
          <p:cNvSpPr>
            <a:spLocks noGrp="1"/>
          </p:cNvSpPr>
          <p:nvPr>
            <p:ph idx="1"/>
          </p:nvPr>
        </p:nvSpPr>
        <p:spPr/>
        <p:txBody>
          <a:bodyPr/>
          <a:lstStyle/>
          <a:p>
            <a:pPr lvl="0"/>
            <a:r>
              <a:t>Метод Гаусса</a:t>
            </a:r>
          </a:p>
          <a:p>
            <a:pPr lvl="0"/>
            <a:r>
              <a:t>Левое деление</a:t>
            </a:r>
          </a:p>
          <a:p>
            <a:pPr lvl="0"/>
            <a:r>
              <a:t>LU-разложение</a:t>
            </a:r>
          </a:p>
          <a:p>
            <a:pPr lvl="0"/>
            <a:r>
              <a:t>LUP-разложение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Теоретическое введение</a:t>
            </a:r>
          </a:p>
        </p:txBody>
      </p:sp>
      <p:sp>
        <p:nvSpPr>
          <p:cNvPr id="3" name="Content Placeholder 2"/>
          <p:cNvSpPr>
            <a:spLocks noGrp="1"/>
          </p:cNvSpPr>
          <p:nvPr>
            <p:ph idx="1"/>
          </p:nvPr>
        </p:nvSpPr>
        <p:spPr/>
        <p:txBody>
          <a:bodyPr/>
          <a:lstStyle/>
          <a:p>
            <a:pPr marL="0" lvl="0" indent="0">
              <a:buNone/>
            </a:pPr>
            <a:r>
              <a:t>Octave содержит сложные алгоритмы, встроенные для решения систем линейных уравнений.</a:t>
            </a:r>
          </a:p>
          <a:p>
            <a:pPr marL="0" lvl="0" indent="0">
              <a:buNone/>
            </a:pPr>
            <a:r>
              <a:t>Алгоритм решения СЛАУ методом Гаусса подразделяется на два этапа.</a:t>
            </a:r>
          </a:p>
          <a:p>
            <a:pPr lvl="0"/>
            <a:r>
              <a:t>На первом этапе осуществляется так называемый прямой ход, когда путём элементарных преобразований над строками систему приводят к ступенчатой или треугольной форме, либо устанавливают, что система несовместна.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На втором этапе осуществляется так называемый обратный ход, суть которого заключается в том, чтобы выразить все получившиеся базисные переменные через небазисные и построить фундаментальную систему решений, либо, если все переменные являются базисными, то выразить в численном виде единственное решение системы линейных уравнений.</a:t>
            </a:r>
          </a:p>
          <a:p>
            <a:pPr marL="0" lvl="0" indent="0">
              <a:buNone/>
            </a:pPr>
            <a:r>
              <a:t>LU-разложение — это вид факторизации матриц для метода Гаусса.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Выполнение лабораторной работы</a:t>
            </a:r>
          </a:p>
        </p:txBody>
      </p:sp>
      <p:sp>
        <p:nvSpPr>
          <p:cNvPr id="3" name="Content Placeholder 2"/>
          <p:cNvSpPr>
            <a:spLocks noGrp="1"/>
          </p:cNvSpPr>
          <p:nvPr>
            <p:ph idx="1"/>
          </p:nvPr>
        </p:nvSpPr>
        <p:spPr/>
        <p:txBody>
          <a:bodyPr/>
          <a:lstStyle/>
          <a:p>
            <a:pPr marL="0" lvl="0" indent="0">
              <a:buNone/>
            </a:pPr>
            <a:r>
              <a:t>Для системы линейных уравнений построим расширенную матрицу. Можно её просматривать поэлементно. Мы также можем извлечь целый вектор строки или вектор столбца, используя оператор сечения. Реализуем теперь явно метод Гаусса. Матрица теперь имеет треугольный вид. Можно отобразить больше десятичных разрядов.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icture1.png"/>
          <p:cNvPicPr>
            <a:picLocks noGrp="1" noChangeAspect="1"/>
          </p:cNvPicPr>
          <p:nvPr/>
        </p:nvPicPr>
        <p:blipFill>
          <a:blip r:embed="rId2"/>
          <a:stretch>
            <a:fillRect/>
          </a:stretch>
        </p:blipFill>
        <p:spPr bwMode="auto">
          <a:xfrm>
            <a:off x="3124200" y="1193800"/>
            <a:ext cx="29083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t>Рис.1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Встроенная операция для решения линейных систем вида</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𝐴𝑥</m:t>
                  </m:r>
                  <m:r>
                    <a:rPr>
                      <a:latin typeface="Cambria Math" panose="02040503050406030204" pitchFamily="18" charset="0"/>
                    </a:rPr>
                    <m:t>=</m:t>
                  </m:r>
                  <m:r>
                    <a:rPr>
                      <a:latin typeface="Cambria Math" panose="02040503050406030204" pitchFamily="18" charset="0"/>
                    </a:rPr>
                    <m:t>𝑏</m:t>
                  </m:r>
                </m:oMath>
              </m:oMathPara>
            </a14:m>
            <a:endParaRPr/>
          </a:p>
          <a:p>
            <a:pPr marL="0" lvl="0" indent="0">
              <a:buNone/>
            </a:pPr>
            <a:r>
              <a:t>в Octave называется левым делением и записывается как A Выделим из расширенной матрицы B матрицу A и вектор b. После найдём вектор 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icture2.png"/>
          <p:cNvPicPr>
            <a:picLocks noGrp="1" noChangeAspect="1"/>
          </p:cNvPicPr>
          <p:nvPr/>
        </p:nvPicPr>
        <p:blipFill>
          <a:blip r:embed="rId2"/>
          <a:stretch>
            <a:fillRect/>
          </a:stretch>
        </p:blipFill>
        <p:spPr bwMode="auto">
          <a:xfrm>
            <a:off x="3225800" y="1193800"/>
            <a:ext cx="2692400" cy="2882900"/>
          </a:xfrm>
          <a:prstGeom prst="rect">
            <a:avLst/>
          </a:prstGeom>
          <a:noFill/>
          <a:ln w="9525">
            <a:noFill/>
            <a:headEnd/>
            <a:tailEnd/>
          </a:ln>
        </p:spPr>
      </p:pic>
      <p:sp>
        <p:nvSpPr>
          <p:cNvPr id="3" name="TextBox 3"/>
          <p:cNvSpPr txBox="1"/>
          <p:nvPr/>
        </p:nvSpPr>
        <p:spPr>
          <a:xfrm>
            <a:off x="457200" y="4076700"/>
            <a:ext cx="8229600" cy="508000"/>
          </a:xfrm>
          <a:prstGeom prst="rect">
            <a:avLst/>
          </a:prstGeom>
          <a:noFill/>
        </p:spPr>
        <p:txBody>
          <a:bodyPr/>
          <a:lstStyle/>
          <a:p>
            <a:pPr marL="0" lvl="0" indent="0" algn="ctr">
              <a:buNone/>
            </a:pPr>
            <a:r>
              <a:t>Рис.2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On-screen Show (16:9)</PresentationFormat>
  <Paragraphs>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Office Theme</vt:lpstr>
      <vt:lpstr>Презентация по лабораторной работе 4</vt:lpstr>
      <vt:lpstr>Цель работы</vt:lpstr>
      <vt:lpstr>Задание</vt:lpstr>
      <vt:lpstr>Теоретическое введение</vt:lpstr>
      <vt:lpstr>PowerPoint Presentation</vt:lpstr>
      <vt:lpstr>Выполнение лабораторной работы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Выводы</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по лабораторной работе 3</dc:title>
  <dc:creator>Елизавета Александровна Гайдамака</dc:creator>
  <cp:keywords/>
  <cp:lastModifiedBy>Lisa</cp:lastModifiedBy>
  <cp:revision>1</cp:revision>
  <dcterms:created xsi:type="dcterms:W3CDTF">2023-04-20T09:02:05Z</dcterms:created>
  <dcterms:modified xsi:type="dcterms:W3CDTF">2023-04-20T15:50:07Z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43</vt:lpwstr>
  </property>
  <property fmtid="{D5CDD505-2E9C-101B-9397-08002B2CF9AE}" pid="3" name="header-includes">
    <vt:lpwstr/>
  </property>
  <property fmtid="{D5CDD505-2E9C-101B-9397-08002B2CF9AE}" pid="4" name="section-titles">
    <vt:lpwstr>True</vt:lpwstr>
  </property>
  <property fmtid="{D5CDD505-2E9C-101B-9397-08002B2CF9AE}" pid="5" name="slide_level">
    <vt:lpwstr>2</vt:lpwstr>
  </property>
  <property fmtid="{D5CDD505-2E9C-101B-9397-08002B2CF9AE}" pid="6" name="theme">
    <vt:lpwstr>metropolis</vt:lpwstr>
  </property>
  <property fmtid="{D5CDD505-2E9C-101B-9397-08002B2CF9AE}" pid="7" name="toc">
    <vt:lpwstr>False</vt:lpwstr>
  </property>
</Properties>
</file>