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5" r:id="rId5"/>
    <p:sldId id="274" r:id="rId6"/>
    <p:sldId id="266" r:id="rId7"/>
    <p:sldId id="277" r:id="rId8"/>
    <p:sldId id="275" r:id="rId9"/>
    <p:sldId id="276" r:id="rId10"/>
    <p:sldId id="271" r:id="rId11"/>
    <p:sldId id="278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7D58DE4-B922-442F-92BA-4F7BFE7EA6A0}">
          <p14:sldIdLst>
            <p14:sldId id="256"/>
            <p14:sldId id="261"/>
          </p14:sldIdLst>
        </p14:section>
        <p14:section name="VHDL" id="{39B876E6-7F45-4B2B-A6B3-A5F2CA254478}">
          <p14:sldIdLst>
            <p14:sldId id="262"/>
            <p14:sldId id="265"/>
            <p14:sldId id="274"/>
          </p14:sldIdLst>
        </p14:section>
        <p14:section name="Making the Conversion" id="{714C1EDA-49A9-440B-94C0-8D51282BA079}">
          <p14:sldIdLst>
            <p14:sldId id="266"/>
            <p14:sldId id="277"/>
            <p14:sldId id="275"/>
            <p14:sldId id="276"/>
            <p14:sldId id="271"/>
            <p14:sldId id="278"/>
          </p14:sldIdLst>
        </p14:section>
        <p14:section name="Conclusions" id="{BFA735B3-B075-4E2A-B46D-AF3DE647852C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VHDL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C++/C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Assembly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6D1E9E5-4281-4921-9B1F-0FD56CE101B6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2B51E5F3-005C-400D-9AD7-AAD15B5473F5}" type="pres">
      <dgm:prSet presAssocID="{7D9C16A6-8C48-4165-8DAF-8C957C12A8FA}" presName="dummyMaxCanvas" presStyleCnt="0">
        <dgm:presLayoutVars/>
      </dgm:prSet>
      <dgm:spPr/>
    </dgm:pt>
    <dgm:pt modelId="{19F0A0B6-ABD1-4BE9-8D06-AFE701FF58CA}" type="pres">
      <dgm:prSet presAssocID="{7D9C16A6-8C48-4165-8DAF-8C957C12A8FA}" presName="ThreeNodes_1" presStyleLbl="node1" presStyleIdx="0" presStyleCnt="3">
        <dgm:presLayoutVars>
          <dgm:bulletEnabled val="1"/>
        </dgm:presLayoutVars>
      </dgm:prSet>
      <dgm:spPr/>
    </dgm:pt>
    <dgm:pt modelId="{BDC45F92-9718-40E5-84A4-90F786AED45B}" type="pres">
      <dgm:prSet presAssocID="{7D9C16A6-8C48-4165-8DAF-8C957C12A8FA}" presName="ThreeNodes_2" presStyleLbl="node1" presStyleIdx="1" presStyleCnt="3" custLinFactNeighborX="0" custLinFactNeighborY="-3525">
        <dgm:presLayoutVars>
          <dgm:bulletEnabled val="1"/>
        </dgm:presLayoutVars>
      </dgm:prSet>
      <dgm:spPr/>
    </dgm:pt>
    <dgm:pt modelId="{CBF535BC-DA7B-4C0A-8F93-6B41A1D8B5B9}" type="pres">
      <dgm:prSet presAssocID="{7D9C16A6-8C48-4165-8DAF-8C957C12A8FA}" presName="ThreeNodes_3" presStyleLbl="node1" presStyleIdx="2" presStyleCnt="3">
        <dgm:presLayoutVars>
          <dgm:bulletEnabled val="1"/>
        </dgm:presLayoutVars>
      </dgm:prSet>
      <dgm:spPr/>
    </dgm:pt>
    <dgm:pt modelId="{2AADCE55-CDE4-4175-9D80-44C4AF4A5C2D}" type="pres">
      <dgm:prSet presAssocID="{7D9C16A6-8C48-4165-8DAF-8C957C12A8FA}" presName="ThreeConn_1-2" presStyleLbl="fgAccFollowNode1" presStyleIdx="0" presStyleCnt="2">
        <dgm:presLayoutVars>
          <dgm:bulletEnabled val="1"/>
        </dgm:presLayoutVars>
      </dgm:prSet>
      <dgm:spPr/>
    </dgm:pt>
    <dgm:pt modelId="{EE00C03E-9167-4A52-8F13-7A8398E6F18B}" type="pres">
      <dgm:prSet presAssocID="{7D9C16A6-8C48-4165-8DAF-8C957C12A8FA}" presName="ThreeConn_2-3" presStyleLbl="fgAccFollowNode1" presStyleIdx="1" presStyleCnt="2">
        <dgm:presLayoutVars>
          <dgm:bulletEnabled val="1"/>
        </dgm:presLayoutVars>
      </dgm:prSet>
      <dgm:spPr/>
    </dgm:pt>
    <dgm:pt modelId="{1657B0C8-A75B-4245-99CE-C0925ACCF8BB}" type="pres">
      <dgm:prSet presAssocID="{7D9C16A6-8C48-4165-8DAF-8C957C12A8FA}" presName="ThreeNodes_1_text" presStyleLbl="node1" presStyleIdx="2" presStyleCnt="3">
        <dgm:presLayoutVars>
          <dgm:bulletEnabled val="1"/>
        </dgm:presLayoutVars>
      </dgm:prSet>
      <dgm:spPr/>
    </dgm:pt>
    <dgm:pt modelId="{9305F8DD-2FCE-4DCF-8F15-A7EF97FD16FA}" type="pres">
      <dgm:prSet presAssocID="{7D9C16A6-8C48-4165-8DAF-8C957C12A8FA}" presName="ThreeNodes_2_text" presStyleLbl="node1" presStyleIdx="2" presStyleCnt="3">
        <dgm:presLayoutVars>
          <dgm:bulletEnabled val="1"/>
        </dgm:presLayoutVars>
      </dgm:prSet>
      <dgm:spPr/>
    </dgm:pt>
    <dgm:pt modelId="{111903CF-388A-4B50-86FE-41EE983E86CE}" type="pres">
      <dgm:prSet presAssocID="{7D9C16A6-8C48-4165-8DAF-8C957C12A8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0C2F30-F273-4F09-A9C6-83DC1D8A20B1}" type="presOf" srcId="{76CC3289-2662-43F0-A3C6-BA04A135F08C}" destId="{CBF535BC-DA7B-4C0A-8F93-6B41A1D8B5B9}" srcOrd="0" destOrd="0" presId="urn:microsoft.com/office/officeart/2005/8/layout/vProcess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86DB6C6F-324B-4151-9988-78444DBAFA2E}" type="presOf" srcId="{91A66877-AC1C-46D9-BF2C-6024B638DEA9}" destId="{BDC45F92-9718-40E5-84A4-90F786AED45B}" srcOrd="0" destOrd="0" presId="urn:microsoft.com/office/officeart/2005/8/layout/vProcess5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52C3694-C2C0-4823-83E5-5BE8D669D00D}" type="presOf" srcId="{7D9C16A6-8C48-4165-8DAF-8C957C12A8FA}" destId="{D6D1E9E5-4281-4921-9B1F-0FD56CE101B6}" srcOrd="0" destOrd="0" presId="urn:microsoft.com/office/officeart/2005/8/layout/vProcess5"/>
    <dgm:cxn modelId="{C53F6DA8-F6DE-456B-AA54-CA8AE5BE8199}" type="presOf" srcId="{701D68F5-42F8-47BC-8FED-84C50F595DF0}" destId="{19F0A0B6-ABD1-4BE9-8D06-AFE701FF58CA}" srcOrd="0" destOrd="0" presId="urn:microsoft.com/office/officeart/2005/8/layout/vProcess5"/>
    <dgm:cxn modelId="{C2F3C9A9-94C0-460A-9D4B-7B3A45517682}" type="presOf" srcId="{0C95B389-AC0C-4055-9AA3-38815EFC8B0A}" destId="{2AADCE55-CDE4-4175-9D80-44C4AF4A5C2D}" srcOrd="0" destOrd="0" presId="urn:microsoft.com/office/officeart/2005/8/layout/vProcess5"/>
    <dgm:cxn modelId="{58593DBD-DA60-4E9E-961C-725DEA68FD7E}" type="presOf" srcId="{BFCE4A28-C381-46FF-935A-B11534EF7D87}" destId="{EE00C03E-9167-4A52-8F13-7A8398E6F18B}" srcOrd="0" destOrd="0" presId="urn:microsoft.com/office/officeart/2005/8/layout/vProcess5"/>
    <dgm:cxn modelId="{B6ADDDC2-539E-4A46-BDD3-471C74AE66FC}" type="presOf" srcId="{76CC3289-2662-43F0-A3C6-BA04A135F08C}" destId="{111903CF-388A-4B50-86FE-41EE983E86CE}" srcOrd="1" destOrd="0" presId="urn:microsoft.com/office/officeart/2005/8/layout/vProcess5"/>
    <dgm:cxn modelId="{7040E3C3-2B4E-442E-865F-8EF88212E337}" type="presOf" srcId="{91A66877-AC1C-46D9-BF2C-6024B638DEA9}" destId="{9305F8DD-2FCE-4DCF-8F15-A7EF97FD16FA}" srcOrd="1" destOrd="0" presId="urn:microsoft.com/office/officeart/2005/8/layout/vProcess5"/>
    <dgm:cxn modelId="{080491F0-82DD-4C77-886F-16A955D937C0}" type="presOf" srcId="{701D68F5-42F8-47BC-8FED-84C50F595DF0}" destId="{1657B0C8-A75B-4245-99CE-C0925ACCF8BB}" srcOrd="1" destOrd="0" presId="urn:microsoft.com/office/officeart/2005/8/layout/vProcess5"/>
    <dgm:cxn modelId="{7B699257-553F-489A-A589-A9962E9FBB3E}" type="presParOf" srcId="{D6D1E9E5-4281-4921-9B1F-0FD56CE101B6}" destId="{2B51E5F3-005C-400D-9AD7-AAD15B5473F5}" srcOrd="0" destOrd="0" presId="urn:microsoft.com/office/officeart/2005/8/layout/vProcess5"/>
    <dgm:cxn modelId="{94D072FD-DE65-4D96-A584-E48878FE6260}" type="presParOf" srcId="{D6D1E9E5-4281-4921-9B1F-0FD56CE101B6}" destId="{19F0A0B6-ABD1-4BE9-8D06-AFE701FF58CA}" srcOrd="1" destOrd="0" presId="urn:microsoft.com/office/officeart/2005/8/layout/vProcess5"/>
    <dgm:cxn modelId="{1452418B-2D3F-4C00-A791-8E68F268DBD9}" type="presParOf" srcId="{D6D1E9E5-4281-4921-9B1F-0FD56CE101B6}" destId="{BDC45F92-9718-40E5-84A4-90F786AED45B}" srcOrd="2" destOrd="0" presId="urn:microsoft.com/office/officeart/2005/8/layout/vProcess5"/>
    <dgm:cxn modelId="{8862A416-16E1-43EA-BCD6-9008F7319DD4}" type="presParOf" srcId="{D6D1E9E5-4281-4921-9B1F-0FD56CE101B6}" destId="{CBF535BC-DA7B-4C0A-8F93-6B41A1D8B5B9}" srcOrd="3" destOrd="0" presId="urn:microsoft.com/office/officeart/2005/8/layout/vProcess5"/>
    <dgm:cxn modelId="{9128BCB5-E953-4CA5-A0A1-25224CBFC4FC}" type="presParOf" srcId="{D6D1E9E5-4281-4921-9B1F-0FD56CE101B6}" destId="{2AADCE55-CDE4-4175-9D80-44C4AF4A5C2D}" srcOrd="4" destOrd="0" presId="urn:microsoft.com/office/officeart/2005/8/layout/vProcess5"/>
    <dgm:cxn modelId="{28C83992-509F-45BC-BDE4-1623FDAA555B}" type="presParOf" srcId="{D6D1E9E5-4281-4921-9B1F-0FD56CE101B6}" destId="{EE00C03E-9167-4A52-8F13-7A8398E6F18B}" srcOrd="5" destOrd="0" presId="urn:microsoft.com/office/officeart/2005/8/layout/vProcess5"/>
    <dgm:cxn modelId="{BB742ED4-98EC-47FE-98C9-3D150EA93089}" type="presParOf" srcId="{D6D1E9E5-4281-4921-9B1F-0FD56CE101B6}" destId="{1657B0C8-A75B-4245-99CE-C0925ACCF8BB}" srcOrd="6" destOrd="0" presId="urn:microsoft.com/office/officeart/2005/8/layout/vProcess5"/>
    <dgm:cxn modelId="{5F42B198-BF88-44C4-8770-353F3BFED593}" type="presParOf" srcId="{D6D1E9E5-4281-4921-9B1F-0FD56CE101B6}" destId="{9305F8DD-2FCE-4DCF-8F15-A7EF97FD16FA}" srcOrd="7" destOrd="0" presId="urn:microsoft.com/office/officeart/2005/8/layout/vProcess5"/>
    <dgm:cxn modelId="{11655F95-58D1-46BF-8F9A-13397814CC7D}" type="presParOf" srcId="{D6D1E9E5-4281-4921-9B1F-0FD56CE101B6}" destId="{111903CF-388A-4B50-86FE-41EE983E86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87E9E-22D7-47E6-B491-976962FCD84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717B5-B07B-4267-B7B9-29FB49581B5A}">
      <dgm:prSet/>
      <dgm:spPr/>
      <dgm:t>
        <a:bodyPr/>
        <a:lstStyle/>
        <a:p>
          <a:r>
            <a:rPr lang="en-US"/>
            <a:t>Try a different approach</a:t>
          </a:r>
        </a:p>
      </dgm:t>
    </dgm:pt>
    <dgm:pt modelId="{7C78C378-CD97-49AD-A4C3-A003C14A558D}" type="parTrans" cxnId="{4078CCA5-A06F-46C2-9F2E-69508109E2F8}">
      <dgm:prSet/>
      <dgm:spPr/>
      <dgm:t>
        <a:bodyPr/>
        <a:lstStyle/>
        <a:p>
          <a:endParaRPr lang="en-US"/>
        </a:p>
      </dgm:t>
    </dgm:pt>
    <dgm:pt modelId="{418D9B4B-AD14-4060-BB71-34F80663641E}" type="sibTrans" cxnId="{4078CCA5-A06F-46C2-9F2E-69508109E2F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03CD5E2-65DB-43F1-9DF1-DB8A29AB8614}">
      <dgm:prSet/>
      <dgm:spPr/>
      <dgm:t>
        <a:bodyPr/>
        <a:lstStyle/>
        <a:p>
          <a:r>
            <a:rPr lang="en-US"/>
            <a:t>Make my own templates that allow for various values input and output and preliminary</a:t>
          </a:r>
        </a:p>
      </dgm:t>
    </dgm:pt>
    <dgm:pt modelId="{919DBA78-A0BE-40DA-B775-DA28480A47C3}" type="parTrans" cxnId="{80954B53-DC4E-45C8-AE67-6F8DB24775BF}">
      <dgm:prSet/>
      <dgm:spPr/>
      <dgm:t>
        <a:bodyPr/>
        <a:lstStyle/>
        <a:p>
          <a:endParaRPr lang="en-US"/>
        </a:p>
      </dgm:t>
    </dgm:pt>
    <dgm:pt modelId="{8BE9A8E8-BD55-4529-AF48-4A39246F6F7E}" type="sibTrans" cxnId="{80954B53-DC4E-45C8-AE67-6F8DB24775B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A14526-0FC7-4882-8B92-EB03EE38A55C}">
      <dgm:prSet/>
      <dgm:spPr/>
      <dgm:t>
        <a:bodyPr/>
        <a:lstStyle/>
        <a:p>
          <a:r>
            <a:rPr lang="en-US" dirty="0"/>
            <a:t>Maybe try writing my own multiply in assembly</a:t>
          </a:r>
        </a:p>
      </dgm:t>
    </dgm:pt>
    <dgm:pt modelId="{842C1728-30D2-4D24-AC69-3F924B96BCFC}" type="parTrans" cxnId="{C285E104-47F9-46F6-AAA4-037A69DBBD39}">
      <dgm:prSet/>
      <dgm:spPr/>
      <dgm:t>
        <a:bodyPr/>
        <a:lstStyle/>
        <a:p>
          <a:endParaRPr lang="en-US"/>
        </a:p>
      </dgm:t>
    </dgm:pt>
    <dgm:pt modelId="{101F4E20-3E40-434A-B1EC-75A1DD24B13D}" type="sibTrans" cxnId="{C285E104-47F9-46F6-AAA4-037A69DBBD3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12B656-50A4-4268-B22E-F9F480D94C61}" type="pres">
      <dgm:prSet presAssocID="{B1E87E9E-22D7-47E6-B491-976962FCD849}" presName="Name0" presStyleCnt="0">
        <dgm:presLayoutVars>
          <dgm:animLvl val="lvl"/>
          <dgm:resizeHandles val="exact"/>
        </dgm:presLayoutVars>
      </dgm:prSet>
      <dgm:spPr/>
    </dgm:pt>
    <dgm:pt modelId="{67B218EB-A0FA-478E-8640-50DB22EB0581}" type="pres">
      <dgm:prSet presAssocID="{6BC717B5-B07B-4267-B7B9-29FB49581B5A}" presName="compositeNode" presStyleCnt="0">
        <dgm:presLayoutVars>
          <dgm:bulletEnabled val="1"/>
        </dgm:presLayoutVars>
      </dgm:prSet>
      <dgm:spPr/>
    </dgm:pt>
    <dgm:pt modelId="{85762FA8-93C2-44F2-8231-63FC7A6373BD}" type="pres">
      <dgm:prSet presAssocID="{6BC717B5-B07B-4267-B7B9-29FB49581B5A}" presName="bgRect" presStyleLbl="alignNode1" presStyleIdx="0" presStyleCnt="3"/>
      <dgm:spPr/>
    </dgm:pt>
    <dgm:pt modelId="{23E1DF95-D83E-44B2-979B-283C65F1B0DA}" type="pres">
      <dgm:prSet presAssocID="{418D9B4B-AD14-4060-BB71-34F80663641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D925C07-EEE7-461A-9338-B22BD08C2B4A}" type="pres">
      <dgm:prSet presAssocID="{6BC717B5-B07B-4267-B7B9-29FB49581B5A}" presName="nodeRect" presStyleLbl="alignNode1" presStyleIdx="0" presStyleCnt="3">
        <dgm:presLayoutVars>
          <dgm:bulletEnabled val="1"/>
        </dgm:presLayoutVars>
      </dgm:prSet>
      <dgm:spPr/>
    </dgm:pt>
    <dgm:pt modelId="{CEA9F539-9AAB-450C-827D-744A0B8166AB}" type="pres">
      <dgm:prSet presAssocID="{418D9B4B-AD14-4060-BB71-34F80663641E}" presName="sibTrans" presStyleCnt="0"/>
      <dgm:spPr/>
    </dgm:pt>
    <dgm:pt modelId="{D29199D1-BE6A-4BF7-B185-AC3E0EBE4785}" type="pres">
      <dgm:prSet presAssocID="{C03CD5E2-65DB-43F1-9DF1-DB8A29AB8614}" presName="compositeNode" presStyleCnt="0">
        <dgm:presLayoutVars>
          <dgm:bulletEnabled val="1"/>
        </dgm:presLayoutVars>
      </dgm:prSet>
      <dgm:spPr/>
    </dgm:pt>
    <dgm:pt modelId="{2648C1AA-02C7-4563-8134-E8E25419880A}" type="pres">
      <dgm:prSet presAssocID="{C03CD5E2-65DB-43F1-9DF1-DB8A29AB8614}" presName="bgRect" presStyleLbl="alignNode1" presStyleIdx="1" presStyleCnt="3"/>
      <dgm:spPr/>
    </dgm:pt>
    <dgm:pt modelId="{8B4D5215-D9EA-4FB6-AD7F-AA4A437BB21D}" type="pres">
      <dgm:prSet presAssocID="{8BE9A8E8-BD55-4529-AF48-4A39246F6F7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B83772F-4A47-42F1-9E41-EBCE329BC4F0}" type="pres">
      <dgm:prSet presAssocID="{C03CD5E2-65DB-43F1-9DF1-DB8A29AB8614}" presName="nodeRect" presStyleLbl="alignNode1" presStyleIdx="1" presStyleCnt="3">
        <dgm:presLayoutVars>
          <dgm:bulletEnabled val="1"/>
        </dgm:presLayoutVars>
      </dgm:prSet>
      <dgm:spPr/>
    </dgm:pt>
    <dgm:pt modelId="{C0E95D7E-60E7-46F7-AF70-42298CE329BB}" type="pres">
      <dgm:prSet presAssocID="{8BE9A8E8-BD55-4529-AF48-4A39246F6F7E}" presName="sibTrans" presStyleCnt="0"/>
      <dgm:spPr/>
    </dgm:pt>
    <dgm:pt modelId="{7D297E13-445B-48E2-AA36-D9ECD3B99F83}" type="pres">
      <dgm:prSet presAssocID="{CAA14526-0FC7-4882-8B92-EB03EE38A55C}" presName="compositeNode" presStyleCnt="0">
        <dgm:presLayoutVars>
          <dgm:bulletEnabled val="1"/>
        </dgm:presLayoutVars>
      </dgm:prSet>
      <dgm:spPr/>
    </dgm:pt>
    <dgm:pt modelId="{3CF068BE-8B62-4217-B134-7565C79B50E9}" type="pres">
      <dgm:prSet presAssocID="{CAA14526-0FC7-4882-8B92-EB03EE38A55C}" presName="bgRect" presStyleLbl="alignNode1" presStyleIdx="2" presStyleCnt="3"/>
      <dgm:spPr/>
    </dgm:pt>
    <dgm:pt modelId="{23FAD6FC-8DF9-4D08-9E20-96F37CB51A22}" type="pres">
      <dgm:prSet presAssocID="{101F4E20-3E40-434A-B1EC-75A1DD24B1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54467F3-81E4-4DE6-BDD7-C655B3F91B0E}" type="pres">
      <dgm:prSet presAssocID="{CAA14526-0FC7-4882-8B92-EB03EE38A55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285E104-47F9-46F6-AAA4-037A69DBBD39}" srcId="{B1E87E9E-22D7-47E6-B491-976962FCD849}" destId="{CAA14526-0FC7-4882-8B92-EB03EE38A55C}" srcOrd="2" destOrd="0" parTransId="{842C1728-30D2-4D24-AC69-3F924B96BCFC}" sibTransId="{101F4E20-3E40-434A-B1EC-75A1DD24B13D}"/>
    <dgm:cxn modelId="{A303643E-46F2-4282-9F6E-4AF418E49D59}" type="presOf" srcId="{C03CD5E2-65DB-43F1-9DF1-DB8A29AB8614}" destId="{2648C1AA-02C7-4563-8134-E8E25419880A}" srcOrd="0" destOrd="0" presId="urn:microsoft.com/office/officeart/2016/7/layout/LinearBlockProcessNumbered"/>
    <dgm:cxn modelId="{74DC375C-17FD-42D5-8983-E236FCADABFD}" type="presOf" srcId="{6BC717B5-B07B-4267-B7B9-29FB49581B5A}" destId="{DD925C07-EEE7-461A-9338-B22BD08C2B4A}" srcOrd="1" destOrd="0" presId="urn:microsoft.com/office/officeart/2016/7/layout/LinearBlockProcessNumbered"/>
    <dgm:cxn modelId="{DE5C6B65-06B9-4C32-AB7A-6E699BDD3B43}" type="presOf" srcId="{CAA14526-0FC7-4882-8B92-EB03EE38A55C}" destId="{554467F3-81E4-4DE6-BDD7-C655B3F91B0E}" srcOrd="1" destOrd="0" presId="urn:microsoft.com/office/officeart/2016/7/layout/LinearBlockProcessNumbered"/>
    <dgm:cxn modelId="{CBF1A249-D310-4152-A4E3-B7F16CA66092}" type="presOf" srcId="{8BE9A8E8-BD55-4529-AF48-4A39246F6F7E}" destId="{8B4D5215-D9EA-4FB6-AD7F-AA4A437BB21D}" srcOrd="0" destOrd="0" presId="urn:microsoft.com/office/officeart/2016/7/layout/LinearBlockProcessNumbered"/>
    <dgm:cxn modelId="{80954B53-DC4E-45C8-AE67-6F8DB24775BF}" srcId="{B1E87E9E-22D7-47E6-B491-976962FCD849}" destId="{C03CD5E2-65DB-43F1-9DF1-DB8A29AB8614}" srcOrd="1" destOrd="0" parTransId="{919DBA78-A0BE-40DA-B775-DA28480A47C3}" sibTransId="{8BE9A8E8-BD55-4529-AF48-4A39246F6F7E}"/>
    <dgm:cxn modelId="{71FA728A-CEE9-49DB-BD37-2811B302F36B}" type="presOf" srcId="{418D9B4B-AD14-4060-BB71-34F80663641E}" destId="{23E1DF95-D83E-44B2-979B-283C65F1B0DA}" srcOrd="0" destOrd="0" presId="urn:microsoft.com/office/officeart/2016/7/layout/LinearBlockProcessNumbered"/>
    <dgm:cxn modelId="{31EB728B-0B76-4A48-AD5A-EB97C5274CF3}" type="presOf" srcId="{CAA14526-0FC7-4882-8B92-EB03EE38A55C}" destId="{3CF068BE-8B62-4217-B134-7565C79B50E9}" srcOrd="0" destOrd="0" presId="urn:microsoft.com/office/officeart/2016/7/layout/LinearBlockProcessNumbered"/>
    <dgm:cxn modelId="{64243290-2839-4109-AA5B-3CFD241895F6}" type="presOf" srcId="{6BC717B5-B07B-4267-B7B9-29FB49581B5A}" destId="{85762FA8-93C2-44F2-8231-63FC7A6373BD}" srcOrd="0" destOrd="0" presId="urn:microsoft.com/office/officeart/2016/7/layout/LinearBlockProcessNumbered"/>
    <dgm:cxn modelId="{D5511C91-73D3-410F-934C-80C5BBEE1609}" type="presOf" srcId="{101F4E20-3E40-434A-B1EC-75A1DD24B13D}" destId="{23FAD6FC-8DF9-4D08-9E20-96F37CB51A22}" srcOrd="0" destOrd="0" presId="urn:microsoft.com/office/officeart/2016/7/layout/LinearBlockProcessNumbered"/>
    <dgm:cxn modelId="{4078CCA5-A06F-46C2-9F2E-69508109E2F8}" srcId="{B1E87E9E-22D7-47E6-B491-976962FCD849}" destId="{6BC717B5-B07B-4267-B7B9-29FB49581B5A}" srcOrd="0" destOrd="0" parTransId="{7C78C378-CD97-49AD-A4C3-A003C14A558D}" sibTransId="{418D9B4B-AD14-4060-BB71-34F80663641E}"/>
    <dgm:cxn modelId="{A35487BA-FF76-42AC-A8A9-2F0878B231D9}" type="presOf" srcId="{C03CD5E2-65DB-43F1-9DF1-DB8A29AB8614}" destId="{7B83772F-4A47-42F1-9E41-EBCE329BC4F0}" srcOrd="1" destOrd="0" presId="urn:microsoft.com/office/officeart/2016/7/layout/LinearBlockProcessNumbered"/>
    <dgm:cxn modelId="{C438D3BE-3D55-4A62-9A6F-122E824803A7}" type="presOf" srcId="{B1E87E9E-22D7-47E6-B491-976962FCD849}" destId="{A612B656-50A4-4268-B22E-F9F480D94C61}" srcOrd="0" destOrd="0" presId="urn:microsoft.com/office/officeart/2016/7/layout/LinearBlockProcessNumbered"/>
    <dgm:cxn modelId="{C2B317A1-5BE1-4E35-8A9B-46DB0873B893}" type="presParOf" srcId="{A612B656-50A4-4268-B22E-F9F480D94C61}" destId="{67B218EB-A0FA-478E-8640-50DB22EB0581}" srcOrd="0" destOrd="0" presId="urn:microsoft.com/office/officeart/2016/7/layout/LinearBlockProcessNumbered"/>
    <dgm:cxn modelId="{9F75F62F-472A-448D-AD9E-5B43CA3222CB}" type="presParOf" srcId="{67B218EB-A0FA-478E-8640-50DB22EB0581}" destId="{85762FA8-93C2-44F2-8231-63FC7A6373BD}" srcOrd="0" destOrd="0" presId="urn:microsoft.com/office/officeart/2016/7/layout/LinearBlockProcessNumbered"/>
    <dgm:cxn modelId="{DBA221AA-89B9-44B3-8543-13B99939B0D7}" type="presParOf" srcId="{67B218EB-A0FA-478E-8640-50DB22EB0581}" destId="{23E1DF95-D83E-44B2-979B-283C65F1B0DA}" srcOrd="1" destOrd="0" presId="urn:microsoft.com/office/officeart/2016/7/layout/LinearBlockProcessNumbered"/>
    <dgm:cxn modelId="{03174521-C4AF-4509-9433-185644E021AA}" type="presParOf" srcId="{67B218EB-A0FA-478E-8640-50DB22EB0581}" destId="{DD925C07-EEE7-461A-9338-B22BD08C2B4A}" srcOrd="2" destOrd="0" presId="urn:microsoft.com/office/officeart/2016/7/layout/LinearBlockProcessNumbered"/>
    <dgm:cxn modelId="{9D8F95B3-53BB-45B8-BD8F-38B7EFB26684}" type="presParOf" srcId="{A612B656-50A4-4268-B22E-F9F480D94C61}" destId="{CEA9F539-9AAB-450C-827D-744A0B8166AB}" srcOrd="1" destOrd="0" presId="urn:microsoft.com/office/officeart/2016/7/layout/LinearBlockProcessNumbered"/>
    <dgm:cxn modelId="{8E35C3F1-16D4-4ED2-BCA2-41E823464D54}" type="presParOf" srcId="{A612B656-50A4-4268-B22E-F9F480D94C61}" destId="{D29199D1-BE6A-4BF7-B185-AC3E0EBE4785}" srcOrd="2" destOrd="0" presId="urn:microsoft.com/office/officeart/2016/7/layout/LinearBlockProcessNumbered"/>
    <dgm:cxn modelId="{93F49CA9-D38B-46A6-928F-A730DE3D0B09}" type="presParOf" srcId="{D29199D1-BE6A-4BF7-B185-AC3E0EBE4785}" destId="{2648C1AA-02C7-4563-8134-E8E25419880A}" srcOrd="0" destOrd="0" presId="urn:microsoft.com/office/officeart/2016/7/layout/LinearBlockProcessNumbered"/>
    <dgm:cxn modelId="{64E7B596-37B1-4879-9F5E-CD1E5FCF5D16}" type="presParOf" srcId="{D29199D1-BE6A-4BF7-B185-AC3E0EBE4785}" destId="{8B4D5215-D9EA-4FB6-AD7F-AA4A437BB21D}" srcOrd="1" destOrd="0" presId="urn:microsoft.com/office/officeart/2016/7/layout/LinearBlockProcessNumbered"/>
    <dgm:cxn modelId="{3F23069B-CA87-433D-B1FC-EC193CB84E40}" type="presParOf" srcId="{D29199D1-BE6A-4BF7-B185-AC3E0EBE4785}" destId="{7B83772F-4A47-42F1-9E41-EBCE329BC4F0}" srcOrd="2" destOrd="0" presId="urn:microsoft.com/office/officeart/2016/7/layout/LinearBlockProcessNumbered"/>
    <dgm:cxn modelId="{2EC625D7-F9E3-4BFB-81E5-0474613D9E7C}" type="presParOf" srcId="{A612B656-50A4-4268-B22E-F9F480D94C61}" destId="{C0E95D7E-60E7-46F7-AF70-42298CE329BB}" srcOrd="3" destOrd="0" presId="urn:microsoft.com/office/officeart/2016/7/layout/LinearBlockProcessNumbered"/>
    <dgm:cxn modelId="{28B57A10-8DB7-4A3C-AD2B-6D12BA2C28C9}" type="presParOf" srcId="{A612B656-50A4-4268-B22E-F9F480D94C61}" destId="{7D297E13-445B-48E2-AA36-D9ECD3B99F83}" srcOrd="4" destOrd="0" presId="urn:microsoft.com/office/officeart/2016/7/layout/LinearBlockProcessNumbered"/>
    <dgm:cxn modelId="{D89D475E-A3CD-40E8-86BB-2B9886D3F827}" type="presParOf" srcId="{7D297E13-445B-48E2-AA36-D9ECD3B99F83}" destId="{3CF068BE-8B62-4217-B134-7565C79B50E9}" srcOrd="0" destOrd="0" presId="urn:microsoft.com/office/officeart/2016/7/layout/LinearBlockProcessNumbered"/>
    <dgm:cxn modelId="{1494EC0A-3989-41CA-85B2-E70E1BFF65F5}" type="presParOf" srcId="{7D297E13-445B-48E2-AA36-D9ECD3B99F83}" destId="{23FAD6FC-8DF9-4D08-9E20-96F37CB51A22}" srcOrd="1" destOrd="0" presId="urn:microsoft.com/office/officeart/2016/7/layout/LinearBlockProcessNumbered"/>
    <dgm:cxn modelId="{9E670DF7-AEE5-44B4-9C22-E588CA7920E7}" type="presParOf" srcId="{7D297E13-445B-48E2-AA36-D9ECD3B99F83}" destId="{554467F3-81E4-4DE6-BDD7-C655B3F91B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0B6-ABD1-4BE9-8D06-AFE701FF58CA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900" kern="1200" dirty="0"/>
            <a:t>VHDL</a:t>
          </a:r>
          <a:endParaRPr lang="en-US" sz="4900" kern="1200" dirty="0"/>
        </a:p>
      </dsp:txBody>
      <dsp:txXfrm>
        <a:off x="32320" y="32320"/>
        <a:ext cx="8184420" cy="1038850"/>
      </dsp:txXfrm>
    </dsp:sp>
    <dsp:sp modelId="{BDC45F92-9718-40E5-84A4-90F786AED45B}">
      <dsp:nvSpPr>
        <dsp:cNvPr id="0" name=""/>
        <dsp:cNvSpPr/>
      </dsp:nvSpPr>
      <dsp:spPr>
        <a:xfrm>
          <a:off x="827221" y="1248507"/>
          <a:ext cx="9375172" cy="110349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C++/C</a:t>
          </a:r>
        </a:p>
      </dsp:txBody>
      <dsp:txXfrm>
        <a:off x="859541" y="1280827"/>
        <a:ext cx="7766042" cy="1038850"/>
      </dsp:txXfrm>
    </dsp:sp>
    <dsp:sp modelId="{CBF535BC-DA7B-4C0A-8F93-6B41A1D8B5B9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Assembly</a:t>
          </a:r>
        </a:p>
      </dsp:txBody>
      <dsp:txXfrm>
        <a:off x="1686762" y="2607132"/>
        <a:ext cx="7766042" cy="1038850"/>
      </dsp:txXfrm>
    </dsp:sp>
    <dsp:sp modelId="{2AADCE55-CDE4-4175-9D80-44C4AF4A5C2D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EE00C03E-9167-4A52-8F13-7A8398E6F18B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62FA8-93C2-44F2-8231-63FC7A6373BD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Try a different approach</a:t>
          </a:r>
        </a:p>
      </dsp:txBody>
      <dsp:txXfrm>
        <a:off x="861" y="1471295"/>
        <a:ext cx="3489945" cy="2206942"/>
      </dsp:txXfrm>
    </dsp:sp>
    <dsp:sp modelId="{23E1DF95-D83E-44B2-979B-283C65F1B0DA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2648C1AA-02C7-4563-8134-E8E25419880A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my own templates that allow for various values input and output and preliminary</a:t>
          </a:r>
        </a:p>
      </dsp:txBody>
      <dsp:txXfrm>
        <a:off x="3770002" y="1471295"/>
        <a:ext cx="3489945" cy="2206942"/>
      </dsp:txXfrm>
    </dsp:sp>
    <dsp:sp modelId="{8B4D5215-D9EA-4FB6-AD7F-AA4A437BB21D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3CF068BE-8B62-4217-B134-7565C79B50E9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Maybe try writing my own multiply in assembly</a:t>
          </a:r>
        </a:p>
      </dsp:txBody>
      <dsp:txXfrm>
        <a:off x="7539143" y="1471295"/>
        <a:ext cx="3489945" cy="2206942"/>
      </dsp:txXfrm>
    </dsp:sp>
    <dsp:sp modelId="{23FAD6FC-8DF9-4D08-9E20-96F37CB51A22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3969EA-9363-AA74-FB06-06C0FF0C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60" y="2297024"/>
            <a:ext cx="6491302" cy="3925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001E0-2F6F-2FDB-193E-2D0EB07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things went wrong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3CBF1F62-0D31-1CC4-12B0-E923633B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682390" y="664115"/>
            <a:ext cx="4588042" cy="7191780"/>
          </a:xfrm>
        </p:spPr>
      </p:pic>
    </p:spTree>
    <p:extLst>
      <p:ext uri="{BB962C8B-B14F-4D97-AF65-F5344CB8AC3E}">
        <p14:creationId xmlns:p14="http://schemas.microsoft.com/office/powerpoint/2010/main" val="8496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4792-DD5C-A3AB-8892-22310DA3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</a:t>
            </a:r>
            <a:r>
              <a:rPr lang="en-US" dirty="0" err="1"/>
              <a:t>PortMap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9CA2-32C7-EABA-EFED-11477FD05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u1: Fig1B PORT MAP ( M(0), M(1), Q(1), Q(0), '0</a:t>
            </a:r>
            <a:r>
              <a:rPr lang="en-US" sz="1200" dirty="0">
                <a:highlight>
                  <a:srgbClr val="00FFFF"/>
                </a:highlight>
              </a:rPr>
              <a:t>',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(0), P(1));</a:t>
            </a:r>
            <a:r>
              <a:rPr lang="en-US" sz="1200" dirty="0"/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u2: Fig1B PORT MAP ( M(1), M(2), Q(1), Q(0),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(0),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(1), PP1(2</a:t>
            </a:r>
            <a:r>
              <a:rPr lang="en-US" sz="1200" dirty="0"/>
              <a:t>));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u3: Fig1B PORT MAP ( M(2), M(3), Q(1), Q(0</a:t>
            </a:r>
            <a:r>
              <a:rPr lang="en-US" sz="1200" dirty="0">
                <a:highlight>
                  <a:srgbClr val="00FFFF"/>
                </a:highlight>
              </a:rPr>
              <a:t>),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(1),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(2), PP1(3));</a:t>
            </a:r>
            <a:r>
              <a:rPr lang="en-US" sz="12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u4: Fig1B PORT MAP ( M(3), '0', Q(1), Q(0), 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(2), PP1(5), PP1(4));</a:t>
            </a:r>
            <a:r>
              <a:rPr lang="en-US" sz="12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--Second row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w1:Fig1C PORT MAP (M(0),PP1(2),Q(2),'0',</a:t>
            </a:r>
            <a:r>
              <a:rPr lang="en-US" sz="1200" dirty="0">
                <a:highlight>
                  <a:srgbClr val="00FFFF"/>
                </a:highlight>
              </a:rPr>
              <a:t>Cout(3),P(2));</a:t>
            </a:r>
            <a:r>
              <a:rPr lang="en-US" sz="1200" dirty="0"/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w2:Fig1C PORT MAP (M(1),PP1(3),Q(2),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(3),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(4),PP2(3));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w3:Fig1C PORT MAP (M(2),PP1(4),Q(2),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(4),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(5),PP2(4));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w4:Fig1C PORT MAP (M(3),PP1(5),Q(2),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(5),PP2(6),PP2(5));</a:t>
            </a:r>
            <a:r>
              <a:rPr lang="en-US" sz="1200" dirty="0"/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C2022-8284-F06E-8310-54E37026D1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--Last line, final output values, 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N1:Fig1C PORT MAP (M(0),PP2(3),Q(3),'0',</a:t>
            </a:r>
            <a:r>
              <a:rPr lang="en-US" sz="1200" dirty="0">
                <a:highlight>
                  <a:srgbClr val="00FFFF"/>
                </a:highlight>
              </a:rPr>
              <a:t>Cout(6),P(3)</a:t>
            </a:r>
            <a:r>
              <a:rPr lang="en-US" sz="12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N2:Fig1C PORT MAP (M(1),PP2(4),Q(3),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(6),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(7),P(4));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N3:Fig1C PORT MAP (M(2),PP2(5),Q(3),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(7),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(8),P(5));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	N4:Fig1C PORT MAP (M(3),PP2(6),Q(3),</a:t>
            </a:r>
            <a:r>
              <a:rPr lang="en-US" sz="1200" dirty="0" err="1">
                <a:highlight>
                  <a:srgbClr val="00FFFF"/>
                </a:highlight>
              </a:rPr>
              <a:t>Cout</a:t>
            </a:r>
            <a:r>
              <a:rPr lang="en-US" sz="1200" dirty="0">
                <a:highlight>
                  <a:srgbClr val="00FFFF"/>
                </a:highlight>
              </a:rPr>
              <a:t>(8),P(7),P(6));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49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Future Considerations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142F3B-8AB6-D1FC-F954-8744326AB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1832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Planned Attack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61450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6C56955-4E5B-F30F-6916-BAB329F2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2" t="9491" r="19814" b="6549"/>
          <a:stretch/>
        </p:blipFill>
        <p:spPr>
          <a:xfrm rot="16200000">
            <a:off x="3723385" y="22831"/>
            <a:ext cx="4459275" cy="8118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4010B-DACD-16F8-FA7D-BA4BCB87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Code and Circuits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9F396F64-7688-B65F-3A08-EF3784B6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46" r="6617" b="-949"/>
          <a:stretch/>
        </p:blipFill>
        <p:spPr>
          <a:xfrm rot="5400000">
            <a:off x="3702417" y="43797"/>
            <a:ext cx="4501210" cy="81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390-D392-4BA4-BD3E-19354CA9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Subcircuits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55A70E-59E3-909B-1821-31EFE100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02694" y="684660"/>
            <a:ext cx="3986611" cy="6955757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DB260-4A17-7208-D30B-24277F80E07A}"/>
              </a:ext>
            </a:extLst>
          </p:cNvPr>
          <p:cNvSpPr/>
          <p:nvPr/>
        </p:nvSpPr>
        <p:spPr>
          <a:xfrm>
            <a:off x="2188736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1F34D6-335C-5A0F-116C-1D0053C06776}"/>
              </a:ext>
            </a:extLst>
          </p:cNvPr>
          <p:cNvSpPr/>
          <p:nvPr/>
        </p:nvSpPr>
        <p:spPr>
          <a:xfrm rot="10800000">
            <a:off x="8715109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086B0-A7E6-D01D-667C-CF5FC9CF911D}"/>
              </a:ext>
            </a:extLst>
          </p:cNvPr>
          <p:cNvSpPr txBox="1"/>
          <p:nvPr/>
        </p:nvSpPr>
        <p:spPr>
          <a:xfrm>
            <a:off x="783771" y="4058777"/>
            <a:ext cx="129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Row Boxes</a:t>
            </a:r>
          </a:p>
          <a:p>
            <a:r>
              <a:rPr lang="en-US" dirty="0"/>
              <a:t>U(x) signals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06DFC-898D-EEFC-3CDE-F7E8C25D8D92}"/>
              </a:ext>
            </a:extLst>
          </p:cNvPr>
          <p:cNvSpPr txBox="1"/>
          <p:nvPr/>
        </p:nvSpPr>
        <p:spPr>
          <a:xfrm>
            <a:off x="9675845" y="4101139"/>
            <a:ext cx="193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Row Boxes</a:t>
            </a:r>
          </a:p>
          <a:p>
            <a:r>
              <a:rPr lang="en-US" dirty="0"/>
              <a:t>W(x)/N(x) signals</a:t>
            </a:r>
          </a:p>
        </p:txBody>
      </p:sp>
    </p:spTree>
    <p:extLst>
      <p:ext uri="{BB962C8B-B14F-4D97-AF65-F5344CB8AC3E}">
        <p14:creationId xmlns:p14="http://schemas.microsoft.com/office/powerpoint/2010/main" val="36527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7BDE-2A47-9645-F73E-4BE6CD47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A459-0D4A-9D97-1A37-D29A02D9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982889"/>
            <a:ext cx="5087075" cy="536005"/>
          </a:xfrm>
        </p:spPr>
        <p:txBody>
          <a:bodyPr/>
          <a:lstStyle/>
          <a:p>
            <a:r>
              <a:rPr lang="en-US" dirty="0"/>
              <a:t>Top Row Code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0D3B-681E-6AA1-99BC-946F772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518894"/>
            <a:ext cx="5393100" cy="3342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ENTITY Fig1B IS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PORT ( M1, M2, Q0, Q1, </a:t>
            </a:r>
            <a:r>
              <a:rPr lang="en-US" sz="900" dirty="0" err="1">
                <a:cs typeface="Aharoni" panose="02010803020104030203" pitchFamily="2" charset="-79"/>
              </a:rPr>
              <a:t>Cin</a:t>
            </a:r>
            <a:r>
              <a:rPr lang="en-US" sz="900" dirty="0">
                <a:cs typeface="Aharoni" panose="02010803020104030203" pitchFamily="2" charset="-79"/>
              </a:rPr>
              <a:t> :In STD_LOGIC;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 </a:t>
            </a:r>
            <a:r>
              <a:rPr lang="en-US" sz="900" dirty="0" err="1">
                <a:cs typeface="Aharoni" panose="02010803020104030203" pitchFamily="2" charset="-79"/>
              </a:rPr>
              <a:t>Cout</a:t>
            </a:r>
            <a:r>
              <a:rPr lang="en-US" sz="900" dirty="0">
                <a:cs typeface="Aharoni" panose="02010803020104030203" pitchFamily="2" charset="-79"/>
              </a:rPr>
              <a:t>, S :OUT STD_LOGIC);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END ENTITY;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ARCHITECTURE Block1 OF Fig1B IS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</a:t>
            </a: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COMPONENT Adder IS </a:t>
            </a:r>
          </a:p>
          <a:p>
            <a:pPr marL="0" indent="0">
              <a:buNone/>
            </a:pP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		PORT (X1, X2, </a:t>
            </a:r>
            <a:r>
              <a:rPr lang="en-US" sz="900" dirty="0" err="1">
                <a:highlight>
                  <a:srgbClr val="00FFFF"/>
                </a:highlight>
                <a:cs typeface="Aharoni" panose="02010803020104030203" pitchFamily="2" charset="-79"/>
              </a:rPr>
              <a:t>Cin</a:t>
            </a: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 : IN </a:t>
            </a:r>
            <a:r>
              <a:rPr lang="en-US" sz="900" dirty="0" err="1">
                <a:highlight>
                  <a:srgbClr val="00FFFF"/>
                </a:highlight>
                <a:cs typeface="Aharoni" panose="02010803020104030203" pitchFamily="2" charset="-79"/>
              </a:rPr>
              <a:t>STD_Logic</a:t>
            </a: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 ; --x and y are inputs of the adder</a:t>
            </a:r>
          </a:p>
          <a:p>
            <a:pPr marL="0" indent="0">
              <a:buNone/>
            </a:pP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			</a:t>
            </a:r>
            <a:r>
              <a:rPr lang="en-US" sz="900" dirty="0" err="1">
                <a:highlight>
                  <a:srgbClr val="00FFFF"/>
                </a:highlight>
                <a:cs typeface="Aharoni" panose="02010803020104030203" pitchFamily="2" charset="-79"/>
              </a:rPr>
              <a:t>Cout</a:t>
            </a: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, S :BUFFER </a:t>
            </a:r>
            <a:r>
              <a:rPr lang="en-US" sz="900" dirty="0" err="1">
                <a:highlight>
                  <a:srgbClr val="00FFFF"/>
                </a:highlight>
                <a:cs typeface="Aharoni" panose="02010803020104030203" pitchFamily="2" charset="-79"/>
              </a:rPr>
              <a:t>STD_Logic</a:t>
            </a: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); --c is the carry and s is the sum value		</a:t>
            </a:r>
          </a:p>
          <a:p>
            <a:pPr marL="0" indent="0">
              <a:buNone/>
            </a:pPr>
            <a:r>
              <a:rPr lang="en-US" sz="900" dirty="0">
                <a:highlight>
                  <a:srgbClr val="00FFFF"/>
                </a:highlight>
                <a:cs typeface="Aharoni" panose="02010803020104030203" pitchFamily="2" charset="-79"/>
              </a:rPr>
              <a:t>	END COMPONENT;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SIGNAL A1, A2, A3 :STD_LOGIC;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BEGIN 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 A1 &lt;= M1 AND Q0;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 A2 &lt;= M2 AND Q1;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 A4:Adder PORT MAP (X1 =&gt; A1, X2 =&gt; A2, </a:t>
            </a:r>
            <a:r>
              <a:rPr lang="en-US" sz="900" dirty="0" err="1">
                <a:highlight>
                  <a:srgbClr val="C0C0C0"/>
                </a:highlight>
                <a:cs typeface="Aharoni" panose="02010803020104030203" pitchFamily="2" charset="-79"/>
              </a:rPr>
              <a:t>Cin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 =&gt; </a:t>
            </a:r>
            <a:r>
              <a:rPr lang="en-US" sz="900" dirty="0" err="1">
                <a:highlight>
                  <a:srgbClr val="C0C0C0"/>
                </a:highlight>
                <a:cs typeface="Aharoni" panose="02010803020104030203" pitchFamily="2" charset="-79"/>
              </a:rPr>
              <a:t>Cin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, --INPUTS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	</a:t>
            </a:r>
            <a:r>
              <a:rPr lang="en-US" sz="900" dirty="0" err="1">
                <a:highlight>
                  <a:srgbClr val="C0C0C0"/>
                </a:highlight>
                <a:cs typeface="Aharoni" panose="02010803020104030203" pitchFamily="2" charset="-79"/>
              </a:rPr>
              <a:t>Cout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 =&gt; </a:t>
            </a:r>
            <a:r>
              <a:rPr lang="en-US" sz="900" dirty="0" err="1">
                <a:highlight>
                  <a:srgbClr val="C0C0C0"/>
                </a:highlight>
                <a:cs typeface="Aharoni" panose="02010803020104030203" pitchFamily="2" charset="-79"/>
              </a:rPr>
              <a:t>Cout</a:t>
            </a:r>
            <a:r>
              <a:rPr lang="en-US" sz="900" dirty="0">
                <a:highlight>
                  <a:srgbClr val="C0C0C0"/>
                </a:highlight>
                <a:cs typeface="Aharoni" panose="02010803020104030203" pitchFamily="2" charset="-79"/>
              </a:rPr>
              <a:t>, S =&gt; s); --OUTPUT VALUES FROM ADDER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END ARCHITECTURE;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5C79-4065-7A92-3ABF-5A72E271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985102"/>
            <a:ext cx="5087073" cy="553373"/>
          </a:xfrm>
        </p:spPr>
        <p:txBody>
          <a:bodyPr/>
          <a:lstStyle/>
          <a:p>
            <a:r>
              <a:rPr lang="en-US" dirty="0"/>
              <a:t>Second and Third Row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97F9F-ACCD-3249-EE8B-C7B1BE9FB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518894"/>
            <a:ext cx="5393100" cy="33421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dirty="0"/>
              <a:t>ENTITY Fig1C IS</a:t>
            </a:r>
          </a:p>
          <a:p>
            <a:pPr marL="0" indent="0">
              <a:buNone/>
            </a:pPr>
            <a:r>
              <a:rPr lang="en-US" sz="1000" dirty="0"/>
              <a:t>	PORT ( M1, cc, Q1, </a:t>
            </a:r>
            <a:r>
              <a:rPr lang="en-US" sz="1000" dirty="0" err="1"/>
              <a:t>Cin</a:t>
            </a:r>
            <a:r>
              <a:rPr lang="en-US" sz="1000" dirty="0"/>
              <a:t> :In STD_LOGIC;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Cout</a:t>
            </a:r>
            <a:r>
              <a:rPr lang="en-US" sz="1000" dirty="0"/>
              <a:t>, S :OUT STD_LOGIC);</a:t>
            </a:r>
          </a:p>
          <a:p>
            <a:pPr marL="0" indent="0">
              <a:buNone/>
            </a:pPr>
            <a:r>
              <a:rPr lang="en-US" sz="1000" dirty="0"/>
              <a:t>END ENTITY;</a:t>
            </a:r>
          </a:p>
          <a:p>
            <a:pPr marL="0" indent="0">
              <a:buNone/>
            </a:pPr>
            <a:r>
              <a:rPr lang="en-US" sz="1000" dirty="0"/>
              <a:t>ARCHITECTURE Block2 OF Fig1C IS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>
                <a:highlight>
                  <a:srgbClr val="00FFFF"/>
                </a:highlight>
              </a:rPr>
              <a:t>COMPONENT Adder IS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</a:rPr>
              <a:t>		PORT (X1, X2, </a:t>
            </a:r>
            <a:r>
              <a:rPr lang="en-US" sz="1000" dirty="0" err="1">
                <a:highlight>
                  <a:srgbClr val="00FFFF"/>
                </a:highlight>
              </a:rPr>
              <a:t>Cin</a:t>
            </a:r>
            <a:r>
              <a:rPr lang="en-US" sz="1000" dirty="0">
                <a:highlight>
                  <a:srgbClr val="00FFFF"/>
                </a:highlight>
              </a:rPr>
              <a:t> : IN </a:t>
            </a:r>
            <a:r>
              <a:rPr lang="en-US" sz="1000" dirty="0" err="1">
                <a:highlight>
                  <a:srgbClr val="00FFFF"/>
                </a:highlight>
              </a:rPr>
              <a:t>STD_Logic</a:t>
            </a:r>
            <a:r>
              <a:rPr lang="en-US" sz="1000" dirty="0">
                <a:highlight>
                  <a:srgbClr val="00FFFF"/>
                </a:highlight>
              </a:rPr>
              <a:t> ; --x and y are inputs of the adder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</a:rPr>
              <a:t>			</a:t>
            </a:r>
            <a:r>
              <a:rPr lang="en-US" sz="1000" dirty="0" err="1">
                <a:highlight>
                  <a:srgbClr val="00FFFF"/>
                </a:highlight>
              </a:rPr>
              <a:t>Cout</a:t>
            </a:r>
            <a:r>
              <a:rPr lang="en-US" sz="1000" dirty="0">
                <a:highlight>
                  <a:srgbClr val="00FFFF"/>
                </a:highlight>
              </a:rPr>
              <a:t>, S :BUFFER </a:t>
            </a:r>
            <a:r>
              <a:rPr lang="en-US" sz="1000" dirty="0" err="1">
                <a:highlight>
                  <a:srgbClr val="00FFFF"/>
                </a:highlight>
              </a:rPr>
              <a:t>STD_Logic</a:t>
            </a:r>
            <a:r>
              <a:rPr lang="en-US" sz="1000" dirty="0">
                <a:highlight>
                  <a:srgbClr val="00FFFF"/>
                </a:highlight>
              </a:rPr>
              <a:t>); --c is the carry and s is the sum value		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</a:rPr>
              <a:t>	END COMPONENT;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>
                <a:highlight>
                  <a:srgbClr val="C0C0C0"/>
                </a:highlight>
              </a:rPr>
              <a:t>SIGNAL A1 :STD_LOGIC;</a:t>
            </a:r>
          </a:p>
          <a:p>
            <a:pPr marL="0" indent="0">
              <a:buNone/>
            </a:pPr>
            <a:r>
              <a:rPr lang="en-US" sz="1000" dirty="0"/>
              <a:t>	BEGIN	</a:t>
            </a:r>
          </a:p>
          <a:p>
            <a:pPr marL="0" indent="0">
              <a:buNone/>
            </a:pPr>
            <a:r>
              <a:rPr lang="en-US" sz="1000" dirty="0"/>
              <a:t>		 </a:t>
            </a:r>
            <a:r>
              <a:rPr lang="en-US" sz="1000" dirty="0">
                <a:highlight>
                  <a:srgbClr val="C0C0C0"/>
                </a:highlight>
              </a:rPr>
              <a:t>A1 &lt;= M1 AND Q1;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>
                <a:highlight>
                  <a:srgbClr val="C0C0C0"/>
                </a:highlight>
              </a:rPr>
              <a:t> A2:Adder PORT MAP (X1 =&gt; A1, X2 =&gt; cc, </a:t>
            </a:r>
            <a:r>
              <a:rPr lang="en-US" sz="1000" dirty="0" err="1">
                <a:highlight>
                  <a:srgbClr val="C0C0C0"/>
                </a:highlight>
              </a:rPr>
              <a:t>Cin</a:t>
            </a:r>
            <a:r>
              <a:rPr lang="en-US" sz="1000" dirty="0">
                <a:highlight>
                  <a:srgbClr val="C0C0C0"/>
                </a:highlight>
              </a:rPr>
              <a:t> =&gt; </a:t>
            </a:r>
            <a:r>
              <a:rPr lang="en-US" sz="1000" dirty="0" err="1">
                <a:highlight>
                  <a:srgbClr val="C0C0C0"/>
                </a:highlight>
              </a:rPr>
              <a:t>Cin</a:t>
            </a:r>
            <a:r>
              <a:rPr lang="en-US" sz="1000" dirty="0">
                <a:highlight>
                  <a:srgbClr val="C0C0C0"/>
                </a:highlight>
              </a:rPr>
              <a:t>, --inputs</a:t>
            </a:r>
          </a:p>
          <a:p>
            <a:pPr marL="0" indent="0">
              <a:buNone/>
            </a:pPr>
            <a:r>
              <a:rPr lang="en-US" sz="1000" dirty="0"/>
              <a:t>			</a:t>
            </a:r>
            <a:r>
              <a:rPr lang="en-US" sz="1000" dirty="0" err="1">
                <a:highlight>
                  <a:srgbClr val="C0C0C0"/>
                </a:highlight>
              </a:rPr>
              <a:t>Cout</a:t>
            </a:r>
            <a:r>
              <a:rPr lang="en-US" sz="1000" dirty="0">
                <a:highlight>
                  <a:srgbClr val="C0C0C0"/>
                </a:highlight>
              </a:rPr>
              <a:t> =&gt; </a:t>
            </a:r>
            <a:r>
              <a:rPr lang="en-US" sz="1000" dirty="0" err="1">
                <a:highlight>
                  <a:srgbClr val="C0C0C0"/>
                </a:highlight>
              </a:rPr>
              <a:t>Cout</a:t>
            </a:r>
            <a:r>
              <a:rPr lang="en-US" sz="1000" dirty="0">
                <a:highlight>
                  <a:srgbClr val="C0C0C0"/>
                </a:highlight>
              </a:rPr>
              <a:t>, S =&gt; s); --outputs</a:t>
            </a:r>
          </a:p>
          <a:p>
            <a:pPr marL="0" indent="0">
              <a:buNone/>
            </a:pPr>
            <a:r>
              <a:rPr lang="en-US" sz="1000" dirty="0"/>
              <a:t>	END ARCHITECTURE;</a:t>
            </a:r>
          </a:p>
        </p:txBody>
      </p:sp>
    </p:spTree>
    <p:extLst>
      <p:ext uri="{BB962C8B-B14F-4D97-AF65-F5344CB8AC3E}">
        <p14:creationId xmlns:p14="http://schemas.microsoft.com/office/powerpoint/2010/main" val="28227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61532"/>
            <a:ext cx="5422900" cy="23652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2FE4-140A-2AF2-51F0-E6F47186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675622"/>
            <a:ext cx="5422392" cy="3633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Entity Adder IS</a:t>
            </a:r>
          </a:p>
          <a:p>
            <a:pPr marL="0" indent="0">
              <a:buNone/>
            </a:pPr>
            <a:r>
              <a:rPr lang="en-US" sz="1050" dirty="0"/>
              <a:t>	Port (X1, X2, </a:t>
            </a:r>
            <a:r>
              <a:rPr lang="en-US" sz="1050" dirty="0" err="1"/>
              <a:t>Cin</a:t>
            </a:r>
            <a:r>
              <a:rPr lang="en-US" sz="1050" dirty="0"/>
              <a:t> : IN </a:t>
            </a:r>
            <a:r>
              <a:rPr lang="en-US" sz="1050" dirty="0" err="1"/>
              <a:t>STD_Logic</a:t>
            </a:r>
            <a:r>
              <a:rPr lang="en-US" sz="1050" dirty="0"/>
              <a:t> ; --x and y are inputs of the adder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Cout,S</a:t>
            </a:r>
            <a:r>
              <a:rPr lang="en-US" sz="1050" dirty="0"/>
              <a:t> :BUFFER </a:t>
            </a:r>
            <a:r>
              <a:rPr lang="en-US" sz="1050" dirty="0" err="1"/>
              <a:t>STD_Logic</a:t>
            </a:r>
            <a:r>
              <a:rPr lang="en-US" sz="1050" dirty="0"/>
              <a:t>); --c is the carry and s is the sum value	</a:t>
            </a:r>
          </a:p>
          <a:p>
            <a:pPr marL="0" indent="0">
              <a:buNone/>
            </a:pPr>
            <a:r>
              <a:rPr lang="en-US" sz="1050" dirty="0"/>
              <a:t>End Adder;</a:t>
            </a:r>
          </a:p>
          <a:p>
            <a:pPr marL="0" indent="0">
              <a:buNone/>
            </a:pPr>
            <a:r>
              <a:rPr lang="en-US" sz="1050" dirty="0"/>
              <a:t>Architecture </a:t>
            </a:r>
            <a:r>
              <a:rPr lang="en-US" sz="1050" dirty="0" err="1"/>
              <a:t>Adder_Circuit</a:t>
            </a:r>
            <a:r>
              <a:rPr lang="en-US" sz="1050" dirty="0"/>
              <a:t> Of Adder is </a:t>
            </a:r>
          </a:p>
          <a:p>
            <a:pPr marL="0" indent="0">
              <a:buNone/>
            </a:pPr>
            <a:r>
              <a:rPr lang="en-US" sz="1050" dirty="0"/>
              <a:t>		Signal a1, a2, a3, a4, a5: </a:t>
            </a:r>
            <a:r>
              <a:rPr lang="en-US" sz="1050" dirty="0" err="1"/>
              <a:t>std_logic</a:t>
            </a:r>
            <a:r>
              <a:rPr lang="en-US" sz="1050" dirty="0"/>
              <a:t>;	</a:t>
            </a:r>
          </a:p>
          <a:p>
            <a:pPr marL="0" indent="0">
              <a:buNone/>
            </a:pPr>
            <a:r>
              <a:rPr lang="en-US" sz="1050" dirty="0"/>
              <a:t>	Begin</a:t>
            </a:r>
          </a:p>
          <a:p>
            <a:pPr marL="0" indent="0">
              <a:buNone/>
            </a:pPr>
            <a:r>
              <a:rPr lang="en-US" sz="1050" dirty="0"/>
              <a:t>		a1&lt;=X1 XOR X2;</a:t>
            </a:r>
          </a:p>
          <a:p>
            <a:pPr marL="0" indent="0">
              <a:buNone/>
            </a:pPr>
            <a:r>
              <a:rPr lang="en-US" sz="1050" dirty="0"/>
              <a:t>		a2&lt;=x1 </a:t>
            </a:r>
            <a:r>
              <a:rPr lang="en-US" sz="1050" dirty="0" err="1"/>
              <a:t>XoR</a:t>
            </a:r>
            <a:r>
              <a:rPr lang="en-US" sz="1050" dirty="0"/>
              <a:t>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a3&lt;=x1 AND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a4&lt;= x2 AND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a5&lt;= x1 AND x2;	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Cout</a:t>
            </a:r>
            <a:r>
              <a:rPr lang="en-US" sz="1050" dirty="0"/>
              <a:t> &lt;= a5 or a3 or a4;</a:t>
            </a:r>
          </a:p>
          <a:p>
            <a:pPr marL="0" indent="0">
              <a:buNone/>
            </a:pPr>
            <a:r>
              <a:rPr lang="en-US" sz="1050" dirty="0"/>
              <a:t>		S &lt;= a1 </a:t>
            </a:r>
            <a:r>
              <a:rPr lang="en-US" sz="1050" dirty="0" err="1"/>
              <a:t>xor</a:t>
            </a:r>
            <a:r>
              <a:rPr lang="en-US" sz="1050" dirty="0"/>
              <a:t>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End </a:t>
            </a:r>
            <a:r>
              <a:rPr lang="en-US" sz="1050" dirty="0" err="1"/>
              <a:t>Adder_Circuit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D8B7C-9D77-C01C-7E68-F96A78F444D7}"/>
              </a:ext>
            </a:extLst>
          </p:cNvPr>
          <p:cNvSpPr txBox="1"/>
          <p:nvPr/>
        </p:nvSpPr>
        <p:spPr>
          <a:xfrm>
            <a:off x="6096000" y="1921925"/>
            <a:ext cx="498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Adder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E12DA-285C-F369-DFD7-E257F40A4773}"/>
              </a:ext>
            </a:extLst>
          </p:cNvPr>
          <p:cNvSpPr txBox="1"/>
          <p:nvPr/>
        </p:nvSpPr>
        <p:spPr>
          <a:xfrm>
            <a:off x="6188077" y="2322035"/>
            <a:ext cx="6097554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void Adder(char x, char y, char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//output integers...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char Co;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char s;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//these give the carry out and sum value for the adder...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//condensed version of the signals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Co = (x &amp; y) | (y &amp;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 | (x &amp;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s =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 ^ (x ^ y);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//test display to verify adder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//std::</a:t>
            </a:r>
            <a:r>
              <a:rPr lang="en-US" sz="1400" dirty="0" err="1">
                <a:solidFill>
                  <a:schemeClr val="tx2"/>
                </a:solidFill>
              </a:rPr>
              <a:t>cout</a:t>
            </a:r>
            <a:r>
              <a:rPr lang="en-US" sz="1400" dirty="0">
                <a:solidFill>
                  <a:schemeClr val="tx2"/>
                </a:solidFill>
              </a:rPr>
              <a:t> &lt;&lt; Co &lt;&lt; s &lt;&lt; "\n"; //be careful and make sure to check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46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9548" y="2961809"/>
            <a:ext cx="5422900" cy="2365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EA67A-8909-E1CC-3B39-1DFC703C3624}"/>
              </a:ext>
            </a:extLst>
          </p:cNvPr>
          <p:cNvSpPr txBox="1"/>
          <p:nvPr/>
        </p:nvSpPr>
        <p:spPr>
          <a:xfrm>
            <a:off x="454868" y="2051552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Adder:</a:t>
            </a:r>
          </a:p>
          <a:p>
            <a:r>
              <a:rPr lang="en-US" sz="1400" dirty="0"/>
              <a:t>	;the values for r8 and r9 are given by the </a:t>
            </a:r>
            <a:r>
              <a:rPr lang="en-US" sz="1400" dirty="0" err="1"/>
              <a:t>the</a:t>
            </a:r>
            <a:r>
              <a:rPr lang="en-US" sz="1400" dirty="0"/>
              <a:t> other subcircuits values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cmp</a:t>
            </a:r>
            <a:r>
              <a:rPr lang="en-US" sz="1400" dirty="0"/>
              <a:t> r8, 0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jg</a:t>
            </a:r>
            <a:r>
              <a:rPr lang="en-US" sz="1400" dirty="0"/>
              <a:t> Sum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cmp</a:t>
            </a:r>
            <a:r>
              <a:rPr lang="en-US" sz="1400" dirty="0"/>
              <a:t> r9, 0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jg</a:t>
            </a:r>
            <a:r>
              <a:rPr lang="en-US" sz="1400" dirty="0"/>
              <a:t> Sum</a:t>
            </a:r>
          </a:p>
          <a:p>
            <a:r>
              <a:rPr lang="en-US" sz="1400" dirty="0"/>
              <a:t>	Sum: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cmp</a:t>
            </a:r>
            <a:r>
              <a:rPr lang="en-US" sz="1400" dirty="0"/>
              <a:t> r8, r9</a:t>
            </a:r>
          </a:p>
          <a:p>
            <a:r>
              <a:rPr lang="en-US" sz="1400" dirty="0"/>
              <a:t>			je Equal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jg</a:t>
            </a:r>
            <a:r>
              <a:rPr lang="en-US" sz="1400" dirty="0"/>
              <a:t> </a:t>
            </a:r>
            <a:r>
              <a:rPr lang="en-US" sz="1400" dirty="0" err="1"/>
              <a:t>SumNoCout</a:t>
            </a:r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dirty="0" err="1"/>
              <a:t>jl</a:t>
            </a:r>
            <a:r>
              <a:rPr lang="en-US" sz="1400" dirty="0"/>
              <a:t> </a:t>
            </a:r>
            <a:r>
              <a:rPr lang="en-US" sz="1400" dirty="0" err="1"/>
              <a:t>SumNoCout</a:t>
            </a:r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SumNoCout</a:t>
            </a:r>
            <a:r>
              <a:rPr lang="en-US" sz="1400" dirty="0"/>
              <a:t>:</a:t>
            </a:r>
          </a:p>
          <a:p>
            <a:r>
              <a:rPr lang="en-US" sz="1400" dirty="0"/>
              <a:t>		mov r10, 1 ; sum value is one</a:t>
            </a:r>
          </a:p>
          <a:p>
            <a:r>
              <a:rPr lang="en-US" sz="1400" dirty="0"/>
              <a:t>		mov r11, 0</a:t>
            </a:r>
          </a:p>
          <a:p>
            <a:r>
              <a:rPr lang="en-US" sz="1400" dirty="0"/>
              <a:t>	Equal:</a:t>
            </a:r>
          </a:p>
          <a:p>
            <a:r>
              <a:rPr lang="en-US" sz="1400" dirty="0"/>
              <a:t>		mov r11, 1 ; this is the carry value, </a:t>
            </a:r>
          </a:p>
          <a:p>
            <a:r>
              <a:rPr lang="en-US" sz="1400" dirty="0"/>
              <a:t>		mov r10, 0 ; and this is the corresponding sum value</a:t>
            </a:r>
          </a:p>
          <a:p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6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167B-05F7-529F-5A27-005E3395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5" y="738988"/>
            <a:ext cx="11029616" cy="988332"/>
          </a:xfrm>
        </p:spPr>
        <p:txBody>
          <a:bodyPr/>
          <a:lstStyle/>
          <a:p>
            <a:r>
              <a:rPr lang="en-US" dirty="0"/>
              <a:t>Multiplier Top Circuits in CPP/</a:t>
            </a:r>
            <a:r>
              <a:rPr lang="en-US" dirty="0" err="1"/>
              <a:t>asm</a:t>
            </a: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C518BC-09D9-C993-957B-D3E8C13B56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8936" y="1978973"/>
            <a:ext cx="2651990" cy="29187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2FC4-C8FD-6791-0694-643F1B48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3104" y="2585463"/>
            <a:ext cx="3978907" cy="334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void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Fig1B(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x,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x2,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y,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y2) {</a:t>
            </a: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//signals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a1 = x &amp; y;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a2 = x2 &amp; y2;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Adder(a1, a2,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1DA97-4ED1-0CCB-214F-A509FA4E6F81}"/>
              </a:ext>
            </a:extLst>
          </p:cNvPr>
          <p:cNvSpPr txBox="1"/>
          <p:nvPr/>
        </p:nvSpPr>
        <p:spPr>
          <a:xfrm>
            <a:off x="7374189" y="2585463"/>
            <a:ext cx="449351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TopRow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:;fig1b top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row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;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first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two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;ADD IN CARRY LATER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M ;set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M array 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Q ; set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Q array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QWORD[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r9, QWORD[rcx+16]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;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second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two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r10, QWORD[rdi+24]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r11, QWORD[rdi+16]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r11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	je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Adder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r9, r10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	je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Adder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AAB3A-F8EC-37C8-2F3D-8383F9703153}"/>
              </a:ext>
            </a:extLst>
          </p:cNvPr>
          <p:cNvSpPr txBox="1"/>
          <p:nvPr/>
        </p:nvSpPr>
        <p:spPr>
          <a:xfrm>
            <a:off x="4198775" y="2062243"/>
            <a:ext cx="174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Cpp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BAA9D-B761-F9BC-C8E1-20D3BF8A9EB2}"/>
              </a:ext>
            </a:extLst>
          </p:cNvPr>
          <p:cNvSpPr txBox="1"/>
          <p:nvPr/>
        </p:nvSpPr>
        <p:spPr>
          <a:xfrm>
            <a:off x="8682056" y="2062243"/>
            <a:ext cx="238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CB97-FCF3-ACC4-436E-84F02313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Other Rows Circuits in CPP/ASM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17D24E-9038-7DDD-DCE4-7371E0B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661" y="1954402"/>
            <a:ext cx="2720576" cy="29491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4B13-2FD5-EF9F-1E5C-C8BF35D6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9237" y="2895820"/>
            <a:ext cx="3972620" cy="2912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void Fig1C(char x, char cc, char y, char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//signal again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a1 = x &amp; y;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Adder(a1, cc,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75E39-B7C0-1CE0-0C10-9236CE236216}"/>
              </a:ext>
            </a:extLst>
          </p:cNvPr>
          <p:cNvSpPr txBox="1"/>
          <p:nvPr/>
        </p:nvSpPr>
        <p:spPr>
          <a:xfrm>
            <a:off x="7081935" y="2895820"/>
            <a:ext cx="473295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SecondRow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Q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;this is where the carry values 		;come in...so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PP1, and PP2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r8, QWORD[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r9, QWORD[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r8,r9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	je A1 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;x1 = M and x2 =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	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jmp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Adder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195C4-2CAD-BF70-DDA2-861D8B4F35A2}"/>
              </a:ext>
            </a:extLst>
          </p:cNvPr>
          <p:cNvSpPr txBox="1"/>
          <p:nvPr/>
        </p:nvSpPr>
        <p:spPr>
          <a:xfrm>
            <a:off x="4114800" y="237260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Cpp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B219E-E7BF-0103-94F8-1A8C09F65F19}"/>
              </a:ext>
            </a:extLst>
          </p:cNvPr>
          <p:cNvSpPr txBox="1"/>
          <p:nvPr/>
        </p:nvSpPr>
        <p:spPr>
          <a:xfrm>
            <a:off x="8915400" y="2372600"/>
            <a:ext cx="1066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6927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1455</Words>
  <Application>Microsoft Office PowerPoint</Application>
  <PresentationFormat>Widescreen</PresentationFormat>
  <Paragraphs>165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Cascadia Mono</vt:lpstr>
      <vt:lpstr>Gill Sans MT</vt:lpstr>
      <vt:lpstr>Wingdings 2</vt:lpstr>
      <vt:lpstr>Dividend</vt:lpstr>
      <vt:lpstr>4 bit multiplier Circuit</vt:lpstr>
      <vt:lpstr>Planned Attack</vt:lpstr>
      <vt:lpstr>VHDL Code and Circuits</vt:lpstr>
      <vt:lpstr>VHDL Subcircuits</vt:lpstr>
      <vt:lpstr>PowerPoint Presentation</vt:lpstr>
      <vt:lpstr>VHDL Full  Adder Subcircuit</vt:lpstr>
      <vt:lpstr>ASM Full  Adder Subcircuit</vt:lpstr>
      <vt:lpstr>Multiplier Top Circuits in CPP/asm</vt:lpstr>
      <vt:lpstr>Multiplier Other Rows Circuits in CPP/ASM</vt:lpstr>
      <vt:lpstr>Where things went wrong</vt:lpstr>
      <vt:lpstr>VHDL PortMap</vt:lpstr>
      <vt:lpstr>Future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16</cp:revision>
  <dcterms:created xsi:type="dcterms:W3CDTF">2022-11-29T05:45:15Z</dcterms:created>
  <dcterms:modified xsi:type="dcterms:W3CDTF">2022-12-07T20:42:31Z</dcterms:modified>
</cp:coreProperties>
</file>