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35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2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27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2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2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104863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2750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58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104858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104858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2750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63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3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3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3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104863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2750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595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6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1048597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38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1048639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447675" y="457200"/>
            <a:ext cx="3705225" cy="95250"/>
          </a:xfrm>
          <a:custGeom>
            <a:avLst/>
            <a:ah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8039100" y="457200"/>
            <a:ext cx="3705225" cy="95250"/>
          </a:xfrm>
          <a:custGeom>
            <a:avLst/>
            <a:ah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4238625" y="457200"/>
            <a:ext cx="3705225" cy="95250"/>
          </a:xfrm>
          <a:custGeom>
            <a:avLst/>
            <a:ah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bIns="0" lIns="0" rIns="0" rtlCol="0" tIns="0" wrap="square"/>
          <a:p/>
        </p:txBody>
      </p:sp>
      <p:pic>
        <p:nvPicPr>
          <p:cNvPr id="2097152" name="bg object 19"/>
          <p:cNvPicPr>
            <a:picLocks/>
          </p:cNvPicPr>
          <p:nvPr/>
        </p:nvPicPr>
        <p:blipFill>
          <a:blip xmlns:r="http://schemas.openxmlformats.org/officeDocument/2006/relationships" r:embed="rId6" cstate="print"/>
          <a:stretch>
            <a:fillRect/>
          </a:stretch>
        </p:blipFill>
        <p:spPr>
          <a:xfrm>
            <a:off x="10509963" y="6448061"/>
            <a:ext cx="1091837" cy="334460"/>
          </a:xfrm>
          <a:prstGeom prst="rect"/>
        </p:spPr>
      </p:pic>
      <p:sp>
        <p:nvSpPr>
          <p:cNvPr id="1048579" name="Holder 2"/>
          <p:cNvSpPr>
            <a:spLocks noGrp="1"/>
          </p:cNvSpPr>
          <p:nvPr>
            <p:ph type="title"/>
          </p:nvPr>
        </p:nvSpPr>
        <p:spPr>
          <a:xfrm>
            <a:off x="5013070" y="3602418"/>
            <a:ext cx="2165858" cy="448945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2750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580" name="Holder 3"/>
          <p:cNvSpPr>
            <a:spLocks noGrp="1"/>
          </p:cNvSpPr>
          <p:nvPr>
            <p:ph type="body" idx="1"/>
          </p:nvPr>
        </p:nvSpPr>
        <p:spPr>
          <a:xfrm>
            <a:off x="447675" y="3086100"/>
            <a:ext cx="11296650" cy="333375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1048581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2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1048583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hyperlink" Target="https://aws.amazon.com/architecture/" TargetMode="Externa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object 2"/>
          <p:cNvSpPr txBox="1"/>
          <p:nvPr/>
        </p:nvSpPr>
        <p:spPr>
          <a:xfrm>
            <a:off x="4137405" y="2185924"/>
            <a:ext cx="4854195" cy="567463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US">
                <a:solidFill>
                  <a:srgbClr val="00B0F0"/>
                </a:solidFill>
                <a:latin typeface="Arial"/>
                <a:cs typeface="Arial"/>
              </a:rPr>
              <a:t>Train ticket booking</a:t>
            </a:r>
            <a:endParaRPr dirty="0" sz="360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1048590" name="object 3"/>
          <p:cNvSpPr txBox="1">
            <a:spLocks noGrp="1"/>
          </p:cNvSpPr>
          <p:nvPr>
            <p:ph type="title"/>
          </p:nvPr>
        </p:nvSpPr>
        <p:spPr>
          <a:xfrm>
            <a:off x="3867150" y="1049655"/>
            <a:ext cx="4326890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0">
                <a:solidFill>
                  <a:srgbClr val="1382AC"/>
                </a:solidFill>
              </a:rPr>
              <a:t>CAP</a:t>
            </a:r>
            <a:r>
              <a:rPr dirty="0" sz="3200" spc="35">
                <a:solidFill>
                  <a:srgbClr val="1382AC"/>
                </a:solidFill>
              </a:rPr>
              <a:t>S</a:t>
            </a:r>
            <a:r>
              <a:rPr dirty="0" sz="3200" spc="-10">
                <a:solidFill>
                  <a:srgbClr val="1382AC"/>
                </a:solidFill>
              </a:rPr>
              <a:t>T</a:t>
            </a:r>
            <a:r>
              <a:rPr dirty="0" sz="3200" spc="-20">
                <a:solidFill>
                  <a:srgbClr val="1382AC"/>
                </a:solidFill>
              </a:rPr>
              <a:t>O</a:t>
            </a:r>
            <a:r>
              <a:rPr dirty="0" sz="3200" spc="20">
                <a:solidFill>
                  <a:srgbClr val="1382AC"/>
                </a:solidFill>
              </a:rPr>
              <a:t>NE</a:t>
            </a:r>
            <a:r>
              <a:rPr dirty="0" sz="3200" spc="-200">
                <a:solidFill>
                  <a:srgbClr val="1382AC"/>
                </a:solidFill>
              </a:rPr>
              <a:t> </a:t>
            </a:r>
            <a:r>
              <a:rPr dirty="0" sz="3200" spc="35">
                <a:solidFill>
                  <a:srgbClr val="1382AC"/>
                </a:solidFill>
              </a:rPr>
              <a:t>P</a:t>
            </a:r>
            <a:r>
              <a:rPr dirty="0" sz="3200" spc="20">
                <a:solidFill>
                  <a:srgbClr val="1382AC"/>
                </a:solidFill>
              </a:rPr>
              <a:t>R</a:t>
            </a:r>
            <a:r>
              <a:rPr dirty="0" sz="3200" spc="-20">
                <a:solidFill>
                  <a:srgbClr val="1382AC"/>
                </a:solidFill>
              </a:rPr>
              <a:t>O</a:t>
            </a:r>
            <a:r>
              <a:rPr dirty="0" sz="3200" spc="15">
                <a:solidFill>
                  <a:srgbClr val="1382AC"/>
                </a:solidFill>
              </a:rPr>
              <a:t>J</a:t>
            </a:r>
            <a:r>
              <a:rPr dirty="0" sz="3200" spc="40">
                <a:solidFill>
                  <a:srgbClr val="1382AC"/>
                </a:solidFill>
              </a:rPr>
              <a:t>E</a:t>
            </a:r>
            <a:r>
              <a:rPr dirty="0" sz="3200" spc="20">
                <a:solidFill>
                  <a:srgbClr val="1382AC"/>
                </a:solidFill>
              </a:rPr>
              <a:t>CT</a:t>
            </a:r>
            <a:endParaRPr sz="3200"/>
          </a:p>
        </p:txBody>
      </p:sp>
      <p:sp>
        <p:nvSpPr>
          <p:cNvPr id="1048591" name="object 4"/>
          <p:cNvSpPr txBox="1"/>
          <p:nvPr/>
        </p:nvSpPr>
        <p:spPr>
          <a:xfrm>
            <a:off x="447674" y="3086100"/>
            <a:ext cx="11363325" cy="2171700"/>
          </a:xfrm>
          <a:prstGeom prst="rect"/>
          <a:solidFill>
            <a:srgbClr val="465258"/>
          </a:solidFill>
        </p:spPr>
        <p:txBody>
          <a:bodyPr bIns="0" lIns="0" rIns="0" rtlCol="0" tIns="0" vert="horz" wrap="square">
            <a:spAutoFit/>
          </a:bodyPr>
          <a:p>
            <a:pPr>
              <a:lnSpc>
                <a:spcPct val="100000"/>
              </a:lnSpc>
            </a:pPr>
            <a:endParaRPr dirty="0"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dirty="0"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dirty="0" sz="2200">
              <a:latin typeface="Times New Roman"/>
              <a:cs typeface="Times New Roman"/>
            </a:endParaRPr>
          </a:p>
          <a:p>
            <a:pPr marL="2763520">
              <a:lnSpc>
                <a:spcPct val="100000"/>
              </a:lnSpc>
            </a:pPr>
            <a:r>
              <a:rPr b="1" dirty="0" sz="2000" spc="15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b="1" dirty="0" sz="2000" spc="4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b="1" dirty="0" sz="2000" spc="15">
                <a:solidFill>
                  <a:schemeClr val="bg1"/>
                </a:solidFill>
                <a:latin typeface="Arial"/>
                <a:cs typeface="Arial"/>
              </a:rPr>
              <a:t>es</a:t>
            </a:r>
            <a:r>
              <a:rPr b="1" dirty="0" sz="2000" spc="5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b="1" dirty="0" sz="2000" spc="45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b="1" dirty="0" sz="2000" spc="10">
                <a:solidFill>
                  <a:schemeClr val="bg1"/>
                </a:solidFill>
                <a:latin typeface="Arial"/>
                <a:cs typeface="Arial"/>
              </a:rPr>
              <a:t>ted</a:t>
            </a:r>
            <a:r>
              <a:rPr b="1" dirty="0" sz="2000" spc="-15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b="1" dirty="0" sz="2000" spc="45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b="1" dirty="0" sz="2000" spc="10">
                <a:solidFill>
                  <a:schemeClr val="bg1"/>
                </a:solidFill>
                <a:latin typeface="Arial"/>
                <a:cs typeface="Arial"/>
              </a:rPr>
              <a:t>y:</a:t>
            </a:r>
            <a:endParaRPr dirty="0" sz="2000">
              <a:solidFill>
                <a:schemeClr val="bg1"/>
              </a:solidFill>
              <a:latin typeface="Arial"/>
              <a:cs typeface="Arial"/>
            </a:endParaRPr>
          </a:p>
          <a:p>
            <a:pPr marL="2763520">
              <a:lnSpc>
                <a:spcPct val="100000"/>
              </a:lnSpc>
            </a:pPr>
            <a:r>
              <a:rPr b="1" dirty="0" sz="2000" spc="10">
                <a:solidFill>
                  <a:schemeClr val="bg1"/>
                </a:solidFill>
                <a:latin typeface="Arial"/>
                <a:cs typeface="Arial"/>
              </a:rPr>
              <a:t>1.</a:t>
            </a:r>
            <a:r>
              <a:rPr b="1" dirty="0" sz="2000" spc="-75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b="1" dirty="0" sz="2000" spc="10">
                <a:solidFill>
                  <a:schemeClr val="bg1"/>
                </a:solidFill>
                <a:latin typeface="Arial"/>
                <a:cs typeface="Arial"/>
              </a:rPr>
              <a:t>St</a:t>
            </a:r>
            <a:r>
              <a:rPr b="1" dirty="0" sz="2000" spc="45">
                <a:solidFill>
                  <a:schemeClr val="bg1"/>
                </a:solidFill>
                <a:latin typeface="Arial"/>
                <a:cs typeface="Arial"/>
              </a:rPr>
              <a:t>ud</a:t>
            </a:r>
            <a:r>
              <a:rPr b="1" dirty="0" sz="2000" spc="15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b="1" dirty="0" sz="2000" spc="45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b="1" dirty="0" sz="2000" spc="5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b="1" dirty="0" sz="2000" spc="-185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b="1" dirty="0" sz="2000" spc="45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b="1" dirty="0" sz="2000" spc="15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b="1" dirty="0" sz="2000" spc="16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b="1" dirty="0" sz="2000" spc="3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b="1" dirty="0" sz="2000" lang="en-US" spc="30">
                <a:solidFill>
                  <a:schemeClr val="bg1"/>
                </a:solidFill>
                <a:latin typeface="Arial"/>
                <a:cs typeface="Arial"/>
              </a:rPr>
              <a:t>: </a:t>
            </a:r>
            <a:r>
              <a:rPr b="1" dirty="0" sz="2000" lang="en-US" spc="30" err="1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b="1" dirty="0" sz="2000" lang="en-US" spc="30" err="1">
                <a:solidFill>
                  <a:schemeClr val="bg1"/>
                </a:solidFill>
                <a:latin typeface="Arial"/>
                <a:cs typeface="Arial"/>
              </a:rPr>
              <a:t>.</a:t>
            </a:r>
            <a:r>
              <a:rPr b="1" dirty="0" sz="2000" lang="en-US" spc="30" err="1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b="1" dirty="0" sz="2000" lang="en-US" spc="30" err="1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b="1" dirty="0" sz="2000" lang="en-US" spc="30" err="1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b="1" dirty="0" sz="2000" lang="en-US" spc="30" err="1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b="1" dirty="0" sz="2000" lang="en-US" spc="30" err="1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b="1" dirty="0" sz="2000" lang="en-US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b="1" dirty="0" sz="2000" lang="en-US" spc="-25">
                <a:solidFill>
                  <a:schemeClr val="bg1"/>
                </a:solidFill>
                <a:latin typeface="Arial"/>
                <a:cs typeface="Arial"/>
              </a:rPr>
              <a:t>Co</a:t>
            </a:r>
            <a:r>
              <a:rPr b="1" dirty="0" sz="2000" lang="en-US" spc="35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b="1" dirty="0" sz="2000" lang="en-US" spc="-35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b="1" dirty="0" sz="2000" lang="en-US" spc="15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b="1" dirty="0" sz="2000" lang="en-US" spc="-30">
                <a:solidFill>
                  <a:schemeClr val="bg1"/>
                </a:solidFill>
                <a:latin typeface="Arial"/>
                <a:cs typeface="Arial"/>
              </a:rPr>
              <a:t>g</a:t>
            </a:r>
            <a:r>
              <a:rPr b="1" dirty="0" sz="2000" lang="en-US" spc="15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b="1" dirty="0" sz="2000" lang="en-US" spc="-185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b="1" dirty="0" sz="2000" lang="en-US" spc="45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b="1" dirty="0" sz="2000" lang="en-US" spc="15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b="1" dirty="0" sz="2000" lang="en-US" spc="85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b="1" dirty="0" sz="2000" lang="en-US" spc="25">
                <a:solidFill>
                  <a:schemeClr val="bg1"/>
                </a:solidFill>
                <a:latin typeface="Arial"/>
                <a:cs typeface="Arial"/>
              </a:rPr>
              <a:t>e: ANNA UNIVERSITY  </a:t>
            </a:r>
            <a:r>
              <a:rPr b="1" dirty="0" sz="2000" lang="en-US">
                <a:solidFill>
                  <a:schemeClr val="bg1"/>
                </a:solidFill>
                <a:latin typeface="Arial"/>
                <a:cs typeface="Arial"/>
              </a:rPr>
              <a:t>-</a:t>
            </a:r>
            <a:r>
              <a:rPr b="1" dirty="0" sz="2000" lang="en-US" spc="-25">
                <a:solidFill>
                  <a:schemeClr val="bg1"/>
                </a:solidFill>
                <a:latin typeface="Arial"/>
                <a:cs typeface="Arial"/>
              </a:rPr>
              <a:t>D</a:t>
            </a:r>
            <a:r>
              <a:rPr b="1" dirty="0" sz="2000" lang="en-US" spc="15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b="1" dirty="0" sz="2000" lang="en-US" spc="-25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b="1" dirty="0" sz="2000" lang="en-US" spc="1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b="1" dirty="0" sz="2000" lang="en-US" spc="-3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b="1" dirty="0" sz="2000" lang="en-US" spc="-7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b="1" dirty="0" sz="2000" lang="en-US" spc="9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b="1" dirty="0" sz="2000" lang="en-US" spc="15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b="1" dirty="0" sz="2000" lang="en-US" spc="-25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b="1" dirty="0" sz="2000" lang="en-US" spc="5">
                <a:solidFill>
                  <a:schemeClr val="bg1"/>
                </a:solidFill>
                <a:latin typeface="Arial"/>
                <a:cs typeface="Arial"/>
              </a:rPr>
              <a:t>t: </a:t>
            </a:r>
            <a:r>
              <a:rPr b="1" sz="2000" lang="en-US" spc="5">
                <a:solidFill>
                  <a:schemeClr val="bg1"/>
                </a:solidFill>
                <a:latin typeface="Arial"/>
                <a:cs typeface="Arial"/>
              </a:rPr>
              <a:t>BTECH </a:t>
            </a:r>
            <a:r>
              <a:rPr b="1" sz="2000" lang="en-US" spc="5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b="1" sz="2000" lang="en-US" spc="5">
                <a:solidFill>
                  <a:schemeClr val="bg1"/>
                </a:solidFill>
                <a:latin typeface="Arial"/>
                <a:cs typeface="Arial"/>
              </a:rPr>
              <a:t>F</a:t>
            </a:r>
            <a:r>
              <a:rPr b="1" sz="2000" lang="en-US" spc="5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b="1" sz="2000" lang="en-US" spc="5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b="1" sz="2000" lang="en-US" spc="5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b="1" sz="2000" lang="en-US" spc="5">
                <a:solidFill>
                  <a:schemeClr val="bg1"/>
                </a:solidFill>
                <a:latin typeface="Arial"/>
                <a:cs typeface="Arial"/>
              </a:rPr>
              <a:t>D</a:t>
            </a:r>
            <a:r>
              <a:rPr b="1" sz="2000" lang="en-US" spc="5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b="1" sz="2000" lang="en-US" spc="5">
                <a:solidFill>
                  <a:schemeClr val="bg1"/>
                </a:solidFill>
                <a:latin typeface="Arial"/>
                <a:cs typeface="Arial"/>
              </a:rPr>
              <a:t>TECHNOLOGY</a:t>
            </a:r>
            <a:endParaRPr b="1" dirty="0" sz="2000" lang="en-US" spc="5">
              <a:solidFill>
                <a:schemeClr val="bg1"/>
              </a:solidFill>
              <a:latin typeface="Arial"/>
              <a:cs typeface="Arial"/>
            </a:endParaRPr>
          </a:p>
          <a:p>
            <a:pPr marL="2763520">
              <a:lnSpc>
                <a:spcPct val="100000"/>
              </a:lnSpc>
            </a:pPr>
            <a:endParaRPr dirty="0"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object 2"/>
          <p:cNvSpPr txBox="1">
            <a:spLocks noGrp="1"/>
          </p:cNvSpPr>
          <p:nvPr>
            <p:ph type="title"/>
          </p:nvPr>
        </p:nvSpPr>
        <p:spPr>
          <a:xfrm>
            <a:off x="234950" y="533400"/>
            <a:ext cx="2165350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5">
                <a:solidFill>
                  <a:srgbClr val="1CACE3"/>
                </a:solidFill>
              </a:rPr>
              <a:t>R</a:t>
            </a:r>
            <a:r>
              <a:rPr dirty="0" sz="3950" spc="-10">
                <a:solidFill>
                  <a:srgbClr val="1CACE3"/>
                </a:solidFill>
              </a:rPr>
              <a:t>ES</a:t>
            </a:r>
            <a:r>
              <a:rPr dirty="0" sz="3950" spc="-5">
                <a:solidFill>
                  <a:srgbClr val="1CACE3"/>
                </a:solidFill>
              </a:rPr>
              <a:t>U</a:t>
            </a:r>
            <a:r>
              <a:rPr dirty="0" sz="3950" spc="-315">
                <a:solidFill>
                  <a:srgbClr val="1CACE3"/>
                </a:solidFill>
              </a:rPr>
              <a:t>L</a:t>
            </a:r>
            <a:r>
              <a:rPr dirty="0" sz="3950" spc="20">
                <a:solidFill>
                  <a:srgbClr val="1CACE3"/>
                </a:solidFill>
              </a:rPr>
              <a:t>T</a:t>
            </a:r>
            <a:endParaRPr dirty="0" sz="3950"/>
          </a:p>
        </p:txBody>
      </p:sp>
      <p:pic>
        <p:nvPicPr>
          <p:cNvPr id="2097156" name="Picture 9" descr="A screenshot of a computer  Description automatically generated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l="-1" t="12223" r="618" b="8889"/>
          <a:stretch>
            <a:fillRect/>
          </a:stretch>
        </p:blipFill>
        <p:spPr>
          <a:xfrm>
            <a:off x="0" y="1100930"/>
            <a:ext cx="3067050" cy="5223670"/>
          </a:xfrm>
          <a:prstGeom prst="rect"/>
        </p:spPr>
      </p:pic>
      <p:pic>
        <p:nvPicPr>
          <p:cNvPr id="2097157" name="Picture 4" descr="A screenshot of a computer  Description automatically generated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"/>
          <a:srcRect t="19561" r="1235" b="14884"/>
          <a:stretch>
            <a:fillRect/>
          </a:stretch>
        </p:blipFill>
        <p:spPr>
          <a:xfrm>
            <a:off x="3203574" y="284165"/>
            <a:ext cx="3048000" cy="4495801"/>
          </a:xfrm>
          <a:prstGeom prst="rect"/>
        </p:spPr>
      </p:pic>
      <p:pic>
        <p:nvPicPr>
          <p:cNvPr id="2097158" name="Picture 6" descr="A screen shot of a movie  Description automatically generated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3"/>
          <a:srcRect t="21111" r="1235" b="17106"/>
          <a:stretch>
            <a:fillRect/>
          </a:stretch>
        </p:blipFill>
        <p:spPr>
          <a:xfrm>
            <a:off x="6280148" y="2274089"/>
            <a:ext cx="3048000" cy="4237041"/>
          </a:xfrm>
          <a:prstGeom prst="rect"/>
        </p:spPr>
      </p:pic>
      <p:pic>
        <p:nvPicPr>
          <p:cNvPr id="2097159" name="Picture 8" descr="A screenshot of a ticketing application  Description automatically generated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4"/>
          <a:srcRect t="18565" r="1235" b="13541"/>
          <a:stretch>
            <a:fillRect/>
          </a:stretch>
        </p:blipFill>
        <p:spPr>
          <a:xfrm>
            <a:off x="9323386" y="284165"/>
            <a:ext cx="2773651" cy="4237042"/>
          </a:xfrm>
          <a:prstGeom prst="rect"/>
        </p:spPr>
      </p:pic>
      <p:sp>
        <p:nvSpPr>
          <p:cNvPr id="1048615" name="TextBox 11"/>
          <p:cNvSpPr txBox="1"/>
          <p:nvPr/>
        </p:nvSpPr>
        <p:spPr>
          <a:xfrm>
            <a:off x="1298575" y="6353173"/>
            <a:ext cx="457200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4</a:t>
            </a:r>
            <a:endParaRPr dirty="0" lang="en-IN"/>
          </a:p>
        </p:txBody>
      </p:sp>
      <p:sp>
        <p:nvSpPr>
          <p:cNvPr id="1048616" name="TextBox 12"/>
          <p:cNvSpPr txBox="1"/>
          <p:nvPr/>
        </p:nvSpPr>
        <p:spPr>
          <a:xfrm>
            <a:off x="4498974" y="4900100"/>
            <a:ext cx="457200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5</a:t>
            </a:r>
            <a:endParaRPr dirty="0" lang="en-IN"/>
          </a:p>
        </p:txBody>
      </p:sp>
      <p:sp>
        <p:nvSpPr>
          <p:cNvPr id="1048617" name="TextBox 13"/>
          <p:cNvSpPr txBox="1"/>
          <p:nvPr/>
        </p:nvSpPr>
        <p:spPr>
          <a:xfrm>
            <a:off x="7775573" y="6511130"/>
            <a:ext cx="590550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6</a:t>
            </a:r>
            <a:endParaRPr dirty="0" lang="en-IN"/>
          </a:p>
        </p:txBody>
      </p:sp>
      <p:sp>
        <p:nvSpPr>
          <p:cNvPr id="1048618" name="TextBox 14"/>
          <p:cNvSpPr txBox="1"/>
          <p:nvPr/>
        </p:nvSpPr>
        <p:spPr>
          <a:xfrm>
            <a:off x="10629900" y="4715434"/>
            <a:ext cx="533400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7</a:t>
            </a:r>
            <a:endParaRPr dirty="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340296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>
                <a:solidFill>
                  <a:srgbClr val="1CACE3"/>
                </a:solidFill>
              </a:rPr>
              <a:t>CONCLUSION</a:t>
            </a:r>
            <a:endParaRPr sz="3950"/>
          </a:p>
        </p:txBody>
      </p:sp>
      <p:sp>
        <p:nvSpPr>
          <p:cNvPr id="1048620" name="TextBox 2"/>
          <p:cNvSpPr txBox="1"/>
          <p:nvPr/>
        </p:nvSpPr>
        <p:spPr>
          <a:xfrm>
            <a:off x="1143000" y="1371600"/>
            <a:ext cx="9906000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Georgia" panose="02040502050405020303" pitchFamily="18" charset="0"/>
              </a:rPr>
              <a:t>The development and deployment of the movie ticket booking system have been successful in addressing the inefficiencies of traditional ticket booking methods. By leveraging technology, we’ve created a user-friendly platform that streamlines the booking process and enhances the overall movie-going experience for customers. The system’s efficient seat management and transaction tracking capabilities contribute to its effectiveness in meeting user demands and generating revenue for theater operator</a:t>
            </a:r>
            <a:endParaRPr dirty="0" sz="2000" lang="en-IN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object 2"/>
          <p:cNvSpPr txBox="1">
            <a:spLocks noGrp="1"/>
          </p:cNvSpPr>
          <p:nvPr>
            <p:ph type="title"/>
          </p:nvPr>
        </p:nvSpPr>
        <p:spPr>
          <a:xfrm>
            <a:off x="614997" y="800988"/>
            <a:ext cx="3304540" cy="5295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300" spc="5">
                <a:solidFill>
                  <a:srgbClr val="1CACE3"/>
                </a:solidFill>
              </a:rPr>
              <a:t>FUTURE</a:t>
            </a:r>
            <a:r>
              <a:rPr dirty="0" sz="3300" spc="-110">
                <a:solidFill>
                  <a:srgbClr val="1CACE3"/>
                </a:solidFill>
              </a:rPr>
              <a:t> </a:t>
            </a:r>
            <a:r>
              <a:rPr dirty="0" sz="3300" spc="-15">
                <a:solidFill>
                  <a:srgbClr val="1CACE3"/>
                </a:solidFill>
              </a:rPr>
              <a:t>SCOPE</a:t>
            </a:r>
            <a:endParaRPr sz="3300"/>
          </a:p>
        </p:txBody>
      </p:sp>
      <p:sp>
        <p:nvSpPr>
          <p:cNvPr id="1048622" name="TextBox 2"/>
          <p:cNvSpPr txBox="1"/>
          <p:nvPr/>
        </p:nvSpPr>
        <p:spPr>
          <a:xfrm>
            <a:off x="762000" y="1240319"/>
            <a:ext cx="10363200" cy="58826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/>
              <a:t>Enhanced User Features:	</a:t>
            </a:r>
          </a:p>
          <a:p>
            <a:r>
              <a:rPr dirty="0" sz="2000" lang="en-US"/>
              <a:t>Implement user accounts and profiles for personalized recommendations, booking history, and loyalty rewards.		</a:t>
            </a:r>
          </a:p>
          <a:p>
            <a:r>
              <a:rPr dirty="0" sz="2000" lang="en-US"/>
              <a:t>Integrate social media platforms for sharing movie choices and inviting friends to join bookings.	</a:t>
            </a:r>
          </a:p>
          <a:p>
            <a:r>
              <a:rPr dirty="0" sz="2000" lang="en-US"/>
              <a:t>Advanced Seat Allocation Algorithms:	</a:t>
            </a:r>
          </a:p>
          <a:p>
            <a:r>
              <a:rPr dirty="0" sz="2000" lang="en-US"/>
              <a:t>Develop smarter algorithms for seat allocation, considering factors such as group bookings, seat preferences, and optimizing theater occupancy.	</a:t>
            </a:r>
          </a:p>
          <a:p>
            <a:r>
              <a:rPr dirty="0" sz="2000" lang="en-US"/>
              <a:t>Integration with External Services:	</a:t>
            </a:r>
          </a:p>
          <a:p>
            <a:r>
              <a:rPr dirty="0" sz="2000" lang="en-US"/>
              <a:t>Integrate with movie review aggregators to provide users with ratings and reviews for each movie.	</a:t>
            </a:r>
          </a:p>
          <a:p>
            <a:r>
              <a:rPr dirty="0" sz="2000" lang="en-US"/>
              <a:t>Partner with food delivery services to offer movie-themed food and beverage options for online ordering during booking.	</a:t>
            </a:r>
          </a:p>
          <a:p>
            <a:r>
              <a:rPr dirty="0" sz="2000" lang="en-US"/>
              <a:t>Expansion to Other Platforms:	</a:t>
            </a:r>
          </a:p>
          <a:p>
            <a:r>
              <a:rPr dirty="0" sz="2000" lang="en-US"/>
              <a:t>Develop mobile applications for iOS and Android devices to reach a wider audience and provide on-the-go booking convenience.	</a:t>
            </a:r>
          </a:p>
          <a:p>
            <a:r>
              <a:rPr dirty="0" sz="2000" lang="en-US"/>
              <a:t>Continuous Improvement and Feedback:	</a:t>
            </a:r>
          </a:p>
          <a:p>
            <a:r>
              <a:rPr dirty="0" sz="2000" lang="en-US"/>
              <a:t>Gather user feedback regularly to identify areas for improvement and implement updates to enhance the system’s functionality and user experience                    </a:t>
            </a:r>
            <a:endParaRPr dirty="0" sz="200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3451860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5">
                <a:solidFill>
                  <a:srgbClr val="1CACE3"/>
                </a:solidFill>
              </a:rPr>
              <a:t>R</a:t>
            </a:r>
            <a:r>
              <a:rPr dirty="0" sz="3950" spc="-10">
                <a:solidFill>
                  <a:srgbClr val="1CACE3"/>
                </a:solidFill>
              </a:rPr>
              <a:t>E</a:t>
            </a:r>
            <a:r>
              <a:rPr dirty="0" sz="3950" spc="-15">
                <a:solidFill>
                  <a:srgbClr val="1CACE3"/>
                </a:solidFill>
              </a:rPr>
              <a:t>F</a:t>
            </a:r>
            <a:r>
              <a:rPr dirty="0" sz="3950" spc="-10">
                <a:solidFill>
                  <a:srgbClr val="1CACE3"/>
                </a:solidFill>
              </a:rPr>
              <a:t>E</a:t>
            </a:r>
            <a:r>
              <a:rPr dirty="0" sz="3950" spc="-5">
                <a:solidFill>
                  <a:srgbClr val="1CACE3"/>
                </a:solidFill>
              </a:rPr>
              <a:t>R</a:t>
            </a:r>
            <a:r>
              <a:rPr dirty="0" sz="3950" spc="-10">
                <a:solidFill>
                  <a:srgbClr val="1CACE3"/>
                </a:solidFill>
              </a:rPr>
              <a:t>E</a:t>
            </a:r>
            <a:r>
              <a:rPr dirty="0" sz="3950" spc="-5">
                <a:solidFill>
                  <a:srgbClr val="1CACE3"/>
                </a:solidFill>
              </a:rPr>
              <a:t>NC</a:t>
            </a:r>
            <a:r>
              <a:rPr dirty="0" sz="3950" spc="-10">
                <a:solidFill>
                  <a:srgbClr val="1CACE3"/>
                </a:solidFill>
              </a:rPr>
              <a:t>E</a:t>
            </a:r>
            <a:r>
              <a:rPr dirty="0" sz="3950" spc="20">
                <a:solidFill>
                  <a:srgbClr val="1CACE3"/>
                </a:solidFill>
              </a:rPr>
              <a:t>S</a:t>
            </a:r>
            <a:endParaRPr sz="3950"/>
          </a:p>
        </p:txBody>
      </p:sp>
      <p:sp>
        <p:nvSpPr>
          <p:cNvPr id="1048624" name="TextBox 2"/>
          <p:cNvSpPr txBox="1"/>
          <p:nvPr/>
        </p:nvSpPr>
        <p:spPr>
          <a:xfrm>
            <a:off x="1752600" y="1524000"/>
            <a:ext cx="8001000" cy="25298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G. Aggarwal, N. Sharma, and R. Kapoor, “Optimization Techniques for Seat Allocation in Online hotel Booking Systems,” International Journal of Computer Applications, vol. 182, no. 12, 2018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“ Building Scalable Web Architecture and Distributed Systems” by AWS: </a:t>
            </a:r>
            <a:r>
              <a:rPr dirty="0" sz="2000" lang="en-US">
                <a:latin typeface="Georgia" panose="02040502050405020303" pitchFamily="18" charset="0"/>
                <a:hlinkClick r:id="rId1"/>
              </a:rPr>
              <a:t>https://aws.amazon.com/architecture/</a:t>
            </a:r>
            <a:endParaRPr dirty="0" sz="2000" lang="en-US">
              <a:latin typeface="Georgia" panose="02040502050405020303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  “The Evolution of Online Ticketing Systems: Case Studies and Trends” by Ticketmaster:  https://www.ticketmaster.com/</a:t>
            </a:r>
            <a:endParaRPr dirty="0" sz="2000" lang="en-IN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object 2"/>
          <p:cNvSpPr txBox="1">
            <a:spLocks noGrp="1"/>
          </p:cNvSpPr>
          <p:nvPr>
            <p:ph type="title"/>
          </p:nvPr>
        </p:nvSpPr>
        <p:spPr>
          <a:xfrm>
            <a:off x="5013070" y="3602418"/>
            <a:ext cx="2165858" cy="422275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50165">
              <a:lnSpc>
                <a:spcPct val="100000"/>
              </a:lnSpc>
              <a:spcBef>
                <a:spcPts val="125"/>
              </a:spcBef>
            </a:pPr>
            <a:r>
              <a:rPr dirty="0" spc="30"/>
              <a:t>THANK</a:t>
            </a:r>
            <a:r>
              <a:rPr dirty="0" spc="-145"/>
              <a:t> </a:t>
            </a:r>
            <a:r>
              <a:rPr dirty="0" spc="25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object 2"/>
          <p:cNvSpPr txBox="1">
            <a:spLocks noGrp="1"/>
          </p:cNvSpPr>
          <p:nvPr>
            <p:ph type="title"/>
          </p:nvPr>
        </p:nvSpPr>
        <p:spPr>
          <a:xfrm>
            <a:off x="929005" y="1391602"/>
            <a:ext cx="1575435" cy="422276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30"/>
              <a:t>OU</a:t>
            </a:r>
            <a:r>
              <a:rPr dirty="0" spc="40"/>
              <a:t>TL</a:t>
            </a:r>
            <a:r>
              <a:rPr dirty="0" spc="-95"/>
              <a:t>I</a:t>
            </a:r>
            <a:r>
              <a:rPr dirty="0" spc="30"/>
              <a:t>N</a:t>
            </a:r>
            <a:r>
              <a:rPr dirty="0" spc="15"/>
              <a:t>E</a:t>
            </a:r>
          </a:p>
        </p:txBody>
      </p:sp>
      <p:sp>
        <p:nvSpPr>
          <p:cNvPr id="1048593" name="object 3"/>
          <p:cNvSpPr txBox="1"/>
          <p:nvPr/>
        </p:nvSpPr>
        <p:spPr>
          <a:xfrm>
            <a:off x="917575" y="1952988"/>
            <a:ext cx="4178300" cy="3813175"/>
          </a:xfrm>
          <a:prstGeom prst="rect"/>
        </p:spPr>
        <p:txBody>
          <a:bodyPr bIns="0" lIns="0" rIns="0" rtlCol="0" tIns="184785" vert="horz" wrap="square">
            <a:spAutoFit/>
          </a:bodyPr>
          <a:p>
            <a:pPr indent="-305435" marL="317500">
              <a:lnSpc>
                <a:spcPct val="100000"/>
              </a:lnSpc>
              <a:spcBef>
                <a:spcPts val="14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algn="l" pos="317500"/>
                <a:tab algn="l" pos="318135"/>
              </a:tabLst>
            </a:pPr>
            <a:r>
              <a:rPr b="1" dirty="0" sz="2000" spc="20">
                <a:solidFill>
                  <a:srgbClr val="404040"/>
                </a:solidFill>
                <a:latin typeface="Arial"/>
                <a:cs typeface="Arial"/>
              </a:rPr>
              <a:t>Problem</a:t>
            </a:r>
            <a:r>
              <a:rPr b="1" dirty="0" sz="2000" spc="-1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  <a:p>
            <a:pPr indent="-305435" marL="317500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algn="l" pos="317500"/>
                <a:tab algn="l" pos="318135"/>
              </a:tabLst>
            </a:pP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b="1" dirty="0" sz="2000" spc="4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b="1" dirty="0" sz="2000" spc="45">
                <a:solidFill>
                  <a:srgbClr val="404040"/>
                </a:solidFill>
                <a:latin typeface="Arial"/>
                <a:cs typeface="Arial"/>
              </a:rPr>
              <a:t>opo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sed</a:t>
            </a:r>
            <a:r>
              <a:rPr b="1" dirty="0" sz="2000" spc="-2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Sy</a:t>
            </a:r>
            <a:r>
              <a:rPr b="1" dirty="0" sz="2000" spc="5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b="1" dirty="0" sz="2000" spc="10">
                <a:solidFill>
                  <a:srgbClr val="404040"/>
                </a:solidFill>
                <a:latin typeface="Arial"/>
                <a:cs typeface="Arial"/>
              </a:rPr>
              <a:t>te</a:t>
            </a:r>
            <a:r>
              <a:rPr b="1" dirty="0" sz="2000" spc="9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b="1" dirty="0" sz="2000" spc="35">
                <a:solidFill>
                  <a:srgbClr val="404040"/>
                </a:solidFill>
                <a:latin typeface="Arial"/>
                <a:cs typeface="Arial"/>
              </a:rPr>
              <a:t>/</a:t>
            </a:r>
            <a:r>
              <a:rPr b="1" dirty="0" sz="2000" spc="-65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b="1" dirty="0" sz="2000" spc="45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b="1" dirty="0" sz="2000" spc="-35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b="1" dirty="0" sz="2000" spc="-25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b="1" dirty="0" sz="2000" spc="5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b="1" dirty="0" sz="2000" spc="35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b="1" dirty="0" sz="2000" spc="-25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indent="-305435" marL="317500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algn="l" pos="317500"/>
                <a:tab algn="l" pos="318135"/>
              </a:tabLst>
            </a:pP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Sy</a:t>
            </a:r>
            <a:r>
              <a:rPr b="1" dirty="0" sz="2000" spc="5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tem</a:t>
            </a:r>
            <a:r>
              <a:rPr b="1" dirty="0" sz="20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b="1" dirty="0" sz="2000" spc="5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eve</a:t>
            </a:r>
            <a:r>
              <a:rPr b="1" dirty="0" sz="2000" spc="4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b="1" dirty="0" sz="2000" spc="5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b="1" dirty="0" sz="2000" spc="-25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b="1" dirty="0" sz="2000" spc="2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b="1" dirty="0" sz="2000" spc="-6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b="1" dirty="0" sz="2000" spc="5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b="1" dirty="0" sz="2000" spc="5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b="1" dirty="0" sz="2000" spc="-254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b="1" dirty="0" sz="2000" spc="-25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b="1" dirty="0" sz="2000" spc="50">
                <a:solidFill>
                  <a:srgbClr val="404040"/>
                </a:solidFill>
                <a:latin typeface="Arial"/>
                <a:cs typeface="Arial"/>
              </a:rPr>
              <a:t>pp</a:t>
            </a:r>
            <a:r>
              <a:rPr b="1" dirty="0" sz="2000" spc="45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b="1" dirty="0" sz="2000" spc="5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b="1" dirty="0" sz="2000" spc="-6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  <a:p>
            <a:pPr indent="-305435" marL="317500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algn="l" pos="317500"/>
                <a:tab algn="l" pos="318135"/>
              </a:tabLst>
            </a:pPr>
            <a:r>
              <a:rPr b="1" dirty="0" sz="2000" spc="-25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b="1" dirty="0" sz="2000" spc="35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b="1" dirty="0" sz="2000" spc="45">
                <a:solidFill>
                  <a:srgbClr val="404040"/>
                </a:solidFill>
                <a:latin typeface="Arial"/>
                <a:cs typeface="Arial"/>
              </a:rPr>
              <a:t>go</a:t>
            </a:r>
            <a:r>
              <a:rPr b="1" dirty="0" sz="2000" spc="4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b="1" dirty="0" sz="2000" spc="35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b="1" dirty="0" sz="2000" spc="5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b="1" dirty="0" sz="2000" spc="-25">
                <a:solidFill>
                  <a:srgbClr val="404040"/>
                </a:solidFill>
                <a:latin typeface="Arial"/>
                <a:cs typeface="Arial"/>
              </a:rPr>
              <a:t>h</a:t>
            </a:r>
            <a:r>
              <a:rPr b="1" dirty="0" sz="2000" spc="2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b="1" dirty="0" sz="2000" spc="-1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&amp;</a:t>
            </a:r>
            <a:r>
              <a:rPr b="1" dirty="0" sz="2000" spc="-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b="1" dirty="0" sz="2000" spc="45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b="1" dirty="0" sz="2000" spc="45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b="1" dirty="0" sz="2000" spc="35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b="1" dirty="0" sz="2000" spc="45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b="1" dirty="0" sz="2000" spc="-65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me</a:t>
            </a:r>
            <a:r>
              <a:rPr b="1" dirty="0" sz="2000" spc="45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b="1" dirty="0" sz="2000" spc="5">
                <a:solidFill>
                  <a:srgbClr val="404040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indent="-305435" marL="317500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algn="l" pos="317500"/>
                <a:tab algn="l" pos="318135"/>
              </a:tabLst>
            </a:pPr>
            <a:r>
              <a:rPr b="1" dirty="0" sz="2000" spc="25">
                <a:solidFill>
                  <a:srgbClr val="404040"/>
                </a:solidFill>
                <a:latin typeface="Arial"/>
                <a:cs typeface="Arial"/>
              </a:rPr>
              <a:t>Result</a:t>
            </a:r>
            <a:endParaRPr sz="2000">
              <a:latin typeface="Arial"/>
              <a:cs typeface="Arial"/>
            </a:endParaRPr>
          </a:p>
          <a:p>
            <a:pPr indent="-305435" marL="317500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algn="l" pos="317500"/>
                <a:tab algn="l" pos="318135"/>
              </a:tabLst>
            </a:pPr>
            <a:r>
              <a:rPr b="1" dirty="0" sz="2000" spc="20">
                <a:solidFill>
                  <a:srgbClr val="404040"/>
                </a:solidFill>
                <a:latin typeface="Arial"/>
                <a:cs typeface="Arial"/>
              </a:rPr>
              <a:t>Conclusion</a:t>
            </a:r>
            <a:endParaRPr sz="2000">
              <a:latin typeface="Arial"/>
              <a:cs typeface="Arial"/>
            </a:endParaRPr>
          </a:p>
          <a:p>
            <a:pPr indent="-305435" marL="317500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algn="l" pos="317500"/>
                <a:tab algn="l" pos="318135"/>
              </a:tabLst>
            </a:pPr>
            <a:r>
              <a:rPr b="1" dirty="0" sz="2000" spc="45">
                <a:solidFill>
                  <a:srgbClr val="404040"/>
                </a:solidFill>
                <a:latin typeface="Arial"/>
                <a:cs typeface="Arial"/>
              </a:rPr>
              <a:t>Fu</a:t>
            </a:r>
            <a:r>
              <a:rPr b="1" dirty="0" sz="2000" spc="5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b="1" dirty="0" sz="2000" spc="45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b="1" dirty="0" sz="2000" spc="4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b="1" dirty="0" sz="2000" spc="-1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Sc</a:t>
            </a:r>
            <a:r>
              <a:rPr b="1" dirty="0" sz="2000" spc="45">
                <a:solidFill>
                  <a:srgbClr val="404040"/>
                </a:solidFill>
                <a:latin typeface="Arial"/>
                <a:cs typeface="Arial"/>
              </a:rPr>
              <a:t>op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indent="-305435" marL="317500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algn="l" pos="317500"/>
                <a:tab algn="l" pos="318135"/>
              </a:tabLst>
            </a:pPr>
            <a:r>
              <a:rPr b="1" dirty="0" sz="2000" spc="20">
                <a:solidFill>
                  <a:srgbClr val="404040"/>
                </a:solidFill>
                <a:latin typeface="Arial"/>
                <a:cs typeface="Arial"/>
              </a:rPr>
              <a:t>References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69150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5">
                <a:solidFill>
                  <a:srgbClr val="1CACE3"/>
                </a:solidFill>
              </a:rPr>
              <a:t>PROBLEM</a:t>
            </a:r>
            <a:r>
              <a:rPr dirty="0" sz="3950" spc="204">
                <a:solidFill>
                  <a:srgbClr val="1CACE3"/>
                </a:solidFill>
              </a:rPr>
              <a:t> </a:t>
            </a:r>
            <a:r>
              <a:rPr dirty="0" sz="3950" spc="-75">
                <a:solidFill>
                  <a:srgbClr val="1CACE3"/>
                </a:solidFill>
              </a:rPr>
              <a:t>STATEMENT</a:t>
            </a:r>
            <a:endParaRPr sz="3950"/>
          </a:p>
        </p:txBody>
      </p:sp>
      <p:sp>
        <p:nvSpPr>
          <p:cNvPr id="1048599" name="TextBox 2"/>
          <p:cNvSpPr txBox="1"/>
          <p:nvPr/>
        </p:nvSpPr>
        <p:spPr>
          <a:xfrm>
            <a:off x="660400" y="1828800"/>
            <a:ext cx="10007600" cy="2246769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Georgia" panose="02040502050405020303" pitchFamily="18" charset="0"/>
              </a:rPr>
              <a:t>To develop an automated movie ticket booking system that offers users a seamless and convenient way to browse available movies, select preferred seats, and complete bookings online. By addressing these challenges, the system aims to enhance the overall movie-going experience for customers while streamlining the ticket booking process for theater operators.</a:t>
            </a:r>
          </a:p>
          <a:p>
            <a:r>
              <a:rPr dirty="0" sz="2000" lang="en-US">
                <a:latin typeface="Georgia" panose="02040502050405020303" pitchFamily="18" charset="0"/>
              </a:rPr>
              <a:t>With this problem statement in mind, we can proceed to propose solutions and outline the system approach for developing the movie ticket booking system.</a:t>
            </a:r>
            <a:endParaRPr dirty="0" sz="2000" lang="en-IN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64324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5">
                <a:solidFill>
                  <a:srgbClr val="1CACE3"/>
                </a:solidFill>
              </a:rPr>
              <a:t>PROPOSED</a:t>
            </a:r>
            <a:r>
              <a:rPr dirty="0" sz="3950" spc="254">
                <a:solidFill>
                  <a:srgbClr val="1CACE3"/>
                </a:solidFill>
              </a:rPr>
              <a:t> </a:t>
            </a:r>
            <a:r>
              <a:rPr dirty="0" sz="3950">
                <a:solidFill>
                  <a:srgbClr val="1CACE3"/>
                </a:solidFill>
              </a:rPr>
              <a:t>SOLUTION</a:t>
            </a:r>
            <a:endParaRPr sz="3950"/>
          </a:p>
        </p:txBody>
      </p:sp>
      <p:sp>
        <p:nvSpPr>
          <p:cNvPr id="1048601" name="TextBox 2"/>
          <p:cNvSpPr txBox="1"/>
          <p:nvPr/>
        </p:nvSpPr>
        <p:spPr>
          <a:xfrm>
            <a:off x="914400" y="1187767"/>
            <a:ext cx="9906000" cy="4968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>
                <a:latin typeface="Georgia" panose="02040502050405020303" pitchFamily="18" charset="0"/>
              </a:rPr>
              <a:t>The program should handle various scenarios such as:-</a:t>
            </a:r>
          </a:p>
          <a:p>
            <a:endParaRPr b="1" dirty="0" sz="2000" lang="en-US">
              <a:latin typeface="Georgia" panose="02040502050405020303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 Ensuring that seats are not double-booked.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 Providing real-time updates on seat availability. 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Handling payment transactions securely.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Allowing users to select specific seats or letting the system assign seats automatically.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 Providing a user-friendly interface for seamless booking experience.</a:t>
            </a:r>
          </a:p>
          <a:p>
            <a:endParaRPr dirty="0" sz="2000" lang="en-US">
              <a:latin typeface="Georgia" panose="02040502050405020303" pitchFamily="18" charset="0"/>
            </a:endParaRPr>
          </a:p>
          <a:p>
            <a:r>
              <a:rPr b="1" dirty="0" sz="2000" lang="en-US">
                <a:latin typeface="Georgia" panose="02040502050405020303" pitchFamily="18" charset="0"/>
              </a:rPr>
              <a:t>Key Features:</a:t>
            </a:r>
          </a:p>
          <a:p>
            <a:endParaRPr b="1" dirty="0" sz="2000" lang="en-US">
              <a:latin typeface="Georgia" panose="02040502050405020303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User authentication and authorization.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Integration with payment gateways for secure transactions.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Real-time updates on seat availability and showtimes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Support for different ticket types and pricing.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 Automated email confirmations for bookings and cancellations.</a:t>
            </a:r>
            <a:endParaRPr dirty="0" sz="2000" lang="en-IN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2"/>
          <p:cNvSpPr txBox="1">
            <a:spLocks noGrp="1"/>
          </p:cNvSpPr>
          <p:nvPr>
            <p:ph type="title"/>
          </p:nvPr>
        </p:nvSpPr>
        <p:spPr>
          <a:xfrm>
            <a:off x="660400" y="497205"/>
            <a:ext cx="5242560" cy="6007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366645"/>
              </a:tabLst>
            </a:pPr>
            <a:r>
              <a:rPr dirty="0" sz="3950" spc="-5">
                <a:solidFill>
                  <a:srgbClr val="1CACE3"/>
                </a:solidFill>
              </a:rPr>
              <a:t>SYSTEM	</a:t>
            </a:r>
            <a:r>
              <a:rPr dirty="0" sz="3950" spc="-15">
                <a:solidFill>
                  <a:srgbClr val="1CACE3"/>
                </a:solidFill>
              </a:rPr>
              <a:t>APPROACH</a:t>
            </a:r>
            <a:endParaRPr sz="3950"/>
          </a:p>
        </p:txBody>
      </p:sp>
      <p:sp>
        <p:nvSpPr>
          <p:cNvPr id="1048603" name="TextBox 2"/>
          <p:cNvSpPr txBox="1"/>
          <p:nvPr/>
        </p:nvSpPr>
        <p:spPr>
          <a:xfrm>
            <a:off x="1066800" y="1567444"/>
            <a:ext cx="7848600" cy="1938992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>
                <a:latin typeface="Georgia" panose="02040502050405020303" pitchFamily="18" charset="0"/>
              </a:rPr>
              <a:t>Technologies Used:</a:t>
            </a:r>
          </a:p>
          <a:p>
            <a:endParaRPr b="1" dirty="0" sz="2000" lang="en-IN">
              <a:latin typeface="Georgia" panose="02040502050405020303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IN">
                <a:latin typeface="Georgia" panose="02040502050405020303" pitchFamily="18" charset="0"/>
              </a:rPr>
              <a:t> Python programming language for backend development.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IN">
                <a:latin typeface="Georgia" panose="02040502050405020303" pitchFamily="18" charset="0"/>
              </a:rPr>
              <a:t> GUI framework like </a:t>
            </a:r>
            <a:r>
              <a:rPr dirty="0" sz="2000" lang="en-IN" err="1">
                <a:latin typeface="Georgia" panose="02040502050405020303" pitchFamily="18" charset="0"/>
              </a:rPr>
              <a:t>Tkinter</a:t>
            </a:r>
            <a:r>
              <a:rPr dirty="0" sz="2000" lang="en-IN">
                <a:latin typeface="Georgia" panose="02040502050405020303" pitchFamily="18" charset="0"/>
              </a:rPr>
              <a:t> or </a:t>
            </a:r>
            <a:r>
              <a:rPr dirty="0" sz="2000" lang="en-IN" err="1">
                <a:latin typeface="Georgia" panose="02040502050405020303" pitchFamily="18" charset="0"/>
              </a:rPr>
              <a:t>PyQt</a:t>
            </a:r>
            <a:r>
              <a:rPr dirty="0" sz="2000" lang="en-IN">
                <a:latin typeface="Georgia" panose="02040502050405020303" pitchFamily="18" charset="0"/>
              </a:rPr>
              <a:t> for frontend interface.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IN">
                <a:latin typeface="Georgia" panose="02040502050405020303" pitchFamily="18" charset="0"/>
              </a:rPr>
              <a:t>SQLite or MySQL for database management.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IN">
                <a:latin typeface="Georgia" panose="02040502050405020303" pitchFamily="18" charset="0"/>
              </a:rPr>
              <a:t> GitHub for version control and collaboration.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724344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10">
                <a:solidFill>
                  <a:srgbClr val="1CACE3"/>
                </a:solidFill>
              </a:rPr>
              <a:t>ALGORITHM</a:t>
            </a:r>
            <a:r>
              <a:rPr dirty="0" sz="3950" spc="350">
                <a:solidFill>
                  <a:srgbClr val="1CACE3"/>
                </a:solidFill>
              </a:rPr>
              <a:t> </a:t>
            </a:r>
            <a:r>
              <a:rPr dirty="0" sz="3950" spc="20">
                <a:solidFill>
                  <a:srgbClr val="1CACE3"/>
                </a:solidFill>
              </a:rPr>
              <a:t>&amp;</a:t>
            </a:r>
            <a:r>
              <a:rPr dirty="0" sz="3950" spc="-20">
                <a:solidFill>
                  <a:srgbClr val="1CACE3"/>
                </a:solidFill>
              </a:rPr>
              <a:t> </a:t>
            </a:r>
            <a:r>
              <a:rPr dirty="0" sz="3950" spc="5">
                <a:solidFill>
                  <a:srgbClr val="1CACE3"/>
                </a:solidFill>
              </a:rPr>
              <a:t>DEPLOYMENT</a:t>
            </a:r>
            <a:endParaRPr dirty="0" sz="3950"/>
          </a:p>
        </p:txBody>
      </p:sp>
      <p:sp>
        <p:nvSpPr>
          <p:cNvPr id="1048605" name="TextBox 2"/>
          <p:cNvSpPr txBox="1"/>
          <p:nvPr/>
        </p:nvSpPr>
        <p:spPr>
          <a:xfrm>
            <a:off x="990600" y="1447800"/>
            <a:ext cx="10058400" cy="49682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Georgia" panose="02040502050405020303" pitchFamily="18" charset="0"/>
              </a:rPr>
              <a:t>Algorithm:</a:t>
            </a:r>
          </a:p>
          <a:p>
            <a:r>
              <a:rPr dirty="0" sz="2000" lang="en-US">
                <a:latin typeface="Georgia" panose="02040502050405020303" pitchFamily="18" charset="0"/>
              </a:rPr>
              <a:t>Movie Selection:	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Users browse available movies and select their preferred movie from the list.</a:t>
            </a:r>
          </a:p>
          <a:p>
            <a:r>
              <a:rPr dirty="0" sz="2000" lang="en-US">
                <a:latin typeface="Georgia" panose="02040502050405020303" pitchFamily="18" charset="0"/>
              </a:rPr>
              <a:t>Seat Selection:		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After selecting a movie, users choose the number of tickets they want to book and select their preferred seats from the seating layout displayed on the interface.	</a:t>
            </a:r>
          </a:p>
          <a:p>
            <a:r>
              <a:rPr dirty="0" sz="2000" lang="en-US">
                <a:latin typeface="Georgia" panose="02040502050405020303" pitchFamily="18" charset="0"/>
              </a:rPr>
              <a:t>Seat Availability Check: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Before confirming the booking, the system checks the availability of selected seats to prevent overbooking and ensure a seamless experience for users.</a:t>
            </a:r>
          </a:p>
          <a:p>
            <a:r>
              <a:rPr dirty="0" sz="2000" lang="en-US">
                <a:latin typeface="Georgia" panose="02040502050405020303" pitchFamily="18" charset="0"/>
              </a:rPr>
              <a:t>Booking Confirmation:	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Once seat availability is confirmed, users proceed to the payment stage where they provide necessary details and complete the booking.	</a:t>
            </a:r>
          </a:p>
          <a:p>
            <a:r>
              <a:rPr dirty="0" sz="2000" lang="en-US">
                <a:latin typeface="Georgia" panose="02040502050405020303" pitchFamily="18" charset="0"/>
              </a:rPr>
              <a:t>Transaction Processing:	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The system processes the transaction securely, deducting the cost of tickets from the user’s account and updating the seat availability accordingly.	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5715000" cy="419100"/>
          </a:xfrm>
        </p:spPr>
        <p:txBody>
          <a:bodyPr/>
          <a:p>
            <a:r>
              <a:rPr dirty="0" sz="2800" lang="en-IN" spc="-10">
                <a:solidFill>
                  <a:srgbClr val="1CACE3"/>
                </a:solidFill>
              </a:rPr>
              <a:t>ALGORITHM</a:t>
            </a:r>
            <a:r>
              <a:rPr dirty="0" sz="2800" lang="en-IN" spc="350">
                <a:solidFill>
                  <a:srgbClr val="1CACE3"/>
                </a:solidFill>
              </a:rPr>
              <a:t> </a:t>
            </a:r>
            <a:r>
              <a:rPr dirty="0" sz="2800" lang="en-IN" spc="20">
                <a:solidFill>
                  <a:srgbClr val="1CACE3"/>
                </a:solidFill>
              </a:rPr>
              <a:t>&amp;</a:t>
            </a:r>
            <a:r>
              <a:rPr dirty="0" sz="2800" lang="en-IN" spc="-20">
                <a:solidFill>
                  <a:srgbClr val="1CACE3"/>
                </a:solidFill>
              </a:rPr>
              <a:t> </a:t>
            </a:r>
            <a:r>
              <a:rPr dirty="0" sz="2800" lang="en-IN" spc="5">
                <a:solidFill>
                  <a:srgbClr val="1CACE3"/>
                </a:solidFill>
              </a:rPr>
              <a:t>DEPLOYMENT</a:t>
            </a:r>
            <a:endParaRPr dirty="0" lang="en-IN"/>
          </a:p>
        </p:txBody>
      </p:sp>
      <p:sp>
        <p:nvSpPr>
          <p:cNvPr id="1048607" name="TextBox 3"/>
          <p:cNvSpPr txBox="1"/>
          <p:nvPr/>
        </p:nvSpPr>
        <p:spPr>
          <a:xfrm>
            <a:off x="1066800" y="1508844"/>
            <a:ext cx="9220200" cy="49682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Georgia" panose="02040502050405020303" pitchFamily="18" charset="0"/>
              </a:rPr>
              <a:t>Booking Confirmation:	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Finally, the system generates a booking confirmation receipt for the user, which includes details such as movie name, showtime, seat numbers, and transaction ID.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000" lang="en-US">
              <a:latin typeface="Georgia" panose="02040502050405020303" pitchFamily="18" charset="0"/>
            </a:endParaRPr>
          </a:p>
          <a:p>
            <a:r>
              <a:rPr dirty="0" sz="2000" lang="en-US">
                <a:latin typeface="Georgia" panose="02040502050405020303" pitchFamily="18" charset="0"/>
              </a:rPr>
              <a:t>Server-Side Development:	</a:t>
            </a:r>
          </a:p>
          <a:p>
            <a:r>
              <a:rPr dirty="0" sz="2000" lang="en-US">
                <a:latin typeface="Georgia" panose="02040502050405020303" pitchFamily="18" charset="0"/>
              </a:rPr>
              <a:t>•   Develop the backend of the system using Python, Django, or Flask frameworks to handle user requests, manage data, and process transactions securely.	</a:t>
            </a:r>
          </a:p>
          <a:p>
            <a:r>
              <a:rPr dirty="0" sz="2000" lang="en-US">
                <a:latin typeface="Georgia" panose="02040502050405020303" pitchFamily="18" charset="0"/>
              </a:rPr>
              <a:t>Database Management:	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Use a database management system (e.g., MySQL, PostgreSQL) to store movie details, seat availability, user information, and transaction records.</a:t>
            </a:r>
          </a:p>
          <a:p>
            <a:r>
              <a:rPr dirty="0" sz="2000" lang="en-US">
                <a:latin typeface="Georgia" panose="02040502050405020303" pitchFamily="18" charset="0"/>
              </a:rPr>
              <a:t>Front-End Development:	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Develop the front-end of the system using HTML, CSS, and JavaScript to create a user-friendly interface for browsing movies, selecting seats, and completing bookings.	</a:t>
            </a:r>
            <a:endParaRPr dirty="0" sz="20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6705600" cy="355600"/>
          </a:xfrm>
        </p:spPr>
        <p:txBody>
          <a:bodyPr/>
          <a:p>
            <a:r>
              <a:rPr dirty="0" sz="2400" lang="en-IN" spc="-10">
                <a:solidFill>
                  <a:srgbClr val="1CACE3"/>
                </a:solidFill>
              </a:rPr>
              <a:t>ALGORITHM</a:t>
            </a:r>
            <a:r>
              <a:rPr dirty="0" sz="2400" lang="en-IN" spc="350">
                <a:solidFill>
                  <a:srgbClr val="1CACE3"/>
                </a:solidFill>
              </a:rPr>
              <a:t> </a:t>
            </a:r>
            <a:r>
              <a:rPr dirty="0" sz="2400" lang="en-IN" spc="20">
                <a:solidFill>
                  <a:srgbClr val="1CACE3"/>
                </a:solidFill>
              </a:rPr>
              <a:t>&amp;</a:t>
            </a:r>
            <a:r>
              <a:rPr dirty="0" sz="2400" lang="en-IN" spc="-20">
                <a:solidFill>
                  <a:srgbClr val="1CACE3"/>
                </a:solidFill>
              </a:rPr>
              <a:t> </a:t>
            </a:r>
            <a:r>
              <a:rPr dirty="0" sz="2400" lang="en-IN" spc="5">
                <a:solidFill>
                  <a:srgbClr val="1CACE3"/>
                </a:solidFill>
              </a:rPr>
              <a:t>DEPLOYMENT</a:t>
            </a:r>
            <a:endParaRPr dirty="0" lang="en-IN"/>
          </a:p>
        </p:txBody>
      </p:sp>
      <p:sp>
        <p:nvSpPr>
          <p:cNvPr id="1048609" name="TextBox 2"/>
          <p:cNvSpPr txBox="1"/>
          <p:nvPr/>
        </p:nvSpPr>
        <p:spPr>
          <a:xfrm>
            <a:off x="990600" y="1274382"/>
            <a:ext cx="9906000" cy="4053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Georgia" panose="02040502050405020303" pitchFamily="18" charset="0"/>
              </a:rPr>
              <a:t>Hosting Platform: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Choose a reliable hosting platform (e.g., AWS, Heroku) to deploy the application and ensure its accessibility to users from different locations.</a:t>
            </a:r>
          </a:p>
          <a:p>
            <a:r>
              <a:rPr dirty="0" sz="2000" lang="en-US">
                <a:latin typeface="Georgia" panose="02040502050405020303" pitchFamily="18" charset="0"/>
              </a:rPr>
              <a:t>Security Measures: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Implement security measures such as HTTPS encryption, user authentication, and secure payment gateways to protect user data and transactions from unauthorized access.</a:t>
            </a:r>
          </a:p>
          <a:p>
            <a:r>
              <a:rPr dirty="0" sz="2000" lang="en-US">
                <a:latin typeface="Georgia" panose="02040502050405020303" pitchFamily="18" charset="0"/>
              </a:rPr>
              <a:t>Continuous Monitoring and Updates: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Monitor the system regularly for performance issues, security vulnerabilities, and user feedback, and deploy updates as needed to improve functionality and address any issues.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000" lang="en-IN">
              <a:latin typeface="Georgia" panose="02040502050405020303" pitchFamily="18" charset="0"/>
            </a:endParaRPr>
          </a:p>
          <a:p>
            <a:endParaRPr dirty="0" sz="200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1993900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5">
                <a:solidFill>
                  <a:srgbClr val="1CACE3"/>
                </a:solidFill>
              </a:rPr>
              <a:t>R</a:t>
            </a:r>
            <a:r>
              <a:rPr dirty="0" sz="3950" spc="-10">
                <a:solidFill>
                  <a:srgbClr val="1CACE3"/>
                </a:solidFill>
              </a:rPr>
              <a:t>ES</a:t>
            </a:r>
            <a:r>
              <a:rPr dirty="0" sz="3950" spc="-5">
                <a:solidFill>
                  <a:srgbClr val="1CACE3"/>
                </a:solidFill>
              </a:rPr>
              <a:t>U</a:t>
            </a:r>
            <a:r>
              <a:rPr dirty="0" sz="3950" spc="-315">
                <a:solidFill>
                  <a:srgbClr val="1CACE3"/>
                </a:solidFill>
              </a:rPr>
              <a:t>L</a:t>
            </a:r>
            <a:r>
              <a:rPr dirty="0" sz="3950" spc="20">
                <a:solidFill>
                  <a:srgbClr val="1CACE3"/>
                </a:solidFill>
              </a:rPr>
              <a:t>T</a:t>
            </a:r>
            <a:endParaRPr dirty="0" sz="3950"/>
          </a:p>
        </p:txBody>
      </p:sp>
      <p:pic>
        <p:nvPicPr>
          <p:cNvPr id="2097153" name="Picture 3" descr="A screenshot of a computer  Description automatically generated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t="39416" b="34306"/>
          <a:stretch>
            <a:fillRect/>
          </a:stretch>
        </p:blipFill>
        <p:spPr>
          <a:xfrm>
            <a:off x="660400" y="1187766"/>
            <a:ext cx="3316142" cy="1936433"/>
          </a:xfrm>
          <a:prstGeom prst="rect"/>
        </p:spPr>
      </p:pic>
      <p:pic>
        <p:nvPicPr>
          <p:cNvPr id="2097154" name="Picture 5" descr="A screenshot of a computer  Description automatically generated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"/>
          <a:srcRect l="-1" t="23334" r="618" b="16666"/>
          <a:stretch>
            <a:fillRect/>
          </a:stretch>
        </p:blipFill>
        <p:spPr>
          <a:xfrm>
            <a:off x="4267200" y="1066799"/>
            <a:ext cx="3067050" cy="4114800"/>
          </a:xfrm>
          <a:prstGeom prst="rect"/>
        </p:spPr>
      </p:pic>
      <p:pic>
        <p:nvPicPr>
          <p:cNvPr id="2097155" name="Picture 7" descr="A screenshot of a login page  Description automatically generated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3"/>
          <a:srcRect l="-1" t="18889" r="618" b="17778"/>
          <a:stretch>
            <a:fillRect/>
          </a:stretch>
        </p:blipFill>
        <p:spPr>
          <a:xfrm>
            <a:off x="8001000" y="952498"/>
            <a:ext cx="3067050" cy="4838701"/>
          </a:xfrm>
          <a:prstGeom prst="rect"/>
        </p:spPr>
      </p:pic>
      <p:sp>
        <p:nvSpPr>
          <p:cNvPr id="1048611" name="TextBox 10"/>
          <p:cNvSpPr txBox="1"/>
          <p:nvPr/>
        </p:nvSpPr>
        <p:spPr>
          <a:xfrm>
            <a:off x="2133600" y="3244334"/>
            <a:ext cx="628650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1</a:t>
            </a:r>
            <a:endParaRPr dirty="0" lang="en-IN"/>
          </a:p>
        </p:txBody>
      </p:sp>
      <p:sp>
        <p:nvSpPr>
          <p:cNvPr id="1048612" name="TextBox 11"/>
          <p:cNvSpPr txBox="1"/>
          <p:nvPr/>
        </p:nvSpPr>
        <p:spPr>
          <a:xfrm>
            <a:off x="5543550" y="5310187"/>
            <a:ext cx="609600" cy="38100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2</a:t>
            </a:r>
            <a:endParaRPr dirty="0" lang="en-IN"/>
          </a:p>
        </p:txBody>
      </p:sp>
      <p:sp>
        <p:nvSpPr>
          <p:cNvPr id="1048613" name="TextBox 12"/>
          <p:cNvSpPr txBox="1"/>
          <p:nvPr/>
        </p:nvSpPr>
        <p:spPr>
          <a:xfrm>
            <a:off x="9539287" y="5905502"/>
            <a:ext cx="381000" cy="38100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3</a:t>
            </a:r>
            <a:endParaRPr dirty="0"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CAPSTONE PROJECT</dc:title>
  <dc:creator>Venmadhi</dc:creator>
  <cp:lastModifiedBy>Gopal samy</cp:lastModifiedBy>
  <dcterms:created xsi:type="dcterms:W3CDTF">2024-04-04T08:22:38Z</dcterms:created>
  <dcterms:modified xsi:type="dcterms:W3CDTF">2024-04-27T18:46:53Z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2024-04-02T00:00:00Z</vt:filetime>
  </property>
  <property fmtid="{D5CDD505-2E9C-101B-9397-08002B2CF9AE}" pid="3" name="LastSaved">
    <vt:filetime>2024-04-04T00:00:00Z</vt:filetime>
  </property>
  <property fmtid="{D5CDD505-2E9C-101B-9397-08002B2CF9AE}" pid="4" name="ICV">
    <vt:lpwstr>dbfe8d6e0aad43819e2818da3200963c</vt:lpwstr>
  </property>
</Properties>
</file>