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7"/>
  </p:notesMasterIdLst>
  <p:sldIdLst>
    <p:sldId id="256" r:id="rId5"/>
    <p:sldId id="257" r:id="rId6"/>
    <p:sldId id="273" r:id="rId7"/>
    <p:sldId id="258" r:id="rId8"/>
    <p:sldId id="272" r:id="rId9"/>
    <p:sldId id="263" r:id="rId10"/>
    <p:sldId id="271" r:id="rId11"/>
    <p:sldId id="274" r:id="rId12"/>
    <p:sldId id="277" r:id="rId13"/>
    <p:sldId id="265" r:id="rId14"/>
    <p:sldId id="269" r:id="rId15"/>
    <p:sldId id="268" r:id="rId16"/>
    <p:sldId id="270" r:id="rId17"/>
    <p:sldId id="275" r:id="rId18"/>
    <p:sldId id="279" r:id="rId19"/>
    <p:sldId id="267" r:id="rId20"/>
    <p:sldId id="261" r:id="rId21"/>
    <p:sldId id="283" r:id="rId22"/>
    <p:sldId id="278" r:id="rId23"/>
    <p:sldId id="284" r:id="rId24"/>
    <p:sldId id="282" r:id="rId25"/>
    <p:sldId id="28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n-Sophie" id="{2BE511C5-A17A-40BA-8831-6515F58F5C73}">
          <p14:sldIdLst>
            <p14:sldId id="256"/>
            <p14:sldId id="257"/>
            <p14:sldId id="273"/>
            <p14:sldId id="258"/>
            <p14:sldId id="272"/>
          </p14:sldIdLst>
        </p14:section>
        <p14:section name="Julia" id="{244B2F5C-EB9D-4207-8D48-F7403BAAB324}">
          <p14:sldIdLst>
            <p14:sldId id="263"/>
            <p14:sldId id="271"/>
            <p14:sldId id="274"/>
          </p14:sldIdLst>
        </p14:section>
        <p14:section name="Rebecca" id="{DA063CAE-CC43-46DC-BB33-E28D9FF6B06F}">
          <p14:sldIdLst>
            <p14:sldId id="277"/>
            <p14:sldId id="265"/>
          </p14:sldIdLst>
        </p14:section>
        <p14:section name="Marcel" id="{EF32D696-B14D-4391-9842-4A8B1FC33992}">
          <p14:sldIdLst>
            <p14:sldId id="269"/>
            <p14:sldId id="268"/>
            <p14:sldId id="270"/>
            <p14:sldId id="275"/>
          </p14:sldIdLst>
        </p14:section>
        <p14:section name="Rebecca" id="{0859EF5E-C277-4F16-B56D-3D32FCDF4683}">
          <p14:sldIdLst>
            <p14:sldId id="279"/>
            <p14:sldId id="267"/>
          </p14:sldIdLst>
        </p14:section>
        <p14:section name="Lisa" id="{615F96EA-834E-498C-A53C-757AF58CA82F}">
          <p14:sldIdLst>
            <p14:sldId id="261"/>
            <p14:sldId id="283"/>
            <p14:sldId id="278"/>
            <p14:sldId id="284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91"/>
    <a:srgbClr val="F57F11"/>
    <a:srgbClr val="800000"/>
    <a:srgbClr val="A94B0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4152B-8778-4526-8794-54DE44F00491}" v="1" dt="2020-11-02T15:26:45.704"/>
    <p1510:client id="{8C90AD33-7373-4458-8193-D18121400306}" v="10" dt="2020-11-03T14:20:16.217"/>
    <p1510:client id="{BB501547-6D2B-4727-A0DC-77411B3C7543}" v="74" dt="2020-11-03T19:05:44.585"/>
    <p1510:client id="{BE5D8F88-EBE4-42ED-AD92-962A54668267}" v="9" dt="2020-11-02T15:25:35.757"/>
    <p1510:client id="{E5367665-5AD1-A79E-EB35-8703899B099D}" v="63" dt="2020-11-03T18:47:4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558F8FF9-2B84-406D-AFC2-F07450DA6B4F}">
      <dgm:prSet phldr="0"/>
      <dgm:spPr/>
      <dgm:t>
        <a:bodyPr/>
        <a:lstStyle/>
        <a:p>
          <a:r>
            <a:rPr lang="de-DE" b="1" dirty="0">
              <a:latin typeface="The Hand"/>
              <a:cs typeface="Calibri"/>
            </a:rPr>
            <a:t>Entwurf</a:t>
          </a:r>
        </a:p>
      </dgm:t>
    </dgm:pt>
    <dgm:pt modelId="{260C7AF5-97B4-47ED-A5FF-47EEBCD070E4}" type="parTrans" cxnId="{5E64D97C-A752-4ED8-A519-56AF4DE65876}">
      <dgm:prSet/>
      <dgm:spPr/>
    </dgm:pt>
    <dgm:pt modelId="{07838DD2-02D3-40E2-A7F0-E98238221467}" type="sibTrans" cxnId="{5E64D97C-A752-4ED8-A519-56AF4DE65876}">
      <dgm:prSet/>
      <dgm:spPr/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8D70DF61-3864-48B0-AD79-7DA253BC1FB3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FC1BE4FE-50A9-4B68-8CA2-89D79415A21E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/>
    </dgm:pt>
    <dgm:pt modelId="{D58DE6DC-6885-4E5F-9A1B-BB46A1325B49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26BEFB14-4D16-4837-9184-C831D4B59992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C1F7B582-FF81-4FB2-887C-6D6F0AEE4A75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CC8C7598-E064-4819-9E73-FD13664228BE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FCDFD5F8-C825-498A-948D-FBC7717BE5FC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851F648F-F838-4E4F-A69C-45B96BA0066B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24552540-5A69-4FE2-887D-C0F6C521F932}" type="pres">
      <dgm:prSet presAssocID="{558F8FF9-2B84-406D-AFC2-F07450DA6B4F}" presName="text_6" presStyleLbl="node1" presStyleIdx="5" presStyleCnt="6">
        <dgm:presLayoutVars>
          <dgm:bulletEnabled val="1"/>
        </dgm:presLayoutVars>
      </dgm:prSet>
      <dgm:spPr/>
    </dgm:pt>
    <dgm:pt modelId="{2DDFA7A4-94F7-4C0F-8A91-858994744C33}" type="pres">
      <dgm:prSet presAssocID="{558F8FF9-2B84-406D-AFC2-F07450DA6B4F}" presName="accent_6" presStyleCnt="0"/>
      <dgm:spPr/>
    </dgm:pt>
    <dgm:pt modelId="{B74C469E-2B9D-445F-B1F7-CED82093E008}" type="pres">
      <dgm:prSet presAssocID="{558F8FF9-2B84-406D-AFC2-F07450DA6B4F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F25850E-E7F6-4A04-8B48-6F3823B55501}" type="presOf" srcId="{E788EE91-94AC-8C46-9DD1-1F29B647EFFC}" destId="{D58DE6DC-6885-4E5F-9A1B-BB46A1325B49}" srcOrd="0" destOrd="0" presId="urn:microsoft.com/office/officeart/2008/layout/VerticalCurvedList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9F717B2E-3AEC-4DC1-876D-5B7DB19D681A}" type="presOf" srcId="{CA63EE79-CBDD-7D4B-8F17-84CF3DC13483}" destId="{AE203C5B-2045-B44C-9569-19BA01E220B4}" srcOrd="0" destOrd="0" presId="urn:microsoft.com/office/officeart/2008/layout/VerticalCurvedList"/>
    <dgm:cxn modelId="{19E5BA46-78C7-4493-8E65-CDC594A4A74F}" type="presOf" srcId="{7EFE4D7D-7071-DF40-A1B1-9FE68A9E51C2}" destId="{F0B0BB61-BFAA-8447-A02D-0F7ED66F4CF8}" srcOrd="0" destOrd="0" presId="urn:microsoft.com/office/officeart/2008/layout/VerticalCurvedList"/>
    <dgm:cxn modelId="{5E64D97C-A752-4ED8-A519-56AF4DE65876}" srcId="{48DA7C42-779E-E541-9BEA-CA61836FB200}" destId="{558F8FF9-2B84-406D-AFC2-F07450DA6B4F}" srcOrd="5" destOrd="0" parTransId="{260C7AF5-97B4-47ED-A5FF-47EEBCD070E4}" sibTransId="{07838DD2-02D3-40E2-A7F0-E98238221467}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89F21A98-4326-48AE-A7FB-576AC74AA494}" type="presOf" srcId="{558F8FF9-2B84-406D-AFC2-F07450DA6B4F}" destId="{24552540-5A69-4FE2-887D-C0F6C521F93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0F473CC0-1050-4FE9-B5C9-87052A6638A3}" type="presOf" srcId="{BBDBD7EE-6769-E84F-9104-651F3F369723}" destId="{8D70DF61-3864-48B0-AD79-7DA253BC1FB3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34E66DE-D15D-4E0F-A279-9D8433424604}" type="presOf" srcId="{ED75E409-1169-D044-9450-52FC97369883}" destId="{FCDFD5F8-C825-498A-948D-FBC7717BE5FC}" srcOrd="0" destOrd="0" presId="urn:microsoft.com/office/officeart/2008/layout/VerticalCurvedList"/>
    <dgm:cxn modelId="{6E8161FF-FA62-4568-A055-E05DB663F5DF}" type="presOf" srcId="{27E89522-710D-5A4A-BC80-B6D6B9B0CDAB}" destId="{C1F7B582-FF81-4FB2-887C-6D6F0AEE4A75}" srcOrd="0" destOrd="0" presId="urn:microsoft.com/office/officeart/2008/layout/VerticalCurvedList"/>
    <dgm:cxn modelId="{C55970D8-9474-4A81-AFA0-5466EEFA2805}" type="presParOf" srcId="{66D70B38-8FFF-7F44-B3E8-499D4FABC383}" destId="{0148C7CD-B352-4947-AD7E-A81548793ED4}" srcOrd="0" destOrd="0" presId="urn:microsoft.com/office/officeart/2008/layout/VerticalCurvedList"/>
    <dgm:cxn modelId="{6AE15486-1901-4392-8B7E-11CA224FB91E}" type="presParOf" srcId="{0148C7CD-B352-4947-AD7E-A81548793ED4}" destId="{C17CD1CA-4B75-0840-9262-C97D4ABA3632}" srcOrd="0" destOrd="0" presId="urn:microsoft.com/office/officeart/2008/layout/VerticalCurvedList"/>
    <dgm:cxn modelId="{AB674B3E-1BE2-47AC-B7AB-5382B695A196}" type="presParOf" srcId="{C17CD1CA-4B75-0840-9262-C97D4ABA3632}" destId="{235AD21A-1B87-6347-9CF7-55B563B264C5}" srcOrd="0" destOrd="0" presId="urn:microsoft.com/office/officeart/2008/layout/VerticalCurvedList"/>
    <dgm:cxn modelId="{70E9A9FD-B09D-4D64-844A-6650EC84D852}" type="presParOf" srcId="{C17CD1CA-4B75-0840-9262-C97D4ABA3632}" destId="{AE203C5B-2045-B44C-9569-19BA01E220B4}" srcOrd="1" destOrd="0" presId="urn:microsoft.com/office/officeart/2008/layout/VerticalCurvedList"/>
    <dgm:cxn modelId="{FEDE9055-5C23-487A-A3E5-C258A29AF2DC}" type="presParOf" srcId="{C17CD1CA-4B75-0840-9262-C97D4ABA3632}" destId="{5CCC4E0D-F58A-3E40-9A08-1E816EE1466F}" srcOrd="2" destOrd="0" presId="urn:microsoft.com/office/officeart/2008/layout/VerticalCurvedList"/>
    <dgm:cxn modelId="{9AAD664C-717B-466F-A1C2-6121B6016CD0}" type="presParOf" srcId="{C17CD1CA-4B75-0840-9262-C97D4ABA3632}" destId="{0C34BBA2-1EDA-C14A-AFFA-AB29C7E300E2}" srcOrd="3" destOrd="0" presId="urn:microsoft.com/office/officeart/2008/layout/VerticalCurvedList"/>
    <dgm:cxn modelId="{33CD1C46-99A8-47AD-B922-8BA3E6A22DCE}" type="presParOf" srcId="{0148C7CD-B352-4947-AD7E-A81548793ED4}" destId="{F0B0BB61-BFAA-8447-A02D-0F7ED66F4CF8}" srcOrd="1" destOrd="0" presId="urn:microsoft.com/office/officeart/2008/layout/VerticalCurvedList"/>
    <dgm:cxn modelId="{1F920571-6C8E-44F1-8A16-EEE0A66CB40C}" type="presParOf" srcId="{0148C7CD-B352-4947-AD7E-A81548793ED4}" destId="{4F474A3A-CEF6-5D4A-B9DD-10588C25B6D2}" srcOrd="2" destOrd="0" presId="urn:microsoft.com/office/officeart/2008/layout/VerticalCurvedList"/>
    <dgm:cxn modelId="{79E3FBD5-8AF4-40F1-ACCF-FEDD2A6C24EE}" type="presParOf" srcId="{4F474A3A-CEF6-5D4A-B9DD-10588C25B6D2}" destId="{460A7702-54FA-9449-9C81-8CF04AACCDDF}" srcOrd="0" destOrd="0" presId="urn:microsoft.com/office/officeart/2008/layout/VerticalCurvedList"/>
    <dgm:cxn modelId="{067DEF51-4AE3-4B1A-9809-48ABA0D4F295}" type="presParOf" srcId="{0148C7CD-B352-4947-AD7E-A81548793ED4}" destId="{8D70DF61-3864-48B0-AD79-7DA253BC1FB3}" srcOrd="3" destOrd="0" presId="urn:microsoft.com/office/officeart/2008/layout/VerticalCurvedList"/>
    <dgm:cxn modelId="{26CA2F3F-29AE-4B8C-956F-12CDCD1DF01B}" type="presParOf" srcId="{0148C7CD-B352-4947-AD7E-A81548793ED4}" destId="{FC1BE4FE-50A9-4B68-8CA2-89D79415A21E}" srcOrd="4" destOrd="0" presId="urn:microsoft.com/office/officeart/2008/layout/VerticalCurvedList"/>
    <dgm:cxn modelId="{D5F44455-E060-471A-9605-F889C48F7A76}" type="presParOf" srcId="{FC1BE4FE-50A9-4B68-8CA2-89D79415A21E}" destId="{6F1E13B4-7011-234C-89D5-F5335DA8F7DA}" srcOrd="0" destOrd="0" presId="urn:microsoft.com/office/officeart/2008/layout/VerticalCurvedList"/>
    <dgm:cxn modelId="{842AA202-5792-4234-A256-9053956BB47B}" type="presParOf" srcId="{0148C7CD-B352-4947-AD7E-A81548793ED4}" destId="{D58DE6DC-6885-4E5F-9A1B-BB46A1325B49}" srcOrd="5" destOrd="0" presId="urn:microsoft.com/office/officeart/2008/layout/VerticalCurvedList"/>
    <dgm:cxn modelId="{34ABC9B7-CFBC-40E9-9F90-E2611CFC2016}" type="presParOf" srcId="{0148C7CD-B352-4947-AD7E-A81548793ED4}" destId="{26BEFB14-4D16-4837-9184-C831D4B59992}" srcOrd="6" destOrd="0" presId="urn:microsoft.com/office/officeart/2008/layout/VerticalCurvedList"/>
    <dgm:cxn modelId="{0D55EB25-F2A3-48B0-AC22-F9FAF387A801}" type="presParOf" srcId="{26BEFB14-4D16-4837-9184-C831D4B59992}" destId="{EC920999-0F21-224E-903B-C2EECE6CAB75}" srcOrd="0" destOrd="0" presId="urn:microsoft.com/office/officeart/2008/layout/VerticalCurvedList"/>
    <dgm:cxn modelId="{A59315B9-D602-438E-95E6-D24813599297}" type="presParOf" srcId="{0148C7CD-B352-4947-AD7E-A81548793ED4}" destId="{C1F7B582-FF81-4FB2-887C-6D6F0AEE4A75}" srcOrd="7" destOrd="0" presId="urn:microsoft.com/office/officeart/2008/layout/VerticalCurvedList"/>
    <dgm:cxn modelId="{2B13C1A8-2C1A-49F3-9F54-CEF07CB5B828}" type="presParOf" srcId="{0148C7CD-B352-4947-AD7E-A81548793ED4}" destId="{CC8C7598-E064-4819-9E73-FD13664228BE}" srcOrd="8" destOrd="0" presId="urn:microsoft.com/office/officeart/2008/layout/VerticalCurvedList"/>
    <dgm:cxn modelId="{C8CE0534-780B-442D-B57D-CB0C2D349E09}" type="presParOf" srcId="{CC8C7598-E064-4819-9E73-FD13664228BE}" destId="{F247E3B3-8FC9-7B46-A4E1-4100FCCE21FC}" srcOrd="0" destOrd="0" presId="urn:microsoft.com/office/officeart/2008/layout/VerticalCurvedList"/>
    <dgm:cxn modelId="{5808A528-D643-4148-88E9-D6B9AACDAB33}" type="presParOf" srcId="{0148C7CD-B352-4947-AD7E-A81548793ED4}" destId="{FCDFD5F8-C825-498A-948D-FBC7717BE5FC}" srcOrd="9" destOrd="0" presId="urn:microsoft.com/office/officeart/2008/layout/VerticalCurvedList"/>
    <dgm:cxn modelId="{C375A264-6444-47C7-B8AE-098AA5750722}" type="presParOf" srcId="{0148C7CD-B352-4947-AD7E-A81548793ED4}" destId="{851F648F-F838-4E4F-A69C-45B96BA0066B}" srcOrd="10" destOrd="0" presId="urn:microsoft.com/office/officeart/2008/layout/VerticalCurvedList"/>
    <dgm:cxn modelId="{84B7E13E-4A01-4F49-8638-F54C626DEC17}" type="presParOf" srcId="{851F648F-F838-4E4F-A69C-45B96BA0066B}" destId="{F3D418AA-B524-794F-9765-72838AFDCA98}" srcOrd="0" destOrd="0" presId="urn:microsoft.com/office/officeart/2008/layout/VerticalCurvedList"/>
    <dgm:cxn modelId="{D7E0987F-DB3D-4D8A-900E-FA0C5D5A4DC6}" type="presParOf" srcId="{0148C7CD-B352-4947-AD7E-A81548793ED4}" destId="{24552540-5A69-4FE2-887D-C0F6C521F932}" srcOrd="11" destOrd="0" presId="urn:microsoft.com/office/officeart/2008/layout/VerticalCurvedList"/>
    <dgm:cxn modelId="{A24C692F-AD30-413F-963C-4585E339E470}" type="presParOf" srcId="{0148C7CD-B352-4947-AD7E-A81548793ED4}" destId="{2DDFA7A4-94F7-4C0F-8A91-858994744C33}" srcOrd="12" destOrd="0" presId="urn:microsoft.com/office/officeart/2008/layout/VerticalCurvedList"/>
    <dgm:cxn modelId="{388969F4-E37D-4D1E-94B2-7E86EFDDBCDB}" type="presParOf" srcId="{2DDFA7A4-94F7-4C0F-8A91-858994744C33}" destId="{B74C469E-2B9D-445F-B1F7-CED82093E0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accent1"/>
        </a:solidFill>
      </dgm:spPr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accent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>
        <a:solidFill>
          <a:schemeClr val="accent1"/>
        </a:solidFill>
      </dgm:spPr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>
        <a:solidFill>
          <a:schemeClr val="accent1"/>
        </a:solidFill>
      </dgm:spPr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>
        <a:solidFill>
          <a:schemeClr val="accent1"/>
        </a:solidFill>
      </dgm:spPr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>
        <a:solidFill>
          <a:schemeClr val="accent1"/>
        </a:solidFill>
      </dgm:spPr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5444953" y="-833724"/>
          <a:ext cx="6483288" cy="6483288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87072" y="253602"/>
          <a:ext cx="6708666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Architekturdiagramm</a:t>
          </a:r>
        </a:p>
      </dsp:txBody>
      <dsp:txXfrm>
        <a:off x="387072" y="253602"/>
        <a:ext cx="6708666" cy="507011"/>
      </dsp:txXfrm>
    </dsp:sp>
    <dsp:sp modelId="{460A7702-54FA-9449-9C81-8CF04AACCDDF}">
      <dsp:nvSpPr>
        <dsp:cNvPr id="0" name=""/>
        <dsp:cNvSpPr/>
      </dsp:nvSpPr>
      <dsp:spPr>
        <a:xfrm>
          <a:off x="70190" y="190225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DF61-3864-48B0-AD79-7DA253BC1FB3}">
      <dsp:nvSpPr>
        <dsp:cNvPr id="0" name=""/>
        <dsp:cNvSpPr/>
      </dsp:nvSpPr>
      <dsp:spPr>
        <a:xfrm>
          <a:off x="804124" y="1014023"/>
          <a:ext cx="6291614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Persona Metzger</a:t>
          </a:r>
        </a:p>
      </dsp:txBody>
      <dsp:txXfrm>
        <a:off x="804124" y="1014023"/>
        <a:ext cx="6291614" cy="507011"/>
      </dsp:txXfrm>
    </dsp:sp>
    <dsp:sp modelId="{6F1E13B4-7011-234C-89D5-F5335DA8F7DA}">
      <dsp:nvSpPr>
        <dsp:cNvPr id="0" name=""/>
        <dsp:cNvSpPr/>
      </dsp:nvSpPr>
      <dsp:spPr>
        <a:xfrm>
          <a:off x="487242" y="950646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DE6DC-6885-4E5F-9A1B-BB46A1325B49}">
      <dsp:nvSpPr>
        <dsp:cNvPr id="0" name=""/>
        <dsp:cNvSpPr/>
      </dsp:nvSpPr>
      <dsp:spPr>
        <a:xfrm>
          <a:off x="994831" y="1774444"/>
          <a:ext cx="6100907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Prototypen &amp; Demo Userinterface</a:t>
          </a:r>
        </a:p>
      </dsp:txBody>
      <dsp:txXfrm>
        <a:off x="994831" y="1774444"/>
        <a:ext cx="6100907" cy="507011"/>
      </dsp:txXfrm>
    </dsp:sp>
    <dsp:sp modelId="{EC920999-0F21-224E-903B-C2EECE6CAB75}">
      <dsp:nvSpPr>
        <dsp:cNvPr id="0" name=""/>
        <dsp:cNvSpPr/>
      </dsp:nvSpPr>
      <dsp:spPr>
        <a:xfrm>
          <a:off x="677949" y="1711067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7B582-FF81-4FB2-887C-6D6F0AEE4A75}">
      <dsp:nvSpPr>
        <dsp:cNvPr id="0" name=""/>
        <dsp:cNvSpPr/>
      </dsp:nvSpPr>
      <dsp:spPr>
        <a:xfrm>
          <a:off x="994831" y="2534383"/>
          <a:ext cx="6100907" cy="50701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Persona Kunde</a:t>
          </a:r>
        </a:p>
      </dsp:txBody>
      <dsp:txXfrm>
        <a:off x="994831" y="2534383"/>
        <a:ext cx="6100907" cy="507011"/>
      </dsp:txXfrm>
    </dsp:sp>
    <dsp:sp modelId="{F247E3B3-8FC9-7B46-A4E1-4100FCCE21FC}">
      <dsp:nvSpPr>
        <dsp:cNvPr id="0" name=""/>
        <dsp:cNvSpPr/>
      </dsp:nvSpPr>
      <dsp:spPr>
        <a:xfrm>
          <a:off x="677949" y="2471007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FD5F8-C825-498A-948D-FBC7717BE5FC}">
      <dsp:nvSpPr>
        <dsp:cNvPr id="0" name=""/>
        <dsp:cNvSpPr/>
      </dsp:nvSpPr>
      <dsp:spPr>
        <a:xfrm>
          <a:off x="804124" y="3294805"/>
          <a:ext cx="6291614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Prototypen &amp; Demo Automat</a:t>
          </a:r>
        </a:p>
      </dsp:txBody>
      <dsp:txXfrm>
        <a:off x="804124" y="3294805"/>
        <a:ext cx="6291614" cy="507011"/>
      </dsp:txXfrm>
    </dsp:sp>
    <dsp:sp modelId="{F3D418AA-B524-794F-9765-72838AFDCA98}">
      <dsp:nvSpPr>
        <dsp:cNvPr id="0" name=""/>
        <dsp:cNvSpPr/>
      </dsp:nvSpPr>
      <dsp:spPr>
        <a:xfrm>
          <a:off x="487242" y="3231428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2540-5A69-4FE2-887D-C0F6C521F932}">
      <dsp:nvSpPr>
        <dsp:cNvPr id="0" name=""/>
        <dsp:cNvSpPr/>
      </dsp:nvSpPr>
      <dsp:spPr>
        <a:xfrm>
          <a:off x="387072" y="4055226"/>
          <a:ext cx="6708666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latin typeface="The Hand"/>
              <a:cs typeface="Calibri"/>
            </a:rPr>
            <a:t>Entwurf</a:t>
          </a:r>
        </a:p>
      </dsp:txBody>
      <dsp:txXfrm>
        <a:off x="387072" y="4055226"/>
        <a:ext cx="6708666" cy="507011"/>
      </dsp:txXfrm>
    </dsp:sp>
    <dsp:sp modelId="{B74C469E-2B9D-445F-B1F7-CED82093E008}">
      <dsp:nvSpPr>
        <dsp:cNvPr id="0" name=""/>
        <dsp:cNvSpPr/>
      </dsp:nvSpPr>
      <dsp:spPr>
        <a:xfrm>
          <a:off x="70190" y="3991849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DF97-9974-4455-BE87-C770DF069DEE}" type="datetimeFigureOut">
              <a:rPr lang="de-DE" smtClean="0"/>
              <a:t>03.11.2020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DFA-C734-403C-B59C-3D119122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89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Weniger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systemanforderungen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wünsche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„</a:t>
            </a:r>
            <a:r>
              <a:rPr lang="de-DE" sz="1200" err="1"/>
              <a:t>ButcherCockpit</a:t>
            </a:r>
            <a:r>
              <a:rPr lang="de-DE" sz="1200"/>
              <a:t>" gefüllt mit Kacheln, die sämtliche vom Metzger benötigten Informationen anzeigen sollen 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7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Kein "Noch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scgehafft</a:t>
            </a:r>
            <a:r>
              <a:rPr lang="en-US">
                <a:cs typeface="Calibri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40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Im Automaten einkaufen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0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MySQL-Bild: https://upload.wikimedia.org/wikipedia/de/thumb/d/dd/MySQL_logo.svg/1200px-MySQL_logo.svg.png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Zuletzt möchten wir in Kürze unsere Entwurfsmuster für den Code erläutern. </a:t>
            </a:r>
          </a:p>
          <a:p>
            <a:r>
              <a:rPr lang="de-DE">
                <a:cs typeface="Calibri"/>
              </a:rPr>
              <a:t>Wir haben auf der Darstellungsebene mit </a:t>
            </a:r>
            <a:r>
              <a:rPr lang="de-DE" err="1">
                <a:cs typeface="Calibri"/>
              </a:rPr>
              <a:t>JavaSWING</a:t>
            </a:r>
            <a:r>
              <a:rPr lang="de-DE">
                <a:cs typeface="Calibri"/>
              </a:rPr>
              <a:t> Komponenten gearbeitet, darunter liegt Programmlogik verfasst in Java. Unsere Datenbank ist eine MySQL Datenbank.</a:t>
            </a:r>
          </a:p>
          <a:p>
            <a:r>
              <a:rPr lang="de-DE">
                <a:cs typeface="Calibri"/>
              </a:rPr>
              <a:t>Wir haben uns gegen das Model-View-Controller-Pattern entschieden, da wir keine Verbindung zwischen unserem Modell und der Darstellung wollten. Stattdessen kann man unseren Ansatz am ehesten als Model-View-</a:t>
            </a:r>
            <a:r>
              <a:rPr lang="de-DE" err="1">
                <a:cs typeface="Calibri"/>
              </a:rPr>
              <a:t>Presenter</a:t>
            </a:r>
            <a:r>
              <a:rPr lang="de-DE">
                <a:cs typeface="Calibri"/>
              </a:rPr>
              <a:t> beschreiben. Hierbei ist charakteristisch, dass unsere Datenbank- und Darstellungsebene sich nicht kennen. Verbunden und gesteuert werden diese durch Factory Klassen. Die triggern die Erstellung der Views und erledigen die Abfrage an die Datenbank.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92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 </a:t>
            </a:r>
            <a:r>
              <a:rPr lang="en-US" err="1">
                <a:cs typeface="Calibri"/>
              </a:rPr>
              <a:t>Entkopplung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Elementen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relativ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unspektakulär</a:t>
            </a:r>
            <a:r>
              <a:rPr lang="en-US">
                <a:cs typeface="Calibri"/>
              </a:rPr>
              <a:t>, so </a:t>
            </a:r>
            <a:r>
              <a:rPr lang="en-US" err="1">
                <a:cs typeface="Calibri"/>
              </a:rPr>
              <a:t>lange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unseren</a:t>
            </a:r>
            <a:r>
              <a:rPr lang="en-US">
                <a:cs typeface="Calibri"/>
              </a:rPr>
              <a:t> Cockpit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Oberfläche</a:t>
            </a:r>
            <a:r>
              <a:rPr lang="en-US">
                <a:cs typeface="Calibri"/>
              </a:rPr>
              <a:t> hat, </a:t>
            </a:r>
            <a:r>
              <a:rPr lang="en-US" err="1">
                <a:cs typeface="Calibri"/>
              </a:rPr>
              <a:t>welche</a:t>
            </a:r>
            <a:r>
              <a:rPr lang="en-US">
                <a:cs typeface="Calibri"/>
              </a:rPr>
              <a:t> auf </a:t>
            </a:r>
            <a:r>
              <a:rPr lang="en-US" err="1">
                <a:cs typeface="Calibri"/>
              </a:rPr>
              <a:t>AKtionen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Benutzers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muss. Bei </a:t>
            </a:r>
            <a:r>
              <a:rPr lang="en-US" err="1">
                <a:cs typeface="Calibri"/>
              </a:rPr>
              <a:t>unserem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dies </a:t>
            </a:r>
            <a:r>
              <a:rPr lang="en-US" err="1">
                <a:cs typeface="Calibri"/>
              </a:rPr>
              <a:t>aber</a:t>
            </a:r>
            <a:r>
              <a:rPr lang="en-US">
                <a:cs typeface="Calibri"/>
              </a:rPr>
              <a:t> der Fall. Dort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Property Change Listener </a:t>
            </a:r>
            <a:r>
              <a:rPr lang="en-US" err="1">
                <a:cs typeface="Calibri"/>
              </a:rPr>
              <a:t>durchgeführt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Bestandteile</a:t>
            </a:r>
            <a:r>
              <a:rPr lang="en-US">
                <a:cs typeface="Calibri"/>
              </a:rPr>
              <a:t> des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ihren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Besitzer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müssen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Nach </a:t>
            </a:r>
            <a:r>
              <a:rPr lang="en-US" err="1">
                <a:cs typeface="Calibri"/>
              </a:rPr>
              <a:t>diesen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technischen</a:t>
            </a:r>
            <a:r>
              <a:rPr lang="en-US">
                <a:cs typeface="Calibri"/>
              </a:rPr>
              <a:t> Slides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unser</a:t>
            </a:r>
            <a:r>
              <a:rPr lang="en-US">
                <a:cs typeface="Calibri"/>
              </a:rPr>
              <a:t> Part </a:t>
            </a:r>
            <a:r>
              <a:rPr lang="en-US" err="1">
                <a:cs typeface="Calibri"/>
              </a:rPr>
              <a:t>beendet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jetzt</a:t>
            </a:r>
            <a:r>
              <a:rPr lang="en-US">
                <a:cs typeface="Calibri"/>
              </a:rPr>
              <a:t> Zeit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IhreFragen</a:t>
            </a:r>
            <a:r>
              <a:rPr lang="en-US">
                <a:cs typeface="Calibri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13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Nach </a:t>
            </a:r>
            <a:r>
              <a:rPr lang="en-US" err="1">
                <a:cs typeface="Calibri"/>
              </a:rPr>
              <a:t>diesen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technischen</a:t>
            </a:r>
            <a:r>
              <a:rPr lang="en-US">
                <a:cs typeface="Calibri"/>
              </a:rPr>
              <a:t> Slides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unser</a:t>
            </a:r>
            <a:r>
              <a:rPr lang="en-US">
                <a:cs typeface="Calibri"/>
              </a:rPr>
              <a:t> Part </a:t>
            </a:r>
            <a:r>
              <a:rPr lang="en-US" err="1">
                <a:cs typeface="Calibri"/>
              </a:rPr>
              <a:t>beendet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jetzt</a:t>
            </a:r>
            <a:r>
              <a:rPr lang="en-US">
                <a:cs typeface="Calibri"/>
              </a:rPr>
              <a:t> Zeit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IhreFragen</a:t>
            </a:r>
            <a:r>
              <a:rPr lang="en-US">
                <a:cs typeface="Calibri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0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Cockpit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4920" y="2144535"/>
            <a:ext cx="3738880" cy="37388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621321-F238-42C1-977B-E09770ED9906}"/>
              </a:ext>
            </a:extLst>
          </p:cNvPr>
          <p:cNvSpPr txBox="1"/>
          <p:nvPr/>
        </p:nvSpPr>
        <p:spPr>
          <a:xfrm>
            <a:off x="838200" y="2144535"/>
            <a:ext cx="6005448" cy="29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möchte sehen, ob Produkte im Automaten bald ablaufen.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will sehen, ob heute jemand etwas im Automat gekauft hat.</a:t>
            </a:r>
          </a:p>
        </p:txBody>
      </p:sp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D08835F8-4188-4385-9B3E-00B1F05F7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644973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56" y="2075516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0647AEBD-0CD1-406B-8614-C6F37D7D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717203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Kundenperspektive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E3C22519-581C-9C48-98DB-F58AFADCB5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44"/>
            <a:ext cx="5161156" cy="3484014"/>
          </a:xfrm>
          <a:prstGeom prst="rect">
            <a:avLst/>
          </a:prstGeom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8DFA5BA-D37C-6E48-9C41-CBC9501B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0" y="2675641"/>
            <a:ext cx="3391923" cy="33460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311633-614D-7947-9248-3748AF24A566}"/>
              </a:ext>
            </a:extLst>
          </p:cNvPr>
          <p:cNvSpPr txBox="1"/>
          <p:nvPr/>
        </p:nvSpPr>
        <p:spPr>
          <a:xfrm>
            <a:off x="2035096" y="2168312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Website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402782-FCEA-A949-9D9F-8410372C562D}"/>
              </a:ext>
            </a:extLst>
          </p:cNvPr>
          <p:cNvSpPr txBox="1"/>
          <p:nvPr/>
        </p:nvSpPr>
        <p:spPr>
          <a:xfrm>
            <a:off x="8710961" y="2168312"/>
            <a:ext cx="13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Automat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2B28BC3-0DD8-924E-8493-0CFFCF3A7F9A}"/>
              </a:ext>
            </a:extLst>
          </p:cNvPr>
          <p:cNvCxnSpPr/>
          <p:nvPr/>
        </p:nvCxnSpPr>
        <p:spPr>
          <a:xfrm>
            <a:off x="6735337" y="2168312"/>
            <a:ext cx="0" cy="426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Automat: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33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/>
              <a:t>❌ Website mit Vorbestellungen</a:t>
            </a:r>
          </a:p>
          <a:p>
            <a:pPr>
              <a:lnSpc>
                <a:spcPct val="150000"/>
              </a:lnSpc>
            </a:pPr>
            <a:r>
              <a:rPr lang="de-DE" sz="2800"/>
              <a:t>❌ QR-Code zur Abholung</a:t>
            </a:r>
          </a:p>
          <a:p>
            <a:pPr>
              <a:lnSpc>
                <a:spcPct val="150000"/>
              </a:lnSpc>
            </a:pPr>
            <a:r>
              <a:rPr lang="de-DE" sz="2800"/>
              <a:t>➖ Zahlung mit Kreditkarte/Bargeld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Abkaufen von Überkapazitäten</a:t>
            </a:r>
          </a:p>
          <a:p>
            <a:pPr>
              <a:lnSpc>
                <a:spcPct val="150000"/>
              </a:lnSpc>
            </a:pPr>
            <a:r>
              <a:rPr lang="de-DE" sz="2800"/>
              <a:t>️</a:t>
            </a:r>
            <a:r>
              <a:rPr lang="de-DE" sz="2800">
                <a:ea typeface="+mn-lt"/>
                <a:cs typeface="+mn-lt"/>
              </a:rPr>
              <a:t>✔️ Jederzeit Einkaufen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5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804" y="2046157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8396604" y="31013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8396604" y="35585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8396604" y="399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8396604" y="44221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8396604" y="479808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8396604" y="526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8775064" y="5740431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9937114" y="5740431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8870314" y="2366992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10153649" y="3388391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10081258" y="3535708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10042523" y="3757012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10042523" y="3825268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10046968" y="388051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10045697" y="394147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10071734" y="4162537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95E1-CCDE-40CB-8785-FB289957311D}"/>
              </a:ext>
            </a:extLst>
          </p:cNvPr>
          <p:cNvSpPr txBox="1"/>
          <p:nvPr/>
        </p:nvSpPr>
        <p:spPr>
          <a:xfrm>
            <a:off x="828675" y="2949636"/>
            <a:ext cx="6476363" cy="148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/>
              <a:t>Der Kunde möchte nach der Arbeit für die Grillparty 3 Bratwürste und 2 Schweinefilets kaufen.</a:t>
            </a:r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FC7E7630-32F9-4E75-AE84-29D3F5C34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769286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8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8">
            <a:extLst>
              <a:ext uri="{FF2B5EF4-FFF2-40B4-BE49-F238E27FC236}">
                <a16:creationId xmlns:a16="http://schemas.microsoft.com/office/drawing/2014/main" id="{FDFD52C6-235E-4671-8A90-A577C6204049}"/>
              </a:ext>
            </a:extLst>
          </p:cNvPr>
          <p:cNvSpPr/>
          <p:nvPr/>
        </p:nvSpPr>
        <p:spPr>
          <a:xfrm>
            <a:off x="601095" y="3918035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rgbClr val="8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 8">
            <a:extLst>
              <a:ext uri="{FF2B5EF4-FFF2-40B4-BE49-F238E27FC236}">
                <a16:creationId xmlns:a16="http://schemas.microsoft.com/office/drawing/2014/main" id="{F499826D-6680-4C7E-B9F9-09ABDA19BABF}"/>
              </a:ext>
            </a:extLst>
          </p:cNvPr>
          <p:cNvSpPr/>
          <p:nvPr/>
        </p:nvSpPr>
        <p:spPr>
          <a:xfrm>
            <a:off x="601095" y="1993363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355F8E5-6DA5-4709-9400-E12C814ACAE2}"/>
              </a:ext>
            </a:extLst>
          </p:cNvPr>
          <p:cNvSpPr/>
          <p:nvPr/>
        </p:nvSpPr>
        <p:spPr>
          <a:xfrm>
            <a:off x="601094" y="341581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B384F-FBE8-4A4F-9D4D-05B306CB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70" y="705473"/>
            <a:ext cx="4999294" cy="5318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E449C-CD8F-45EF-89FD-34FE015CA0C0}"/>
              </a:ext>
            </a:extLst>
          </p:cNvPr>
          <p:cNvSpPr txBox="1"/>
          <p:nvPr/>
        </p:nvSpPr>
        <p:spPr>
          <a:xfrm>
            <a:off x="6950871" y="4681338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Datenbank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1F3E5-EF24-49F8-9D37-6F88865BC814}"/>
              </a:ext>
            </a:extLst>
          </p:cNvPr>
          <p:cNvSpPr txBox="1"/>
          <p:nvPr/>
        </p:nvSpPr>
        <p:spPr>
          <a:xfrm>
            <a:off x="6950871" y="1104884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Darstellung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2A936-0A89-47AA-B1D0-95959574163B}"/>
              </a:ext>
            </a:extLst>
          </p:cNvPr>
          <p:cNvSpPr txBox="1"/>
          <p:nvPr/>
        </p:nvSpPr>
        <p:spPr>
          <a:xfrm>
            <a:off x="6950871" y="2756666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Logik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F2C62-D2BE-4BD0-8FB1-4D2801C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46" y="4574957"/>
            <a:ext cx="1327907" cy="920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F8BC33-8024-49A0-BB76-A2CF7B49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18" y="2257425"/>
            <a:ext cx="759565" cy="14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19052A-79CB-4822-B48D-6EB34A6E4B12}"/>
              </a:ext>
            </a:extLst>
          </p:cNvPr>
          <p:cNvSpPr txBox="1"/>
          <p:nvPr/>
        </p:nvSpPr>
        <p:spPr>
          <a:xfrm>
            <a:off x="9898856" y="985622"/>
            <a:ext cx="168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err="1">
                <a:solidFill>
                  <a:srgbClr val="F57F1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Java</a:t>
            </a:r>
            <a:r>
              <a:rPr lang="de-DE" sz="2400" err="1">
                <a:solidFill>
                  <a:srgbClr val="45729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SWING</a:t>
            </a:r>
            <a:endParaRPr lang="de-DE">
              <a:solidFill>
                <a:srgbClr val="457291"/>
              </a:solidFill>
              <a:latin typeface="Gill Sans MT" panose="020B0502020104020203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56509"/>
              </p:ext>
            </p:extLst>
          </p:nvPr>
        </p:nvGraphicFramePr>
        <p:xfrm>
          <a:off x="838200" y="1920241"/>
          <a:ext cx="716280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FED5A6C-289A-493A-84F6-41894F1E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50" y="672221"/>
            <a:ext cx="4756030" cy="55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16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3C80F-A98B-4E9E-A008-709AF147444A}"/>
              </a:ext>
            </a:extLst>
          </p:cNvPr>
          <p:cNvSpPr txBox="1"/>
          <p:nvPr/>
        </p:nvSpPr>
        <p:spPr>
          <a:xfrm>
            <a:off x="2637271" y="2644170"/>
            <a:ext cx="69174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960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967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572610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Architektur der Metzgerei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505420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268" y="2850635"/>
            <a:ext cx="642827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7" name="Textfeld 20">
            <a:extLst>
              <a:ext uri="{FF2B5EF4-FFF2-40B4-BE49-F238E27FC236}">
                <a16:creationId xmlns:a16="http://schemas.microsoft.com/office/drawing/2014/main" id="{12F4F075-C3E6-405C-809F-D2465717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187" y="4945035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>
                <a:latin typeface="Calibri"/>
                <a:cs typeface="Times New Roman"/>
              </a:rPr>
              <a:t>Cockpit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22732B12-C8CA-41CD-9D11-CEF9EFDFE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25678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Metzger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8540CFB4-6D20-4EC9-9B3B-E84A21188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155457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Metzger Perspektive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C9777-CE79-438A-88FC-5263B5BB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6" y="1792846"/>
            <a:ext cx="8141118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Cockpit: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/>
              <a:t>❌ Zulieferung</a:t>
            </a:r>
          </a:p>
          <a:p>
            <a:pPr>
              <a:lnSpc>
                <a:spcPct val="150000"/>
              </a:lnSpc>
            </a:pPr>
            <a:r>
              <a:rPr lang="de-DE" sz="2800"/>
              <a:t>❌ Bestellungen</a:t>
            </a:r>
          </a:p>
          <a:p>
            <a:pPr>
              <a:lnSpc>
                <a:spcPct val="150000"/>
              </a:lnSpc>
            </a:pPr>
            <a:r>
              <a:rPr lang="de-DE" sz="2800"/>
              <a:t>➖ Kundenstatistiken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 Automat</a:t>
            </a:r>
          </a:p>
        </p:txBody>
      </p:sp>
    </p:spTree>
    <p:extLst>
      <p:ext uri="{BB962C8B-B14F-4D97-AF65-F5344CB8AC3E}">
        <p14:creationId xmlns:p14="http://schemas.microsoft.com/office/powerpoint/2010/main" val="14516836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CC9D987615943852BB5EF066E007C" ma:contentTypeVersion="13" ma:contentTypeDescription="Create a new document." ma:contentTypeScope="" ma:versionID="8a21f04ba9b9717ba27b2865eb1187e1">
  <xsd:schema xmlns:xsd="http://www.w3.org/2001/XMLSchema" xmlns:xs="http://www.w3.org/2001/XMLSchema" xmlns:p="http://schemas.microsoft.com/office/2006/metadata/properties" xmlns:ns3="4dd5399a-9373-45c9-83f3-32207471b5b6" xmlns:ns4="2c481e6c-f22f-407c-8053-1cb81bdd3c56" targetNamespace="http://schemas.microsoft.com/office/2006/metadata/properties" ma:root="true" ma:fieldsID="6639eb0094f51d300088a44fba072caf" ns3:_="" ns4:_="">
    <xsd:import namespace="4dd5399a-9373-45c9-83f3-32207471b5b6"/>
    <xsd:import namespace="2c481e6c-f22f-407c-8053-1cb81bdd3c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5399a-9373-45c9-83f3-32207471b5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81e6c-f22f-407c-8053-1cb81bdd3c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FBFD9E-3A81-483E-A5A7-9EE9C538BE29}">
  <ds:schemaRefs>
    <ds:schemaRef ds:uri="2c481e6c-f22f-407c-8053-1cb81bdd3c56"/>
    <ds:schemaRef ds:uri="4dd5399a-9373-45c9-83f3-32207471b5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A04F05-62AD-4AFD-AEA1-69122D772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C77AE3-4B63-4470-8F56-FE8343F98419}">
  <ds:schemaRefs>
    <ds:schemaRef ds:uri="2c481e6c-f22f-407c-8053-1cb81bdd3c56"/>
    <ds:schemaRef ds:uri="4dd5399a-9373-45c9-83f3-32207471b5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115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 MT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 Presentation</vt:lpstr>
      <vt:lpstr>Architektur der Metzgerei</vt:lpstr>
      <vt:lpstr>PowerPoint Presentation</vt:lpstr>
      <vt:lpstr>Persona Metzger</vt:lpstr>
      <vt:lpstr>PowerPoint Presentation</vt:lpstr>
      <vt:lpstr>Prototyp Metzger Perspektive</vt:lpstr>
      <vt:lpstr>Scope Cockpit: Was wurde implementiert?</vt:lpstr>
      <vt:lpstr>Use Case: Cockpit</vt:lpstr>
      <vt:lpstr>PowerPoint Presentation</vt:lpstr>
      <vt:lpstr>Persona Kunde</vt:lpstr>
      <vt:lpstr>PowerPoint Presentation</vt:lpstr>
      <vt:lpstr>Prototyp Kundenperspektive</vt:lpstr>
      <vt:lpstr>Scope Automat: Was wurde implementiert?</vt:lpstr>
      <vt:lpstr>Use Case: Automat</vt:lpstr>
      <vt:lpstr>Model View Diagramm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Tschakste, Rebecca</cp:lastModifiedBy>
  <cp:revision>60</cp:revision>
  <dcterms:created xsi:type="dcterms:W3CDTF">2020-09-07T12:20:25Z</dcterms:created>
  <dcterms:modified xsi:type="dcterms:W3CDTF">2020-11-03T19:10:25Z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0x0101008CFCC9D987615943852BB5EF066E007C</vt:lpwstr>
  </property>
</Properties>
</file>