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454" r:id="rId5"/>
    <p:sldId id="445" r:id="rId6"/>
    <p:sldId id="444" r:id="rId7"/>
    <p:sldId id="450" r:id="rId8"/>
    <p:sldId id="452" r:id="rId9"/>
    <p:sldId id="451" r:id="rId10"/>
    <p:sldId id="446" r:id="rId11"/>
    <p:sldId id="448" r:id="rId12"/>
    <p:sldId id="447" r:id="rId13"/>
    <p:sldId id="453" r:id="rId14"/>
    <p:sldId id="41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E42"/>
    <a:srgbClr val="2F586E"/>
    <a:srgbClr val="8C9FB1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2" autoAdjust="0"/>
    <p:restoredTop sz="95840" autoAdjust="0"/>
  </p:normalViewPr>
  <p:slideViewPr>
    <p:cSldViewPr snapToGrid="0" showGuides="1">
      <p:cViewPr>
        <p:scale>
          <a:sx n="110" d="100"/>
          <a:sy n="110" d="100"/>
        </p:scale>
        <p:origin x="1048" y="192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12.04.24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12.04.24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27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3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D5713B-0A5B-5944-BEBB-63C8BF5985F2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00" name="Freihandform: Form 87">
            <a:extLst>
              <a:ext uri="{FF2B5EF4-FFF2-40B4-BE49-F238E27FC236}">
                <a16:creationId xmlns:a16="http://schemas.microsoft.com/office/drawing/2014/main" id="{FEE9A2C3-D2A4-EF45-896D-DC8FC14D6C8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26F1790-1AA5-2249-AC8D-458445CB9276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A21D6C90-CB6F-5742-B27A-61223E4D0276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AD0321DC-F0FE-444A-A11C-AD1929DC8A9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26533122-7334-2A48-988D-C005CB3DBF35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AEA3C75E-A2CA-A949-9620-F3FBBC32F186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12CC2BD9-F08D-6843-8054-67F3295C4D11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0091577E-076D-F64A-95AF-2939860D6325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5600DA2B-A584-9F4F-80C0-8BE95E6C0A45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0ADFB78B-5A0B-EC48-B160-DB451C67D058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C6B7CD53-2D3F-8F4A-9C0F-459B22C64249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03CC9F64-7804-5240-88A6-B67E28D0AD0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E6643B5A-CFDD-5C43-A59B-93938CABC24B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D26AF907-03C7-FA42-B615-832617429969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98F9BDF6-AE59-C44A-8626-FCA4C438AE9A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97588694-F74D-B543-BF65-516DF62D573B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71F0FABB-571B-EE45-BBF5-1BD649E61A7A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6F35B898-AF9E-B24C-8095-1B2E00B5976C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F31686E7-1238-1D42-9AAE-AEFC064F817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9573ACD1-98CF-3D47-8F2D-806BC94B764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5833A8CA-68BA-1D42-ADB9-DD476590B3FA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38CDB2DE-A029-F143-A449-BDAACA6CB6B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2E3EBA2D-AAD7-5F44-A166-ABBB3A44348D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CB811BC1-B517-F04A-82E8-C60B78A199D1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E2703D52-5297-3C48-B86D-DCFEA836ACA9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DCA81DDD-FB1B-B648-8F82-E70860C4CE4D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01936875-CBF0-F349-804D-4C37C944AB17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92C51272-86B6-4B48-A4AE-D472CA82B923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2C3A0B47-9D82-FE45-9457-BF81CD2FA7A6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D97DAD5-B085-5D44-BE42-8F3B9EE9F595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D8ECE762-73AE-2C47-9441-EA7230658360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68398A3-39FF-4648-9FD9-E1F75E54D12C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EEB7B98-F8C7-214A-AF07-80D38697E5E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0794D66-9071-5140-AC48-F2C47D431BC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1947595-CA8E-5241-98C0-5EFA06643BED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7EB5DA7-F9C3-684D-838F-266E140A765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5E2D2D99-EF02-1D4D-9F6A-DEB889A0447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2F91FC47-FBF2-C346-8E62-806EB9B2438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4630EB4-B754-944C-9CB6-CE520408D1BF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48F22E58-B093-7A4C-8FD8-28E1C21328AA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A6E2FCD4-9705-3940-BF2A-D1239696D458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6DD86DF-00FF-D74B-981F-9FD8B5BF191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91A50E87-376B-6D43-978E-5C6F4575592A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011A632-65C3-334B-891C-670B5B727835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6359897B-BEE2-184D-9C5D-0F971338293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4B815F2-CB49-0640-ABE6-3672063D4CAB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8181309B-0D7E-C447-A3C3-424CD8B2E92D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A1C774AA-192A-1540-A66B-EEAAA42C920D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697E23D0-D2AD-3142-8A3E-37ABC6B906BF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5FC6DC2-92D0-6D49-BDFC-FA21FE7F4933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02015ED-8B6D-DE4E-8093-A79355D84C63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C7277E25-4150-EF4E-B2B2-BD3F0A3E2646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AAA9021C-F612-7A45-9064-2DAABFCA9C99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239FEB29-764E-D84F-A6B9-E572E9BA35FA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30E07473-1FE4-ED4D-ABDA-C4460B82C76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ACFFFEA1-E2B9-BF4B-8614-D4E5B5F85F27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DCFE20F4-1FAA-3B4B-AFD3-FE5FED6F8703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3D433F7E-E5FB-4B45-87E4-D54E97FD3DEE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39EB8253-0480-F945-BF50-3C39BC415AEF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3C3CAEA5-31EB-6B48-8A0B-FDDA4E37BB49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6BF62CD0-F5B5-8845-8426-81D7F83163CB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74F82E2E-2B50-F84C-8BD0-1F0FD1E8B44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764A666C-D860-AD49-B7E5-01027DAF2F9E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A60FAD8F-356D-9A49-8917-F8D75E39E25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2122BFDD-4180-3242-9DE6-1722C6BB87E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A137BDFA-16B4-5E4D-90CA-25E45475E283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51BC45C2-1274-BB42-B2FF-655E609A4F3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039CA6A1-8CFA-4A4B-9F23-2BB7B0C89625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ED05D2C0-4637-7549-888A-5A0ED2277201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E19058B0-7775-D44E-B670-ABF807D028C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B494CC1A-A672-C84F-986B-05A683E0AF13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3FA5D363-CFB8-0746-97D7-B5D03E23E745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61F52BFA-2C47-174A-AD0B-49737BCE47CD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56D89971-3BAE-8B48-8779-9659478A6E33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BFB40D3-0C94-C34E-8D0C-BA37CE64A2A6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5F3B670D-3F4C-EB46-B888-A17039EC5DA8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1AC6A114-F6C4-A44F-82C1-746D659D92E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6C84A291-9A88-BC46-9243-A5BDAD73E70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D77166F-3C93-3744-9927-37978A728989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407D65A0-6EC3-0D4A-8197-FB6484487BE4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F67E5B46-C275-4F48-A09F-54D35BC6A4BF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909E25E7-19E2-8747-9126-F1AB3D631F78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EAC5A913-E03E-7D4D-9078-FE9CA24554F9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8FABF0FD-F7EF-5349-A2E7-C349C225F8D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691B08B6-CE79-0F4B-B988-B7D1CEE53D8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618EC208-E675-F54F-926D-39AE3A23A938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F3D8309A-1653-614D-A944-931615072E3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717FDDCD-E871-BB4D-B232-2CEF5564DDCE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C8995C5D-7CC7-2E42-B769-E20C40839485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F0031B75-0C69-0A40-8402-DC1DE0934A9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A0198E80-4FED-D345-A056-52D3E6BA6E76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77DC6720-D7A3-F240-A035-723109FD216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113741B5-0862-1B40-9D96-56B2A9E93BF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DAB37A08-003F-3245-8E24-7AF93F705B58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FCFDE7EE-E7D1-544E-A701-3197B56FF0AD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23158B01-DBA4-4448-A419-B1488105410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F738BA72-6FA5-A340-A4D3-82C845D364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A6D2746E-5F24-D745-A2A3-D0ADEEF336B5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F365F04E-F6F3-EC40-8AF7-457F234C8148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795987B-C466-AF4D-91C5-7C0A403A567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03A27536-9171-8D4E-A050-974D975CBA72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D643B2AE-9BD8-2447-B0FE-BFB5EF735DB4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EFECFB7-4BFC-2143-8119-7CD96647187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F9C00A-8AFB-47C9-A7D9-7909CE906E5E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tudy_Session.webm" TargetMode="External"/><Relationship Id="rId2" Type="http://schemas.openxmlformats.org/officeDocument/2006/relationships/hyperlink" Target="../Create_Course.web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b="0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4" y="1918953"/>
            <a:ext cx="10366428" cy="2892651"/>
          </a:xfrm>
        </p:spPr>
        <p:txBody>
          <a:bodyPr/>
          <a:lstStyle/>
          <a:p>
            <a:r>
              <a:rPr lang="de-DE" sz="4400" dirty="0" err="1"/>
              <a:t>ProgLLM</a:t>
            </a:r>
            <a:r>
              <a:rPr lang="de-DE" sz="4400" dirty="0"/>
              <a:t>: Building a </a:t>
            </a:r>
            <a:r>
              <a:rPr lang="de-DE" sz="4400" dirty="0" err="1"/>
              <a:t>Tutoring</a:t>
            </a:r>
            <a:r>
              <a:rPr lang="de-DE" sz="4400" dirty="0"/>
              <a:t> </a:t>
            </a:r>
            <a:r>
              <a:rPr lang="de-DE" sz="4400" dirty="0" err="1"/>
              <a:t>Platform</a:t>
            </a:r>
            <a:br>
              <a:rPr lang="de-DE" sz="4400" dirty="0"/>
            </a:br>
            <a:r>
              <a:rPr lang="de-DE" sz="4400" dirty="0" err="1"/>
              <a:t>with</a:t>
            </a:r>
            <a:r>
              <a:rPr lang="de-DE" sz="4400" dirty="0"/>
              <a:t> LLM-</a:t>
            </a:r>
            <a:r>
              <a:rPr lang="de-DE" sz="4400" dirty="0" err="1"/>
              <a:t>powered</a:t>
            </a:r>
            <a:r>
              <a:rPr lang="de-DE" sz="4400" dirty="0"/>
              <a:t> </a:t>
            </a:r>
            <a:r>
              <a:rPr lang="de-DE" sz="4400" dirty="0" err="1"/>
              <a:t>programming</a:t>
            </a:r>
            <a:br>
              <a:rPr lang="de-DE" sz="4400" dirty="0"/>
            </a:br>
            <a:br>
              <a:rPr lang="de-DE" sz="4400" dirty="0"/>
            </a:br>
            <a:r>
              <a:rPr lang="de-DE" sz="2000" dirty="0"/>
              <a:t>Lisa Rebecca Schmidt</a:t>
            </a:r>
            <a:br>
              <a:rPr lang="de-DE" sz="2000" dirty="0"/>
            </a:br>
            <a:r>
              <a:rPr lang="de-DE" sz="2000" dirty="0"/>
              <a:t>12. Apr. 2024</a:t>
            </a:r>
            <a:endParaRPr lang="de-DE" sz="2000" dirty="0">
              <a:latin typeface="FAUSans Office" panose="020B0504010101010104" pitchFamily="34" charset="77"/>
              <a:cs typeface="FAUSans Office" panose="020B050401010101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391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60F5-3CA3-93B6-117A-DB61ABDF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Question &amp; A</a:t>
            </a:r>
            <a:r>
              <a:rPr lang="en-GB" dirty="0"/>
              <a:t>n</a:t>
            </a:r>
            <a:r>
              <a:rPr lang="en-DE" dirty="0"/>
              <a:t>swer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B22A7-D010-ECF7-0A1C-E6EC6CE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332D-8F6E-899A-B3C9-E9F10828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C569E-940B-805B-D34F-21D9A5D1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E03DC2-DCF1-8CAE-3C24-FCCBE37C4A2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97190" y="1676400"/>
            <a:ext cx="7200000" cy="1820333"/>
          </a:xfrm>
        </p:spPr>
        <p:txBody>
          <a:bodyPr>
            <a:normAutofit/>
          </a:bodyPr>
          <a:lstStyle/>
          <a:p>
            <a:r>
              <a:rPr lang="en-DE" sz="3200" dirty="0"/>
              <a:t>How well can large language models create a study-assistant platform?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B04E491-38DD-0910-7E69-C609B8EF9B2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4586FC-0345-59F9-6006-4457F13727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B6F4A0F-AD28-7E41-0EE1-2598ED3CAC00}"/>
              </a:ext>
            </a:extLst>
          </p:cNvPr>
          <p:cNvSpPr txBox="1">
            <a:spLocks/>
          </p:cNvSpPr>
          <p:nvPr/>
        </p:nvSpPr>
        <p:spPr>
          <a:xfrm>
            <a:off x="854656" y="3953934"/>
            <a:ext cx="10412288" cy="182033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i="1" kern="1200">
                <a:solidFill>
                  <a:srgbClr val="041E4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2800" i="0" dirty="0"/>
              <a:t>With applicable prior experience, a shippable assistant platform can be developed in 40hrs and 90 prompts.</a:t>
            </a:r>
          </a:p>
        </p:txBody>
      </p:sp>
    </p:spTree>
    <p:extLst>
      <p:ext uri="{BB962C8B-B14F-4D97-AF65-F5344CB8AC3E}">
        <p14:creationId xmlns:p14="http://schemas.microsoft.com/office/powerpoint/2010/main" val="392755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CAA2015-960B-4CA5-874D-BB71B5ED44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9FA69-69C9-49D8-B1A2-83690EE4C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F721586-3090-4DCB-A125-5B6AC1999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 </a:t>
            </a:r>
            <a:r>
              <a:rPr lang="de-DE" dirty="0">
                <a:sym typeface="Wingdings" pitchFamily="2" charset="2"/>
              </a:rPr>
              <a:t>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2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60F5-3CA3-93B6-117A-DB61ABDF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Question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B22A7-D010-ECF7-0A1C-E6EC6CE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332D-8F6E-899A-B3C9-E9F10828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C569E-940B-805B-D34F-21D9A5D1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E03DC2-DCF1-8CAE-3C24-FCCBE37C4A2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How well can large language models create a study-assistant platform?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B04E491-38DD-0910-7E69-C609B8EF9B2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4586FC-0345-59F9-6006-4457F13727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40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3F563-7AF6-1CAC-A878-E84A54B4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FC263-A6B5-097B-E458-88B367EE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AF121-81D0-32BE-18E4-4F0C46AF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49D34-8052-2A07-2120-F4097C261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DE" b="1" dirty="0"/>
              <a:t>Experiment</a:t>
            </a:r>
          </a:p>
          <a:p>
            <a:r>
              <a:rPr lang="en-DE" dirty="0"/>
              <a:t>We want to create a study advisor platform which helps students in three specific areas: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AI Tutor</a:t>
            </a:r>
          </a:p>
          <a:p>
            <a:pPr marL="522900" lvl="1" indent="-342900"/>
            <a:r>
              <a:rPr lang="en-DE" dirty="0"/>
              <a:t>Studying for the exam with comprehensive questions</a:t>
            </a:r>
          </a:p>
          <a:p>
            <a:pPr marL="522900" lvl="1" indent="-342900"/>
            <a:r>
              <a:rPr lang="en-GB" dirty="0"/>
              <a:t>D</a:t>
            </a:r>
            <a:r>
              <a:rPr lang="en-DE" dirty="0"/>
              <a:t>one by Lisa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AI Counsellor</a:t>
            </a:r>
          </a:p>
          <a:p>
            <a:pPr marL="522900" lvl="1" indent="-342900"/>
            <a:r>
              <a:rPr lang="en-DE" dirty="0"/>
              <a:t>Talking about your stress and feelings</a:t>
            </a:r>
          </a:p>
          <a:p>
            <a:pPr marL="522900" lvl="1" indent="-342900"/>
            <a:r>
              <a:rPr lang="en-DE" dirty="0"/>
              <a:t>Done by David</a:t>
            </a:r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AI Semester Planner</a:t>
            </a:r>
          </a:p>
          <a:p>
            <a:pPr marL="522900" lvl="1" indent="-342900"/>
            <a:r>
              <a:rPr lang="en-DE" dirty="0"/>
              <a:t>Planning which courses you want to take</a:t>
            </a:r>
          </a:p>
          <a:p>
            <a:pPr marL="522900" lvl="1" indent="-342900"/>
            <a:r>
              <a:rPr lang="en-GB" dirty="0"/>
              <a:t>D</a:t>
            </a:r>
            <a:r>
              <a:rPr lang="en-DE" dirty="0"/>
              <a:t>one by Jeta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C7C995-A8E7-0F21-90C6-1FD96EA7A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b="1" dirty="0"/>
              <a:t>Evaluation</a:t>
            </a:r>
            <a:r>
              <a:rPr lang="en-DE" dirty="0"/>
              <a:t> </a:t>
            </a:r>
            <a:r>
              <a:rPr lang="en-DE" b="1" dirty="0"/>
              <a:t>of each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Number of prompts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Number of syntax errors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Number of semantic errors occurred</a:t>
            </a:r>
          </a:p>
          <a:p>
            <a:endParaRPr lang="en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BAB6AB8-1C6A-B441-ED5D-683632EC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Approach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B050C5-2D93-26BA-FD19-8BFFC4C7F8A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625871-24B6-D1F3-5E5B-7362D8E246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2212D9-EB9A-AD45-E4DC-75427744ECB1}"/>
              </a:ext>
            </a:extLst>
          </p:cNvPr>
          <p:cNvSpPr/>
          <p:nvPr/>
        </p:nvSpPr>
        <p:spPr>
          <a:xfrm>
            <a:off x="9255651" y="1631156"/>
            <a:ext cx="2529684" cy="9050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Only evaluate for Design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C26B6A-A2BB-18B2-3621-7969522FC7A3}"/>
              </a:ext>
            </a:extLst>
          </p:cNvPr>
          <p:cNvSpPr/>
          <p:nvPr/>
        </p:nvSpPr>
        <p:spPr>
          <a:xfrm>
            <a:off x="399495" y="2601157"/>
            <a:ext cx="5370990" cy="124287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91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180A-B1FE-71E8-CDCE-5FBADE1B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2542603"/>
            <a:ext cx="6214255" cy="1772793"/>
          </a:xfrm>
        </p:spPr>
        <p:txBody>
          <a:bodyPr/>
          <a:lstStyle/>
          <a:p>
            <a:r>
              <a:rPr lang="en-DE" sz="3200" dirty="0"/>
              <a:t>Demo Time </a:t>
            </a:r>
            <a:r>
              <a:rPr lang="en-DE" sz="3200" dirty="0">
                <a:sym typeface="Wingdings" pitchFamily="2" charset="2"/>
              </a:rPr>
              <a:t></a:t>
            </a:r>
            <a:br>
              <a:rPr lang="en-DE" sz="3200" dirty="0">
                <a:sym typeface="Wingdings" pitchFamily="2" charset="2"/>
              </a:rPr>
            </a:br>
            <a:br>
              <a:rPr lang="en-DE" sz="3200" dirty="0">
                <a:sym typeface="Wingdings" pitchFamily="2" charset="2"/>
              </a:rPr>
            </a:br>
            <a:r>
              <a:rPr lang="en-GB" sz="3200" dirty="0">
                <a:solidFill>
                  <a:schemeClr val="bg1"/>
                </a:solidFill>
                <a:sym typeface="Wingdings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../Create_Course.webm</a:t>
            </a:r>
            <a:br>
              <a:rPr lang="en-GB" sz="3200" dirty="0">
                <a:solidFill>
                  <a:schemeClr val="bg1"/>
                </a:solidFill>
                <a:sym typeface="Wingdings" pitchFamily="2" charset="2"/>
              </a:rPr>
            </a:br>
            <a:r>
              <a:rPr lang="en-GB" sz="3200" dirty="0">
                <a:solidFill>
                  <a:schemeClr val="bg1"/>
                </a:solidFill>
                <a:sym typeface="Wingdings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../Study_Session.webm</a:t>
            </a:r>
            <a:r>
              <a:rPr lang="en-DE" sz="3200" dirty="0">
                <a:solidFill>
                  <a:schemeClr val="bg1"/>
                </a:solidFill>
                <a:sym typeface="Wingdings" pitchFamily="2" charset="2"/>
              </a:rPr>
              <a:t> </a:t>
            </a:r>
            <a:endParaRPr lang="en-DE" sz="32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F0EE2-584B-EC56-14BC-14DF6C86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E663-8CF8-4EA4-AF83-5C771F9A06FE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1CE91-3A48-801F-5AC9-72256768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D95F9-B4C5-FAB6-931C-FD46AD26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7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0B9C9-562A-8CAB-4122-DB156C8B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64719-8484-1D98-B672-65EB1908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3DB74-07DB-04F6-E9C0-29DE86CC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427336-3C57-C5C8-7EE0-AD00AE96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Architecture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9769F7-02EA-1EE8-72BD-6C285B41C6F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7177209" cy="249812"/>
          </a:xfrm>
        </p:spPr>
        <p:txBody>
          <a:bodyPr/>
          <a:lstStyle/>
          <a:p>
            <a:r>
              <a:rPr lang="en-DE" dirty="0"/>
              <a:t>A complex architecture allows to evaluate LLMs for enterprise use-cases.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860B7B85-AAFD-7F6B-4CEC-F07D52CF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11" y="1757139"/>
            <a:ext cx="9567436" cy="4573701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08051B-8835-1E92-980A-A72D3619E0C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</p:spTree>
    <p:extLst>
      <p:ext uri="{BB962C8B-B14F-4D97-AF65-F5344CB8AC3E}">
        <p14:creationId xmlns:p14="http://schemas.microsoft.com/office/powerpoint/2010/main" val="275645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0E86F-2F93-D687-3F80-E59BBDFF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25149-62AC-9608-4155-6C791B71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F973F-53A2-27AF-2A3E-B696FC0E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8D8717-9019-28F2-4FEC-EF461142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</a:t>
            </a:r>
            <a:r>
              <a:rPr lang="en-GB" dirty="0"/>
              <a:t>u</a:t>
            </a:r>
            <a:r>
              <a:rPr lang="en-DE" dirty="0"/>
              <a:t>ick Metrics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BD5E6B-AB6E-FE15-0697-8F4DA336867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0DD581-E69F-32B1-2BB1-365D70E2FE1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500F658-BEA8-5366-3DD8-912AD545C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86190"/>
              </p:ext>
            </p:extLst>
          </p:nvPr>
        </p:nvGraphicFramePr>
        <p:xfrm>
          <a:off x="515935" y="1998247"/>
          <a:ext cx="10966164" cy="3377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388">
                  <a:extLst>
                    <a:ext uri="{9D8B030D-6E8A-4147-A177-3AD203B41FA5}">
                      <a16:colId xmlns:a16="http://schemas.microsoft.com/office/drawing/2014/main" val="575338959"/>
                    </a:ext>
                  </a:extLst>
                </a:gridCol>
                <a:gridCol w="3655388">
                  <a:extLst>
                    <a:ext uri="{9D8B030D-6E8A-4147-A177-3AD203B41FA5}">
                      <a16:colId xmlns:a16="http://schemas.microsoft.com/office/drawing/2014/main" val="213631374"/>
                    </a:ext>
                  </a:extLst>
                </a:gridCol>
                <a:gridCol w="3655388">
                  <a:extLst>
                    <a:ext uri="{9D8B030D-6E8A-4147-A177-3AD203B41FA5}">
                      <a16:colId xmlns:a16="http://schemas.microsoft.com/office/drawing/2014/main" val="3748345497"/>
                    </a:ext>
                  </a:extLst>
                </a:gridCol>
              </a:tblGrid>
              <a:tr h="650374">
                <a:tc>
                  <a:txBody>
                    <a:bodyPr/>
                    <a:lstStyle/>
                    <a:p>
                      <a:r>
                        <a:rPr lang="en-DE" b="1" dirty="0"/>
                        <a:t>Prompts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Syntax Errors/Compatibility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Code did not fit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33616"/>
                  </a:ext>
                </a:extLst>
              </a:tr>
              <a:tr h="1119937">
                <a:tc>
                  <a:txBody>
                    <a:bodyPr/>
                    <a:lstStyle/>
                    <a:p>
                      <a:pPr algn="ctr"/>
                      <a:r>
                        <a:rPr lang="en-DE" sz="4400" b="1" dirty="0">
                          <a:solidFill>
                            <a:schemeClr val="tx2"/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44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4400" b="1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69777"/>
                  </a:ext>
                </a:extLst>
              </a:tr>
              <a:tr h="1606747">
                <a:tc>
                  <a:txBody>
                    <a:bodyPr/>
                    <a:lstStyle/>
                    <a:p>
                      <a:r>
                        <a:rPr lang="en-DE" dirty="0"/>
                        <a:t>Authentication and frontend needed most, file storage in single 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Mainly obsolete libraries or incompatible configurations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Code not production-ready, only method 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3643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3BD1A56-0782-F1E1-E206-E2CAAD39E325}"/>
              </a:ext>
            </a:extLst>
          </p:cNvPr>
          <p:cNvSpPr/>
          <p:nvPr/>
        </p:nvSpPr>
        <p:spPr>
          <a:xfrm>
            <a:off x="598206" y="5346959"/>
            <a:ext cx="10883893" cy="6580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Overall, app development was significantly sped up (ca. 40hrs).</a:t>
            </a:r>
          </a:p>
        </p:txBody>
      </p:sp>
    </p:spTree>
    <p:extLst>
      <p:ext uri="{BB962C8B-B14F-4D97-AF65-F5344CB8AC3E}">
        <p14:creationId xmlns:p14="http://schemas.microsoft.com/office/powerpoint/2010/main" val="286781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6E96A-E35B-6868-D638-85618D1B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C8E76-7E75-29EA-15FC-D345CB52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3D577-8E2E-4EAA-93A7-00EC4824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BE1D5B-AEB2-9243-E425-DAFE00D1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Five Great Use-Cases for LLMs in SoftwareDev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0AF5AB-E56C-D7DB-CCD8-D076DF67A1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661C2ED-234C-7E7A-6DE5-82BC4AAF7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18288"/>
              </p:ext>
            </p:extLst>
          </p:nvPr>
        </p:nvGraphicFramePr>
        <p:xfrm>
          <a:off x="518317" y="3123526"/>
          <a:ext cx="11155365" cy="2497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1073">
                  <a:extLst>
                    <a:ext uri="{9D8B030D-6E8A-4147-A177-3AD203B41FA5}">
                      <a16:colId xmlns:a16="http://schemas.microsoft.com/office/drawing/2014/main" val="3731976892"/>
                    </a:ext>
                  </a:extLst>
                </a:gridCol>
                <a:gridCol w="2231073">
                  <a:extLst>
                    <a:ext uri="{9D8B030D-6E8A-4147-A177-3AD203B41FA5}">
                      <a16:colId xmlns:a16="http://schemas.microsoft.com/office/drawing/2014/main" val="2375540519"/>
                    </a:ext>
                  </a:extLst>
                </a:gridCol>
                <a:gridCol w="2231073">
                  <a:extLst>
                    <a:ext uri="{9D8B030D-6E8A-4147-A177-3AD203B41FA5}">
                      <a16:colId xmlns:a16="http://schemas.microsoft.com/office/drawing/2014/main" val="3127816743"/>
                    </a:ext>
                  </a:extLst>
                </a:gridCol>
                <a:gridCol w="2231073">
                  <a:extLst>
                    <a:ext uri="{9D8B030D-6E8A-4147-A177-3AD203B41FA5}">
                      <a16:colId xmlns:a16="http://schemas.microsoft.com/office/drawing/2014/main" val="1628178840"/>
                    </a:ext>
                  </a:extLst>
                </a:gridCol>
                <a:gridCol w="2231073">
                  <a:extLst>
                    <a:ext uri="{9D8B030D-6E8A-4147-A177-3AD203B41FA5}">
                      <a16:colId xmlns:a16="http://schemas.microsoft.com/office/drawing/2014/main" val="1018490605"/>
                    </a:ext>
                  </a:extLst>
                </a:gridCol>
              </a:tblGrid>
              <a:tr h="971562">
                <a:tc>
                  <a:txBody>
                    <a:bodyPr/>
                    <a:lstStyle/>
                    <a:p>
                      <a:pPr algn="l"/>
                      <a:r>
                        <a:rPr lang="en-DE" b="1" dirty="0">
                          <a:solidFill>
                            <a:schemeClr val="tx2"/>
                          </a:solidFill>
                        </a:rPr>
                        <a:t>User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b="1" dirty="0">
                          <a:solidFill>
                            <a:schemeClr val="tx2"/>
                          </a:solidFill>
                        </a:rPr>
                        <a:t>Dummy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b="1" dirty="0">
                          <a:solidFill>
                            <a:schemeClr val="tx2"/>
                          </a:solidFill>
                        </a:rPr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b="1" dirty="0">
                          <a:solidFill>
                            <a:schemeClr val="tx2"/>
                          </a:solidFill>
                        </a:rPr>
                        <a:t>Translation of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b="1" dirty="0">
                          <a:solidFill>
                            <a:schemeClr val="tx2"/>
                          </a:solidFill>
                        </a:rPr>
                        <a:t>Troubleshooting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5954"/>
                  </a:ext>
                </a:extLst>
              </a:tr>
              <a:tr h="1525651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Understand user needs and preferences.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Generate placeholder data for your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Quickly cover many different test cases.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Ex. transform CURL to python.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Get friendly help without describing the problem in technical terms.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211876"/>
                  </a:ext>
                </a:extLst>
              </a:tr>
            </a:tbl>
          </a:graphicData>
        </a:graphic>
      </p:graphicFrame>
      <p:pic>
        <p:nvPicPr>
          <p:cNvPr id="13" name="Graphic 12" descr="Questions outline">
            <a:extLst>
              <a:ext uri="{FF2B5EF4-FFF2-40B4-BE49-F238E27FC236}">
                <a16:creationId xmlns:a16="http://schemas.microsoft.com/office/drawing/2014/main" id="{28C16C43-1AF2-4D57-B070-51CD4693E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2793" y="2062135"/>
            <a:ext cx="914400" cy="914400"/>
          </a:xfrm>
          <a:prstGeom prst="rect">
            <a:avLst/>
          </a:prstGeom>
        </p:spPr>
      </p:pic>
      <p:pic>
        <p:nvPicPr>
          <p:cNvPr id="15" name="Graphic 14" descr="CheckList outline">
            <a:extLst>
              <a:ext uri="{FF2B5EF4-FFF2-40B4-BE49-F238E27FC236}">
                <a16:creationId xmlns:a16="http://schemas.microsoft.com/office/drawing/2014/main" id="{134988A1-0C29-6FB0-F4E8-AA6F962C9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694" y="2062135"/>
            <a:ext cx="914400" cy="914400"/>
          </a:xfrm>
          <a:prstGeom prst="rect">
            <a:avLst/>
          </a:prstGeom>
        </p:spPr>
      </p:pic>
      <p:pic>
        <p:nvPicPr>
          <p:cNvPr id="17" name="Graphic 16" descr="Table outline">
            <a:extLst>
              <a:ext uri="{FF2B5EF4-FFF2-40B4-BE49-F238E27FC236}">
                <a16:creationId xmlns:a16="http://schemas.microsoft.com/office/drawing/2014/main" id="{3217351F-2A2C-C4D3-BF97-80D4B6C12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4644" y="2062135"/>
            <a:ext cx="914400" cy="914400"/>
          </a:xfrm>
          <a:prstGeom prst="rect">
            <a:avLst/>
          </a:prstGeom>
        </p:spPr>
      </p:pic>
      <p:pic>
        <p:nvPicPr>
          <p:cNvPr id="19" name="Graphic 18" descr="Female Profile outline">
            <a:extLst>
              <a:ext uri="{FF2B5EF4-FFF2-40B4-BE49-F238E27FC236}">
                <a16:creationId xmlns:a16="http://schemas.microsoft.com/office/drawing/2014/main" id="{5052F8C9-8AEF-9DCD-E29F-131FFA4C7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594" y="2062135"/>
            <a:ext cx="914400" cy="914400"/>
          </a:xfrm>
          <a:prstGeom prst="rect">
            <a:avLst/>
          </a:prstGeom>
        </p:spPr>
      </p:pic>
      <p:pic>
        <p:nvPicPr>
          <p:cNvPr id="23" name="Graphic 22" descr="Morse Code outline">
            <a:extLst>
              <a:ext uri="{FF2B5EF4-FFF2-40B4-BE49-F238E27FC236}">
                <a16:creationId xmlns:a16="http://schemas.microsoft.com/office/drawing/2014/main" id="{2B08C35E-851A-F11E-6BC3-5DEBB1BE89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6744" y="2062135"/>
            <a:ext cx="914400" cy="914400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6F923B4-24B1-B3CC-86F8-2A2AA437309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</p:spTree>
    <p:extLst>
      <p:ext uri="{BB962C8B-B14F-4D97-AF65-F5344CB8AC3E}">
        <p14:creationId xmlns:p14="http://schemas.microsoft.com/office/powerpoint/2010/main" val="396421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42C9CD-88A7-28C4-9940-F51A4AEE4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22303"/>
              </p:ext>
            </p:extLst>
          </p:nvPr>
        </p:nvGraphicFramePr>
        <p:xfrm>
          <a:off x="518317" y="1541849"/>
          <a:ext cx="10963781" cy="4488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898152898"/>
                    </a:ext>
                  </a:extLst>
                </a:gridCol>
                <a:gridCol w="6091646">
                  <a:extLst>
                    <a:ext uri="{9D8B030D-6E8A-4147-A177-3AD203B41FA5}">
                      <a16:colId xmlns:a16="http://schemas.microsoft.com/office/drawing/2014/main" val="92161519"/>
                    </a:ext>
                  </a:extLst>
                </a:gridCol>
                <a:gridCol w="844827">
                  <a:extLst>
                    <a:ext uri="{9D8B030D-6E8A-4147-A177-3AD203B41FA5}">
                      <a16:colId xmlns:a16="http://schemas.microsoft.com/office/drawing/2014/main" val="1030619135"/>
                    </a:ext>
                  </a:extLst>
                </a:gridCol>
                <a:gridCol w="3819028">
                  <a:extLst>
                    <a:ext uri="{9D8B030D-6E8A-4147-A177-3AD203B41FA5}">
                      <a16:colId xmlns:a16="http://schemas.microsoft.com/office/drawing/2014/main" val="3637728798"/>
                    </a:ext>
                  </a:extLst>
                </a:gridCol>
              </a:tblGrid>
              <a:tr h="748063">
                <a:tc>
                  <a:txBody>
                    <a:bodyPr/>
                    <a:lstStyle/>
                    <a:p>
                      <a:pPr algn="l"/>
                      <a:endParaRPr lang="en-DE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400" b="1" dirty="0"/>
                        <a:t>Obstacle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DE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400" b="1" dirty="0"/>
                        <a:t>Remedy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653458"/>
                  </a:ext>
                </a:extLst>
              </a:tr>
              <a:tr h="748063">
                <a:tc>
                  <a:txBody>
                    <a:bodyPr/>
                    <a:lstStyle/>
                    <a:p>
                      <a:pPr algn="l"/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"This task would require a team of developers ..." / "I can provide a basic implementation …"</a:t>
                      </a:r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Prompt: "You are a team of experienced [XYZ-] engineers"</a:t>
                      </a:r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571170"/>
                  </a:ext>
                </a:extLst>
              </a:tr>
              <a:tr h="748063">
                <a:tc>
                  <a:txBody>
                    <a:bodyPr/>
                    <a:lstStyle/>
                    <a:p>
                      <a:pPr algn="l"/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“This is not for production setup, you should use XX"</a:t>
                      </a:r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400" dirty="0"/>
                        <a:t>Prompt: “Design it to be production-ready”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94440"/>
                  </a:ext>
                </a:extLst>
              </a:tr>
              <a:tr h="748063">
                <a:tc>
                  <a:txBody>
                    <a:bodyPr/>
                    <a:lstStyle/>
                    <a:p>
                      <a:pPr algn="l"/>
                      <a:endParaRPr lang="en-DE" sz="1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400" dirty="0"/>
                        <a:t>Incompatible or obsolete interfaces in libraries/dependencies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Ask for the version </a:t>
                      </a:r>
                    </a:p>
                    <a:p>
                      <a:pPr algn="l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pip install XXX==V.V</a:t>
                      </a:r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05970"/>
                  </a:ext>
                </a:extLst>
              </a:tr>
              <a:tr h="748063">
                <a:tc>
                  <a:txBody>
                    <a:bodyPr/>
                    <a:lstStyle/>
                    <a:p>
                      <a:pPr algn="l"/>
                      <a:endParaRPr lang="en-DE" sz="1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400" dirty="0"/>
                        <a:t>Identical configuration across services (ex. </a:t>
                      </a:r>
                      <a:r>
                        <a:rPr lang="en-GB" sz="1400" dirty="0"/>
                        <a:t>E</a:t>
                      </a:r>
                      <a:r>
                        <a:rPr lang="en-DE" sz="1400" dirty="0"/>
                        <a:t>verything on port 5000)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DE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400" dirty="0"/>
                        <a:t>Prompt: “Provide a configuration file with environment variables for all ports”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559"/>
                  </a:ext>
                </a:extLst>
              </a:tr>
              <a:tr h="748063">
                <a:tc>
                  <a:txBody>
                    <a:bodyPr/>
                    <a:lstStyle/>
                    <a:p>
                      <a:pPr algn="l"/>
                      <a:endParaRPr lang="en-DE" sz="1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Terms like "</a:t>
                      </a: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OpenAI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 Function Calling" refer to a specific concept, but are not recognized as such</a:t>
                      </a:r>
                      <a:endParaRPr lang="en-DE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DE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400" dirty="0"/>
                        <a:t>Provide example/ few shot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242071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7E452-6D50-AAE1-AC8C-F8D00081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Common Problems and Remedies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EDE5-203E-F2B2-E091-821F90D3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2CC34-567F-BADA-B5DE-AE2FAA56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E50DF-8ACB-8BB2-ABF2-AA79F0CB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" name="Picture Placeholder 9" descr="Arrow Right with solid fill">
            <a:extLst>
              <a:ext uri="{FF2B5EF4-FFF2-40B4-BE49-F238E27FC236}">
                <a16:creationId xmlns:a16="http://schemas.microsoft.com/office/drawing/2014/main" id="{349EDFBB-338B-30FF-9BB6-522A78567E5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132" b="32132"/>
          <a:stretch>
            <a:fillRect/>
          </a:stretch>
        </p:blipFill>
        <p:spPr>
          <a:xfrm>
            <a:off x="6964171" y="2621257"/>
            <a:ext cx="398531" cy="14259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D4C4F-F84D-737D-97E4-911EB3E1BBF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DE" dirty="0"/>
              <a:t>How can I get the LLM to do its job?</a:t>
            </a:r>
          </a:p>
        </p:txBody>
      </p:sp>
      <p:pic>
        <p:nvPicPr>
          <p:cNvPr id="11" name="Picture Placeholder 9" descr="Arrow Right with solid fill">
            <a:extLst>
              <a:ext uri="{FF2B5EF4-FFF2-40B4-BE49-F238E27FC236}">
                <a16:creationId xmlns:a16="http://schemas.microsoft.com/office/drawing/2014/main" id="{8A8F9310-D10F-6474-9958-3C09D59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132" b="32132"/>
          <a:stretch>
            <a:fillRect/>
          </a:stretch>
        </p:blipFill>
        <p:spPr>
          <a:xfrm>
            <a:off x="6964171" y="3288823"/>
            <a:ext cx="398531" cy="142590"/>
          </a:xfrm>
          <a:prstGeom prst="rect">
            <a:avLst/>
          </a:prstGeom>
        </p:spPr>
      </p:pic>
      <p:pic>
        <p:nvPicPr>
          <p:cNvPr id="12" name="Picture Placeholder 9" descr="Arrow Right with solid fill">
            <a:extLst>
              <a:ext uri="{FF2B5EF4-FFF2-40B4-BE49-F238E27FC236}">
                <a16:creationId xmlns:a16="http://schemas.microsoft.com/office/drawing/2014/main" id="{375166F6-4DAE-1714-EB62-0DBC96A8C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132" b="32132"/>
          <a:stretch>
            <a:fillRect/>
          </a:stretch>
        </p:blipFill>
        <p:spPr>
          <a:xfrm>
            <a:off x="6964171" y="4103832"/>
            <a:ext cx="398531" cy="142590"/>
          </a:xfrm>
          <a:prstGeom prst="rect">
            <a:avLst/>
          </a:prstGeom>
        </p:spPr>
      </p:pic>
      <p:pic>
        <p:nvPicPr>
          <p:cNvPr id="13" name="Picture Placeholder 9" descr="Arrow Right with solid fill">
            <a:extLst>
              <a:ext uri="{FF2B5EF4-FFF2-40B4-BE49-F238E27FC236}">
                <a16:creationId xmlns:a16="http://schemas.microsoft.com/office/drawing/2014/main" id="{22BFF579-4F0F-D38C-03D3-01899104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132" b="32132"/>
          <a:stretch>
            <a:fillRect/>
          </a:stretch>
        </p:blipFill>
        <p:spPr>
          <a:xfrm>
            <a:off x="6964171" y="4819449"/>
            <a:ext cx="398531" cy="142590"/>
          </a:xfrm>
          <a:prstGeom prst="rect">
            <a:avLst/>
          </a:prstGeom>
        </p:spPr>
      </p:pic>
      <p:pic>
        <p:nvPicPr>
          <p:cNvPr id="14" name="Picture Placeholder 9" descr="Arrow Right with solid fill">
            <a:extLst>
              <a:ext uri="{FF2B5EF4-FFF2-40B4-BE49-F238E27FC236}">
                <a16:creationId xmlns:a16="http://schemas.microsoft.com/office/drawing/2014/main" id="{FB8CA1D4-B62F-EF0C-8849-927AD22C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132" b="32132"/>
          <a:stretch>
            <a:fillRect/>
          </a:stretch>
        </p:blipFill>
        <p:spPr>
          <a:xfrm>
            <a:off x="6964171" y="5564884"/>
            <a:ext cx="398531" cy="1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ABA5-915C-4CB7-0245-91E1E5A4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12. April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E4CB2-E29D-C834-E5BC-E447D205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CADCD-3DA6-D8F0-4EBD-263908E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41F991-D807-8EC2-D4F2-D1D6B1A9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Impact of LLM depending on developer skill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D42946-EE36-77FA-6CEC-B4BEB3E2D59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8E7E42-E8DB-9014-C6A4-BBD9E2B5AE4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ECDCF9-BD6A-8E33-99F4-A9F85773B22F}"/>
              </a:ext>
            </a:extLst>
          </p:cNvPr>
          <p:cNvCxnSpPr/>
          <p:nvPr/>
        </p:nvCxnSpPr>
        <p:spPr>
          <a:xfrm>
            <a:off x="1989667" y="1631156"/>
            <a:ext cx="0" cy="456961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8E7987-874D-AA3A-2319-52EA682CB21D}"/>
              </a:ext>
            </a:extLst>
          </p:cNvPr>
          <p:cNvCxnSpPr>
            <a:cxnSpLocks/>
          </p:cNvCxnSpPr>
          <p:nvPr/>
        </p:nvCxnSpPr>
        <p:spPr>
          <a:xfrm flipH="1">
            <a:off x="1574800" y="5952067"/>
            <a:ext cx="862753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1C04-B8B6-2D52-CF29-B249B500712C}"/>
              </a:ext>
            </a:extLst>
          </p:cNvPr>
          <p:cNvSpPr txBox="1"/>
          <p:nvPr/>
        </p:nvSpPr>
        <p:spPr>
          <a:xfrm>
            <a:off x="745076" y="1631156"/>
            <a:ext cx="1117591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Developer Productivity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E224B-9408-9638-C0A4-95E7D682AA4D}"/>
              </a:ext>
            </a:extLst>
          </p:cNvPr>
          <p:cNvSpPr txBox="1"/>
          <p:nvPr/>
        </p:nvSpPr>
        <p:spPr>
          <a:xfrm>
            <a:off x="7628471" y="6006081"/>
            <a:ext cx="2539996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Developer Skill &amp; Experience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03E1718-7C6B-0BD4-DAE3-72E91FEB8F17}"/>
              </a:ext>
            </a:extLst>
          </p:cNvPr>
          <p:cNvSpPr/>
          <p:nvPr/>
        </p:nvSpPr>
        <p:spPr>
          <a:xfrm>
            <a:off x="1998133" y="254000"/>
            <a:ext cx="9990667" cy="5698067"/>
          </a:xfrm>
          <a:custGeom>
            <a:avLst/>
            <a:gdLst>
              <a:gd name="connsiteX0" fmla="*/ 0 w 9990667"/>
              <a:gd name="connsiteY0" fmla="*/ 5698067 h 5698067"/>
              <a:gd name="connsiteX1" fmla="*/ 8001000 w 9990667"/>
              <a:gd name="connsiteY1" fmla="*/ 1591733 h 5698067"/>
              <a:gd name="connsiteX2" fmla="*/ 9990667 w 9990667"/>
              <a:gd name="connsiteY2" fmla="*/ 0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0667" h="5698067">
                <a:moveTo>
                  <a:pt x="0" y="5698067"/>
                </a:moveTo>
                <a:cubicBezTo>
                  <a:pt x="3167944" y="4119739"/>
                  <a:pt x="6335889" y="2541411"/>
                  <a:pt x="8001000" y="1591733"/>
                </a:cubicBezTo>
                <a:cubicBezTo>
                  <a:pt x="9666111" y="642055"/>
                  <a:pt x="9681634" y="249767"/>
                  <a:pt x="9990667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7DBA8E5-D153-BBF9-357E-05D231E4748D}"/>
              </a:ext>
            </a:extLst>
          </p:cNvPr>
          <p:cNvSpPr/>
          <p:nvPr/>
        </p:nvSpPr>
        <p:spPr>
          <a:xfrm>
            <a:off x="1998134" y="3556009"/>
            <a:ext cx="7992533" cy="2387590"/>
          </a:xfrm>
          <a:custGeom>
            <a:avLst/>
            <a:gdLst>
              <a:gd name="connsiteX0" fmla="*/ 0 w 7992533"/>
              <a:gd name="connsiteY0" fmla="*/ 3962400 h 3962400"/>
              <a:gd name="connsiteX1" fmla="*/ 4258733 w 7992533"/>
              <a:gd name="connsiteY1" fmla="*/ 3056467 h 3962400"/>
              <a:gd name="connsiteX2" fmla="*/ 7992533 w 7992533"/>
              <a:gd name="connsiteY2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533" h="3962400">
                <a:moveTo>
                  <a:pt x="0" y="3962400"/>
                </a:moveTo>
                <a:cubicBezTo>
                  <a:pt x="1463322" y="3839633"/>
                  <a:pt x="2926644" y="3716867"/>
                  <a:pt x="4258733" y="3056467"/>
                </a:cubicBezTo>
                <a:cubicBezTo>
                  <a:pt x="5590822" y="2396067"/>
                  <a:pt x="6791677" y="1198033"/>
                  <a:pt x="7992533" y="0"/>
                </a:cubicBezTo>
              </a:path>
            </a:pathLst>
          </a:custGeom>
          <a:noFill/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7992533"/>
                      <a:gd name="connsiteY0" fmla="*/ 3014131 h 3014131"/>
                      <a:gd name="connsiteX1" fmla="*/ 4258733 w 7992533"/>
                      <a:gd name="connsiteY1" fmla="*/ 2325003 h 3014131"/>
                      <a:gd name="connsiteX2" fmla="*/ 7992533 w 7992533"/>
                      <a:gd name="connsiteY2" fmla="*/ 0 h 3014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92533" h="3014131" extrusionOk="0">
                        <a:moveTo>
                          <a:pt x="0" y="3014131"/>
                        </a:moveTo>
                        <a:cubicBezTo>
                          <a:pt x="1284360" y="2906347"/>
                          <a:pt x="2686282" y="2984529"/>
                          <a:pt x="4258733" y="2325003"/>
                        </a:cubicBezTo>
                        <a:cubicBezTo>
                          <a:pt x="5526265" y="1575650"/>
                          <a:pt x="6899366" y="613282"/>
                          <a:pt x="7992533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1C5078-7053-CDD9-E186-EE265AA42BF9}"/>
              </a:ext>
            </a:extLst>
          </p:cNvPr>
          <p:cNvSpPr/>
          <p:nvPr/>
        </p:nvSpPr>
        <p:spPr>
          <a:xfrm>
            <a:off x="592672" y="4623419"/>
            <a:ext cx="2050774" cy="741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Enablement of “unskilled” workers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4BE7E8-453A-3985-87B5-8F0D821E1C39}"/>
              </a:ext>
            </a:extLst>
          </p:cNvPr>
          <p:cNvSpPr/>
          <p:nvPr/>
        </p:nvSpPr>
        <p:spPr>
          <a:xfrm>
            <a:off x="1998133" y="3031067"/>
            <a:ext cx="8001000" cy="2777066"/>
          </a:xfrm>
          <a:custGeom>
            <a:avLst/>
            <a:gdLst>
              <a:gd name="connsiteX0" fmla="*/ 0 w 8001000"/>
              <a:gd name="connsiteY0" fmla="*/ 2777066 h 2777066"/>
              <a:gd name="connsiteX1" fmla="*/ 2963334 w 8001000"/>
              <a:gd name="connsiteY1" fmla="*/ 1422400 h 2777066"/>
              <a:gd name="connsiteX2" fmla="*/ 6400800 w 8001000"/>
              <a:gd name="connsiteY2" fmla="*/ 279400 h 2777066"/>
              <a:gd name="connsiteX3" fmla="*/ 8001000 w 8001000"/>
              <a:gd name="connsiteY3" fmla="*/ 0 h 277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0" h="2777066">
                <a:moveTo>
                  <a:pt x="0" y="2777066"/>
                </a:moveTo>
                <a:cubicBezTo>
                  <a:pt x="948267" y="2307872"/>
                  <a:pt x="1896534" y="1838678"/>
                  <a:pt x="2963334" y="1422400"/>
                </a:cubicBezTo>
                <a:cubicBezTo>
                  <a:pt x="4030134" y="1006122"/>
                  <a:pt x="5561189" y="516467"/>
                  <a:pt x="6400800" y="279400"/>
                </a:cubicBezTo>
                <a:cubicBezTo>
                  <a:pt x="7240411" y="42333"/>
                  <a:pt x="7620705" y="21166"/>
                  <a:pt x="8001000" y="0"/>
                </a:cubicBezTo>
              </a:path>
            </a:pathLst>
          </a:cu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7CB7F-7DB7-5BF0-32C9-95EE8B1622E7}"/>
              </a:ext>
            </a:extLst>
          </p:cNvPr>
          <p:cNvSpPr/>
          <p:nvPr/>
        </p:nvSpPr>
        <p:spPr>
          <a:xfrm>
            <a:off x="4548942" y="3446824"/>
            <a:ext cx="2125129" cy="741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Productivity Gains largest for experienced Users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6A702E-EFC7-89D4-6E14-5D07B4B9E668}"/>
              </a:ext>
            </a:extLst>
          </p:cNvPr>
          <p:cNvSpPr/>
          <p:nvPr/>
        </p:nvSpPr>
        <p:spPr>
          <a:xfrm>
            <a:off x="10083236" y="2705689"/>
            <a:ext cx="1839452" cy="741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Limited applicability for SW Architects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8397B3-E1FA-FA58-461F-207DDD125ADC}"/>
              </a:ext>
            </a:extLst>
          </p:cNvPr>
          <p:cNvSpPr/>
          <p:nvPr/>
        </p:nvSpPr>
        <p:spPr>
          <a:xfrm>
            <a:off x="9042400" y="1398967"/>
            <a:ext cx="2647277" cy="2321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to scale; higly indicative</a:t>
            </a:r>
          </a:p>
        </p:txBody>
      </p:sp>
    </p:spTree>
    <p:extLst>
      <p:ext uri="{BB962C8B-B14F-4D97-AF65-F5344CB8AC3E}">
        <p14:creationId xmlns:p14="http://schemas.microsoft.com/office/powerpoint/2010/main" val="3590165337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510</Words>
  <Application>Microsoft Macintosh PowerPoint</Application>
  <PresentationFormat>Widescreen</PresentationFormat>
  <Paragraphs>100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FAUSans Office</vt:lpstr>
      <vt:lpstr>Symbol</vt:lpstr>
      <vt:lpstr>FAU - Technische Fakultät</vt:lpstr>
      <vt:lpstr>ProgLLM: Building a Tutoring Platform with LLM-powered programming  Lisa Rebecca Schmidt 12. Apr. 2024</vt:lpstr>
      <vt:lpstr>Research Question</vt:lpstr>
      <vt:lpstr>Approach</vt:lpstr>
      <vt:lpstr>Demo Time   ../Create_Course.webm ../Study_Session.webm </vt:lpstr>
      <vt:lpstr>Architecture Overview</vt:lpstr>
      <vt:lpstr>Quick Metrics</vt:lpstr>
      <vt:lpstr>Five Great Use-Cases for LLMs in SoftwareDev</vt:lpstr>
      <vt:lpstr>Common Problems and Remedies</vt:lpstr>
      <vt:lpstr>Impact of LLM depending on developer skill</vt:lpstr>
      <vt:lpstr>Research Question &amp; Answer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Lisa Schmidt</cp:lastModifiedBy>
  <cp:revision>136</cp:revision>
  <dcterms:created xsi:type="dcterms:W3CDTF">2021-11-18T07:49:57Z</dcterms:created>
  <dcterms:modified xsi:type="dcterms:W3CDTF">2024-04-12T17:08:56Z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