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38" r:id="rId5"/>
    <p:sldId id="310" r:id="rId6"/>
    <p:sldId id="314" r:id="rId7"/>
    <p:sldId id="321" r:id="rId8"/>
    <p:sldId id="322" r:id="rId9"/>
    <p:sldId id="313" r:id="rId10"/>
    <p:sldId id="327" r:id="rId11"/>
    <p:sldId id="328" r:id="rId12"/>
    <p:sldId id="317" r:id="rId13"/>
    <p:sldId id="318" r:id="rId14"/>
    <p:sldId id="319" r:id="rId15"/>
    <p:sldId id="323" r:id="rId16"/>
    <p:sldId id="326" r:id="rId17"/>
    <p:sldId id="329" r:id="rId18"/>
    <p:sldId id="330" r:id="rId19"/>
    <p:sldId id="331" r:id="rId20"/>
    <p:sldId id="332" r:id="rId21"/>
    <p:sldId id="337" r:id="rId22"/>
    <p:sldId id="333" r:id="rId23"/>
    <p:sldId id="334" r:id="rId24"/>
    <p:sldId id="335" r:id="rId25"/>
    <p:sldId id="336" r:id="rId26"/>
    <p:sldId id="339" r:id="rId27"/>
    <p:sldId id="340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3" r:id="rId39"/>
    <p:sldId id="355" r:id="rId40"/>
    <p:sldId id="356" r:id="rId41"/>
    <p:sldId id="358" r:id="rId42"/>
    <p:sldId id="359" r:id="rId43"/>
    <p:sldId id="360" r:id="rId44"/>
    <p:sldId id="308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22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70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99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94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938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90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271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3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876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443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48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87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13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265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319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613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49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73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5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903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999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86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217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65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16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78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13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7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82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74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49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1448" y="2819519"/>
            <a:ext cx="12993352" cy="40708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ctrTitle"/>
          </p:nvPr>
        </p:nvSpPr>
        <p:spPr>
          <a:xfrm>
            <a:off x="1270000" y="2620433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Week</a:t>
            </a:r>
            <a:r>
              <a:rPr dirty="0" smtClean="0"/>
              <a:t> </a:t>
            </a:r>
            <a:r>
              <a:rPr lang="en-US" altLang="zh-TW" dirty="0" smtClean="0"/>
              <a:t>5 Pointers</a:t>
            </a:r>
            <a:endParaRPr dirty="0"/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TW" altLang="en-US" dirty="0" smtClean="0"/>
              <a:t>陳立達 </a:t>
            </a:r>
            <a:r>
              <a:rPr dirty="0" smtClean="0"/>
              <a:t>@ </a:t>
            </a:r>
            <a:r>
              <a:rPr dirty="0"/>
              <a:t>2017 Summer</a:t>
            </a:r>
          </a:p>
        </p:txBody>
      </p:sp>
      <p:pic>
        <p:nvPicPr>
          <p:cNvPr id="139" name="Screen Shot 2017-05-15 at 11.48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61" y="260701"/>
            <a:ext cx="7396605" cy="122328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409564" y="7433233"/>
            <a:ext cx="1066205" cy="104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908800" y="7433233"/>
            <a:ext cx="6084822" cy="104054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NTUBIME Lab405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499" y="2155464"/>
            <a:ext cx="11644563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Storing Addresses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/>
              <a:t>- </a:t>
            </a:r>
            <a:r>
              <a:rPr lang="en-US" altLang="zh-TW" b="1" dirty="0" smtClean="0"/>
              <a:t> The following statement stores the address to the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corresponding variable.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5000" b="1" dirty="0" smtClean="0"/>
              <a:t>- </a:t>
            </a:r>
            <a:r>
              <a:rPr lang="en-US" altLang="zh-TW" b="1" dirty="0" smtClean="0"/>
              <a:t>EX</a:t>
            </a:r>
            <a:r>
              <a:rPr lang="en-US" altLang="zh-TW" b="1" dirty="0"/>
              <a:t>:      </a:t>
            </a:r>
            <a:r>
              <a:rPr lang="en-US" altLang="zh-TW" b="1" dirty="0" smtClean="0"/>
              <a:t>a </a:t>
            </a:r>
            <a:r>
              <a:rPr lang="en-US" altLang="zh-TW" b="1" dirty="0"/>
              <a:t>= </a:t>
            </a:r>
            <a:r>
              <a:rPr lang="en-US" altLang="zh-TW" b="1" dirty="0" smtClean="0"/>
              <a:t>&amp;num1;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            b </a:t>
            </a:r>
            <a:r>
              <a:rPr lang="en-US" altLang="zh-TW" b="1" dirty="0"/>
              <a:t>= </a:t>
            </a:r>
            <a:r>
              <a:rPr lang="en-US" altLang="zh-TW" b="1" dirty="0" smtClean="0"/>
              <a:t>&amp;num2;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  c </a:t>
            </a:r>
            <a:r>
              <a:rPr lang="en-US" altLang="zh-TW" b="1" dirty="0"/>
              <a:t>= </a:t>
            </a:r>
            <a:r>
              <a:rPr lang="en-US" altLang="zh-TW" b="1" dirty="0" smtClean="0"/>
              <a:t>&amp;num3;</a:t>
            </a: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851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300" b="1" dirty="0" smtClean="0"/>
              <a:t>Storing Addresses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Because variables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b="1" dirty="0" smtClean="0"/>
              <a:t> are used to store address, so they are called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altLang="zh-TW" b="1" dirty="0" smtClean="0"/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altLang="zh-TW" b="1" dirty="0" smtClean="0"/>
              <a:t> or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pointers.</a:t>
            </a:r>
          </a:p>
        </p:txBody>
      </p:sp>
      <p:sp>
        <p:nvSpPr>
          <p:cNvPr id="5" name="立方體 4"/>
          <p:cNvSpPr/>
          <p:nvPr/>
        </p:nvSpPr>
        <p:spPr>
          <a:xfrm>
            <a:off x="6982324" y="4411342"/>
            <a:ext cx="4832686" cy="1036082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4400" b="1" dirty="0" smtClean="0">
                <a:solidFill>
                  <a:srgbClr val="FFFFFF"/>
                </a:solidFill>
              </a:rPr>
              <a:t>Address of </a:t>
            </a:r>
            <a:r>
              <a:rPr lang="en-US" altLang="zh-TW" sz="4400" b="1" dirty="0">
                <a:solidFill>
                  <a:srgbClr val="FFFFFF"/>
                </a:solidFill>
              </a:rPr>
              <a:t>num1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6982324" y="5667763"/>
            <a:ext cx="4832686" cy="1036082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4400" b="1" dirty="0" smtClean="0">
                <a:solidFill>
                  <a:srgbClr val="FFFFFF"/>
                </a:solidFill>
              </a:rPr>
              <a:t>Address of num2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6982324" y="6924184"/>
            <a:ext cx="4832686" cy="1036082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400" b="1" dirty="0" smtClean="0">
                <a:solidFill>
                  <a:srgbClr val="FFFFFF"/>
                </a:solidFill>
              </a:rPr>
              <a:t>Address of num3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08745" y="3498493"/>
            <a:ext cx="3537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Variable: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27492" y="3499945"/>
            <a:ext cx="3537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Contents: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08746" y="5857509"/>
            <a:ext cx="3537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08747" y="7113930"/>
            <a:ext cx="3537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08745" y="4605510"/>
            <a:ext cx="3537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7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Declaring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 smtClean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i="1" dirty="0" smtClean="0"/>
              <a:t>   </a:t>
            </a:r>
            <a:r>
              <a:rPr lang="en-US" altLang="zh-TW" sz="4000" b="1" i="1" dirty="0" err="1" smtClean="0"/>
              <a:t>dataType</a:t>
            </a:r>
            <a:r>
              <a:rPr lang="en-US" altLang="zh-TW" sz="4000" b="1" i="1" dirty="0" smtClean="0"/>
              <a:t>*  </a:t>
            </a:r>
            <a:r>
              <a:rPr lang="en-US" altLang="zh-TW" sz="4000" b="1" i="1" dirty="0" err="1" smtClean="0"/>
              <a:t>pointerName</a:t>
            </a:r>
            <a:r>
              <a:rPr lang="en-US" altLang="zh-TW" sz="4000" b="1" i="1" dirty="0" smtClean="0"/>
              <a:t>;</a:t>
            </a:r>
            <a:endParaRPr lang="en-US" altLang="zh-TW" sz="4000" b="1" i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300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300" b="1" dirty="0"/>
              <a:t> </a:t>
            </a:r>
            <a:r>
              <a:rPr lang="en-US" altLang="zh-TW" sz="4300" b="1" dirty="0" smtClean="0"/>
              <a:t>  </a:t>
            </a:r>
            <a:r>
              <a:rPr lang="en-US" altLang="zh-TW" sz="4000" b="1" dirty="0" smtClean="0"/>
              <a:t>EX: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</a:t>
            </a:r>
            <a:r>
              <a:rPr lang="en-US" altLang="zh-TW" sz="4000" b="1" dirty="0"/>
              <a:t>*a</a:t>
            </a:r>
            <a:r>
              <a:rPr lang="en-US" altLang="zh-TW" sz="4000" b="1" dirty="0" smtClean="0"/>
              <a:t>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       </a:t>
            </a:r>
            <a:r>
              <a:rPr lang="en-US" altLang="zh-TW" sz="4000" b="1" dirty="0" smtClean="0"/>
              <a:t>double *b;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      </a:t>
            </a:r>
            <a:r>
              <a:rPr lang="en-US" altLang="zh-TW" sz="4000" b="1" dirty="0" smtClean="0"/>
              <a:t>char *c;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58826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300" b="1" dirty="0" smtClean="0"/>
              <a:t>Declaring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</a:t>
            </a:r>
            <a:r>
              <a:rPr lang="en-US" altLang="zh-TW" sz="3000" b="1" dirty="0" smtClean="0"/>
              <a:t>Pointers could also be declared in this form: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* a;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double* b;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char* </a:t>
            </a:r>
            <a:r>
              <a:rPr lang="en-US" altLang="zh-TW" sz="3000" b="1" dirty="0"/>
              <a:t>c</a:t>
            </a:r>
            <a:r>
              <a:rPr lang="en-US" altLang="zh-TW" sz="3000" b="1" dirty="0" smtClean="0"/>
              <a:t>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/>
              <a:t> </a:t>
            </a:r>
            <a:r>
              <a:rPr lang="en-US" altLang="zh-TW" b="1" dirty="0" smtClean="0"/>
              <a:t>   </a:t>
            </a:r>
            <a:r>
              <a:rPr lang="en-US" altLang="zh-TW" sz="3000" b="1" dirty="0" smtClean="0"/>
              <a:t>However, this form might not act as you want when multiple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pointers are declared in the same statement.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980052" y="4867263"/>
            <a:ext cx="807224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With a space between the indirection operator * and</a:t>
            </a:r>
            <a:r>
              <a:rPr kumimoji="0" lang="en-US" altLang="zh-TW" sz="28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pointer name</a:t>
            </a:r>
            <a:r>
              <a:rPr kumimoji="0" lang="en-US" altLang="zh-TW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56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300" b="1" dirty="0" smtClean="0"/>
              <a:t>Declaring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EX: 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* num1, num2;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/>
              <a:t> </a:t>
            </a:r>
            <a:r>
              <a:rPr lang="en-US" altLang="zh-TW" b="1" dirty="0" smtClean="0"/>
              <a:t>   </a:t>
            </a:r>
            <a:r>
              <a:rPr lang="en-US" altLang="zh-TW" sz="3000" b="1" dirty="0" smtClean="0"/>
              <a:t>This statement declares num1 as a pointer, and num2 as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an integer variable.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7913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300" b="1" dirty="0" smtClean="0"/>
              <a:t>Declaring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EX: 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*num1, *num2;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</a:t>
            </a:r>
            <a:r>
              <a:rPr lang="en-US" altLang="zh-TW" sz="3000" b="1" dirty="0"/>
              <a:t>This statement declares both num1 and num2 as pointer.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9404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300" b="1" dirty="0" smtClean="0"/>
              <a:t>Pointer Initialization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</a:t>
            </a:r>
            <a:r>
              <a:rPr lang="en-US" altLang="zh-TW" sz="4000" b="1" dirty="0" smtClean="0"/>
              <a:t>EX: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*a = &amp;num1;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This </a:t>
            </a:r>
            <a:r>
              <a:rPr lang="en-US" altLang="zh-TW" sz="3000" b="1" dirty="0"/>
              <a:t>statement </a:t>
            </a:r>
            <a:r>
              <a:rPr lang="en-US" altLang="zh-TW" sz="3000" b="1" dirty="0" smtClean="0"/>
              <a:t>is valid if and only if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1. num1 is also an integer variable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2. num1 has been declared before pointer a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5322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/>
              <a:t>Indirection operator </a:t>
            </a:r>
            <a:r>
              <a:rPr lang="en-US" altLang="zh-TW" sz="4000" b="1" dirty="0" smtClean="0"/>
              <a:t>*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 When used in a non-declaration statement, the indirection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operator * is used to access the value of the variable whose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address is stored in the corresponding pointer.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u="sng" dirty="0" smtClean="0"/>
              <a:t>Example 1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2236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/>
              <a:t>Indirection operator </a:t>
            </a:r>
            <a:r>
              <a:rPr lang="en-US" altLang="zh-TW" sz="4000" b="1" dirty="0" smtClean="0"/>
              <a:t>*</a:t>
            </a:r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endParaRPr lang="en-US" altLang="zh-TW" sz="4000" b="1" dirty="0"/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In brief, if </a:t>
            </a:r>
            <a:r>
              <a:rPr lang="en-US" altLang="zh-TW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numAddr</a:t>
            </a:r>
            <a:r>
              <a:rPr lang="en-US" altLang="zh-TW" sz="3000" b="1" dirty="0" smtClean="0"/>
              <a:t> is a pointer, *</a:t>
            </a:r>
            <a:r>
              <a:rPr lang="en-US" altLang="zh-TW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numAddr</a:t>
            </a:r>
            <a:r>
              <a:rPr lang="en-US" altLang="zh-TW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000" b="1" dirty="0" smtClean="0"/>
              <a:t>means 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“the variable whose address is stored in </a:t>
            </a:r>
            <a:r>
              <a:rPr lang="en-US" altLang="zh-TW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numAddr</a:t>
            </a:r>
            <a:r>
              <a:rPr lang="en-US" altLang="zh-TW" sz="3000" b="1" dirty="0"/>
              <a:t> ”</a:t>
            </a: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6409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-  As a variable has been declared, it can be given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 additional names by using a reference declaration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/>
              <a:t> </a:t>
            </a:r>
            <a:r>
              <a:rPr lang="en-US" altLang="zh-TW" b="1" dirty="0" smtClean="0"/>
              <a:t>   which has this form: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i="1" dirty="0" smtClean="0"/>
              <a:t>datatype&amp; </a:t>
            </a:r>
            <a:r>
              <a:rPr lang="en-US" altLang="zh-TW" sz="4000" b="1" i="1" dirty="0" err="1" smtClean="0"/>
              <a:t>newName</a:t>
            </a:r>
            <a:r>
              <a:rPr lang="en-US" altLang="zh-TW" sz="4000" b="1" i="1" dirty="0" smtClean="0"/>
              <a:t> = </a:t>
            </a:r>
            <a:r>
              <a:rPr lang="en-US" altLang="zh-TW" sz="4000" b="1" i="1" dirty="0" err="1" smtClean="0"/>
              <a:t>existingName</a:t>
            </a:r>
            <a:r>
              <a:rPr lang="en-US" altLang="zh-TW" sz="4000" b="1" i="1" dirty="0" smtClean="0"/>
              <a:t> </a:t>
            </a:r>
            <a:r>
              <a:rPr lang="en-US" altLang="zh-TW" sz="4000" b="1" dirty="0" smtClean="0"/>
              <a:t>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3171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2346582" y="669078"/>
            <a:ext cx="8311636" cy="1709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Preface</a:t>
            </a:r>
            <a:endParaRPr dirty="0"/>
          </a:p>
        </p:txBody>
      </p:sp>
      <p:sp>
        <p:nvSpPr>
          <p:cNvPr id="14" name="Shape 237"/>
          <p:cNvSpPr txBox="1">
            <a:spLocks/>
          </p:cNvSpPr>
          <p:nvPr/>
        </p:nvSpPr>
        <p:spPr>
          <a:xfrm>
            <a:off x="820575" y="2378922"/>
            <a:ext cx="11363649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/>
              <a:t>Pointers are simply variables used to store memory addresses</a:t>
            </a:r>
            <a:r>
              <a:rPr lang="en-US" altLang="zh-TW" sz="4000" b="1" dirty="0" smtClean="0"/>
              <a:t>.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endParaRPr lang="en-US" altLang="zh-TW" sz="4000" b="1" dirty="0"/>
          </a:p>
          <a:p>
            <a:pPr marL="463550" indent="-463550" defTabSz="426466" hangingPunct="1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sz="4000" b="1" dirty="0" smtClean="0"/>
              <a:t>To review </a:t>
            </a:r>
            <a:r>
              <a:rPr lang="en-US" sz="4000" b="1" dirty="0"/>
              <a:t>the mechanism </a:t>
            </a:r>
            <a:r>
              <a:rPr lang="en-US" sz="4000" b="1" dirty="0" smtClean="0"/>
              <a:t>of pointers, and have some examples showing where these stored addresses can be used.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-  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double&amp; sum = total;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- </a:t>
            </a:r>
            <a:r>
              <a:rPr lang="en-US" altLang="zh-TW" sz="4000" b="1" dirty="0" smtClean="0"/>
              <a:t> </a:t>
            </a:r>
            <a:r>
              <a:rPr lang="en-US" altLang="zh-TW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TW" sz="4000" b="1" dirty="0" smtClean="0"/>
              <a:t> is an alternative name for </a:t>
            </a:r>
            <a:r>
              <a:rPr lang="en-US" altLang="zh-TW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zh-TW" sz="4000" b="1" dirty="0"/>
              <a:t> </a:t>
            </a:r>
            <a:r>
              <a:rPr lang="en-US" altLang="zh-TW" sz="4000" b="1" dirty="0" smtClean="0"/>
              <a:t>now</a:t>
            </a:r>
            <a:endParaRPr lang="en-US" altLang="zh-TW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b="1" u="sng" dirty="0" smtClean="0"/>
              <a:t>Example 2</a:t>
            </a:r>
            <a:endParaRPr lang="en-US" altLang="zh-TW" b="1" u="sng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10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6727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Reference Variables could also be declared in this form: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i="1" dirty="0" smtClean="0"/>
              <a:t>datatype &amp;</a:t>
            </a:r>
            <a:r>
              <a:rPr lang="en-US" altLang="zh-TW" sz="4000" b="1" i="1" dirty="0" err="1" smtClean="0"/>
              <a:t>newName</a:t>
            </a:r>
            <a:r>
              <a:rPr lang="en-US" altLang="zh-TW" sz="4000" b="1" i="1" dirty="0" smtClean="0"/>
              <a:t> </a:t>
            </a:r>
            <a:r>
              <a:rPr lang="en-US" altLang="zh-TW" sz="4000" b="1" i="1" dirty="0"/>
              <a:t>= </a:t>
            </a:r>
            <a:r>
              <a:rPr lang="en-US" altLang="zh-TW" sz="4000" b="1" i="1" dirty="0" err="1"/>
              <a:t>existingName</a:t>
            </a:r>
            <a:r>
              <a:rPr lang="en-US" altLang="zh-TW" sz="4000" b="1" i="1" dirty="0"/>
              <a:t> </a:t>
            </a:r>
            <a:r>
              <a:rPr lang="en-US" altLang="zh-TW" sz="4000" b="1" dirty="0" smtClean="0"/>
              <a:t>;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>
                <a:solidFill>
                  <a:srgbClr val="FF0000"/>
                </a:solidFill>
              </a:rPr>
              <a:t>With a space between the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ampersand and </a:t>
            </a:r>
            <a:r>
              <a:rPr lang="en-US" altLang="zh-TW" sz="3000" b="1" dirty="0">
                <a:solidFill>
                  <a:srgbClr val="FF0000"/>
                </a:solidFill>
              </a:rPr>
              <a:t>the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data type, however,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>
                <a:solidFill>
                  <a:srgbClr val="FF0000"/>
                </a:solidFill>
              </a:rPr>
              <a:t>this form isn</a:t>
            </a:r>
            <a:r>
              <a:rPr lang="en-US" altLang="zh-TW" sz="3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t used much</a:t>
            </a: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4122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 Some restrictions of Reference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1. The reference should be of the same data type as the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variables it refers to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sz="3000" b="1" dirty="0" smtClean="0"/>
              <a:t>    </a:t>
            </a:r>
            <a:r>
              <a:rPr lang="en-US" altLang="zh-TW" sz="3000" b="1" dirty="0" smtClean="0"/>
              <a:t>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sz="3000" b="1" dirty="0"/>
              <a:t> </a:t>
            </a:r>
            <a:r>
              <a:rPr lang="zh-TW" altLang="en-US" sz="3000" b="1" dirty="0" smtClean="0"/>
              <a:t>    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</a:t>
            </a:r>
            <a:r>
              <a:rPr lang="en-US" altLang="zh-TW" sz="3000" b="1" dirty="0" err="1" smtClean="0"/>
              <a:t>num</a:t>
            </a:r>
            <a:r>
              <a:rPr lang="en-US" altLang="zh-TW" sz="3000" b="1" dirty="0" smtClean="0"/>
              <a:t> = 5;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double&amp; </a:t>
            </a:r>
            <a:r>
              <a:rPr lang="en-US" altLang="zh-TW" sz="3000" b="1" dirty="0" err="1" smtClean="0"/>
              <a:t>numref</a:t>
            </a:r>
            <a:r>
              <a:rPr lang="en-US" altLang="zh-TW" sz="3000" b="1" dirty="0" smtClean="0"/>
              <a:t> = </a:t>
            </a:r>
            <a:r>
              <a:rPr lang="en-US" altLang="zh-TW" sz="3000" b="1" dirty="0" err="1" smtClean="0"/>
              <a:t>num</a:t>
            </a:r>
            <a:r>
              <a:rPr lang="en-US" altLang="zh-TW" sz="3000" b="1" dirty="0" smtClean="0"/>
              <a:t>; 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// INVALID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    </a:t>
            </a: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2056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 Some restrictions of Reference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2. Another compiler error is produced when an attempt is made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to equate a reference to a constant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sz="3000" b="1" dirty="0" smtClean="0"/>
              <a:t>    </a:t>
            </a:r>
            <a:r>
              <a:rPr lang="en-US" altLang="zh-TW" sz="3000" b="1" dirty="0" smtClean="0"/>
              <a:t>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sz="3000" b="1" dirty="0"/>
              <a:t> </a:t>
            </a:r>
            <a:r>
              <a:rPr lang="zh-TW" altLang="en-US" sz="3000" b="1" dirty="0" smtClean="0"/>
              <a:t>    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&amp; </a:t>
            </a:r>
            <a:r>
              <a:rPr lang="en-US" altLang="zh-TW" sz="3000" b="1" dirty="0" err="1" smtClean="0"/>
              <a:t>num</a:t>
            </a:r>
            <a:r>
              <a:rPr lang="en-US" altLang="zh-TW" sz="3000" b="1" dirty="0" smtClean="0"/>
              <a:t> = 5; 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// </a:t>
            </a:r>
            <a:r>
              <a:rPr lang="en-US" altLang="zh-TW" sz="3000" b="1" dirty="0">
                <a:solidFill>
                  <a:srgbClr val="FF0000"/>
                </a:solidFill>
              </a:rPr>
              <a:t>INVALID </a:t>
            </a:r>
            <a:r>
              <a:rPr lang="zh-TW" altLang="en-US" b="1" dirty="0" smtClean="0"/>
              <a:t>            </a:t>
            </a: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2606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References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 Some restrictions of Reference Variables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3. The reference variable can</a:t>
            </a:r>
            <a:r>
              <a:rPr lang="en-US" altLang="zh-TW" sz="28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/>
              <a:t>t be altered to refer to any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variable except the one it</a:t>
            </a:r>
            <a:r>
              <a:rPr lang="en-US" altLang="zh-TW" sz="28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/>
              <a:t>s initialized to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zh-TW" altLang="en-US" sz="3000" b="1" dirty="0" smtClean="0"/>
              <a:t>    </a:t>
            </a:r>
            <a:r>
              <a:rPr lang="en-US" altLang="zh-TW" sz="3000" b="1" dirty="0" smtClean="0"/>
              <a:t>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  double</a:t>
            </a:r>
            <a:r>
              <a:rPr lang="en-US" altLang="zh-TW" sz="3000" b="1" dirty="0"/>
              <a:t>&amp; </a:t>
            </a:r>
            <a:r>
              <a:rPr lang="en-US" altLang="zh-TW" sz="3000" b="1" dirty="0" err="1"/>
              <a:t>numref</a:t>
            </a:r>
            <a:r>
              <a:rPr lang="en-US" altLang="zh-TW" sz="3000" b="1" dirty="0"/>
              <a:t> = </a:t>
            </a:r>
            <a:r>
              <a:rPr lang="en-US" altLang="zh-TW" sz="3000" b="1" dirty="0" smtClean="0"/>
              <a:t>num1;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                </a:t>
            </a:r>
            <a:r>
              <a:rPr lang="en-US" altLang="zh-TW" sz="3000" b="1" dirty="0" err="1" smtClean="0"/>
              <a:t>numref</a:t>
            </a:r>
            <a:r>
              <a:rPr lang="en-US" altLang="zh-TW" sz="3000" b="1" dirty="0" smtClean="0"/>
              <a:t> = num2; </a:t>
            </a:r>
            <a:r>
              <a:rPr lang="en-US" altLang="zh-TW" sz="3000" b="1" dirty="0">
                <a:solidFill>
                  <a:srgbClr val="FF0000"/>
                </a:solidFill>
              </a:rPr>
              <a:t>// INVALID</a:t>
            </a:r>
            <a:endParaRPr lang="en-US" altLang="zh-TW" sz="32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2850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850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Difference between References and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For Reference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b;            //  b is an integer variable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&amp; a = b;   // a is a reference variable that stores b</a:t>
            </a:r>
            <a:r>
              <a:rPr lang="en-US" altLang="zh-TW" sz="30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/>
              <a:t>s address</a:t>
            </a: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a = 10;          // this changes b</a:t>
            </a:r>
            <a:r>
              <a:rPr lang="en-US" altLang="zh-TW" sz="32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/>
              <a:t>s value to 10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For Pointers</a:t>
            </a: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</a:t>
            </a:r>
            <a:r>
              <a:rPr lang="en-US" altLang="zh-TW" sz="3000" b="1" dirty="0"/>
              <a:t>b;            </a:t>
            </a:r>
            <a:r>
              <a:rPr lang="en-US" altLang="zh-TW" sz="3000" b="1" dirty="0" smtClean="0"/>
              <a:t>  //  </a:t>
            </a:r>
            <a:r>
              <a:rPr lang="en-US" altLang="zh-TW" sz="3000" b="1" dirty="0"/>
              <a:t>b is an integer variable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    </a:t>
            </a:r>
            <a:r>
              <a:rPr lang="en-US" altLang="zh-TW" sz="3000" b="1" dirty="0" smtClean="0"/>
              <a:t> 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*a </a:t>
            </a:r>
            <a:r>
              <a:rPr lang="en-US" altLang="zh-TW" sz="3000" b="1" dirty="0"/>
              <a:t>= </a:t>
            </a:r>
            <a:r>
              <a:rPr lang="en-US" altLang="zh-TW" sz="3000" b="1" dirty="0" smtClean="0"/>
              <a:t>&amp;b</a:t>
            </a:r>
            <a:r>
              <a:rPr lang="en-US" altLang="zh-TW" sz="3000" b="1" dirty="0"/>
              <a:t>;   // a is a </a:t>
            </a:r>
            <a:r>
              <a:rPr lang="en-US" altLang="zh-TW" sz="3000" b="1" dirty="0" smtClean="0"/>
              <a:t>pointer - store </a:t>
            </a:r>
            <a:r>
              <a:rPr lang="en-US" altLang="zh-TW" sz="3000" b="1" dirty="0"/>
              <a:t>b</a:t>
            </a:r>
            <a:r>
              <a:rPr lang="en-US" altLang="zh-TW" sz="3000" b="1" dirty="0">
                <a:latin typeface="Bell MT" panose="02020503060305020303" pitchFamily="18" charset="0"/>
              </a:rPr>
              <a:t>’</a:t>
            </a:r>
            <a:r>
              <a:rPr lang="en-US" altLang="zh-TW" sz="3000" b="1" dirty="0"/>
              <a:t>s </a:t>
            </a:r>
            <a:r>
              <a:rPr lang="en-US" altLang="zh-TW" sz="3000" b="1" dirty="0" smtClean="0"/>
              <a:t>address in a</a:t>
            </a: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    </a:t>
            </a:r>
            <a:r>
              <a:rPr lang="en-US" altLang="zh-TW" sz="3000" b="1" dirty="0" smtClean="0"/>
              <a:t>   *a </a:t>
            </a:r>
            <a:r>
              <a:rPr lang="en-US" altLang="zh-TW" sz="3000" b="1" dirty="0"/>
              <a:t>= 10;          </a:t>
            </a:r>
            <a:r>
              <a:rPr lang="en-US" altLang="zh-TW" sz="3000" b="1" dirty="0" smtClean="0"/>
              <a:t> // </a:t>
            </a:r>
            <a:r>
              <a:rPr lang="en-US" altLang="zh-TW" sz="3000" b="1" dirty="0"/>
              <a:t>this changes b</a:t>
            </a:r>
            <a:r>
              <a:rPr lang="en-US" altLang="zh-TW" sz="3200" b="1" dirty="0">
                <a:latin typeface="Bell MT" panose="02020503060305020303" pitchFamily="18" charset="0"/>
              </a:rPr>
              <a:t>’</a:t>
            </a:r>
            <a:r>
              <a:rPr lang="en-US" altLang="zh-TW" sz="3000" b="1" dirty="0"/>
              <a:t>s value to 10  </a:t>
            </a:r>
            <a:r>
              <a:rPr lang="en-US" altLang="zh-TW" sz="3000" b="1" dirty="0" smtClean="0"/>
              <a:t>by explicit dereference     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                            of the address in a</a:t>
            </a:r>
          </a:p>
        </p:txBody>
      </p:sp>
    </p:spTree>
    <p:extLst>
      <p:ext uri="{BB962C8B-B14F-4D97-AF65-F5344CB8AC3E}">
        <p14:creationId xmlns:p14="http://schemas.microsoft.com/office/powerpoint/2010/main" val="2826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789699" y="4233372"/>
            <a:ext cx="11358758" cy="17098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TW" dirty="0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3042492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Pointer Arithmetic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Array name and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	</a:t>
            </a:r>
            <a:r>
              <a:rPr lang="en-US" altLang="zh-TW" sz="3000" b="1" dirty="0" smtClean="0"/>
              <a:t> 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</a:t>
            </a:r>
            <a:r>
              <a:rPr lang="en-US" altLang="zh-TW" sz="3000" b="1" dirty="0"/>
              <a:t>grade[5] = {0};</a:t>
            </a:r>
          </a:p>
        </p:txBody>
      </p:sp>
      <p:sp>
        <p:nvSpPr>
          <p:cNvPr id="2" name="立方體 1"/>
          <p:cNvSpPr/>
          <p:nvPr/>
        </p:nvSpPr>
        <p:spPr>
          <a:xfrm>
            <a:off x="2325267" y="6664092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11280" y="5638170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/>
              <a:t>g</a:t>
            </a:r>
            <a:r>
              <a:rPr lang="en-US" altLang="zh-TW" sz="2800" b="1" dirty="0" smtClean="0"/>
              <a:t>rade[0]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立方體 10"/>
          <p:cNvSpPr/>
          <p:nvPr/>
        </p:nvSpPr>
        <p:spPr>
          <a:xfrm>
            <a:off x="3902143" y="6664092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立方體 11"/>
          <p:cNvSpPr/>
          <p:nvPr/>
        </p:nvSpPr>
        <p:spPr>
          <a:xfrm>
            <a:off x="5479019" y="6664092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立方體 12"/>
          <p:cNvSpPr/>
          <p:nvPr/>
        </p:nvSpPr>
        <p:spPr>
          <a:xfrm>
            <a:off x="7055895" y="6664092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628097" y="6664092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81456" y="5638169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grade[1]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23348" y="5638168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grade[2]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36374" y="5638167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745129" y="5638164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0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Pointer Arithmetic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Address computation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EX: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&amp;grade[3] = &amp;grade[0] + ( 3 </a:t>
            </a:r>
            <a:r>
              <a:rPr lang="en-US" altLang="zh-TW" sz="4000" b="1" dirty="0" smtClean="0"/>
              <a:t>* </a:t>
            </a:r>
            <a:r>
              <a:rPr lang="en-US" altLang="zh-TW" sz="4000" b="1" dirty="0" err="1"/>
              <a:t>sizeof</a:t>
            </a:r>
            <a:r>
              <a:rPr lang="en-US" altLang="zh-TW" sz="4000" b="1" dirty="0"/>
              <a:t>(</a:t>
            </a:r>
            <a:r>
              <a:rPr lang="en-US" altLang="zh-TW" sz="4000" b="1" dirty="0" err="1"/>
              <a:t>int</a:t>
            </a:r>
            <a:r>
              <a:rPr lang="en-US" altLang="zh-TW" sz="4000" b="1" dirty="0"/>
              <a:t>) )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	</a:t>
            </a: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</p:txBody>
      </p:sp>
      <p:sp>
        <p:nvSpPr>
          <p:cNvPr id="2" name="立方體 1"/>
          <p:cNvSpPr/>
          <p:nvPr/>
        </p:nvSpPr>
        <p:spPr>
          <a:xfrm>
            <a:off x="2382417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68430" y="5218918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/>
              <a:t>g</a:t>
            </a:r>
            <a:r>
              <a:rPr lang="en-US" altLang="zh-TW" sz="2800" b="1" dirty="0" smtClean="0"/>
              <a:t>rade[0]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立方體 10"/>
          <p:cNvSpPr/>
          <p:nvPr/>
        </p:nvSpPr>
        <p:spPr>
          <a:xfrm>
            <a:off x="3959293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立方體 11"/>
          <p:cNvSpPr/>
          <p:nvPr/>
        </p:nvSpPr>
        <p:spPr>
          <a:xfrm>
            <a:off x="5536169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立方體 12"/>
          <p:cNvSpPr/>
          <p:nvPr/>
        </p:nvSpPr>
        <p:spPr>
          <a:xfrm>
            <a:off x="7113045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685247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8606" y="5218917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grade[1]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80498" y="5218916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grade[2]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93524" y="5218915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802279" y="5218912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2140101" y="7569145"/>
            <a:ext cx="484632" cy="978408"/>
          </a:xfrm>
          <a:prstGeom prst="up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6870729" y="7542866"/>
            <a:ext cx="484632" cy="978408"/>
          </a:xfrm>
          <a:prstGeom prst="up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左-右雙向箭號 6"/>
          <p:cNvSpPr/>
          <p:nvPr/>
        </p:nvSpPr>
        <p:spPr>
          <a:xfrm>
            <a:off x="2689831" y="7875992"/>
            <a:ext cx="4139138" cy="364713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3078" y="8416657"/>
            <a:ext cx="31537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 jump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1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Pointer Arithmetic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8491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Array name and Pointers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Array name is actually a pointer constant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	</a:t>
            </a:r>
          </a:p>
        </p:txBody>
      </p:sp>
      <p:sp>
        <p:nvSpPr>
          <p:cNvPr id="2" name="立方體 1"/>
          <p:cNvSpPr/>
          <p:nvPr/>
        </p:nvSpPr>
        <p:spPr>
          <a:xfrm>
            <a:off x="2420517" y="7606947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06530" y="6581025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/>
              <a:t>g</a:t>
            </a:r>
            <a:r>
              <a:rPr lang="en-US" altLang="zh-TW" sz="2800" b="1" dirty="0" smtClean="0"/>
              <a:t>rade[0]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立方體 10"/>
          <p:cNvSpPr/>
          <p:nvPr/>
        </p:nvSpPr>
        <p:spPr>
          <a:xfrm>
            <a:off x="3997393" y="7606947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立方體 11"/>
          <p:cNvSpPr/>
          <p:nvPr/>
        </p:nvSpPr>
        <p:spPr>
          <a:xfrm>
            <a:off x="5574269" y="7606947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立方體 12"/>
          <p:cNvSpPr/>
          <p:nvPr/>
        </p:nvSpPr>
        <p:spPr>
          <a:xfrm>
            <a:off x="7151145" y="7606947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723347" y="7606947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76706" y="6581024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grade[1]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18598" y="6581023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grade[2]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1624" y="6581022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840379" y="6581019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0" name="立方體 19"/>
          <p:cNvSpPr/>
          <p:nvPr/>
        </p:nvSpPr>
        <p:spPr>
          <a:xfrm>
            <a:off x="2603252" y="5272691"/>
            <a:ext cx="1866122" cy="1117878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Address of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FFFFFF"/>
                </a:solidFill>
              </a:rPr>
              <a:t>g</a:t>
            </a:r>
            <a:r>
              <a:rPr lang="en-US" altLang="zh-TW" sz="2400" dirty="0" smtClean="0">
                <a:solidFill>
                  <a:srgbClr val="FFFFFF"/>
                </a:solidFill>
              </a:rPr>
              <a:t>rade[0]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03252" y="4571448"/>
            <a:ext cx="18661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</a:t>
            </a:r>
          </a:p>
        </p:txBody>
      </p:sp>
      <p:sp>
        <p:nvSpPr>
          <p:cNvPr id="4" name="矩形 3"/>
          <p:cNvSpPr/>
          <p:nvPr/>
        </p:nvSpPr>
        <p:spPr>
          <a:xfrm>
            <a:off x="7231624" y="5123425"/>
            <a:ext cx="2257349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</a:t>
            </a:r>
            <a:r>
              <a:rPr lang="en-US" altLang="zh-TW" b="1" u="sng" dirty="0" smtClean="0"/>
              <a:t>3</a:t>
            </a:r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32977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2346582" y="669078"/>
            <a:ext cx="8311636" cy="1709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Outline</a:t>
            </a:r>
            <a:endParaRPr dirty="0"/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1270000" y="1988511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Addresses and Pointers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Pointer Arithmetic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Access Array using Pointers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Passing Addresses</a:t>
            </a:r>
            <a:endParaRPr lang="en-US" altLang="zh-TW" sz="4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Pointer Arithmetic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Address computation could be simplified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EX: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&amp;grade[3] = </a:t>
            </a:r>
            <a:r>
              <a:rPr lang="en-US" altLang="zh-TW" sz="4000" b="1" dirty="0" smtClean="0"/>
              <a:t>grade + 3</a:t>
            </a: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	</a:t>
            </a: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</p:txBody>
      </p:sp>
      <p:sp>
        <p:nvSpPr>
          <p:cNvPr id="2" name="立方體 1"/>
          <p:cNvSpPr/>
          <p:nvPr/>
        </p:nvSpPr>
        <p:spPr>
          <a:xfrm>
            <a:off x="2382417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68430" y="5218918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/>
              <a:t>g</a:t>
            </a:r>
            <a:r>
              <a:rPr lang="en-US" altLang="zh-TW" sz="2800" b="1" dirty="0" smtClean="0"/>
              <a:t>rade[0]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立方體 10"/>
          <p:cNvSpPr/>
          <p:nvPr/>
        </p:nvSpPr>
        <p:spPr>
          <a:xfrm>
            <a:off x="3959293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立方體 11"/>
          <p:cNvSpPr/>
          <p:nvPr/>
        </p:nvSpPr>
        <p:spPr>
          <a:xfrm>
            <a:off x="5536169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立方體 12"/>
          <p:cNvSpPr/>
          <p:nvPr/>
        </p:nvSpPr>
        <p:spPr>
          <a:xfrm>
            <a:off x="7113045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685247" y="6244840"/>
            <a:ext cx="1866122" cy="1205600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8606" y="5218917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grade[1]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80498" y="5218916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grade[2]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93524" y="5218915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802279" y="5218912"/>
            <a:ext cx="186612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grade[4]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b="1" dirty="0" smtClean="0"/>
              <a:t>(4 bytes)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2140101" y="7569145"/>
            <a:ext cx="484632" cy="978408"/>
          </a:xfrm>
          <a:prstGeom prst="up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6870729" y="7542866"/>
            <a:ext cx="484632" cy="978408"/>
          </a:xfrm>
          <a:prstGeom prst="up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左-右雙向箭號 6"/>
          <p:cNvSpPr/>
          <p:nvPr/>
        </p:nvSpPr>
        <p:spPr>
          <a:xfrm>
            <a:off x="2689831" y="7875992"/>
            <a:ext cx="4139138" cy="364713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3078" y="8416657"/>
            <a:ext cx="31537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 jump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20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33350" y="4233372"/>
            <a:ext cx="12754851" cy="170984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TW" dirty="0"/>
              <a:t>Access Array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038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Access Array by standard subscript notation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endParaRPr lang="en-US" altLang="zh-TW" sz="4000" b="1" dirty="0" smtClean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grade[</a:t>
            </a:r>
            <a:r>
              <a:rPr lang="en-US" altLang="zh-TW" sz="4000" b="1" dirty="0" err="1" smtClean="0"/>
              <a:t>i</a:t>
            </a:r>
            <a:r>
              <a:rPr lang="en-US" altLang="zh-TW" sz="4000" b="1" dirty="0" smtClean="0"/>
              <a:t>]</a:t>
            </a:r>
            <a:endParaRPr lang="en-US" altLang="zh-TW" sz="4000" b="1" dirty="0"/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endParaRPr lang="en-US" altLang="zh-TW" sz="4000" b="1" dirty="0" smtClean="0"/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Access </a:t>
            </a:r>
            <a:r>
              <a:rPr lang="en-US" altLang="zh-TW" sz="4000" b="1" dirty="0"/>
              <a:t>Array by </a:t>
            </a:r>
            <a:r>
              <a:rPr lang="en-US" altLang="zh-TW" sz="4000" b="1" dirty="0" smtClean="0"/>
              <a:t>Pointer notation</a:t>
            </a:r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endParaRPr lang="en-US" altLang="zh-TW" sz="4000" b="1" dirty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*(grade + </a:t>
            </a:r>
            <a:r>
              <a:rPr lang="en-US" altLang="zh-TW" sz="4000" b="1" dirty="0" err="1" smtClean="0"/>
              <a:t>i</a:t>
            </a:r>
            <a:r>
              <a:rPr lang="en-US" altLang="zh-TW" sz="4000" b="1" dirty="0" smtClean="0"/>
              <a:t>)</a:t>
            </a:r>
            <a:endParaRPr lang="en-US" altLang="zh-TW" sz="4000" b="1" dirty="0"/>
          </a:p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endParaRPr lang="en-US" altLang="zh-TW" sz="4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	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</p:txBody>
      </p:sp>
      <p:sp>
        <p:nvSpPr>
          <p:cNvPr id="4" name="矩形 3"/>
          <p:cNvSpPr/>
          <p:nvPr/>
        </p:nvSpPr>
        <p:spPr>
          <a:xfrm>
            <a:off x="5373725" y="8725162"/>
            <a:ext cx="2257349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</a:t>
            </a:r>
            <a:r>
              <a:rPr lang="en-US" altLang="zh-TW" b="1" u="sng" dirty="0" smtClean="0"/>
              <a:t>5</a:t>
            </a:r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7760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Array Allocation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</a:t>
            </a:r>
            <a:r>
              <a:rPr lang="en-US" altLang="zh-TW" sz="3000" b="1" dirty="0" smtClean="0"/>
              <a:t>To allocate the amount of storage at run time rather than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  compile time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3109"/>
              </p:ext>
            </p:extLst>
          </p:nvPr>
        </p:nvGraphicFramePr>
        <p:xfrm>
          <a:off x="1291166" y="5130094"/>
          <a:ext cx="10761134" cy="388055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337984">
                  <a:extLst>
                    <a:ext uri="{9D8B030D-6E8A-4147-A177-3AD203B41FA5}">
                      <a16:colId xmlns:a16="http://schemas.microsoft.com/office/drawing/2014/main" val="723936948"/>
                    </a:ext>
                  </a:extLst>
                </a:gridCol>
                <a:gridCol w="7423150">
                  <a:extLst>
                    <a:ext uri="{9D8B030D-6E8A-4147-A177-3AD203B41FA5}">
                      <a16:colId xmlns:a16="http://schemas.microsoft.com/office/drawing/2014/main" val="2530660326"/>
                    </a:ext>
                  </a:extLst>
                </a:gridCol>
              </a:tblGrid>
              <a:tr h="697667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Operator</a:t>
                      </a:r>
                      <a:r>
                        <a:rPr lang="en-US" altLang="zh-TW" sz="3000" baseline="0" dirty="0" smtClean="0"/>
                        <a:t> Name</a:t>
                      </a:r>
                      <a:endParaRPr lang="zh-TW" alt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Description</a:t>
                      </a:r>
                      <a:endParaRPr lang="zh-TW" alt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56735"/>
                  </a:ext>
                </a:extLst>
              </a:tr>
              <a:tr h="1521864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new</a:t>
                      </a:r>
                      <a:endParaRPr lang="zh-TW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Reserves the number of bytes requested by the declaration.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Returns</a:t>
                      </a:r>
                      <a:r>
                        <a:rPr lang="en-US" altLang="zh-TW" sz="2000" baseline="0" dirty="0" smtClean="0"/>
                        <a:t> the address of the first reserved location or NULL if not enough memory is available.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46402"/>
                  </a:ext>
                </a:extLst>
              </a:tr>
              <a:tr h="1661026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delete</a:t>
                      </a:r>
                      <a:endParaRPr lang="zh-TW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Releases a block of bytes reserved previously.</a:t>
                      </a:r>
                      <a:r>
                        <a:rPr lang="en-US" altLang="zh-TW" baseline="0" dirty="0" smtClean="0"/>
                        <a:t> The address of the first reserved location must be passed as an argument to the operator.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2978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262033" y="4367296"/>
            <a:ext cx="60579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Require  #include&lt;new&gt;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8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Variable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EX: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*</a:t>
            </a:r>
            <a:r>
              <a:rPr lang="en-US" altLang="zh-TW" sz="4000" b="1" dirty="0" err="1" smtClean="0"/>
              <a:t>num</a:t>
            </a:r>
            <a:r>
              <a:rPr lang="en-US" altLang="zh-TW" sz="4000" b="1" dirty="0" smtClean="0"/>
              <a:t> = new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;</a:t>
            </a: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  or</a:t>
            </a:r>
            <a:endParaRPr lang="en-US" altLang="zh-TW" sz="4000" b="1" dirty="0"/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*</a:t>
            </a:r>
            <a:r>
              <a:rPr lang="en-US" altLang="zh-TW" sz="4000" b="1" dirty="0" err="1" smtClean="0"/>
              <a:t>num</a:t>
            </a:r>
            <a:r>
              <a:rPr lang="en-US" altLang="zh-TW" sz="4000" b="1" dirty="0" smtClean="0"/>
              <a:t>;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</a:t>
            </a:r>
            <a:r>
              <a:rPr lang="en-US" altLang="zh-TW" sz="4000" b="1" dirty="0" err="1" smtClean="0"/>
              <a:t>num</a:t>
            </a:r>
            <a:r>
              <a:rPr lang="en-US" altLang="zh-TW" sz="4000" b="1" dirty="0" smtClean="0"/>
              <a:t> = new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/>
          </a:p>
        </p:txBody>
      </p:sp>
    </p:spTree>
    <p:extLst>
      <p:ext uri="{BB962C8B-B14F-4D97-AF65-F5344CB8AC3E}">
        <p14:creationId xmlns:p14="http://schemas.microsoft.com/office/powerpoint/2010/main" val="11393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EX:</a:t>
            </a:r>
          </a:p>
          <a:p>
            <a:pPr marL="0" indent="0" algn="ctr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*grades = new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[200];</a:t>
            </a: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 </a:t>
            </a:r>
            <a:endParaRPr lang="en-US" altLang="zh-TW" sz="3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5373725" y="6610612"/>
            <a:ext cx="2257349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6</a:t>
            </a:r>
          </a:p>
        </p:txBody>
      </p:sp>
    </p:spTree>
    <p:extLst>
      <p:ext uri="{BB962C8B-B14F-4D97-AF65-F5344CB8AC3E}">
        <p14:creationId xmlns:p14="http://schemas.microsoft.com/office/powerpoint/2010/main" val="17514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2D-Arrays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Pre-knowledge: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</a:t>
            </a:r>
            <a:r>
              <a:rPr lang="en-US" altLang="zh-TW" sz="4000" b="1" dirty="0" err="1" smtClean="0"/>
              <a:t>int</a:t>
            </a:r>
            <a:r>
              <a:rPr lang="en-US" altLang="zh-TW" sz="4000" b="1" dirty="0" smtClean="0"/>
              <a:t>  a[2][3] = {  {16, 18, 20}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                     {25, 26, 27}  };</a:t>
            </a:r>
            <a:endParaRPr lang="en-US" altLang="zh-TW" sz="40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</a:t>
            </a:r>
            <a:endParaRPr lang="en-US" altLang="zh-TW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1178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2D-Arrays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Pre-knowledge: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</a:t>
            </a:r>
            <a:endParaRPr lang="en-US" altLang="zh-TW" sz="3000" b="1" dirty="0" smtClean="0"/>
          </a:p>
        </p:txBody>
      </p:sp>
      <p:sp>
        <p:nvSpPr>
          <p:cNvPr id="6" name="立方體 5"/>
          <p:cNvSpPr/>
          <p:nvPr/>
        </p:nvSpPr>
        <p:spPr>
          <a:xfrm>
            <a:off x="7376798" y="5381283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16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9036867" y="5381283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18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立方體 7"/>
          <p:cNvSpPr/>
          <p:nvPr/>
        </p:nvSpPr>
        <p:spPr>
          <a:xfrm>
            <a:off x="10689943" y="5381283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立方體 8"/>
          <p:cNvSpPr/>
          <p:nvPr/>
        </p:nvSpPr>
        <p:spPr>
          <a:xfrm>
            <a:off x="7373259" y="6967794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25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立方體 9"/>
          <p:cNvSpPr/>
          <p:nvPr/>
        </p:nvSpPr>
        <p:spPr>
          <a:xfrm>
            <a:off x="9017817" y="6967794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26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立方體 10"/>
          <p:cNvSpPr/>
          <p:nvPr/>
        </p:nvSpPr>
        <p:spPr>
          <a:xfrm>
            <a:off x="10670893" y="6967794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27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95942" y="4492828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181424" y="4492828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756720" y="4492828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[0][2]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74650" y="8121176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60132" y="8121176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35428" y="8121176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[1][2]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立方體 18"/>
          <p:cNvSpPr/>
          <p:nvPr/>
        </p:nvSpPr>
        <p:spPr>
          <a:xfrm>
            <a:off x="3741356" y="5381283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Address of</a:t>
            </a:r>
            <a:r>
              <a:rPr kumimoji="0" lang="en-US" altLang="zh-TW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FFFF"/>
                </a:solidFill>
              </a:rPr>
              <a:t>a[0][0]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0" name="立方體 19"/>
          <p:cNvSpPr/>
          <p:nvPr/>
        </p:nvSpPr>
        <p:spPr>
          <a:xfrm>
            <a:off x="3741356" y="6967396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Address of</a:t>
            </a:r>
            <a:r>
              <a:rPr kumimoji="0" lang="en-US" altLang="zh-TW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FFFF"/>
                </a:solidFill>
              </a:rPr>
              <a:t>a[1][0]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86668" y="4534238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86667" y="8121176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立方體 22"/>
          <p:cNvSpPr/>
          <p:nvPr/>
        </p:nvSpPr>
        <p:spPr>
          <a:xfrm>
            <a:off x="386464" y="5381283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Address of</a:t>
            </a:r>
            <a:r>
              <a:rPr kumimoji="0" lang="en-US" altLang="zh-TW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FFFF"/>
                </a:solidFill>
              </a:rPr>
              <a:t>a[0]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31776" y="4534238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3256641" y="5589622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6760241" y="5589622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6760241" y="7109665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97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2D-Arrays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</a:t>
            </a:r>
            <a:endParaRPr lang="en-US" altLang="zh-TW" sz="3000" b="1" dirty="0" smtClean="0"/>
          </a:p>
        </p:txBody>
      </p:sp>
      <p:sp>
        <p:nvSpPr>
          <p:cNvPr id="28" name="矩形 27"/>
          <p:cNvSpPr/>
          <p:nvPr/>
        </p:nvSpPr>
        <p:spPr>
          <a:xfrm>
            <a:off x="5373725" y="5553887"/>
            <a:ext cx="2257349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</a:t>
            </a:r>
            <a:r>
              <a:rPr lang="en-US" altLang="zh-TW" b="1" u="sng" dirty="0" smtClean="0"/>
              <a:t>7</a:t>
            </a:r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29292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2D-Arrays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</a:t>
            </a:r>
            <a:r>
              <a:rPr lang="en-US" altLang="zh-TW" sz="2400" dirty="0" err="1" smtClean="0"/>
              <a:t>int</a:t>
            </a:r>
            <a:r>
              <a:rPr lang="en-US" altLang="zh-TW" sz="2400" dirty="0"/>
              <a:t>** 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new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*[2</a:t>
            </a:r>
            <a:r>
              <a:rPr lang="en-US" altLang="zh-TW" sz="2400" dirty="0" smtClean="0"/>
              <a:t>];</a:t>
            </a:r>
            <a:r>
              <a:rPr lang="en-US" altLang="zh-TW" sz="3000" b="1" dirty="0" smtClean="0"/>
              <a:t>      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38404" y="545083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38403" y="8754110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38200" y="6297879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Address of</a:t>
            </a:r>
            <a:r>
              <a:rPr kumimoji="0" lang="en-US" altLang="zh-TW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FFFF"/>
                </a:solidFill>
              </a:rPr>
              <a:t>a[0]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83512" y="545083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708377" y="6506218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立方體 32"/>
          <p:cNvSpPr/>
          <p:nvPr/>
        </p:nvSpPr>
        <p:spPr>
          <a:xfrm>
            <a:off x="4222613" y="6297879"/>
            <a:ext cx="2761044" cy="940251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34" name="立方體 33"/>
          <p:cNvSpPr/>
          <p:nvPr/>
        </p:nvSpPr>
        <p:spPr>
          <a:xfrm>
            <a:off x="4222613" y="7525994"/>
            <a:ext cx="2761044" cy="940251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00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218907" y="3972115"/>
            <a:ext cx="10790920" cy="170984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TW" dirty="0"/>
              <a:t>Addresses and Pointers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220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Access Array using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Dynamic Allocate 2D-Arrays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</a:t>
            </a:r>
            <a:r>
              <a:rPr lang="en-US" altLang="zh-TW" sz="2400" dirty="0" err="1" smtClean="0"/>
              <a:t>int</a:t>
            </a:r>
            <a:r>
              <a:rPr lang="en-US" altLang="zh-TW" sz="2400" dirty="0"/>
              <a:t>** 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new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*[2];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nn-NO" altLang="zh-TW" sz="2400" dirty="0" smtClean="0"/>
              <a:t>      for </a:t>
            </a:r>
            <a:r>
              <a:rPr lang="nn-NO" altLang="zh-TW" sz="2400" dirty="0"/>
              <a:t>(int i = 0; i &lt; 2; ++i</a:t>
            </a:r>
            <a:r>
              <a:rPr lang="nn-NO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  a[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] = new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[3]; </a:t>
            </a:r>
            <a:endParaRPr lang="en-US" altLang="zh-TW" sz="24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</a:t>
            </a:r>
          </a:p>
        </p:txBody>
      </p:sp>
      <p:sp>
        <p:nvSpPr>
          <p:cNvPr id="10" name="立方體 9"/>
          <p:cNvSpPr/>
          <p:nvPr/>
        </p:nvSpPr>
        <p:spPr>
          <a:xfrm>
            <a:off x="4222613" y="6307751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000">
                <a:solidFill>
                  <a:srgbClr val="FFFFFF"/>
                </a:solidFill>
              </a:rPr>
              <a:t>Address of </a:t>
            </a:r>
          </a:p>
          <a:p>
            <a:r>
              <a:rPr lang="en-US" altLang="zh-TW" sz="2000">
                <a:solidFill>
                  <a:srgbClr val="FFFFFF"/>
                </a:solidFill>
              </a:rPr>
              <a:t>a[0][0]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38404" y="545083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38403" y="8754110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立方體 13"/>
          <p:cNvSpPr/>
          <p:nvPr/>
        </p:nvSpPr>
        <p:spPr>
          <a:xfrm>
            <a:off x="838200" y="6297879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Address of</a:t>
            </a:r>
            <a:r>
              <a:rPr kumimoji="0" lang="en-US" altLang="zh-TW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FFFF"/>
                </a:solidFill>
              </a:rPr>
              <a:t>a[0]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83512" y="545083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708377" y="6506218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立方體 17"/>
          <p:cNvSpPr/>
          <p:nvPr/>
        </p:nvSpPr>
        <p:spPr>
          <a:xfrm>
            <a:off x="4222613" y="7527422"/>
            <a:ext cx="2761044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000">
                <a:solidFill>
                  <a:srgbClr val="FFFFFF"/>
                </a:solidFill>
              </a:rPr>
              <a:t>Address of </a:t>
            </a:r>
          </a:p>
          <a:p>
            <a:r>
              <a:rPr lang="en-US" altLang="zh-TW" sz="2000">
                <a:solidFill>
                  <a:srgbClr val="FFFFFF"/>
                </a:solidFill>
              </a:rPr>
              <a:t>a[1][0]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19" name="立方體 18"/>
          <p:cNvSpPr/>
          <p:nvPr/>
        </p:nvSpPr>
        <p:spPr>
          <a:xfrm>
            <a:off x="7711233" y="6297879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16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立方體 19"/>
          <p:cNvSpPr/>
          <p:nvPr/>
        </p:nvSpPr>
        <p:spPr>
          <a:xfrm>
            <a:off x="9371302" y="6297879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18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立方體 20"/>
          <p:cNvSpPr/>
          <p:nvPr/>
        </p:nvSpPr>
        <p:spPr>
          <a:xfrm>
            <a:off x="11024378" y="6297879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立方體 21"/>
          <p:cNvSpPr/>
          <p:nvPr/>
        </p:nvSpPr>
        <p:spPr>
          <a:xfrm>
            <a:off x="7707694" y="7884390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25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立方體 22"/>
          <p:cNvSpPr/>
          <p:nvPr/>
        </p:nvSpPr>
        <p:spPr>
          <a:xfrm>
            <a:off x="9352252" y="7884390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26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立方體 23"/>
          <p:cNvSpPr/>
          <p:nvPr/>
        </p:nvSpPr>
        <p:spPr>
          <a:xfrm>
            <a:off x="11005328" y="7884390"/>
            <a:ext cx="1866122" cy="954286"/>
          </a:xfrm>
          <a:prstGeom prst="cub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27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030377" y="540942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515859" y="540942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091155" y="5409424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[0][2]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909085" y="9037772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[1][0]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94567" y="9037772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[1][1]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969863" y="9037772"/>
            <a:ext cx="14704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[1][2]</a:t>
            </a:r>
            <a:endParaRPr kumimoji="0" lang="zh-TW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7094676" y="6506218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7094676" y="8026261"/>
            <a:ext cx="405103" cy="66974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290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33350" y="4233372"/>
            <a:ext cx="12754851" cy="17098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TW" dirty="0"/>
              <a:t>Passing Addresses</a:t>
            </a:r>
          </a:p>
        </p:txBody>
      </p:sp>
    </p:spTree>
    <p:extLst>
      <p:ext uri="{BB962C8B-B14F-4D97-AF65-F5344CB8AC3E}">
        <p14:creationId xmlns:p14="http://schemas.microsoft.com/office/powerpoint/2010/main" val="3928530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Passing Addresses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Pass by reference</a:t>
            </a:r>
          </a:p>
          <a:p>
            <a:pPr defTabSz="426466">
              <a:spcBef>
                <a:spcPts val="3000"/>
              </a:spcBef>
              <a:buFontTx/>
              <a:buChar char="-"/>
              <a:defRPr sz="3358"/>
            </a:pPr>
            <a:r>
              <a:rPr lang="en-US" altLang="zh-TW" sz="4000" b="1" dirty="0" err="1" smtClean="0"/>
              <a:t>Explicity</a:t>
            </a:r>
            <a:r>
              <a:rPr lang="en-US" altLang="zh-TW" sz="4000" b="1" dirty="0" smtClean="0"/>
              <a:t> passing addresses with the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 address operator &amp;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4000" b="1" dirty="0"/>
          </a:p>
          <a:p>
            <a:pPr defTabSz="426466">
              <a:spcBef>
                <a:spcPts val="3000"/>
              </a:spcBef>
              <a:buFontTx/>
              <a:buChar char="-"/>
              <a:defRPr sz="3358"/>
            </a:pPr>
            <a:r>
              <a:rPr lang="en-US" altLang="zh-TW" sz="4000" b="1" dirty="0" smtClean="0"/>
              <a:t>EX: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 smtClean="0"/>
              <a:t>   swap(&amp;</a:t>
            </a:r>
            <a:r>
              <a:rPr lang="en-US" altLang="zh-TW" sz="4000" b="1" dirty="0" err="1" smtClean="0"/>
              <a:t>firstnum</a:t>
            </a:r>
            <a:r>
              <a:rPr lang="en-US" altLang="zh-TW" sz="4000" b="1" dirty="0" smtClean="0"/>
              <a:t>, &amp;</a:t>
            </a:r>
            <a:r>
              <a:rPr lang="en-US" altLang="zh-TW" sz="4000" b="1" dirty="0" err="1" smtClean="0"/>
              <a:t>secnum</a:t>
            </a:r>
            <a:r>
              <a:rPr lang="en-US" altLang="zh-TW" sz="4000" b="1" dirty="0" smtClean="0"/>
              <a:t>);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</a:t>
            </a:r>
          </a:p>
        </p:txBody>
      </p:sp>
      <p:sp>
        <p:nvSpPr>
          <p:cNvPr id="33" name="矩形 32"/>
          <p:cNvSpPr/>
          <p:nvPr/>
        </p:nvSpPr>
        <p:spPr>
          <a:xfrm>
            <a:off x="5373725" y="8278037"/>
            <a:ext cx="2257349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</a:t>
            </a:r>
            <a:r>
              <a:rPr lang="en-US" altLang="zh-TW" b="1" u="sng" dirty="0" smtClean="0"/>
              <a:t>8</a:t>
            </a:r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36296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Passing Addresses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099800" cy="735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3"/>
              </a:buBlip>
              <a:defRPr sz="3358"/>
            </a:pPr>
            <a:r>
              <a:rPr lang="en-US" altLang="zh-TW" sz="4000" b="1" dirty="0" smtClean="0"/>
              <a:t>Passing Arrays</a:t>
            </a:r>
          </a:p>
          <a:p>
            <a:pPr defTabSz="426466">
              <a:spcBef>
                <a:spcPts val="3000"/>
              </a:spcBef>
              <a:buFontTx/>
              <a:buChar char="-"/>
              <a:defRPr sz="3358"/>
            </a:pPr>
            <a:r>
              <a:rPr lang="en-US" altLang="zh-TW" sz="4000" b="1" dirty="0" smtClean="0"/>
              <a:t>When an array is passed to a function, it</a:t>
            </a:r>
            <a:r>
              <a:rPr lang="en-US" altLang="zh-TW" sz="40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4000" b="1" dirty="0" smtClean="0"/>
              <a:t>s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address is the only item actually passed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5372923" y="7058837"/>
            <a:ext cx="2258953" cy="609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26466">
              <a:spcBef>
                <a:spcPts val="3000"/>
              </a:spcBef>
              <a:defRPr sz="3358"/>
            </a:pPr>
            <a:r>
              <a:rPr lang="en-US" altLang="zh-TW" b="1" u="sng" dirty="0"/>
              <a:t>Example </a:t>
            </a:r>
            <a:r>
              <a:rPr lang="en-US" altLang="zh-TW" b="1" u="sng" dirty="0" smtClean="0"/>
              <a:t>9</a:t>
            </a:r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20515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Screen Shot 2017-05-15 at 11.48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3759" y="8750409"/>
            <a:ext cx="5222007" cy="863640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/>
          <p:nvPr/>
        </p:nvSpPr>
        <p:spPr>
          <a:xfrm>
            <a:off x="4150320" y="4305300"/>
            <a:ext cx="470416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1"/>
                </a:solidFill>
                <a:latin typeface="Lucida Handwriting"/>
                <a:ea typeface="Lucida Handwriting"/>
                <a:cs typeface="Lucida Handwriting"/>
                <a:sym typeface="Lucida Handwriting"/>
              </a:defRPr>
            </a:lvl1pPr>
          </a:lstStyle>
          <a:p>
            <a:r>
              <a:t>Thank you</a:t>
            </a:r>
          </a:p>
        </p:txBody>
      </p:sp>
      <p:sp>
        <p:nvSpPr>
          <p:cNvPr id="471" name="Shape 471"/>
          <p:cNvSpPr/>
          <p:nvPr/>
        </p:nvSpPr>
        <p:spPr>
          <a:xfrm>
            <a:off x="5724" y="3471105"/>
            <a:ext cx="12993352" cy="28113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defTabSz="457200">
              <a:defRPr sz="7000">
                <a:solidFill>
                  <a:srgbClr val="FFFFFF"/>
                </a:solidFill>
                <a:latin typeface="Lucida Handwriting"/>
                <a:ea typeface="Lucida Handwriting"/>
                <a:cs typeface="Lucida Handwriting"/>
                <a:sym typeface="Lucida Handwriting"/>
              </a:defRPr>
            </a:pPr>
            <a:r>
              <a:t>Thank you ~~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3"/>
            <a:ext cx="11774455" cy="742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Address operator &amp;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-  Putting the address operator </a:t>
            </a:r>
            <a:r>
              <a:rPr lang="en-US" altLang="zh-TW" sz="3000" b="1" dirty="0"/>
              <a:t>" </a:t>
            </a:r>
            <a:r>
              <a:rPr lang="en-US" altLang="zh-TW" sz="3000" b="1" dirty="0" smtClean="0"/>
              <a:t>&amp;</a:t>
            </a:r>
            <a:r>
              <a:rPr lang="en-US" altLang="zh-TW" sz="3000" b="1" dirty="0"/>
              <a:t> " </a:t>
            </a:r>
            <a:r>
              <a:rPr lang="en-US" altLang="zh-TW" sz="3000" b="1" dirty="0" smtClean="0"/>
              <a:t>in front of a variable</a:t>
            </a:r>
            <a:r>
              <a:rPr lang="en-US" altLang="zh-TW" sz="30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000" b="1" dirty="0" smtClean="0"/>
              <a:t>s name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 refers to the address of the variable.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000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- </a:t>
            </a:r>
            <a:r>
              <a:rPr lang="en-US" altLang="zh-TW" sz="3000" b="1" dirty="0" smtClean="0"/>
              <a:t>EX:     </a:t>
            </a:r>
            <a:r>
              <a:rPr lang="zh-TW" altLang="en-US" sz="3000" b="1" dirty="0" smtClean="0"/>
              <a:t> </a:t>
            </a:r>
            <a:r>
              <a:rPr lang="en-US" altLang="zh-TW" sz="3000" b="1" dirty="0" smtClean="0"/>
              <a:t> </a:t>
            </a:r>
            <a:r>
              <a:rPr lang="en-US" altLang="zh-TW" sz="3000" b="1" dirty="0" err="1" smtClean="0"/>
              <a:t>int</a:t>
            </a:r>
            <a:r>
              <a:rPr lang="en-US" altLang="zh-TW" sz="3000" b="1" dirty="0" smtClean="0"/>
              <a:t> a = 0;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 smtClean="0"/>
              <a:t>               </a:t>
            </a:r>
            <a:r>
              <a:rPr lang="zh-TW" altLang="en-US" sz="3000" b="1" dirty="0" smtClean="0"/>
              <a:t> </a:t>
            </a:r>
            <a:r>
              <a:rPr lang="en-US" altLang="zh-TW" sz="3000" b="1" dirty="0" err="1" smtClean="0"/>
              <a:t>cout</a:t>
            </a:r>
            <a:r>
              <a:rPr lang="en-US" altLang="zh-TW" sz="3000" b="1" dirty="0" smtClean="0"/>
              <a:t> &lt;&lt; &amp;a </a:t>
            </a:r>
            <a:r>
              <a:rPr lang="en-US" altLang="zh-TW" sz="3000" b="1" dirty="0"/>
              <a:t>&lt;&lt; </a:t>
            </a:r>
            <a:r>
              <a:rPr lang="en-US" altLang="zh-TW" sz="3000" b="1" dirty="0" err="1"/>
              <a:t>endl</a:t>
            </a:r>
            <a:r>
              <a:rPr lang="en-US" altLang="zh-TW" sz="3000" b="1" dirty="0" smtClean="0"/>
              <a:t>;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000" b="1" dirty="0"/>
              <a:t> </a:t>
            </a:r>
            <a:r>
              <a:rPr lang="en-US" altLang="zh-TW" sz="3000" b="1" dirty="0" smtClean="0"/>
              <a:t>  Output: 012FFC90</a:t>
            </a:r>
            <a:endParaRPr lang="en-US" altLang="zh-TW" sz="3000" b="1" dirty="0"/>
          </a:p>
        </p:txBody>
      </p:sp>
      <p:sp>
        <p:nvSpPr>
          <p:cNvPr id="9" name="上彎箭號 8"/>
          <p:cNvSpPr/>
          <p:nvPr/>
        </p:nvSpPr>
        <p:spPr>
          <a:xfrm flipH="1">
            <a:off x="3345390" y="7949682"/>
            <a:ext cx="1413222" cy="657073"/>
          </a:xfrm>
          <a:prstGeom prst="bentUpArrow">
            <a:avLst>
              <a:gd name="adj1" fmla="val 35888"/>
              <a:gd name="adj2" fmla="val 45129"/>
              <a:gd name="adj3" fmla="val 41937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89241" y="8166252"/>
            <a:ext cx="683210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Address of the first byte used by </a:t>
            </a:r>
            <a:r>
              <a:rPr kumimoji="0" lang="en-US" altLang="zh-TW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768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Memory Allocation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500" b="1" dirty="0" err="1" smtClean="0"/>
              <a:t>int</a:t>
            </a:r>
            <a:r>
              <a:rPr lang="en-US" altLang="zh-TW" sz="3500" b="1" dirty="0" smtClean="0"/>
              <a:t>  a;      </a:t>
            </a:r>
          </a:p>
        </p:txBody>
      </p:sp>
      <p:sp>
        <p:nvSpPr>
          <p:cNvPr id="2" name="立方體 1"/>
          <p:cNvSpPr/>
          <p:nvPr/>
        </p:nvSpPr>
        <p:spPr>
          <a:xfrm>
            <a:off x="4949042" y="5616206"/>
            <a:ext cx="4062665" cy="1036082"/>
          </a:xfrm>
          <a:prstGeom prst="cub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 bytes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立方體 18"/>
          <p:cNvSpPr/>
          <p:nvPr/>
        </p:nvSpPr>
        <p:spPr>
          <a:xfrm>
            <a:off x="5064095" y="6188307"/>
            <a:ext cx="752642" cy="692188"/>
          </a:xfrm>
          <a:prstGeom prst="cube">
            <a:avLst>
              <a:gd name="adj" fmla="val 35638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迴轉箭號 3"/>
          <p:cNvSpPr/>
          <p:nvPr/>
        </p:nvSpPr>
        <p:spPr>
          <a:xfrm>
            <a:off x="1175659" y="4523874"/>
            <a:ext cx="4641078" cy="1323724"/>
          </a:xfrm>
          <a:prstGeom prst="uturnArrow">
            <a:avLst>
              <a:gd name="adj1" fmla="val 19793"/>
              <a:gd name="adj2" fmla="val 25000"/>
              <a:gd name="adj3" fmla="val 19306"/>
              <a:gd name="adj4" fmla="val 43750"/>
              <a:gd name="adj5" fmla="val 65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7604" y="3640424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迴轉箭號 7"/>
          <p:cNvSpPr/>
          <p:nvPr/>
        </p:nvSpPr>
        <p:spPr>
          <a:xfrm rot="10800000" flipH="1">
            <a:off x="1810140" y="6447365"/>
            <a:ext cx="4006597" cy="2022866"/>
          </a:xfrm>
          <a:prstGeom prst="uturnArrow">
            <a:avLst>
              <a:gd name="adj1" fmla="val 14439"/>
              <a:gd name="adj2" fmla="val 25000"/>
              <a:gd name="adj3" fmla="val 25000"/>
              <a:gd name="adj4" fmla="val 43750"/>
              <a:gd name="adj5" fmla="val 75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00096" y="8453842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06023" y="6990538"/>
            <a:ext cx="6859037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3500" b="1" dirty="0"/>
              <a:t>" Tag 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" the first byte of reserved storage with the name  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a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75917" y="4294555"/>
            <a:ext cx="631925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Reserve enough storage</a:t>
            </a:r>
            <a:r>
              <a:rPr kumimoji="0" lang="en-US" altLang="zh-TW" sz="3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space for an integer number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26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 smtClean="0"/>
              <a:t>Addresses and Pointers</a:t>
            </a:r>
            <a:endParaRPr lang="en-US" altLang="zh-TW" sz="6000" b="1" dirty="0"/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Memory Allocation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500" b="1" dirty="0" smtClean="0"/>
              <a:t>double  b;      </a:t>
            </a:r>
          </a:p>
        </p:txBody>
      </p:sp>
      <p:sp>
        <p:nvSpPr>
          <p:cNvPr id="2" name="立方體 1"/>
          <p:cNvSpPr/>
          <p:nvPr/>
        </p:nvSpPr>
        <p:spPr>
          <a:xfrm>
            <a:off x="4949042" y="5616206"/>
            <a:ext cx="7446126" cy="1036082"/>
          </a:xfrm>
          <a:prstGeom prst="cub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400" b="1" dirty="0">
                <a:solidFill>
                  <a:srgbClr val="FFFFFF"/>
                </a:solidFill>
              </a:rPr>
              <a:t>8</a:t>
            </a:r>
            <a:r>
              <a:rPr kumimoji="0" lang="en-US" altLang="zh-TW" sz="4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bytes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立方體 18"/>
          <p:cNvSpPr/>
          <p:nvPr/>
        </p:nvSpPr>
        <p:spPr>
          <a:xfrm>
            <a:off x="5064095" y="6188307"/>
            <a:ext cx="752642" cy="692188"/>
          </a:xfrm>
          <a:prstGeom prst="cube">
            <a:avLst>
              <a:gd name="adj" fmla="val 35638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迴轉箭號 3"/>
          <p:cNvSpPr/>
          <p:nvPr/>
        </p:nvSpPr>
        <p:spPr>
          <a:xfrm>
            <a:off x="1530219" y="4523874"/>
            <a:ext cx="4286517" cy="1323724"/>
          </a:xfrm>
          <a:prstGeom prst="uturnArrow">
            <a:avLst>
              <a:gd name="adj1" fmla="val 19793"/>
              <a:gd name="adj2" fmla="val 25000"/>
              <a:gd name="adj3" fmla="val 19306"/>
              <a:gd name="adj4" fmla="val 43750"/>
              <a:gd name="adj5" fmla="val 65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7604" y="3640424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迴轉箭號 7"/>
          <p:cNvSpPr/>
          <p:nvPr/>
        </p:nvSpPr>
        <p:spPr>
          <a:xfrm rot="10800000" flipH="1">
            <a:off x="2641600" y="6447365"/>
            <a:ext cx="3175138" cy="2022866"/>
          </a:xfrm>
          <a:prstGeom prst="uturnArrow">
            <a:avLst>
              <a:gd name="adj1" fmla="val 13183"/>
              <a:gd name="adj2" fmla="val 25000"/>
              <a:gd name="adj3" fmla="val 25000"/>
              <a:gd name="adj4" fmla="val 43750"/>
              <a:gd name="adj5" fmla="val 75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00096" y="8453842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06023" y="6990538"/>
            <a:ext cx="6859037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3500" b="1" dirty="0"/>
              <a:t>" Tag 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" the first byte of reserved storage with the name  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b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75917" y="4294555"/>
            <a:ext cx="631925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Reserve enough storage</a:t>
            </a:r>
            <a:r>
              <a:rPr kumimoji="0" lang="en-US" altLang="zh-TW" sz="3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space for a double-precision number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23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 smtClean="0"/>
              <a:t>Addresses and Pointers</a:t>
            </a:r>
            <a:endParaRPr lang="en-US" altLang="zh-TW" sz="6000" b="1" dirty="0"/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000" b="1" dirty="0" smtClean="0"/>
              <a:t>Memory Allocation</a:t>
            </a:r>
          </a:p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endParaRPr lang="en-US" altLang="zh-TW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b="1" dirty="0" smtClean="0"/>
              <a:t>  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500" b="1" dirty="0" smtClean="0"/>
              <a:t>char  c;      </a:t>
            </a:r>
          </a:p>
        </p:txBody>
      </p:sp>
      <p:sp>
        <p:nvSpPr>
          <p:cNvPr id="2" name="立方體 1"/>
          <p:cNvSpPr/>
          <p:nvPr/>
        </p:nvSpPr>
        <p:spPr>
          <a:xfrm>
            <a:off x="4949042" y="5616206"/>
            <a:ext cx="2385208" cy="1036082"/>
          </a:xfrm>
          <a:prstGeom prst="cub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400" b="1" dirty="0" smtClean="0">
                <a:solidFill>
                  <a:srgbClr val="FFFFFF"/>
                </a:solidFill>
              </a:rPr>
              <a:t>1</a:t>
            </a:r>
            <a:r>
              <a:rPr kumimoji="0" lang="en-US" altLang="zh-TW" sz="4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bytes</a:t>
            </a: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立方體 18"/>
          <p:cNvSpPr/>
          <p:nvPr/>
        </p:nvSpPr>
        <p:spPr>
          <a:xfrm>
            <a:off x="4987895" y="6558343"/>
            <a:ext cx="498505" cy="150702"/>
          </a:xfrm>
          <a:prstGeom prst="cube">
            <a:avLst>
              <a:gd name="adj" fmla="val 35638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迴轉箭號 3"/>
          <p:cNvSpPr/>
          <p:nvPr/>
        </p:nvSpPr>
        <p:spPr>
          <a:xfrm>
            <a:off x="1314451" y="4523874"/>
            <a:ext cx="4502286" cy="1323724"/>
          </a:xfrm>
          <a:prstGeom prst="uturnArrow">
            <a:avLst>
              <a:gd name="adj1" fmla="val 19793"/>
              <a:gd name="adj2" fmla="val 25000"/>
              <a:gd name="adj3" fmla="val 19306"/>
              <a:gd name="adj4" fmla="val 43750"/>
              <a:gd name="adj5" fmla="val 65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7604" y="3640424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迴轉箭號 7"/>
          <p:cNvSpPr/>
          <p:nvPr/>
        </p:nvSpPr>
        <p:spPr>
          <a:xfrm rot="10800000" flipH="1">
            <a:off x="2133600" y="6447365"/>
            <a:ext cx="3524250" cy="2022866"/>
          </a:xfrm>
          <a:prstGeom prst="uturnArrow">
            <a:avLst>
              <a:gd name="adj1" fmla="val 13183"/>
              <a:gd name="adj2" fmla="val 20762"/>
              <a:gd name="adj3" fmla="val 24058"/>
              <a:gd name="adj4" fmla="val 43750"/>
              <a:gd name="adj5" fmla="val 81592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00096" y="8453842"/>
            <a:ext cx="508935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Tells the computer to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06023" y="6990538"/>
            <a:ext cx="6859037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3500" b="1" dirty="0"/>
              <a:t>" Tag </a:t>
            </a: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" the first byte of reserved storage with the name  c 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75917" y="4294555"/>
            <a:ext cx="631925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Reserve enough storage</a:t>
            </a:r>
            <a:r>
              <a:rPr kumimoji="0" lang="en-US" altLang="zh-TW" sz="3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space for a character</a:t>
            </a:r>
            <a:endParaRPr kumimoji="0" lang="zh-TW" altLang="en-US" sz="3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68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724" y="430111"/>
            <a:ext cx="12993352" cy="1344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50055"/>
            <a:ext cx="11099800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26466">
              <a:spcBef>
                <a:spcPts val="3000"/>
              </a:spcBef>
              <a:defRPr sz="3358"/>
            </a:pPr>
            <a:r>
              <a:rPr lang="en-US" altLang="zh-TW" sz="6000" b="1" dirty="0"/>
              <a:t>Addresses and Pointers</a:t>
            </a:r>
          </a:p>
        </p:txBody>
      </p:sp>
      <p:sp>
        <p:nvSpPr>
          <p:cNvPr id="17" name="Shape 237"/>
          <p:cNvSpPr txBox="1">
            <a:spLocks/>
          </p:cNvSpPr>
          <p:nvPr/>
        </p:nvSpPr>
        <p:spPr>
          <a:xfrm>
            <a:off x="952500" y="2155464"/>
            <a:ext cx="11560342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63550" indent="-463550" defTabSz="426466">
              <a:spcBef>
                <a:spcPts val="3000"/>
              </a:spcBef>
              <a:buBlip>
                <a:blip r:embed="rId2"/>
              </a:buBlip>
              <a:defRPr sz="3358"/>
            </a:pPr>
            <a:r>
              <a:rPr lang="en-US" altLang="zh-TW" sz="4300" b="1" dirty="0" smtClean="0"/>
              <a:t>Memory Allocation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200" b="1" dirty="0" smtClean="0"/>
              <a:t>-  The compiler uses the variable name to locate the first 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200" b="1" dirty="0"/>
              <a:t> </a:t>
            </a:r>
            <a:r>
              <a:rPr lang="en-US" altLang="zh-TW" sz="3200" b="1" dirty="0" smtClean="0"/>
              <a:t>   byte of storage previously allocated to the variable.</a:t>
            </a:r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sz="32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200" b="1" dirty="0" smtClean="0"/>
              <a:t>-   Knowing the variable</a:t>
            </a:r>
            <a:r>
              <a:rPr lang="en-US" altLang="zh-TW" sz="3200" b="1" dirty="0" smtClean="0">
                <a:latin typeface="Bell MT" panose="02020503060305020303" pitchFamily="18" charset="0"/>
              </a:rPr>
              <a:t>’</a:t>
            </a:r>
            <a:r>
              <a:rPr lang="en-US" altLang="zh-TW" sz="3200" b="1" dirty="0" smtClean="0"/>
              <a:t>s data type then allows the compiler </a:t>
            </a:r>
            <a:endParaRPr lang="en-US" altLang="zh-TW" sz="32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r>
              <a:rPr lang="en-US" altLang="zh-TW" sz="3200" b="1" dirty="0" smtClean="0"/>
              <a:t>    to store or retrieve the correct number of bytes.</a:t>
            </a:r>
            <a:endParaRPr lang="en-US" altLang="zh-TW" sz="3200" b="1" dirty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  <a:p>
            <a:pPr marL="0" indent="0" defTabSz="426466">
              <a:spcBef>
                <a:spcPts val="3000"/>
              </a:spcBef>
              <a:buNone/>
              <a:defRPr sz="3358"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3372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1619</Words>
  <Application>Microsoft Office PowerPoint</Application>
  <PresentationFormat>自訂</PresentationFormat>
  <Paragraphs>434</Paragraphs>
  <Slides>44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Helvetica Light</vt:lpstr>
      <vt:lpstr>Helvetica Neue</vt:lpstr>
      <vt:lpstr>Arial</vt:lpstr>
      <vt:lpstr>Bell MT</vt:lpstr>
      <vt:lpstr>Courier New</vt:lpstr>
      <vt:lpstr>Helvetica</vt:lpstr>
      <vt:lpstr>Lucida Handwriting</vt:lpstr>
      <vt:lpstr>White</vt:lpstr>
      <vt:lpstr>Week 5 Pointers 陳立達 @ 2017 Summer</vt:lpstr>
      <vt:lpstr>Preface</vt:lpstr>
      <vt:lpstr>Outline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Addresses and Pointers</vt:lpstr>
      <vt:lpstr>Pointer Arithmetic</vt:lpstr>
      <vt:lpstr>Pointer Arithmetic</vt:lpstr>
      <vt:lpstr>Pointer Arithmetic</vt:lpstr>
      <vt:lpstr>Pointer Arithmetic</vt:lpstr>
      <vt:lpstr>Pointer Arithmetic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Access Array using Pointers</vt:lpstr>
      <vt:lpstr>Passing Addresses</vt:lpstr>
      <vt:lpstr>Passing Addresses</vt:lpstr>
      <vt:lpstr>Passing Addresses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Lesson 1 Lisa Tsai @ 2017 Summer</dc:title>
  <dc:creator>Gilgamesh</dc:creator>
  <cp:lastModifiedBy>陳立達</cp:lastModifiedBy>
  <cp:revision>67</cp:revision>
  <dcterms:modified xsi:type="dcterms:W3CDTF">2017-08-14T20:28:15Z</dcterms:modified>
</cp:coreProperties>
</file>