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ibrKQO74JtLqSAb+2Kbi/BRBP7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C841C3D-00EA-4250-8340-526D16511D01}">
  <a:tblStyle styleId="{1C841C3D-00EA-4250-8340-526D16511D0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Calibri"/>
          <a:ea typeface="Calibri"/>
          <a:cs typeface="Calibri"/>
        </a:font>
        <a:schemeClr val="lt1"/>
      </a:tcTxStyle>
      <a:tcStyle>
        <a:fill>
          <a:solidFill>
            <a:schemeClr val="dk1"/>
          </a:solidFill>
        </a:fill>
      </a:tcStyle>
    </a:lastCol>
    <a:firstCol>
      <a:tcTxStyle b="on" i="off">
        <a:font>
          <a:latin typeface="Calibri"/>
          <a:ea typeface="Calibri"/>
          <a:cs typeface="Calibri"/>
        </a:font>
        <a:schemeClr val="lt1"/>
      </a:tcTxStyle>
      <a:tcStyle>
        <a:fill>
          <a:solidFill>
            <a:schemeClr val="dk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1"/>
          <p:cNvSpPr/>
          <p:nvPr>
            <p:ph idx="2" type="pic"/>
          </p:nvPr>
        </p:nvSpPr>
        <p:spPr>
          <a:xfrm>
            <a:off x="5183188" y="987425"/>
            <a:ext cx="6172200" cy="4873625"/>
          </a:xfrm>
          <a:prstGeom prst="rect">
            <a:avLst/>
          </a:prstGeom>
          <a:noFill/>
          <a:ln>
            <a:noFill/>
          </a:ln>
        </p:spPr>
      </p:sp>
      <p:sp>
        <p:nvSpPr>
          <p:cNvPr id="68" name="Google Shape;68;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graphicFrame>
        <p:nvGraphicFramePr>
          <p:cNvPr id="89" name="Google Shape;89;p1"/>
          <p:cNvGraphicFramePr/>
          <p:nvPr/>
        </p:nvGraphicFramePr>
        <p:xfrm>
          <a:off x="0" y="194329"/>
          <a:ext cx="3000000" cy="3000000"/>
        </p:xfrm>
        <a:graphic>
          <a:graphicData uri="http://schemas.openxmlformats.org/drawingml/2006/table">
            <a:tbl>
              <a:tblPr bandRow="1" firstCol="1" firstRow="1">
                <a:noFill/>
                <a:tableStyleId>{1C841C3D-00EA-4250-8340-526D16511D01}</a:tableStyleId>
              </a:tblPr>
              <a:tblGrid>
                <a:gridCol w="4133600"/>
                <a:gridCol w="4283900"/>
                <a:gridCol w="3774500"/>
              </a:tblGrid>
              <a:tr h="420500">
                <a:tc>
                  <a:txBody>
                    <a:bodyPr/>
                    <a:lstStyle/>
                    <a:p>
                      <a:pPr indent="0" lvl="0" marL="0" marR="0" rtl="0" algn="l">
                        <a:spcBef>
                          <a:spcPts val="0"/>
                        </a:spcBef>
                        <a:spcAft>
                          <a:spcPts val="0"/>
                        </a:spcAft>
                        <a:buNone/>
                      </a:pPr>
                      <a:r>
                        <a:rPr lang="en-US" sz="2000" u="none" cap="none" strike="noStrike"/>
                        <a:t>Parameter</a:t>
                      </a:r>
                      <a:endParaRPr sz="2000" u="none" cap="none" strike="noStrike">
                        <a:latin typeface="Calibri"/>
                        <a:ea typeface="Calibri"/>
                        <a:cs typeface="Calibri"/>
                        <a:sym typeface="Calibri"/>
                      </a:endParaRPr>
                    </a:p>
                  </a:txBody>
                  <a:tcPr marT="0" marB="0" marR="60425" marL="60425"/>
                </a:tc>
                <a:tc>
                  <a:txBody>
                    <a:bodyPr/>
                    <a:lstStyle/>
                    <a:p>
                      <a:pPr indent="0" lvl="0" marL="0" marR="0" rtl="0" algn="l">
                        <a:spcBef>
                          <a:spcPts val="0"/>
                        </a:spcBef>
                        <a:spcAft>
                          <a:spcPts val="0"/>
                        </a:spcAft>
                        <a:buNone/>
                      </a:pPr>
                      <a:r>
                        <a:rPr lang="en-US" sz="2000" u="none" cap="none" strike="noStrike"/>
                        <a:t>GCReW Marsh</a:t>
                      </a:r>
                      <a:endParaRPr sz="2000" u="none" cap="none" strike="noStrike">
                        <a:latin typeface="Calibri"/>
                        <a:ea typeface="Calibri"/>
                        <a:cs typeface="Calibri"/>
                        <a:sym typeface="Calibri"/>
                      </a:endParaRPr>
                    </a:p>
                  </a:txBody>
                  <a:tcPr marT="0" marB="0" marR="60425" marL="60425"/>
                </a:tc>
                <a:tc>
                  <a:txBody>
                    <a:bodyPr/>
                    <a:lstStyle/>
                    <a:p>
                      <a:pPr indent="0" lvl="0" marL="0" marR="0" rtl="0" algn="l">
                        <a:spcBef>
                          <a:spcPts val="0"/>
                        </a:spcBef>
                        <a:spcAft>
                          <a:spcPts val="0"/>
                        </a:spcAft>
                        <a:buNone/>
                      </a:pPr>
                      <a:r>
                        <a:rPr lang="en-US" sz="2000" u="none" cap="none" strike="noStrike"/>
                        <a:t>Housatonic River/ Wheeler Marsh</a:t>
                      </a:r>
                      <a:endParaRPr sz="2000" u="none" cap="none" strike="noStrike">
                        <a:latin typeface="Calibri"/>
                        <a:ea typeface="Calibri"/>
                        <a:cs typeface="Calibri"/>
                        <a:sym typeface="Calibri"/>
                      </a:endParaRPr>
                    </a:p>
                  </a:txBody>
                  <a:tcPr marT="0" marB="0" marR="60425" marL="60425"/>
                </a:tc>
              </a:tr>
              <a:tr h="1583675">
                <a:tc>
                  <a:txBody>
                    <a:bodyPr/>
                    <a:lstStyle/>
                    <a:p>
                      <a:pPr indent="0" lvl="0" marL="0" marR="0" rtl="0" algn="l">
                        <a:spcBef>
                          <a:spcPts val="0"/>
                        </a:spcBef>
                        <a:spcAft>
                          <a:spcPts val="0"/>
                        </a:spcAft>
                        <a:buNone/>
                      </a:pPr>
                      <a:r>
                        <a:rPr lang="en-US" sz="2000" u="none" cap="none" strike="noStrike"/>
                        <a:t>Characterized vegetation</a:t>
                      </a:r>
                      <a:endParaRPr sz="2000" u="none" cap="none" strike="noStrike">
                        <a:latin typeface="Calibri"/>
                        <a:ea typeface="Calibri"/>
                        <a:cs typeface="Calibri"/>
                        <a:sym typeface="Calibri"/>
                      </a:endParaRPr>
                    </a:p>
                  </a:txBody>
                  <a:tcPr marT="0" marB="0" marR="60425" marL="60425"/>
                </a:tc>
                <a:tc>
                  <a:txBody>
                    <a:bodyPr/>
                    <a:lstStyle/>
                    <a:p>
                      <a:pPr indent="0" lvl="0" marL="0" marR="0" rtl="0" algn="l">
                        <a:spcBef>
                          <a:spcPts val="0"/>
                        </a:spcBef>
                        <a:spcAft>
                          <a:spcPts val="0"/>
                        </a:spcAft>
                        <a:buNone/>
                      </a:pPr>
                      <a:r>
                        <a:rPr lang="en-US" sz="2000" u="none" cap="none" strike="noStrike"/>
                        <a:t>Spartina patens, Distichlis spicata, Schoenoplectus americanus, Iva frutescens and Phragmites australis </a:t>
                      </a:r>
                      <a:r>
                        <a:rPr lang="en-US" sz="1200" u="none" cap="none" strike="noStrike"/>
                        <a:t>(Source: Pat Megonigal, personal communication)</a:t>
                      </a:r>
                      <a:endParaRPr/>
                    </a:p>
                    <a:p>
                      <a:pPr indent="0" lvl="0" marL="0" marR="0" rtl="0" algn="l">
                        <a:spcBef>
                          <a:spcPts val="0"/>
                        </a:spcBef>
                        <a:spcAft>
                          <a:spcPts val="0"/>
                        </a:spcAft>
                        <a:buNone/>
                      </a:pPr>
                      <a:r>
                        <a:t/>
                      </a:r>
                      <a:endParaRPr sz="1200" u="none" cap="none" strike="noStrike">
                        <a:latin typeface="Calibri"/>
                        <a:ea typeface="Calibri"/>
                        <a:cs typeface="Calibri"/>
                        <a:sym typeface="Calibri"/>
                      </a:endParaRPr>
                    </a:p>
                  </a:txBody>
                  <a:tcPr marT="0" marB="0" marR="60425" marL="60425"/>
                </a:tc>
                <a:tc>
                  <a:txBody>
                    <a:bodyPr/>
                    <a:lstStyle/>
                    <a:p>
                      <a:pPr indent="0" lvl="0" marL="0" marR="0" rtl="0" algn="l">
                        <a:spcBef>
                          <a:spcPts val="0"/>
                        </a:spcBef>
                        <a:spcAft>
                          <a:spcPts val="0"/>
                        </a:spcAft>
                        <a:buNone/>
                      </a:pPr>
                      <a:r>
                        <a:rPr lang="en-US" sz="2000" u="none" cap="none" strike="noStrike"/>
                        <a:t>Wheeler: “Low marsh” classified as sparse Spartina alterniflora and mudflat. “Mid marsh” classified as dense Spartina alterniflora. “High marsh” representative of Spartina patens and Distichlis spicata</a:t>
                      </a:r>
                      <a:r>
                        <a:rPr lang="en-US" sz="1600" u="none" cap="none" strike="noStrike"/>
                        <a:t> </a:t>
                      </a:r>
                      <a:r>
                        <a:rPr lang="en-US" sz="1200" u="none" cap="none" strike="noStrike"/>
                        <a:t>(Source: Lamb et al., 2021)</a:t>
                      </a:r>
                      <a:endParaRPr sz="1200" u="none" cap="none" strike="noStrike">
                        <a:latin typeface="Calibri"/>
                        <a:ea typeface="Calibri"/>
                        <a:cs typeface="Calibri"/>
                        <a:sym typeface="Calibri"/>
                      </a:endParaRPr>
                    </a:p>
                  </a:txBody>
                  <a:tcPr marT="0" marB="0" marR="60425" marL="60425"/>
                </a:tc>
              </a:tr>
              <a:tr h="370400">
                <a:tc>
                  <a:txBody>
                    <a:bodyPr/>
                    <a:lstStyle/>
                    <a:p>
                      <a:pPr indent="0" lvl="0" marL="0" marR="0" rtl="0" algn="l">
                        <a:spcBef>
                          <a:spcPts val="0"/>
                        </a:spcBef>
                        <a:spcAft>
                          <a:spcPts val="0"/>
                        </a:spcAft>
                        <a:buNone/>
                      </a:pPr>
                      <a:r>
                        <a:rPr lang="en-US" sz="2000" u="none" cap="none" strike="noStrike">
                          <a:latin typeface="Calibri"/>
                          <a:ea typeface="Calibri"/>
                          <a:cs typeface="Calibri"/>
                          <a:sym typeface="Calibri"/>
                        </a:rPr>
                        <a:t>Wetland Area (hectare)</a:t>
                      </a:r>
                      <a:endParaRPr/>
                    </a:p>
                  </a:txBody>
                  <a:tcPr marT="0" marB="0" marR="60425" marL="60425"/>
                </a:tc>
                <a:tc>
                  <a:txBody>
                    <a:bodyPr/>
                    <a:lstStyle/>
                    <a:p>
                      <a:pPr indent="0" lvl="0" marL="0" marR="0" rtl="0" algn="l">
                        <a:spcBef>
                          <a:spcPts val="0"/>
                        </a:spcBef>
                        <a:spcAft>
                          <a:spcPts val="0"/>
                        </a:spcAft>
                        <a:buNone/>
                      </a:pPr>
                      <a:r>
                        <a:rPr lang="en-US" sz="2000" u="none" cap="none" strike="noStrike">
                          <a:latin typeface="Calibri"/>
                          <a:ea typeface="Calibri"/>
                          <a:cs typeface="Calibri"/>
                          <a:sym typeface="Calibri"/>
                        </a:rPr>
                        <a:t>22 (high marsh) </a:t>
                      </a:r>
                      <a:r>
                        <a:rPr lang="en-US" sz="1200" u="none" cap="none" strike="noStrike">
                          <a:latin typeface="Calibri"/>
                          <a:ea typeface="Calibri"/>
                          <a:cs typeface="Calibri"/>
                          <a:sym typeface="Calibri"/>
                        </a:rPr>
                        <a:t>(Source: Tzortziou et al., 2008)</a:t>
                      </a:r>
                      <a:endParaRPr/>
                    </a:p>
                  </a:txBody>
                  <a:tcPr marT="0" marB="0" marR="60425" marL="60425"/>
                </a:tc>
                <a:tc>
                  <a:txBody>
                    <a:bodyPr/>
                    <a:lstStyle/>
                    <a:p>
                      <a:pPr indent="0" lvl="0" marL="0" marR="0" rtl="0" algn="l">
                        <a:spcBef>
                          <a:spcPts val="0"/>
                        </a:spcBef>
                        <a:spcAft>
                          <a:spcPts val="0"/>
                        </a:spcAft>
                        <a:buNone/>
                      </a:pPr>
                      <a:r>
                        <a:rPr lang="en-US" sz="2000" u="none" cap="none" strike="noStrike">
                          <a:latin typeface="Calibri"/>
                          <a:ea typeface="Calibri"/>
                          <a:cs typeface="Calibri"/>
                          <a:sym typeface="Calibri"/>
                        </a:rPr>
                        <a:t>223 (total) </a:t>
                      </a:r>
                      <a:r>
                        <a:rPr lang="en-US" sz="1200" u="none" cap="none" strike="noStrike">
                          <a:latin typeface="Calibri"/>
                          <a:ea typeface="Calibri"/>
                          <a:cs typeface="Calibri"/>
                          <a:sym typeface="Calibri"/>
                        </a:rPr>
                        <a:t>(Source: Long Island Sound Study)</a:t>
                      </a:r>
                      <a:endParaRPr/>
                    </a:p>
                  </a:txBody>
                  <a:tcPr marT="0" marB="0" marR="60425" marL="60425"/>
                </a:tc>
              </a:tr>
              <a:tr h="344050">
                <a:tc>
                  <a:txBody>
                    <a:bodyPr/>
                    <a:lstStyle/>
                    <a:p>
                      <a:pPr indent="0" lvl="0" marL="0" marR="0" rtl="0" algn="l">
                        <a:spcBef>
                          <a:spcPts val="0"/>
                        </a:spcBef>
                        <a:spcAft>
                          <a:spcPts val="0"/>
                        </a:spcAft>
                        <a:buNone/>
                      </a:pPr>
                      <a:r>
                        <a:rPr lang="en-US" sz="2000" u="none" cap="none" strike="noStrike"/>
                        <a:t>Tidal range (m)</a:t>
                      </a:r>
                      <a:endParaRPr sz="2000" u="none" cap="none" strike="noStrike">
                        <a:latin typeface="Calibri"/>
                        <a:ea typeface="Calibri"/>
                        <a:cs typeface="Calibri"/>
                        <a:sym typeface="Calibri"/>
                      </a:endParaRPr>
                    </a:p>
                  </a:txBody>
                  <a:tcPr marT="0" marB="0" marR="60425" marL="60425"/>
                </a:tc>
                <a:tc>
                  <a:txBody>
                    <a:bodyPr/>
                    <a:lstStyle/>
                    <a:p>
                      <a:pPr indent="0" lvl="0" marL="0" marR="0" rtl="0" algn="l">
                        <a:spcBef>
                          <a:spcPts val="0"/>
                        </a:spcBef>
                        <a:spcAft>
                          <a:spcPts val="0"/>
                        </a:spcAft>
                        <a:buNone/>
                      </a:pPr>
                      <a:r>
                        <a:rPr lang="en-US" sz="2000" u="none" cap="none" strike="noStrike"/>
                        <a:t>0.44</a:t>
                      </a:r>
                      <a:r>
                        <a:rPr lang="en-US" sz="1600" u="none" cap="none" strike="noStrike"/>
                        <a:t> </a:t>
                      </a:r>
                      <a:r>
                        <a:rPr lang="en-US" sz="1200" u="none" cap="none" strike="noStrike"/>
                        <a:t>(Source: Pat Megonigal, personal communication)</a:t>
                      </a:r>
                      <a:endParaRPr sz="1200" u="none" cap="none" strike="noStrike">
                        <a:latin typeface="Calibri"/>
                        <a:ea typeface="Calibri"/>
                        <a:cs typeface="Calibri"/>
                        <a:sym typeface="Calibri"/>
                      </a:endParaRPr>
                    </a:p>
                  </a:txBody>
                  <a:tcPr marT="0" marB="0" marR="60425" marL="60425"/>
                </a:tc>
                <a:tc>
                  <a:txBody>
                    <a:bodyPr/>
                    <a:lstStyle/>
                    <a:p>
                      <a:pPr indent="0" lvl="0" marL="0" marR="0" rtl="0" algn="l">
                        <a:spcBef>
                          <a:spcPts val="0"/>
                        </a:spcBef>
                        <a:spcAft>
                          <a:spcPts val="0"/>
                        </a:spcAft>
                        <a:buNone/>
                      </a:pPr>
                      <a:r>
                        <a:rPr lang="en-US" sz="2000" u="none" cap="none" strike="noStrike"/>
                        <a:t>&gt; 2 </a:t>
                      </a:r>
                      <a:r>
                        <a:rPr lang="en-US" sz="1200" u="none" cap="none" strike="noStrike"/>
                        <a:t>(Source: Lamb et al., 2021)</a:t>
                      </a:r>
                      <a:endParaRPr sz="1200" u="none" cap="none" strike="noStrike">
                        <a:latin typeface="Calibri"/>
                        <a:ea typeface="Calibri"/>
                        <a:cs typeface="Calibri"/>
                        <a:sym typeface="Calibri"/>
                      </a:endParaRPr>
                    </a:p>
                  </a:txBody>
                  <a:tcPr marT="0" marB="0" marR="60425" marL="60425"/>
                </a:tc>
              </a:tr>
              <a:tr h="344050">
                <a:tc>
                  <a:txBody>
                    <a:bodyPr/>
                    <a:lstStyle/>
                    <a:p>
                      <a:pPr indent="0" lvl="0" marL="0" marR="0" rtl="0" algn="l">
                        <a:spcBef>
                          <a:spcPts val="0"/>
                        </a:spcBef>
                        <a:spcAft>
                          <a:spcPts val="0"/>
                        </a:spcAft>
                        <a:buNone/>
                      </a:pPr>
                      <a:r>
                        <a:rPr lang="en-US" sz="2000" u="none" cap="none" strike="noStrike"/>
                        <a:t>Salinity range (PSU)</a:t>
                      </a:r>
                      <a:endParaRPr sz="2000" u="none" cap="none" strike="noStrike">
                        <a:latin typeface="Calibri"/>
                        <a:ea typeface="Calibri"/>
                        <a:cs typeface="Calibri"/>
                        <a:sym typeface="Calibri"/>
                      </a:endParaRPr>
                    </a:p>
                  </a:txBody>
                  <a:tcPr marT="0" marB="0" marR="60425" marL="60425"/>
                </a:tc>
                <a:tc>
                  <a:txBody>
                    <a:bodyPr/>
                    <a:lstStyle/>
                    <a:p>
                      <a:pPr indent="0" lvl="0" marL="0" marR="0" rtl="0" algn="l">
                        <a:spcBef>
                          <a:spcPts val="0"/>
                        </a:spcBef>
                        <a:spcAft>
                          <a:spcPts val="0"/>
                        </a:spcAft>
                        <a:buNone/>
                      </a:pPr>
                      <a:r>
                        <a:rPr lang="en-US" sz="2000" u="none" cap="none" strike="noStrike"/>
                        <a:t>0 – 16</a:t>
                      </a:r>
                      <a:r>
                        <a:rPr lang="en-US" sz="1600" u="none" cap="none" strike="noStrike"/>
                        <a:t> </a:t>
                      </a:r>
                      <a:r>
                        <a:rPr lang="en-US" sz="1200" u="none" cap="none" strike="noStrike"/>
                        <a:t>(Source: Menendez et al., submitted)</a:t>
                      </a:r>
                      <a:endParaRPr sz="1200" u="none" cap="none" strike="noStrike">
                        <a:latin typeface="Calibri"/>
                        <a:ea typeface="Calibri"/>
                        <a:cs typeface="Calibri"/>
                        <a:sym typeface="Calibri"/>
                      </a:endParaRPr>
                    </a:p>
                  </a:txBody>
                  <a:tcPr marT="0" marB="0" marR="60425" marL="60425"/>
                </a:tc>
                <a:tc>
                  <a:txBody>
                    <a:bodyPr/>
                    <a:lstStyle/>
                    <a:p>
                      <a:pPr indent="0" lvl="0" marL="0" marR="0" rtl="0" algn="l">
                        <a:spcBef>
                          <a:spcPts val="0"/>
                        </a:spcBef>
                        <a:spcAft>
                          <a:spcPts val="0"/>
                        </a:spcAft>
                        <a:buNone/>
                      </a:pPr>
                      <a:r>
                        <a:rPr lang="en-US" sz="2000" u="none" cap="none" strike="noStrike"/>
                        <a:t>0 – 33</a:t>
                      </a:r>
                      <a:r>
                        <a:rPr lang="en-US" sz="1600" u="none" cap="none" strike="noStrike"/>
                        <a:t> </a:t>
                      </a:r>
                      <a:r>
                        <a:rPr lang="en-US" sz="1200" u="none" cap="none" strike="noStrike"/>
                        <a:t>(Source: Tzortziou lab)</a:t>
                      </a:r>
                      <a:endParaRPr sz="1200" u="none" cap="none" strike="noStrike">
                        <a:latin typeface="Calibri"/>
                        <a:ea typeface="Calibri"/>
                        <a:cs typeface="Calibri"/>
                        <a:sym typeface="Calibri"/>
                      </a:endParaRPr>
                    </a:p>
                  </a:txBody>
                  <a:tcPr marT="0" marB="0" marR="60425" marL="60425"/>
                </a:tc>
              </a:tr>
              <a:tr h="344050">
                <a:tc>
                  <a:txBody>
                    <a:bodyPr/>
                    <a:lstStyle/>
                    <a:p>
                      <a:pPr indent="0" lvl="0" marL="0" marR="0" rtl="0" algn="l">
                        <a:spcBef>
                          <a:spcPts val="0"/>
                        </a:spcBef>
                        <a:spcAft>
                          <a:spcPts val="0"/>
                        </a:spcAft>
                        <a:buNone/>
                      </a:pPr>
                      <a:r>
                        <a:rPr lang="en-US" sz="2000" u="none" cap="none" strike="noStrike"/>
                        <a:t>[DOC] (mg L</a:t>
                      </a:r>
                      <a:r>
                        <a:rPr baseline="30000" lang="en-US" sz="2000" u="none" cap="none" strike="noStrike"/>
                        <a:t>-1</a:t>
                      </a:r>
                      <a:r>
                        <a:rPr lang="en-US" sz="2000" u="none" cap="none" strike="noStrike"/>
                        <a:t>) measured range</a:t>
                      </a:r>
                      <a:endParaRPr sz="2000" u="none" cap="none" strike="noStrike">
                        <a:latin typeface="Calibri"/>
                        <a:ea typeface="Calibri"/>
                        <a:cs typeface="Calibri"/>
                        <a:sym typeface="Calibri"/>
                      </a:endParaRPr>
                    </a:p>
                  </a:txBody>
                  <a:tcPr marT="0" marB="0" marR="60425" marL="60425"/>
                </a:tc>
                <a:tc>
                  <a:txBody>
                    <a:bodyPr/>
                    <a:lstStyle/>
                    <a:p>
                      <a:pPr indent="0" lvl="0" marL="0" marR="0" rtl="0" algn="l">
                        <a:spcBef>
                          <a:spcPts val="0"/>
                        </a:spcBef>
                        <a:spcAft>
                          <a:spcPts val="0"/>
                        </a:spcAft>
                        <a:buNone/>
                      </a:pPr>
                      <a:r>
                        <a:rPr lang="en-US" sz="2000" u="none" cap="none" strike="noStrike"/>
                        <a:t>3.6 – 14.8 </a:t>
                      </a:r>
                      <a:r>
                        <a:rPr lang="en-US" sz="1200" u="none" cap="none" strike="noStrike"/>
                        <a:t>(Source: Menendez et al., submitted)</a:t>
                      </a:r>
                      <a:endParaRPr sz="1200" u="none" cap="none" strike="noStrike">
                        <a:latin typeface="Calibri"/>
                        <a:ea typeface="Calibri"/>
                        <a:cs typeface="Calibri"/>
                        <a:sym typeface="Calibri"/>
                      </a:endParaRPr>
                    </a:p>
                  </a:txBody>
                  <a:tcPr marT="0" marB="0" marR="60425" marL="60425"/>
                </a:tc>
                <a:tc>
                  <a:txBody>
                    <a:bodyPr/>
                    <a:lstStyle/>
                    <a:p>
                      <a:pPr indent="0" lvl="0" marL="0" marR="0" rtl="0" algn="l">
                        <a:spcBef>
                          <a:spcPts val="0"/>
                        </a:spcBef>
                        <a:spcAft>
                          <a:spcPts val="0"/>
                        </a:spcAft>
                        <a:buNone/>
                      </a:pPr>
                      <a:r>
                        <a:rPr lang="en-US" sz="2000" u="none" cap="none" strike="noStrike"/>
                        <a:t>1.1 – 6.9 </a:t>
                      </a:r>
                      <a:r>
                        <a:rPr lang="en-US" sz="1200" u="none" cap="none" strike="noStrike"/>
                        <a:t>(Source: Tzortziou lab)</a:t>
                      </a:r>
                      <a:endParaRPr sz="1200" u="none" cap="none" strike="noStrike">
                        <a:latin typeface="Calibri"/>
                        <a:ea typeface="Calibri"/>
                        <a:cs typeface="Calibri"/>
                        <a:sym typeface="Calibri"/>
                      </a:endParaRPr>
                    </a:p>
                  </a:txBody>
                  <a:tcPr marT="0" marB="0" marR="60425" marL="60425"/>
                </a:tc>
              </a:tr>
              <a:tr h="344050">
                <a:tc>
                  <a:txBody>
                    <a:bodyPr/>
                    <a:lstStyle/>
                    <a:p>
                      <a:pPr indent="0" lvl="0" marL="0" marR="0" rtl="0" algn="l">
                        <a:spcBef>
                          <a:spcPts val="0"/>
                        </a:spcBef>
                        <a:spcAft>
                          <a:spcPts val="0"/>
                        </a:spcAft>
                        <a:buNone/>
                      </a:pPr>
                      <a:r>
                        <a:rPr lang="en-US" sz="2000" u="none" cap="none" strike="noStrike"/>
                        <a:t>aCDOM (300 nm) (m</a:t>
                      </a:r>
                      <a:r>
                        <a:rPr baseline="30000" lang="en-US" sz="2000" u="none" cap="none" strike="noStrike"/>
                        <a:t>-1</a:t>
                      </a:r>
                      <a:r>
                        <a:rPr lang="en-US" sz="2000" u="none" cap="none" strike="noStrike"/>
                        <a:t>) range</a:t>
                      </a:r>
                      <a:endParaRPr sz="2000" u="none" cap="none" strike="noStrike">
                        <a:latin typeface="Calibri"/>
                        <a:ea typeface="Calibri"/>
                        <a:cs typeface="Calibri"/>
                        <a:sym typeface="Calibri"/>
                      </a:endParaRPr>
                    </a:p>
                  </a:txBody>
                  <a:tcPr marT="0" marB="0" marR="60425" marL="60425"/>
                </a:tc>
                <a:tc>
                  <a:txBody>
                    <a:bodyPr/>
                    <a:lstStyle/>
                    <a:p>
                      <a:pPr indent="0" lvl="0" marL="0" marR="0" rtl="0" algn="l">
                        <a:spcBef>
                          <a:spcPts val="0"/>
                        </a:spcBef>
                        <a:spcAft>
                          <a:spcPts val="0"/>
                        </a:spcAft>
                        <a:buNone/>
                      </a:pPr>
                      <a:r>
                        <a:rPr lang="en-US" sz="2000" u="none" cap="none" strike="noStrike"/>
                        <a:t>6.1 – 80.9 </a:t>
                      </a:r>
                      <a:r>
                        <a:rPr lang="en-US" sz="1200" u="none" cap="none" strike="noStrike"/>
                        <a:t>(Source: NASA C Cycle ISCO data, SERC)</a:t>
                      </a:r>
                      <a:endParaRPr sz="1200" u="none" cap="none" strike="noStrike">
                        <a:latin typeface="Calibri"/>
                        <a:ea typeface="Calibri"/>
                        <a:cs typeface="Calibri"/>
                        <a:sym typeface="Calibri"/>
                      </a:endParaRPr>
                    </a:p>
                  </a:txBody>
                  <a:tcPr marT="0" marB="0" marR="60425" marL="60425"/>
                </a:tc>
                <a:tc>
                  <a:txBody>
                    <a:bodyPr/>
                    <a:lstStyle/>
                    <a:p>
                      <a:pPr indent="0" lvl="0" marL="0" marR="0" rtl="0" algn="l">
                        <a:spcBef>
                          <a:spcPts val="0"/>
                        </a:spcBef>
                        <a:spcAft>
                          <a:spcPts val="0"/>
                        </a:spcAft>
                        <a:buNone/>
                      </a:pPr>
                      <a:r>
                        <a:rPr lang="en-US" sz="2000" u="none" cap="none" strike="noStrike"/>
                        <a:t>3.0 – 37.4 </a:t>
                      </a:r>
                      <a:r>
                        <a:rPr lang="en-US" sz="1200" u="none" cap="none" strike="noStrike"/>
                        <a:t>(Source: Tzortziou lab)</a:t>
                      </a:r>
                      <a:endParaRPr sz="1200" u="none" cap="none" strike="noStrike">
                        <a:latin typeface="Calibri"/>
                        <a:ea typeface="Calibri"/>
                        <a:cs typeface="Calibri"/>
                        <a:sym typeface="Calibri"/>
                      </a:endParaRPr>
                    </a:p>
                  </a:txBody>
                  <a:tcPr marT="0" marB="0" marR="60425" marL="60425"/>
                </a:tc>
              </a:tr>
              <a:tr h="344050">
                <a:tc>
                  <a:txBody>
                    <a:bodyPr/>
                    <a:lstStyle/>
                    <a:p>
                      <a:pPr indent="0" lvl="0" marL="0" marR="0" rtl="0" algn="l">
                        <a:spcBef>
                          <a:spcPts val="0"/>
                        </a:spcBef>
                        <a:spcAft>
                          <a:spcPts val="0"/>
                        </a:spcAft>
                        <a:buNone/>
                      </a:pPr>
                      <a:r>
                        <a:rPr lang="en-US" sz="2000" u="none" cap="none" strike="noStrike"/>
                        <a:t>S275-295 (nm</a:t>
                      </a:r>
                      <a:r>
                        <a:rPr baseline="30000" lang="en-US" sz="2000" u="none" cap="none" strike="noStrike"/>
                        <a:t>1</a:t>
                      </a:r>
                      <a:r>
                        <a:rPr lang="en-US" sz="2000" u="none" cap="none" strike="noStrike"/>
                        <a:t>) range</a:t>
                      </a:r>
                      <a:endParaRPr sz="2000" u="none" cap="none" strike="noStrike">
                        <a:latin typeface="Calibri"/>
                        <a:ea typeface="Calibri"/>
                        <a:cs typeface="Calibri"/>
                        <a:sym typeface="Calibri"/>
                      </a:endParaRPr>
                    </a:p>
                  </a:txBody>
                  <a:tcPr marT="0" marB="0" marR="60425" marL="60425"/>
                </a:tc>
                <a:tc>
                  <a:txBody>
                    <a:bodyPr/>
                    <a:lstStyle/>
                    <a:p>
                      <a:pPr indent="0" lvl="0" marL="0" marR="0" rtl="0" algn="l">
                        <a:spcBef>
                          <a:spcPts val="0"/>
                        </a:spcBef>
                        <a:spcAft>
                          <a:spcPts val="0"/>
                        </a:spcAft>
                        <a:buNone/>
                      </a:pPr>
                      <a:r>
                        <a:rPr lang="en-US" sz="2000" u="none" cap="none" strike="noStrike"/>
                        <a:t>0.0128 – 0.0233 </a:t>
                      </a:r>
                      <a:r>
                        <a:rPr lang="en-US" sz="1200" u="none" cap="none" strike="noStrike"/>
                        <a:t>(Source: NASA C Cycle ISCO data, SERC)</a:t>
                      </a:r>
                      <a:endParaRPr sz="1200" u="none" cap="none" strike="noStrike">
                        <a:latin typeface="Calibri"/>
                        <a:ea typeface="Calibri"/>
                        <a:cs typeface="Calibri"/>
                        <a:sym typeface="Calibri"/>
                      </a:endParaRPr>
                    </a:p>
                  </a:txBody>
                  <a:tcPr marT="0" marB="0" marR="60425" marL="60425"/>
                </a:tc>
                <a:tc>
                  <a:txBody>
                    <a:bodyPr/>
                    <a:lstStyle/>
                    <a:p>
                      <a:pPr indent="0" lvl="0" marL="0" marR="0" rtl="0" algn="l">
                        <a:spcBef>
                          <a:spcPts val="0"/>
                        </a:spcBef>
                        <a:spcAft>
                          <a:spcPts val="0"/>
                        </a:spcAft>
                        <a:buNone/>
                      </a:pPr>
                      <a:r>
                        <a:rPr lang="en-US" sz="2000" u="none" cap="none" strike="noStrike"/>
                        <a:t>0.0127 – 0.0223 </a:t>
                      </a:r>
                      <a:r>
                        <a:rPr lang="en-US" sz="1200" u="none" cap="none" strike="noStrike"/>
                        <a:t>(Source: Tzortziou lab)</a:t>
                      </a:r>
                      <a:endParaRPr sz="1200" u="none" cap="none" strike="noStrike">
                        <a:latin typeface="Calibri"/>
                        <a:ea typeface="Calibri"/>
                        <a:cs typeface="Calibri"/>
                        <a:sym typeface="Calibri"/>
                      </a:endParaRPr>
                    </a:p>
                  </a:txBody>
                  <a:tcPr marT="0" marB="0" marR="60425" marL="60425"/>
                </a:tc>
              </a:tr>
              <a:tr h="344050">
                <a:tc>
                  <a:txBody>
                    <a:bodyPr/>
                    <a:lstStyle/>
                    <a:p>
                      <a:pPr indent="0" lvl="0" marL="0" marR="0" rtl="0" algn="l">
                        <a:spcBef>
                          <a:spcPts val="0"/>
                        </a:spcBef>
                        <a:spcAft>
                          <a:spcPts val="0"/>
                        </a:spcAft>
                        <a:buNone/>
                      </a:pPr>
                      <a:r>
                        <a:rPr lang="en-US" sz="2000" u="none" cap="none" strike="noStrike"/>
                        <a:t>S350-400 (nm</a:t>
                      </a:r>
                      <a:r>
                        <a:rPr baseline="30000" lang="en-US" sz="2000" u="none" cap="none" strike="noStrike"/>
                        <a:t>1</a:t>
                      </a:r>
                      <a:r>
                        <a:rPr lang="en-US" sz="2000" u="none" cap="none" strike="noStrike"/>
                        <a:t>) range</a:t>
                      </a:r>
                      <a:endParaRPr sz="2000" u="none" cap="none" strike="noStrike">
                        <a:latin typeface="Calibri"/>
                        <a:ea typeface="Calibri"/>
                        <a:cs typeface="Calibri"/>
                        <a:sym typeface="Calibri"/>
                      </a:endParaRPr>
                    </a:p>
                  </a:txBody>
                  <a:tcPr marT="0" marB="0" marR="60425" marL="60425"/>
                </a:tc>
                <a:tc>
                  <a:txBody>
                    <a:bodyPr/>
                    <a:lstStyle/>
                    <a:p>
                      <a:pPr indent="0" lvl="0" marL="0" marR="0" rtl="0" algn="l">
                        <a:spcBef>
                          <a:spcPts val="0"/>
                        </a:spcBef>
                        <a:spcAft>
                          <a:spcPts val="0"/>
                        </a:spcAft>
                        <a:buNone/>
                      </a:pPr>
                      <a:r>
                        <a:rPr lang="en-US" sz="2000" u="none" cap="none" strike="noStrike"/>
                        <a:t>0.0137 – 0.0218 </a:t>
                      </a:r>
                      <a:r>
                        <a:rPr lang="en-US" sz="1200" u="none" cap="none" strike="noStrike"/>
                        <a:t>(Source: NASA C Cycle ISCO data, SERC)</a:t>
                      </a:r>
                      <a:endParaRPr sz="1200" u="none" cap="none" strike="noStrike">
                        <a:latin typeface="Calibri"/>
                        <a:ea typeface="Calibri"/>
                        <a:cs typeface="Calibri"/>
                        <a:sym typeface="Calibri"/>
                      </a:endParaRPr>
                    </a:p>
                  </a:txBody>
                  <a:tcPr marT="0" marB="0" marR="60425" marL="60425"/>
                </a:tc>
                <a:tc>
                  <a:txBody>
                    <a:bodyPr/>
                    <a:lstStyle/>
                    <a:p>
                      <a:pPr indent="0" lvl="0" marL="0" marR="0" rtl="0" algn="l">
                        <a:spcBef>
                          <a:spcPts val="0"/>
                        </a:spcBef>
                        <a:spcAft>
                          <a:spcPts val="0"/>
                        </a:spcAft>
                        <a:buNone/>
                      </a:pPr>
                      <a:r>
                        <a:rPr lang="en-US" sz="2000" u="none" cap="none" strike="noStrike"/>
                        <a:t>0.0144 – 0.0183 </a:t>
                      </a:r>
                      <a:r>
                        <a:rPr lang="en-US" sz="1200" u="none" cap="none" strike="noStrike"/>
                        <a:t>(Source: Tzortziou lab)</a:t>
                      </a:r>
                      <a:endParaRPr sz="1200" u="none" cap="none" strike="noStrike">
                        <a:latin typeface="Calibri"/>
                        <a:ea typeface="Calibri"/>
                        <a:cs typeface="Calibri"/>
                        <a:sym typeface="Calibri"/>
                      </a:endParaRPr>
                    </a:p>
                  </a:txBody>
                  <a:tcPr marT="0" marB="0" marR="60425" marL="60425"/>
                </a:tc>
              </a:tr>
              <a:tr h="344050">
                <a:tc>
                  <a:txBody>
                    <a:bodyPr/>
                    <a:lstStyle/>
                    <a:p>
                      <a:pPr indent="0" lvl="0" marL="0" marR="0" rtl="0" algn="l">
                        <a:spcBef>
                          <a:spcPts val="0"/>
                        </a:spcBef>
                        <a:spcAft>
                          <a:spcPts val="0"/>
                        </a:spcAft>
                        <a:buNone/>
                      </a:pPr>
                      <a:r>
                        <a:rPr lang="en-US" sz="2000" u="none" cap="none" strike="noStrike"/>
                        <a:t>S</a:t>
                      </a:r>
                      <a:r>
                        <a:rPr baseline="-25000" lang="en-US" sz="2000" u="none" cap="none" strike="noStrike"/>
                        <a:t>R </a:t>
                      </a:r>
                      <a:r>
                        <a:rPr lang="en-US" sz="2000" u="none" cap="none" strike="noStrike"/>
                        <a:t>range</a:t>
                      </a:r>
                      <a:endParaRPr sz="2000" u="none" cap="none" strike="noStrike">
                        <a:latin typeface="Calibri"/>
                        <a:ea typeface="Calibri"/>
                        <a:cs typeface="Calibri"/>
                        <a:sym typeface="Calibri"/>
                      </a:endParaRPr>
                    </a:p>
                  </a:txBody>
                  <a:tcPr marT="0" marB="0" marR="60425" marL="60425"/>
                </a:tc>
                <a:tc>
                  <a:txBody>
                    <a:bodyPr/>
                    <a:lstStyle/>
                    <a:p>
                      <a:pPr indent="0" lvl="0" marL="0" marR="0" rtl="0" algn="l">
                        <a:spcBef>
                          <a:spcPts val="0"/>
                        </a:spcBef>
                        <a:spcAft>
                          <a:spcPts val="0"/>
                        </a:spcAft>
                        <a:buNone/>
                      </a:pPr>
                      <a:r>
                        <a:rPr lang="en-US" sz="2000" u="none" cap="none" strike="noStrike"/>
                        <a:t>0.700 – 1.521 </a:t>
                      </a:r>
                      <a:r>
                        <a:rPr lang="en-US" sz="1200" u="none" cap="none" strike="noStrike"/>
                        <a:t>(Source: NASA C Cycle ISCO data, SERC)</a:t>
                      </a:r>
                      <a:endParaRPr sz="1200" u="none" cap="none" strike="noStrike">
                        <a:latin typeface="Calibri"/>
                        <a:ea typeface="Calibri"/>
                        <a:cs typeface="Calibri"/>
                        <a:sym typeface="Calibri"/>
                      </a:endParaRPr>
                    </a:p>
                  </a:txBody>
                  <a:tcPr marT="0" marB="0" marR="60425" marL="60425"/>
                </a:tc>
                <a:tc>
                  <a:txBody>
                    <a:bodyPr/>
                    <a:lstStyle/>
                    <a:p>
                      <a:pPr indent="0" lvl="0" marL="0" marR="0" rtl="0" algn="l">
                        <a:spcBef>
                          <a:spcPts val="0"/>
                        </a:spcBef>
                        <a:spcAft>
                          <a:spcPts val="0"/>
                        </a:spcAft>
                        <a:buNone/>
                      </a:pPr>
                      <a:r>
                        <a:rPr lang="en-US" sz="2000" u="none" cap="none" strike="noStrike"/>
                        <a:t>0.752 – 1.337 </a:t>
                      </a:r>
                      <a:r>
                        <a:rPr lang="en-US" sz="1200" u="none" cap="none" strike="noStrike"/>
                        <a:t>(Source: Tzortziou lab)</a:t>
                      </a:r>
                      <a:endParaRPr sz="1200" u="none" cap="none" strike="noStrike">
                        <a:latin typeface="Calibri"/>
                        <a:ea typeface="Calibri"/>
                        <a:cs typeface="Calibri"/>
                        <a:sym typeface="Calibri"/>
                      </a:endParaRPr>
                    </a:p>
                  </a:txBody>
                  <a:tcPr marT="0" marB="0" marR="60425" marL="60425"/>
                </a:tc>
              </a:tr>
              <a:tr h="344050">
                <a:tc>
                  <a:txBody>
                    <a:bodyPr/>
                    <a:lstStyle/>
                    <a:p>
                      <a:pPr indent="0" lvl="0" marL="0" marR="0" rtl="0" algn="l">
                        <a:spcBef>
                          <a:spcPts val="0"/>
                        </a:spcBef>
                        <a:spcAft>
                          <a:spcPts val="0"/>
                        </a:spcAft>
                        <a:buNone/>
                      </a:pPr>
                      <a:r>
                        <a:rPr lang="en-US" sz="2000" u="none" cap="none" strike="noStrike"/>
                        <a:t>a*CDOM (300 nm) (m</a:t>
                      </a:r>
                      <a:r>
                        <a:rPr baseline="30000" lang="en-US" sz="2000" u="none" cap="none" strike="noStrike"/>
                        <a:t>2 </a:t>
                      </a:r>
                      <a:r>
                        <a:rPr lang="en-US" sz="2000" u="none" cap="none" strike="noStrike"/>
                        <a:t>g</a:t>
                      </a:r>
                      <a:r>
                        <a:rPr baseline="30000" lang="en-US" sz="2000" u="none" cap="none" strike="noStrike"/>
                        <a:t>-1</a:t>
                      </a:r>
                      <a:r>
                        <a:rPr lang="en-US" sz="2000" u="none" cap="none" strike="noStrike"/>
                        <a:t>) range</a:t>
                      </a:r>
                      <a:endParaRPr sz="2000" u="none" cap="none" strike="noStrike">
                        <a:latin typeface="Calibri"/>
                        <a:ea typeface="Calibri"/>
                        <a:cs typeface="Calibri"/>
                        <a:sym typeface="Calibri"/>
                      </a:endParaRPr>
                    </a:p>
                  </a:txBody>
                  <a:tcPr marT="0" marB="0" marR="60425" marL="60425"/>
                </a:tc>
                <a:tc>
                  <a:txBody>
                    <a:bodyPr/>
                    <a:lstStyle/>
                    <a:p>
                      <a:pPr indent="0" lvl="0" marL="0" marR="0" rtl="0" algn="l">
                        <a:spcBef>
                          <a:spcPts val="0"/>
                        </a:spcBef>
                        <a:spcAft>
                          <a:spcPts val="0"/>
                        </a:spcAft>
                        <a:buNone/>
                      </a:pPr>
                      <a:r>
                        <a:rPr lang="en-US" sz="2000" u="none" cap="none" strike="noStrike"/>
                        <a:t>1.41 – 6.74 </a:t>
                      </a:r>
                      <a:r>
                        <a:rPr lang="en-US" sz="1200" u="none" cap="none" strike="noStrike"/>
                        <a:t>(Source: NASA C Cycle ISCO data, SERC)</a:t>
                      </a:r>
                      <a:endParaRPr sz="1200" u="none" cap="none" strike="noStrike">
                        <a:latin typeface="Calibri"/>
                        <a:ea typeface="Calibri"/>
                        <a:cs typeface="Calibri"/>
                        <a:sym typeface="Calibri"/>
                      </a:endParaRPr>
                    </a:p>
                  </a:txBody>
                  <a:tcPr marT="0" marB="0" marR="60425" marL="60425"/>
                </a:tc>
                <a:tc>
                  <a:txBody>
                    <a:bodyPr/>
                    <a:lstStyle/>
                    <a:p>
                      <a:pPr indent="0" lvl="0" marL="0" marR="0" rtl="0" algn="l">
                        <a:spcBef>
                          <a:spcPts val="0"/>
                        </a:spcBef>
                        <a:spcAft>
                          <a:spcPts val="0"/>
                        </a:spcAft>
                        <a:buNone/>
                      </a:pPr>
                      <a:r>
                        <a:rPr lang="en-US" sz="2000" u="none" cap="none" strike="noStrike"/>
                        <a:t>1.78 – 5.44 </a:t>
                      </a:r>
                      <a:r>
                        <a:rPr lang="en-US" sz="1200" u="none" cap="none" strike="noStrike"/>
                        <a:t>(Source: Tzortziou lab)</a:t>
                      </a:r>
                      <a:endParaRPr sz="1200" u="none" cap="none" strike="noStrike">
                        <a:latin typeface="Calibri"/>
                        <a:ea typeface="Calibri"/>
                        <a:cs typeface="Calibri"/>
                        <a:sym typeface="Calibri"/>
                      </a:endParaRPr>
                    </a:p>
                  </a:txBody>
                  <a:tcPr marT="0" marB="0" marR="60425" marL="60425"/>
                </a:tc>
              </a:tr>
              <a:tr h="210250">
                <a:tc>
                  <a:txBody>
                    <a:bodyPr/>
                    <a:lstStyle/>
                    <a:p>
                      <a:pPr indent="0" lvl="0" marL="0" marR="0" rtl="0" algn="l">
                        <a:spcBef>
                          <a:spcPts val="0"/>
                        </a:spcBef>
                        <a:spcAft>
                          <a:spcPts val="0"/>
                        </a:spcAft>
                        <a:buNone/>
                      </a:pPr>
                      <a:r>
                        <a:rPr lang="en-US" sz="2000" u="none" cap="none" strike="noStrike"/>
                        <a:t>Average [DOC] (mg L</a:t>
                      </a:r>
                      <a:r>
                        <a:rPr baseline="30000" lang="en-US" sz="2000" u="none" cap="none" strike="noStrike"/>
                        <a:t>-1</a:t>
                      </a:r>
                      <a:r>
                        <a:rPr lang="en-US" sz="2000" u="none" cap="none" strike="noStrike"/>
                        <a:t>)</a:t>
                      </a:r>
                      <a:endParaRPr sz="2000" u="none" cap="none" strike="noStrike">
                        <a:latin typeface="Calibri"/>
                        <a:ea typeface="Calibri"/>
                        <a:cs typeface="Calibri"/>
                        <a:sym typeface="Calibri"/>
                      </a:endParaRPr>
                    </a:p>
                  </a:txBody>
                  <a:tcPr marT="0" marB="0" marR="60425" marL="60425"/>
                </a:tc>
                <a:tc>
                  <a:txBody>
                    <a:bodyPr/>
                    <a:lstStyle/>
                    <a:p>
                      <a:pPr indent="0" lvl="0" marL="0" marR="0" rtl="0" algn="l">
                        <a:spcBef>
                          <a:spcPts val="0"/>
                        </a:spcBef>
                        <a:spcAft>
                          <a:spcPts val="0"/>
                        </a:spcAft>
                        <a:buNone/>
                      </a:pPr>
                      <a:r>
                        <a:rPr lang="en-US" sz="2000" u="none" cap="none" strike="noStrike"/>
                        <a:t>6.97</a:t>
                      </a:r>
                      <a:endParaRPr sz="2000" u="none" cap="none" strike="noStrike">
                        <a:latin typeface="Calibri"/>
                        <a:ea typeface="Calibri"/>
                        <a:cs typeface="Calibri"/>
                        <a:sym typeface="Calibri"/>
                      </a:endParaRPr>
                    </a:p>
                  </a:txBody>
                  <a:tcPr marT="0" marB="0" marR="60425" marL="60425"/>
                </a:tc>
                <a:tc>
                  <a:txBody>
                    <a:bodyPr/>
                    <a:lstStyle/>
                    <a:p>
                      <a:pPr indent="0" lvl="0" marL="0" marR="0" rtl="0" algn="l">
                        <a:spcBef>
                          <a:spcPts val="0"/>
                        </a:spcBef>
                        <a:spcAft>
                          <a:spcPts val="0"/>
                        </a:spcAft>
                        <a:buNone/>
                      </a:pPr>
                      <a:r>
                        <a:rPr lang="en-US" sz="2000" u="none" cap="none" strike="noStrike"/>
                        <a:t>2.71</a:t>
                      </a:r>
                      <a:endParaRPr sz="2000" u="none" cap="none" strike="noStrike">
                        <a:latin typeface="Calibri"/>
                        <a:ea typeface="Calibri"/>
                        <a:cs typeface="Calibri"/>
                        <a:sym typeface="Calibri"/>
                      </a:endParaRPr>
                    </a:p>
                  </a:txBody>
                  <a:tcPr marT="0" marB="0" marR="60425" marL="60425"/>
                </a:tc>
              </a:tr>
              <a:tr h="290800">
                <a:tc>
                  <a:txBody>
                    <a:bodyPr/>
                    <a:lstStyle/>
                    <a:p>
                      <a:pPr indent="0" lvl="0" marL="0" marR="0" rtl="0" algn="l">
                        <a:spcBef>
                          <a:spcPts val="0"/>
                        </a:spcBef>
                        <a:spcAft>
                          <a:spcPts val="0"/>
                        </a:spcAft>
                        <a:buNone/>
                      </a:pPr>
                      <a:r>
                        <a:rPr lang="en-US" sz="2000" u="none" cap="none" strike="noStrike"/>
                        <a:t>NDOC (mg L</a:t>
                      </a:r>
                      <a:r>
                        <a:rPr baseline="30000" lang="en-US" sz="2000" u="none" cap="none" strike="noStrike"/>
                        <a:t>-1</a:t>
                      </a:r>
                      <a:r>
                        <a:rPr lang="en-US" sz="2000" u="none" cap="none" strike="noStrike"/>
                        <a:t>) using aCDOM (300 nm)  </a:t>
                      </a:r>
                      <a:endParaRPr sz="2000" u="none" cap="none" strike="noStrike">
                        <a:latin typeface="Calibri"/>
                        <a:ea typeface="Calibri"/>
                        <a:cs typeface="Calibri"/>
                        <a:sym typeface="Calibri"/>
                      </a:endParaRPr>
                    </a:p>
                  </a:txBody>
                  <a:tcPr marT="0" marB="0" marR="60425" marL="60425"/>
                </a:tc>
                <a:tc>
                  <a:txBody>
                    <a:bodyPr/>
                    <a:lstStyle/>
                    <a:p>
                      <a:pPr indent="0" lvl="0" marL="0" marR="0" rtl="0" algn="l">
                        <a:spcBef>
                          <a:spcPts val="0"/>
                        </a:spcBef>
                        <a:spcAft>
                          <a:spcPts val="0"/>
                        </a:spcAft>
                        <a:buNone/>
                      </a:pPr>
                      <a:r>
                        <a:rPr lang="en-US" sz="2000" u="none" cap="none" strike="noStrike"/>
                        <a:t>3.33</a:t>
                      </a:r>
                      <a:endParaRPr sz="2000" u="none" cap="none" strike="noStrike">
                        <a:latin typeface="Calibri"/>
                        <a:ea typeface="Calibri"/>
                        <a:cs typeface="Calibri"/>
                        <a:sym typeface="Calibri"/>
                      </a:endParaRPr>
                    </a:p>
                  </a:txBody>
                  <a:tcPr marT="0" marB="0" marR="60425" marL="60425"/>
                </a:tc>
                <a:tc>
                  <a:txBody>
                    <a:bodyPr/>
                    <a:lstStyle/>
                    <a:p>
                      <a:pPr indent="0" lvl="0" marL="0" marR="0" rtl="0" algn="l">
                        <a:spcBef>
                          <a:spcPts val="0"/>
                        </a:spcBef>
                        <a:spcAft>
                          <a:spcPts val="0"/>
                        </a:spcAft>
                        <a:buNone/>
                      </a:pPr>
                      <a:r>
                        <a:rPr lang="en-US" sz="2000" u="none" cap="none" strike="noStrike"/>
                        <a:t>1.03</a:t>
                      </a:r>
                      <a:endParaRPr sz="2000" u="none" cap="none" strike="noStrike">
                        <a:latin typeface="Calibri"/>
                        <a:ea typeface="Calibri"/>
                        <a:cs typeface="Calibri"/>
                        <a:sym typeface="Calibri"/>
                      </a:endParaRPr>
                    </a:p>
                  </a:txBody>
                  <a:tcPr marT="0" marB="0" marR="60425" marL="60425"/>
                </a:tc>
              </a:tr>
              <a:tr h="210250">
                <a:tc>
                  <a:txBody>
                    <a:bodyPr/>
                    <a:lstStyle/>
                    <a:p>
                      <a:pPr indent="0" lvl="0" marL="0" marR="0" rtl="0" algn="l">
                        <a:spcBef>
                          <a:spcPts val="0"/>
                        </a:spcBef>
                        <a:spcAft>
                          <a:spcPts val="0"/>
                        </a:spcAft>
                        <a:buNone/>
                      </a:pPr>
                      <a:r>
                        <a:rPr lang="en-US" sz="2000" u="none" cap="none" strike="noStrike"/>
                        <a:t>Average NDOC percent </a:t>
                      </a:r>
                      <a:endParaRPr sz="2000" u="none" cap="none" strike="noStrike">
                        <a:latin typeface="Calibri"/>
                        <a:ea typeface="Calibri"/>
                        <a:cs typeface="Calibri"/>
                        <a:sym typeface="Calibri"/>
                      </a:endParaRPr>
                    </a:p>
                  </a:txBody>
                  <a:tcPr marT="0" marB="0" marR="60425" marL="60425"/>
                </a:tc>
                <a:tc>
                  <a:txBody>
                    <a:bodyPr/>
                    <a:lstStyle/>
                    <a:p>
                      <a:pPr indent="0" lvl="0" marL="0" marR="0" rtl="0" algn="l">
                        <a:spcBef>
                          <a:spcPts val="0"/>
                        </a:spcBef>
                        <a:spcAft>
                          <a:spcPts val="0"/>
                        </a:spcAft>
                        <a:buNone/>
                      </a:pPr>
                      <a:r>
                        <a:rPr lang="en-US" sz="2000" u="none" cap="none" strike="noStrike"/>
                        <a:t>48%</a:t>
                      </a:r>
                      <a:endParaRPr sz="2000" u="none" cap="none" strike="noStrike">
                        <a:latin typeface="Calibri"/>
                        <a:ea typeface="Calibri"/>
                        <a:cs typeface="Calibri"/>
                        <a:sym typeface="Calibri"/>
                      </a:endParaRPr>
                    </a:p>
                  </a:txBody>
                  <a:tcPr marT="0" marB="0" marR="60425" marL="60425"/>
                </a:tc>
                <a:tc>
                  <a:txBody>
                    <a:bodyPr/>
                    <a:lstStyle/>
                    <a:p>
                      <a:pPr indent="0" lvl="0" marL="0" marR="0" rtl="0" algn="l">
                        <a:spcBef>
                          <a:spcPts val="0"/>
                        </a:spcBef>
                        <a:spcAft>
                          <a:spcPts val="0"/>
                        </a:spcAft>
                        <a:buNone/>
                      </a:pPr>
                      <a:r>
                        <a:rPr lang="en-US" sz="2000" u="none" cap="none" strike="noStrike"/>
                        <a:t>38%</a:t>
                      </a:r>
                      <a:endParaRPr sz="2000" u="none" cap="none" strike="noStrike">
                        <a:latin typeface="Calibri"/>
                        <a:ea typeface="Calibri"/>
                        <a:cs typeface="Calibri"/>
                        <a:sym typeface="Calibri"/>
                      </a:endParaRPr>
                    </a:p>
                  </a:txBody>
                  <a:tcPr marT="0" marB="0" marR="60425" marL="60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descr="Chart, scatter chart&#10;&#10;Description automatically generated" id="150" name="Google Shape;150;p10"/>
          <p:cNvPicPr preferRelativeResize="0"/>
          <p:nvPr/>
        </p:nvPicPr>
        <p:blipFill rotWithShape="1">
          <a:blip r:embed="rId3">
            <a:alphaModFix/>
          </a:blip>
          <a:srcRect b="0" l="0" r="0" t="0"/>
          <a:stretch/>
        </p:blipFill>
        <p:spPr>
          <a:xfrm>
            <a:off x="0" y="840203"/>
            <a:ext cx="12192000" cy="5177594"/>
          </a:xfrm>
          <a:prstGeom prst="rect">
            <a:avLst/>
          </a:prstGeom>
          <a:noFill/>
          <a:ln>
            <a:noFill/>
          </a:ln>
        </p:spPr>
      </p:pic>
      <p:sp>
        <p:nvSpPr>
          <p:cNvPr id="151" name="Google Shape;151;p10"/>
          <p:cNvSpPr txBox="1"/>
          <p:nvPr/>
        </p:nvSpPr>
        <p:spPr>
          <a:xfrm>
            <a:off x="8229600" y="5800083"/>
            <a:ext cx="368662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We are missing salinity data for the 05/12/2020 most up-river sample.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descr="Chart&#10;&#10;Description automatically generated" id="156" name="Google Shape;156;p11"/>
          <p:cNvPicPr preferRelativeResize="0"/>
          <p:nvPr/>
        </p:nvPicPr>
        <p:blipFill rotWithShape="1">
          <a:blip r:embed="rId3">
            <a:alphaModFix/>
          </a:blip>
          <a:srcRect b="0" l="0" r="0" t="0"/>
          <a:stretch/>
        </p:blipFill>
        <p:spPr>
          <a:xfrm>
            <a:off x="0" y="684820"/>
            <a:ext cx="12192000" cy="54883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descr="Map&#10;&#10;Description automatically generated" id="94" name="Google Shape;94;p2"/>
          <p:cNvPicPr preferRelativeResize="0"/>
          <p:nvPr/>
        </p:nvPicPr>
        <p:blipFill rotWithShape="1">
          <a:blip r:embed="rId3">
            <a:alphaModFix/>
          </a:blip>
          <a:srcRect b="-1370" l="0" r="0" t="1370"/>
          <a:stretch/>
        </p:blipFill>
        <p:spPr>
          <a:xfrm>
            <a:off x="6294122" y="643565"/>
            <a:ext cx="5669280" cy="5570867"/>
          </a:xfrm>
          <a:prstGeom prst="rect">
            <a:avLst/>
          </a:prstGeom>
          <a:noFill/>
          <a:ln>
            <a:noFill/>
          </a:ln>
        </p:spPr>
      </p:pic>
      <p:pic>
        <p:nvPicPr>
          <p:cNvPr descr="Map&#10;&#10;Description automatically generated" id="95" name="Google Shape;95;p2"/>
          <p:cNvPicPr preferRelativeResize="0"/>
          <p:nvPr/>
        </p:nvPicPr>
        <p:blipFill rotWithShape="1">
          <a:blip r:embed="rId4">
            <a:alphaModFix/>
          </a:blip>
          <a:srcRect b="0" l="0" r="0" t="0"/>
          <a:stretch/>
        </p:blipFill>
        <p:spPr>
          <a:xfrm>
            <a:off x="228598" y="119135"/>
            <a:ext cx="5669280" cy="6095297"/>
          </a:xfrm>
          <a:prstGeom prst="rect">
            <a:avLst/>
          </a:prstGeom>
          <a:noFill/>
          <a:ln>
            <a:noFill/>
          </a:ln>
        </p:spPr>
      </p:pic>
      <p:sp>
        <p:nvSpPr>
          <p:cNvPr id="96" name="Google Shape;96;p2"/>
          <p:cNvSpPr txBox="1"/>
          <p:nvPr/>
        </p:nvSpPr>
        <p:spPr>
          <a:xfrm>
            <a:off x="228598" y="6214432"/>
            <a:ext cx="33528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(Tzortziou et al., 2011)</a:t>
            </a:r>
            <a:endParaRPr/>
          </a:p>
        </p:txBody>
      </p:sp>
      <p:sp>
        <p:nvSpPr>
          <p:cNvPr id="97" name="Google Shape;97;p2"/>
          <p:cNvSpPr txBox="1"/>
          <p:nvPr/>
        </p:nvSpPr>
        <p:spPr>
          <a:xfrm>
            <a:off x="6294122" y="6218069"/>
            <a:ext cx="33528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(Lamb et al., 2021)</a:t>
            </a:r>
            <a:endParaRPr/>
          </a:p>
        </p:txBody>
      </p:sp>
      <p:sp>
        <p:nvSpPr>
          <p:cNvPr id="98" name="Google Shape;98;p2"/>
          <p:cNvSpPr txBox="1"/>
          <p:nvPr/>
        </p:nvSpPr>
        <p:spPr>
          <a:xfrm>
            <a:off x="7738112" y="174842"/>
            <a:ext cx="27813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Marsh Delineations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descr="Chart, scatter chart&#10;&#10;Description automatically generated" id="103" name="Google Shape;103;p3"/>
          <p:cNvPicPr preferRelativeResize="0"/>
          <p:nvPr/>
        </p:nvPicPr>
        <p:blipFill rotWithShape="1">
          <a:blip r:embed="rId3">
            <a:alphaModFix/>
          </a:blip>
          <a:srcRect b="0" l="1831" r="7691" t="6104"/>
          <a:stretch/>
        </p:blipFill>
        <p:spPr>
          <a:xfrm>
            <a:off x="0" y="501290"/>
            <a:ext cx="5943600" cy="4625673"/>
          </a:xfrm>
          <a:prstGeom prst="rect">
            <a:avLst/>
          </a:prstGeom>
          <a:noFill/>
          <a:ln>
            <a:noFill/>
          </a:ln>
        </p:spPr>
      </p:pic>
      <p:pic>
        <p:nvPicPr>
          <p:cNvPr descr="Chart, scatter chart&#10;&#10;Description automatically generated" id="104" name="Google Shape;104;p3"/>
          <p:cNvPicPr preferRelativeResize="0"/>
          <p:nvPr/>
        </p:nvPicPr>
        <p:blipFill rotWithShape="1">
          <a:blip r:embed="rId4">
            <a:alphaModFix/>
          </a:blip>
          <a:srcRect b="0" l="2000" r="5334" t="5689"/>
          <a:stretch/>
        </p:blipFill>
        <p:spPr>
          <a:xfrm>
            <a:off x="6096000" y="501290"/>
            <a:ext cx="5943600" cy="4536806"/>
          </a:xfrm>
          <a:prstGeom prst="rect">
            <a:avLst/>
          </a:prstGeom>
          <a:noFill/>
          <a:ln>
            <a:noFill/>
          </a:ln>
        </p:spPr>
      </p:pic>
      <p:sp>
        <p:nvSpPr>
          <p:cNvPr id="105" name="Google Shape;105;p3"/>
          <p:cNvSpPr txBox="1"/>
          <p:nvPr/>
        </p:nvSpPr>
        <p:spPr>
          <a:xfrm>
            <a:off x="587375" y="39625"/>
            <a:ext cx="1101725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System Comparisons of [DOC], aCDOM, DOC-specific CDOM absorption, and S275-295</a:t>
            </a:r>
            <a:endParaRPr/>
          </a:p>
        </p:txBody>
      </p:sp>
      <p:sp>
        <p:nvSpPr>
          <p:cNvPr id="106" name="Google Shape;106;p3"/>
          <p:cNvSpPr txBox="1"/>
          <p:nvPr/>
        </p:nvSpPr>
        <p:spPr>
          <a:xfrm>
            <a:off x="0" y="5126963"/>
            <a:ext cx="12192000" cy="175432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Data from GCReW is from all tidal stages and seasons. GCReW DOC used in this relationship had flagged samples excluded (samples were flagged when there was &gt; 10% half-difference between duplicate measurements or DOC values proved to be outliers beyond observed seasonal and or tidal variability in the DOC-</a:t>
            </a:r>
            <a:r>
              <a:rPr i="1" lang="en-US" sz="1800">
                <a:solidFill>
                  <a:schemeClr val="dk1"/>
                </a:solidFill>
                <a:latin typeface="Calibri"/>
                <a:ea typeface="Calibri"/>
                <a:cs typeface="Calibri"/>
                <a:sym typeface="Calibri"/>
              </a:rPr>
              <a:t>a</a:t>
            </a:r>
            <a:r>
              <a:rPr baseline="-25000" i="1" lang="en-US" sz="1800">
                <a:solidFill>
                  <a:schemeClr val="dk1"/>
                </a:solidFill>
                <a:latin typeface="Calibri"/>
                <a:ea typeface="Calibri"/>
                <a:cs typeface="Calibri"/>
                <a:sym typeface="Calibri"/>
              </a:rPr>
              <a:t>g</a:t>
            </a:r>
            <a:r>
              <a:rPr lang="en-US" sz="1800">
                <a:solidFill>
                  <a:schemeClr val="dk1"/>
                </a:solidFill>
                <a:latin typeface="Calibri"/>
                <a:ea typeface="Calibri"/>
                <a:cs typeface="Calibri"/>
                <a:sym typeface="Calibri"/>
              </a:rPr>
              <a:t>(300 nm) relationship). S275-295 nm data was flagged for GCReW from May and June 2015 because of anomalously low values. Housatonic and Wheeler data is from all tidal stages and extends from the Housatonic River, through the Wheeler Marsh channels, extending to the Housatonic plume-region within the estuary. </a:t>
            </a:r>
            <a:endParaRPr/>
          </a:p>
        </p:txBody>
      </p:sp>
      <p:sp>
        <p:nvSpPr>
          <p:cNvPr id="107" name="Google Shape;107;p3"/>
          <p:cNvSpPr txBox="1"/>
          <p:nvPr/>
        </p:nvSpPr>
        <p:spPr>
          <a:xfrm>
            <a:off x="685800" y="732121"/>
            <a:ext cx="228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NDOC was estimated from the y-intercept of linear fit.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descr="Chart, line chart&#10;&#10;Description automatically generated" id="112" name="Google Shape;112;p4"/>
          <p:cNvPicPr preferRelativeResize="0"/>
          <p:nvPr/>
        </p:nvPicPr>
        <p:blipFill rotWithShape="1">
          <a:blip r:embed="rId3">
            <a:alphaModFix/>
          </a:blip>
          <a:srcRect b="0" l="6153" r="8204" t="0"/>
          <a:stretch/>
        </p:blipFill>
        <p:spPr>
          <a:xfrm>
            <a:off x="1341120" y="199650"/>
            <a:ext cx="9509760" cy="5391900"/>
          </a:xfrm>
          <a:prstGeom prst="rect">
            <a:avLst/>
          </a:prstGeom>
          <a:noFill/>
          <a:ln>
            <a:noFill/>
          </a:ln>
        </p:spPr>
      </p:pic>
      <p:sp>
        <p:nvSpPr>
          <p:cNvPr id="113" name="Google Shape;113;p4"/>
          <p:cNvSpPr txBox="1"/>
          <p:nvPr/>
        </p:nvSpPr>
        <p:spPr>
          <a:xfrm>
            <a:off x="1556385" y="5735020"/>
            <a:ext cx="9079230"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This figure is from our submitted GCReW paper on lateral fluxes and is shown here to emphasize the tidal and seasonal controls on [DOC] within the GCReW tidal creek. We don’t have this extent of tidal and seasonal data for the Housatonic River mouth.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descr="Chart&#10;&#10;Description automatically generated" id="118" name="Google Shape;118;p5"/>
          <p:cNvPicPr preferRelativeResize="0"/>
          <p:nvPr/>
        </p:nvPicPr>
        <p:blipFill rotWithShape="1">
          <a:blip r:embed="rId3">
            <a:alphaModFix/>
          </a:blip>
          <a:srcRect b="0" l="0" r="0" t="0"/>
          <a:stretch/>
        </p:blipFill>
        <p:spPr>
          <a:xfrm>
            <a:off x="0" y="0"/>
            <a:ext cx="4087619" cy="6858000"/>
          </a:xfrm>
          <a:prstGeom prst="rect">
            <a:avLst/>
          </a:prstGeom>
          <a:noFill/>
          <a:ln>
            <a:noFill/>
          </a:ln>
        </p:spPr>
      </p:pic>
      <p:pic>
        <p:nvPicPr>
          <p:cNvPr descr="Chart, scatter chart&#10;&#10;Description automatically generated" id="119" name="Google Shape;119;p5"/>
          <p:cNvPicPr preferRelativeResize="0"/>
          <p:nvPr/>
        </p:nvPicPr>
        <p:blipFill rotWithShape="1">
          <a:blip r:embed="rId4">
            <a:alphaModFix/>
          </a:blip>
          <a:srcRect b="0" l="0" r="2291" t="0"/>
          <a:stretch/>
        </p:blipFill>
        <p:spPr>
          <a:xfrm>
            <a:off x="4694405" y="58057"/>
            <a:ext cx="6309360" cy="4843007"/>
          </a:xfrm>
          <a:prstGeom prst="rect">
            <a:avLst/>
          </a:prstGeom>
          <a:noFill/>
          <a:ln>
            <a:noFill/>
          </a:ln>
        </p:spPr>
      </p:pic>
      <p:sp>
        <p:nvSpPr>
          <p:cNvPr id="120" name="Google Shape;120;p5"/>
          <p:cNvSpPr txBox="1"/>
          <p:nvPr/>
        </p:nvSpPr>
        <p:spPr>
          <a:xfrm>
            <a:off x="4102992" y="4959121"/>
            <a:ext cx="8002781" cy="175432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The high range of aCDOM and S275-295 shown to the left for Housatonic/Wheeler can be attributed to capturing different tidal phases and mixing across the river-estuary continuum. We do not have even distributions of data for all months over different tidal phases to speak much to seasonal trends for the Housatonic/Wheeler system (PARAFAC components could possibly shed some light on seasonal trends for the Housatonic River seasonality in DOM composition). </a:t>
            </a:r>
            <a:endParaRPr/>
          </a:p>
        </p:txBody>
      </p:sp>
      <p:sp>
        <p:nvSpPr>
          <p:cNvPr id="121" name="Google Shape;121;p5"/>
          <p:cNvSpPr txBox="1"/>
          <p:nvPr/>
        </p:nvSpPr>
        <p:spPr>
          <a:xfrm rot="5400000">
            <a:off x="9262845" y="2325671"/>
            <a:ext cx="438763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Mean daily discharge from the USGS Stevenson Dam site. </a:t>
            </a:r>
            <a:endParaRPr/>
          </a:p>
        </p:txBody>
      </p:sp>
      <p:sp>
        <p:nvSpPr>
          <p:cNvPr id="122" name="Google Shape;122;p5"/>
          <p:cNvSpPr txBox="1"/>
          <p:nvPr/>
        </p:nvSpPr>
        <p:spPr>
          <a:xfrm>
            <a:off x="5500915" y="464457"/>
            <a:ext cx="3207657" cy="73866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400">
                <a:solidFill>
                  <a:schemeClr val="dk1"/>
                </a:solidFill>
                <a:latin typeface="Calibri"/>
                <a:ea typeface="Calibri"/>
                <a:cs typeface="Calibri"/>
                <a:sym typeface="Calibri"/>
              </a:rPr>
              <a:t>This highest aCDOM point is from a wetland channel up-river, not from the main stem of the Housatonic River.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descr="Graphical user interface, map&#10;&#10;Description automatically generated" id="127" name="Google Shape;127;p6"/>
          <p:cNvPicPr preferRelativeResize="0"/>
          <p:nvPr/>
        </p:nvPicPr>
        <p:blipFill rotWithShape="1">
          <a:blip r:embed="rId3">
            <a:alphaModFix/>
          </a:blip>
          <a:srcRect b="0" l="0" r="0" t="0"/>
          <a:stretch/>
        </p:blipFill>
        <p:spPr>
          <a:xfrm>
            <a:off x="1839840" y="0"/>
            <a:ext cx="10074420" cy="6858000"/>
          </a:xfrm>
          <a:prstGeom prst="rect">
            <a:avLst/>
          </a:prstGeom>
          <a:noFill/>
          <a:ln>
            <a:noFill/>
          </a:ln>
        </p:spPr>
      </p:pic>
      <p:sp>
        <p:nvSpPr>
          <p:cNvPr id="128" name="Google Shape;128;p6"/>
          <p:cNvSpPr txBox="1"/>
          <p:nvPr/>
        </p:nvSpPr>
        <p:spPr>
          <a:xfrm>
            <a:off x="133350" y="2736502"/>
            <a:ext cx="1885950"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October </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Housatonic </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Transects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descr="Chart&#10;&#10;Description automatically generated" id="133" name="Google Shape;133;p7"/>
          <p:cNvPicPr preferRelativeResize="0"/>
          <p:nvPr/>
        </p:nvPicPr>
        <p:blipFill rotWithShape="1">
          <a:blip r:embed="rId3">
            <a:alphaModFix/>
          </a:blip>
          <a:srcRect b="0" l="0" r="0" t="0"/>
          <a:stretch/>
        </p:blipFill>
        <p:spPr>
          <a:xfrm>
            <a:off x="5423139" y="0"/>
            <a:ext cx="6146321" cy="6858000"/>
          </a:xfrm>
          <a:prstGeom prst="rect">
            <a:avLst/>
          </a:prstGeom>
          <a:noFill/>
          <a:ln>
            <a:noFill/>
          </a:ln>
        </p:spPr>
      </p:pic>
      <p:sp>
        <p:nvSpPr>
          <p:cNvPr id="134" name="Google Shape;134;p7"/>
          <p:cNvSpPr txBox="1"/>
          <p:nvPr/>
        </p:nvSpPr>
        <p:spPr>
          <a:xfrm>
            <a:off x="622540" y="499185"/>
            <a:ext cx="4286250" cy="6001643"/>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Stationary sampling at one location within the Housatonic River mouth at low tide + 3 hours</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Strong changes are observed between hours 2 and 3</a:t>
            </a:r>
            <a:endParaRPr/>
          </a:p>
          <a:p>
            <a:pPr indent="-254000" lvl="0" marL="4572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More tidal sampling needed?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nvSpPr>
        <p:spPr>
          <a:xfrm>
            <a:off x="1748972" y="653143"/>
            <a:ext cx="869405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Sampling within Wheeler Marsh Channels: Low Tide versus High Tide</a:t>
            </a:r>
            <a:endParaRPr/>
          </a:p>
        </p:txBody>
      </p:sp>
      <p:pic>
        <p:nvPicPr>
          <p:cNvPr id="140" name="Google Shape;140;p8"/>
          <p:cNvPicPr preferRelativeResize="0"/>
          <p:nvPr/>
        </p:nvPicPr>
        <p:blipFill rotWithShape="1">
          <a:blip r:embed="rId3">
            <a:alphaModFix/>
          </a:blip>
          <a:srcRect b="0" l="0" r="0" t="0"/>
          <a:stretch/>
        </p:blipFill>
        <p:spPr>
          <a:xfrm>
            <a:off x="0" y="1477536"/>
            <a:ext cx="12192000" cy="39029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descr="Chart&#10;&#10;Description automatically generated" id="145" name="Google Shape;145;p9"/>
          <p:cNvPicPr preferRelativeResize="0"/>
          <p:nvPr/>
        </p:nvPicPr>
        <p:blipFill rotWithShape="1">
          <a:blip r:embed="rId3">
            <a:alphaModFix/>
          </a:blip>
          <a:srcRect b="0" l="0" r="0" t="0"/>
          <a:stretch/>
        </p:blipFill>
        <p:spPr>
          <a:xfrm>
            <a:off x="0" y="1149021"/>
            <a:ext cx="12192000" cy="455995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2022-03-02T06:37:14Z</dcterms:created>
  <dc:creator>amenend001@citymail.cuny.edu</dc:creator>
</cp:coreProperties>
</file>