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imes New Roman Bold" charset="1" panose="02030802070405020303"/>
      <p:regular r:id="rId16"/>
    </p:embeddedFont>
    <p:embeddedFont>
      <p:font typeface="Times New Roman Bold Italics" charset="1" panose="02030802070405090303"/>
      <p:regular r:id="rId17"/>
    </p:embeddedFont>
    <p:embeddedFont>
      <p:font typeface="DM Sans" charset="1" panose="00000000000000000000"/>
      <p:regular r:id="rId18"/>
    </p:embeddedFont>
    <p:embeddedFont>
      <p:font typeface="Times New Roman" charset="1" panose="02030502070405020303"/>
      <p:regular r:id="rId19"/>
    </p:embeddedFont>
    <p:embeddedFont>
      <p:font typeface="DM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266700"/>
              <a:ext cx="1895495" cy="1079500"/>
            </a:xfrm>
            <a:prstGeom prst="rect">
              <a:avLst/>
            </a:prstGeom>
          </p:spPr>
          <p:txBody>
            <a:bodyPr anchor="ctr" rtlCol="false" tIns="50800" lIns="50800" bIns="50800" rIns="50800"/>
            <a:lstStyle/>
            <a:p>
              <a:pPr algn="ctr">
                <a:lnSpc>
                  <a:spcPts val="12261"/>
                </a:lnSpc>
              </a:pPr>
              <a:r>
                <a:rPr lang="en-US" sz="9431" b="true">
                  <a:solidFill>
                    <a:srgbClr val="000000"/>
                  </a:solidFill>
                  <a:latin typeface="Times New Roman Bold"/>
                  <a:ea typeface="Times New Roman Bold"/>
                  <a:cs typeface="Times New Roman Bold"/>
                  <a:sym typeface="Times New Roman Bold"/>
                </a:rPr>
                <a:t>Nan mudhalvan project </a:t>
              </a:r>
            </a:p>
            <a:p>
              <a:pPr algn="ctr">
                <a:lnSpc>
                  <a:spcPts val="5553"/>
                </a:lnSpc>
              </a:pPr>
              <a:r>
                <a:rPr lang="en-US" b="true" sz="4271">
                  <a:solidFill>
                    <a:srgbClr val="000000"/>
                  </a:solidFill>
                  <a:latin typeface="Times New Roman Bold"/>
                  <a:ea typeface="Times New Roman Bold"/>
                  <a:cs typeface="Times New Roman Bold"/>
                  <a:sym typeface="Times New Roman Bold"/>
                </a:rPr>
                <a:t>Financial portfolio analysis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744337" y="240030"/>
            <a:ext cx="6399663" cy="1310640"/>
          </a:xfrm>
          <a:prstGeom prst="rect">
            <a:avLst/>
          </a:prstGeom>
        </p:spPr>
        <p:txBody>
          <a:bodyPr anchor="t" rtlCol="false" tIns="0" lIns="0" bIns="0" rIns="0">
            <a:spAutoFit/>
          </a:bodyPr>
          <a:lstStyle/>
          <a:p>
            <a:pPr algn="ctr">
              <a:lnSpc>
                <a:spcPts val="9660"/>
              </a:lnSpc>
            </a:pPr>
            <a:r>
              <a:rPr lang="en-US" sz="6900" b="true">
                <a:solidFill>
                  <a:srgbClr val="000000"/>
                </a:solidFill>
                <a:latin typeface="Times New Roman Bold"/>
                <a:ea typeface="Times New Roman Bold"/>
                <a:cs typeface="Times New Roman Bold"/>
                <a:sym typeface="Times New Roman Bold"/>
              </a:rPr>
              <a:t>CONCLUSION </a:t>
            </a:r>
          </a:p>
        </p:txBody>
      </p:sp>
      <p:sp>
        <p:nvSpPr>
          <p:cNvPr name="TextBox 4" id="4"/>
          <p:cNvSpPr txBox="true"/>
          <p:nvPr/>
        </p:nvSpPr>
        <p:spPr>
          <a:xfrm rot="0">
            <a:off x="0" y="335280"/>
            <a:ext cx="18288000" cy="8444230"/>
          </a:xfrm>
          <a:prstGeom prst="rect">
            <a:avLst/>
          </a:prstGeom>
        </p:spPr>
        <p:txBody>
          <a:bodyPr anchor="t" rtlCol="false" tIns="0" lIns="0" bIns="0" rIns="0">
            <a:spAutoFit/>
          </a:bodyPr>
          <a:lstStyle/>
          <a:p>
            <a:pPr algn="ctr">
              <a:lnSpc>
                <a:spcPts val="6019"/>
              </a:lnSpc>
            </a:pPr>
          </a:p>
          <a:p>
            <a:pPr algn="ctr">
              <a:lnSpc>
                <a:spcPts val="6019"/>
              </a:lnSpc>
            </a:pPr>
          </a:p>
          <a:p>
            <a:pPr algn="ctr">
              <a:lnSpc>
                <a:spcPts val="6019"/>
              </a:lnSpc>
            </a:pPr>
            <a:r>
              <a:rPr lang="en-US" sz="4299">
                <a:solidFill>
                  <a:srgbClr val="000000"/>
                </a:solidFill>
                <a:latin typeface="Times New Roman"/>
                <a:ea typeface="Times New Roman"/>
                <a:cs typeface="Times New Roman"/>
                <a:sym typeface="Times New Roman"/>
              </a:rPr>
              <a:t>This financial portfolio analysis provides a robust framework for investors to make informed decisions. By combining traditional financial theories with modern machine learning techniques, the project delivers optimized solutions tailored to individual goals and market dynamics. Future enhancements could include incorporating real-time data streams and adapting to emerging asset classes like cryptocurrencies.</a:t>
            </a:r>
          </a:p>
          <a:p>
            <a:pPr algn="ctr">
              <a:lnSpc>
                <a:spcPts val="6019"/>
              </a:lnSpc>
            </a:pPr>
          </a:p>
          <a:p>
            <a:pPr algn="ctr">
              <a:lnSpc>
                <a:spcPts val="6019"/>
              </a:lnSpc>
            </a:pPr>
            <a:r>
              <a:rPr lang="en-US" sz="4299">
                <a:solidFill>
                  <a:srgbClr val="000000"/>
                </a:solidFill>
                <a:latin typeface="Times New Roman"/>
                <a:ea typeface="Times New Roman"/>
                <a:cs typeface="Times New Roman"/>
                <a:sym typeface="Times New Roman"/>
              </a:rPr>
              <a:t>This solution not only empowers end users but also contributes to financial literacy and strategic investment practices.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846494"/>
            <a:ext cx="7416941" cy="18742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Times New Roman Bold"/>
                <a:ea typeface="Times New Roman Bold"/>
                <a:cs typeface="Times New Roman Bold"/>
                <a:sym typeface="Times New Roman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148985"/>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01</a:t>
            </a:r>
          </a:p>
        </p:txBody>
      </p:sp>
      <p:sp>
        <p:nvSpPr>
          <p:cNvPr name="TextBox 9" id="9"/>
          <p:cNvSpPr txBox="true"/>
          <p:nvPr/>
        </p:nvSpPr>
        <p:spPr>
          <a:xfrm rot="0">
            <a:off x="5231353" y="3946104"/>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02</a:t>
            </a:r>
          </a:p>
        </p:txBody>
      </p:sp>
      <p:sp>
        <p:nvSpPr>
          <p:cNvPr name="TextBox 10" id="10"/>
          <p:cNvSpPr txBox="true"/>
          <p:nvPr/>
        </p:nvSpPr>
        <p:spPr>
          <a:xfrm rot="0">
            <a:off x="5231353" y="4827261"/>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03</a:t>
            </a:r>
          </a:p>
        </p:txBody>
      </p:sp>
      <p:sp>
        <p:nvSpPr>
          <p:cNvPr name="TextBox 11" id="11"/>
          <p:cNvSpPr txBox="true"/>
          <p:nvPr/>
        </p:nvSpPr>
        <p:spPr>
          <a:xfrm rot="0">
            <a:off x="5231353" y="5624380"/>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04</a:t>
            </a:r>
          </a:p>
        </p:txBody>
      </p:sp>
      <p:sp>
        <p:nvSpPr>
          <p:cNvPr name="TextBox 12" id="12"/>
          <p:cNvSpPr txBox="true"/>
          <p:nvPr/>
        </p:nvSpPr>
        <p:spPr>
          <a:xfrm rot="0">
            <a:off x="5250954" y="6416757"/>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05</a:t>
            </a:r>
          </a:p>
        </p:txBody>
      </p:sp>
      <p:sp>
        <p:nvSpPr>
          <p:cNvPr name="TextBox 13" id="13"/>
          <p:cNvSpPr txBox="true"/>
          <p:nvPr/>
        </p:nvSpPr>
        <p:spPr>
          <a:xfrm rot="0">
            <a:off x="5250954" y="7247721"/>
            <a:ext cx="937219" cy="7334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06</a:t>
            </a:r>
          </a:p>
        </p:txBody>
      </p:sp>
      <p:sp>
        <p:nvSpPr>
          <p:cNvPr name="TextBox 14" id="14"/>
          <p:cNvSpPr txBox="true"/>
          <p:nvPr/>
        </p:nvSpPr>
        <p:spPr>
          <a:xfrm rot="0">
            <a:off x="5250954" y="8098014"/>
            <a:ext cx="937219" cy="13811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07</a:t>
            </a:r>
          </a:p>
          <a:p>
            <a:pPr algn="ctr">
              <a:lnSpc>
                <a:spcPts val="5126"/>
              </a:lnSpc>
            </a:pPr>
            <a:r>
              <a:rPr lang="en-US" b="true" sz="4271" i="true">
                <a:solidFill>
                  <a:srgbClr val="363636"/>
                </a:solidFill>
                <a:latin typeface="Times New Roman Bold Italics"/>
                <a:ea typeface="Times New Roman Bold Italics"/>
                <a:cs typeface="Times New Roman Bold Italics"/>
                <a:sym typeface="Times New Roman Bold Italics"/>
              </a:rPr>
              <a:t>08</a:t>
            </a:r>
          </a:p>
        </p:txBody>
      </p:sp>
      <p:sp>
        <p:nvSpPr>
          <p:cNvPr name="TextBox 15" id="15"/>
          <p:cNvSpPr txBox="true"/>
          <p:nvPr/>
        </p:nvSpPr>
        <p:spPr>
          <a:xfrm rot="0">
            <a:off x="6607430" y="2995689"/>
            <a:ext cx="5790503" cy="856698"/>
          </a:xfrm>
          <a:prstGeom prst="rect">
            <a:avLst/>
          </a:prstGeom>
        </p:spPr>
        <p:txBody>
          <a:bodyPr anchor="t" rtlCol="false" tIns="0" lIns="0" bIns="0" rIns="0">
            <a:spAutoFit/>
          </a:bodyPr>
          <a:lstStyle/>
          <a:p>
            <a:pPr algn="l">
              <a:lnSpc>
                <a:spcPts val="3483"/>
              </a:lnSpc>
            </a:pPr>
          </a:p>
          <a:p>
            <a:pPr algn="l">
              <a:lnSpc>
                <a:spcPts val="3483"/>
              </a:lnSpc>
            </a:pPr>
            <a:r>
              <a:rPr lang="en-US" sz="2524" spc="247">
                <a:solidFill>
                  <a:srgbClr val="231F20"/>
                </a:solidFill>
                <a:latin typeface="DM Sans"/>
                <a:ea typeface="DM Sans"/>
                <a:cs typeface="DM Sans"/>
                <a:sym typeface="DM Sans"/>
              </a:rPr>
              <a:t>PROBLEM STATEMENT </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PROJECT OVERVIEW </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END USERS </a:t>
            </a:r>
          </a:p>
        </p:txBody>
      </p:sp>
      <p:sp>
        <p:nvSpPr>
          <p:cNvPr name="TextBox 18" id="18"/>
          <p:cNvSpPr txBox="true"/>
          <p:nvPr/>
        </p:nvSpPr>
        <p:spPr>
          <a:xfrm rot="0">
            <a:off x="6607430" y="5841663"/>
            <a:ext cx="6076629"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OUR SOLUTIONS AND PROPOSITION </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DATASET DESCRIPTION </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MODELING APPROACH </a:t>
            </a:r>
          </a:p>
        </p:txBody>
      </p:sp>
      <p:sp>
        <p:nvSpPr>
          <p:cNvPr name="TextBox 21" id="21"/>
          <p:cNvSpPr txBox="true"/>
          <p:nvPr/>
        </p:nvSpPr>
        <p:spPr>
          <a:xfrm rot="0">
            <a:off x="6607430" y="8279265"/>
            <a:ext cx="6076629" cy="12948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RESULTS AND DISCUSSION </a:t>
            </a:r>
          </a:p>
          <a:p>
            <a:pPr algn="l">
              <a:lnSpc>
                <a:spcPts val="3483"/>
              </a:lnSpc>
            </a:pPr>
          </a:p>
          <a:p>
            <a:pPr algn="l" marL="0" indent="0" lvl="0">
              <a:lnSpc>
                <a:spcPts val="3483"/>
              </a:lnSpc>
              <a:spcBef>
                <a:spcPct val="0"/>
              </a:spcBef>
            </a:pPr>
            <a:r>
              <a:rPr lang="en-US" sz="2524" spc="247">
                <a:solidFill>
                  <a:srgbClr val="231F20"/>
                </a:solidFill>
                <a:latin typeface="DM Sans"/>
                <a:ea typeface="DM Sans"/>
                <a:cs typeface="DM Sans"/>
                <a:sym typeface="DM Sans"/>
              </a:rPr>
              <a:t>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142191" y="840980"/>
            <a:ext cx="7416941" cy="4643628"/>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Times New Roman Bold"/>
                <a:ea typeface="Times New Roman Bold"/>
                <a:cs typeface="Times New Roman Bold"/>
                <a:sym typeface="Times New Roman Bold"/>
              </a:rPr>
              <a:t>PROBLEM STATEMENT </a:t>
            </a:r>
          </a:p>
          <a:p>
            <a:pPr algn="l">
              <a:lnSpc>
                <a:spcPts val="8280"/>
              </a:lnSpc>
            </a:pPr>
          </a:p>
          <a:p>
            <a:pPr algn="l">
              <a:lnSpc>
                <a:spcPts val="8280"/>
              </a:lnSpc>
            </a:pPr>
          </a:p>
          <a:p>
            <a:pPr algn="l">
              <a:lnSpc>
                <a:spcPts val="2621"/>
              </a:lnSpc>
            </a:pPr>
          </a:p>
        </p:txBody>
      </p:sp>
      <p:sp>
        <p:nvSpPr>
          <p:cNvPr name="TextBox 4" id="4"/>
          <p:cNvSpPr txBox="true"/>
          <p:nvPr/>
        </p:nvSpPr>
        <p:spPr>
          <a:xfrm rot="0">
            <a:off x="830265" y="4042026"/>
            <a:ext cx="17457735" cy="5387975"/>
          </a:xfrm>
          <a:prstGeom prst="rect">
            <a:avLst/>
          </a:prstGeom>
        </p:spPr>
        <p:txBody>
          <a:bodyPr anchor="t" rtlCol="false" tIns="0" lIns="0" bIns="0" rIns="0">
            <a:spAutoFit/>
          </a:bodyPr>
          <a:lstStyle/>
          <a:p>
            <a:pPr algn="ctr">
              <a:lnSpc>
                <a:spcPts val="7000"/>
              </a:lnSpc>
            </a:pPr>
            <a:r>
              <a:rPr lang="en-US" b="true" sz="5000" i="true">
                <a:solidFill>
                  <a:srgbClr val="231F20"/>
                </a:solidFill>
                <a:latin typeface="Times New Roman Bold Italics"/>
                <a:ea typeface="Times New Roman Bold Italics"/>
                <a:cs typeface="Times New Roman Bold Italics"/>
                <a:sym typeface="Times New Roman Bold Italics"/>
              </a:rPr>
              <a:t>In the modern financial landscape, investors face challenges in optimizing their portfolios to achieve maximum returns while minimizing risk. The complexity arises from factors like market volatility, diverse investment options, and individual risk preferences. Without effective analysis, investors may end up with suboptimal portfolios that don't align with their financial goals.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1144057"/>
            <a:ext cx="11552977" cy="1298511"/>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Times New Roman Bold"/>
                <a:ea typeface="Times New Roman Bold"/>
                <a:cs typeface="Times New Roman Bold"/>
                <a:sym typeface="Times New Roman Bold"/>
              </a:rPr>
              <a:t>PROJECT OVERVIEW </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0" y="2992706"/>
            <a:ext cx="18288000" cy="5499735"/>
          </a:xfrm>
          <a:prstGeom prst="rect">
            <a:avLst/>
          </a:prstGeom>
        </p:spPr>
        <p:txBody>
          <a:bodyPr anchor="t" rtlCol="false" tIns="0" lIns="0" bIns="0" rIns="0">
            <a:spAutoFit/>
          </a:bodyPr>
          <a:lstStyle/>
          <a:p>
            <a:pPr algn="ctr">
              <a:lnSpc>
                <a:spcPts val="7139"/>
              </a:lnSpc>
            </a:pPr>
            <a:r>
              <a:rPr lang="en-US" sz="5100">
                <a:solidFill>
                  <a:srgbClr val="231F20"/>
                </a:solidFill>
                <a:latin typeface="Times New Roman"/>
                <a:ea typeface="Times New Roman"/>
                <a:cs typeface="Times New Roman"/>
                <a:sym typeface="Times New Roman"/>
              </a:rPr>
              <a:t>This project aims to assist investors in creating a well-diversified and optimized financial portfolio by leveraging quantitative analysis, predictive modeling, and risk assessment techniques. By analyzing historical financial data and current market trends, we aim to provide actionable insights and strategies for portfolio allocation, ensuring better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079886"/>
            <a:ext cx="10906040" cy="15023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Times New Roman Bold"/>
                <a:ea typeface="Times New Roman Bold"/>
                <a:cs typeface="Times New Roman Bold"/>
                <a:sym typeface="Times New Roman Bold"/>
              </a:rPr>
              <a:t>END USERS </a:t>
            </a:r>
          </a:p>
        </p:txBody>
      </p:sp>
      <p:sp>
        <p:nvSpPr>
          <p:cNvPr name="TextBox 9" id="9"/>
          <p:cNvSpPr txBox="true"/>
          <p:nvPr/>
        </p:nvSpPr>
        <p:spPr>
          <a:xfrm rot="0">
            <a:off x="0" y="3309246"/>
            <a:ext cx="18288000" cy="6047740"/>
          </a:xfrm>
          <a:prstGeom prst="rect">
            <a:avLst/>
          </a:prstGeom>
        </p:spPr>
        <p:txBody>
          <a:bodyPr anchor="t" rtlCol="false" tIns="0" lIns="0" bIns="0" rIns="0">
            <a:spAutoFit/>
          </a:bodyPr>
          <a:lstStyle/>
          <a:p>
            <a:pPr algn="ctr">
              <a:lnSpc>
                <a:spcPts val="4759"/>
              </a:lnSpc>
            </a:pPr>
          </a:p>
          <a:p>
            <a:pPr algn="ctr">
              <a:lnSpc>
                <a:spcPts val="4759"/>
              </a:lnSpc>
            </a:pPr>
          </a:p>
          <a:p>
            <a:pPr algn="ctr">
              <a:lnSpc>
                <a:spcPts val="4759"/>
              </a:lnSpc>
            </a:pPr>
            <a:r>
              <a:rPr lang="en-US" sz="3399">
                <a:solidFill>
                  <a:srgbClr val="000000"/>
                </a:solidFill>
                <a:latin typeface="Times New Roman"/>
                <a:ea typeface="Times New Roman"/>
                <a:cs typeface="Times New Roman"/>
                <a:sym typeface="Times New Roman"/>
              </a:rPr>
              <a:t>Individual Investors: People looking to manage their personal wealth effectively.</a:t>
            </a:r>
          </a:p>
          <a:p>
            <a:pPr algn="ctr">
              <a:lnSpc>
                <a:spcPts val="4759"/>
              </a:lnSpc>
            </a:pPr>
          </a:p>
          <a:p>
            <a:pPr algn="ctr">
              <a:lnSpc>
                <a:spcPts val="4759"/>
              </a:lnSpc>
            </a:pPr>
            <a:r>
              <a:rPr lang="en-US" sz="3399">
                <a:solidFill>
                  <a:srgbClr val="000000"/>
                </a:solidFill>
                <a:latin typeface="Times New Roman"/>
                <a:ea typeface="Times New Roman"/>
                <a:cs typeface="Times New Roman"/>
                <a:sym typeface="Times New Roman"/>
              </a:rPr>
              <a:t>Financial Advisors: Professionals seeking tools to guide clients in investment strategies.</a:t>
            </a:r>
          </a:p>
          <a:p>
            <a:pPr algn="ctr">
              <a:lnSpc>
                <a:spcPts val="4759"/>
              </a:lnSpc>
            </a:pPr>
          </a:p>
          <a:p>
            <a:pPr algn="ctr">
              <a:lnSpc>
                <a:spcPts val="4759"/>
              </a:lnSpc>
            </a:pPr>
            <a:r>
              <a:rPr lang="en-US" sz="3399">
                <a:solidFill>
                  <a:srgbClr val="000000"/>
                </a:solidFill>
                <a:latin typeface="Times New Roman"/>
                <a:ea typeface="Times New Roman"/>
                <a:cs typeface="Times New Roman"/>
                <a:sym typeface="Times New Roman"/>
              </a:rPr>
              <a:t>Institutional Investors: Organizations managing large funds who need robust portfolio analysis.</a:t>
            </a:r>
          </a:p>
          <a:p>
            <a:pPr algn="ctr">
              <a:lnSpc>
                <a:spcPts val="4759"/>
              </a:lnSpc>
            </a:pPr>
          </a:p>
          <a:p>
            <a:pPr algn="ctr">
              <a:lnSpc>
                <a:spcPts val="4759"/>
              </a:lnSpc>
            </a:pPr>
            <a:r>
              <a:rPr lang="en-US" sz="3399">
                <a:solidFill>
                  <a:srgbClr val="000000"/>
                </a:solidFill>
                <a:latin typeface="Times New Roman"/>
                <a:ea typeface="Times New Roman"/>
                <a:cs typeface="Times New Roman"/>
                <a:sym typeface="Times New Roman"/>
              </a:rPr>
              <a:t>Data Analysts and Researchers: Those interested in applying machine learning techniques to financial data.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175999" y="432752"/>
            <a:ext cx="12562176" cy="991870"/>
          </a:xfrm>
          <a:prstGeom prst="rect">
            <a:avLst/>
          </a:prstGeom>
        </p:spPr>
        <p:txBody>
          <a:bodyPr anchor="t" rtlCol="false" tIns="0" lIns="0" bIns="0" rIns="0">
            <a:spAutoFit/>
          </a:bodyPr>
          <a:lstStyle/>
          <a:p>
            <a:pPr algn="ctr">
              <a:lnSpc>
                <a:spcPts val="7279"/>
              </a:lnSpc>
            </a:pPr>
            <a:r>
              <a:rPr lang="en-US" sz="5199" b="true">
                <a:solidFill>
                  <a:srgbClr val="FFFFFF"/>
                </a:solidFill>
                <a:latin typeface="Times New Roman Bold"/>
                <a:ea typeface="Times New Roman Bold"/>
                <a:cs typeface="Times New Roman Bold"/>
                <a:sym typeface="Times New Roman Bold"/>
              </a:rPr>
              <a:t>OUR SOLUTIONS AND PROPOSITION </a:t>
            </a:r>
          </a:p>
        </p:txBody>
      </p:sp>
      <p:sp>
        <p:nvSpPr>
          <p:cNvPr name="TextBox 3" id="3"/>
          <p:cNvSpPr txBox="true"/>
          <p:nvPr/>
        </p:nvSpPr>
        <p:spPr>
          <a:xfrm rot="0">
            <a:off x="626174" y="895350"/>
            <a:ext cx="17661826" cy="7247890"/>
          </a:xfrm>
          <a:prstGeom prst="rect">
            <a:avLst/>
          </a:prstGeom>
        </p:spPr>
        <p:txBody>
          <a:bodyPr anchor="t" rtlCol="false" tIns="0" lIns="0" bIns="0" rIns="0">
            <a:spAutoFit/>
          </a:bodyPr>
          <a:lstStyle/>
          <a:p>
            <a:pPr algn="ctr">
              <a:lnSpc>
                <a:spcPts val="4759"/>
              </a:lnSpc>
            </a:pP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We propose a comprehensive financial portfolio analysis tool that:</a:t>
            </a: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Optimizes portfolio allocation using risk-return trade-off models such as the Markowitz Modern Portfolio Theory (MPT).</a:t>
            </a: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Incorporates machine learning to predict asset performance.</a:t>
            </a: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Provides risk analysis through metrics like Sharpe Ratio, Value-at-Risk (VaR), and Beta.</a:t>
            </a: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Offers dynamic visualization tools for better understanding and interaction with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4" id="4"/>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TextBox 5" id="5"/>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6" id="6"/>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633412" y="432752"/>
            <a:ext cx="8249300" cy="991870"/>
          </a:xfrm>
          <a:prstGeom prst="rect">
            <a:avLst/>
          </a:prstGeom>
        </p:spPr>
        <p:txBody>
          <a:bodyPr anchor="t" rtlCol="false" tIns="0" lIns="0" bIns="0" rIns="0">
            <a:spAutoFit/>
          </a:bodyPr>
          <a:lstStyle/>
          <a:p>
            <a:pPr algn="ctr">
              <a:lnSpc>
                <a:spcPts val="7279"/>
              </a:lnSpc>
            </a:pPr>
            <a:r>
              <a:rPr lang="en-US" sz="5199" b="true">
                <a:solidFill>
                  <a:srgbClr val="000000"/>
                </a:solidFill>
                <a:latin typeface="Times New Roman Bold"/>
                <a:ea typeface="Times New Roman Bold"/>
                <a:cs typeface="Times New Roman Bold"/>
                <a:sym typeface="Times New Roman Bold"/>
              </a:rPr>
              <a:t>DATASET DESCRIPTION </a:t>
            </a:r>
          </a:p>
        </p:txBody>
      </p:sp>
      <p:sp>
        <p:nvSpPr>
          <p:cNvPr name="TextBox 8" id="8"/>
          <p:cNvSpPr txBox="true"/>
          <p:nvPr/>
        </p:nvSpPr>
        <p:spPr>
          <a:xfrm rot="0">
            <a:off x="2276743" y="508952"/>
            <a:ext cx="14962639" cy="9648825"/>
          </a:xfrm>
          <a:prstGeom prst="rect">
            <a:avLst/>
          </a:prstGeom>
        </p:spPr>
        <p:txBody>
          <a:bodyPr anchor="t" rtlCol="false" tIns="0" lIns="0" bIns="0" rIns="0">
            <a:spAutoFit/>
          </a:bodyPr>
          <a:lstStyle/>
          <a:p>
            <a:pPr algn="ctr">
              <a:lnSpc>
                <a:spcPts val="4200"/>
              </a:lnSpc>
            </a:pP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Source: Financial datasets sourced from Bloomberg, Yahoo Finance, or Kaggle.</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Attributes:</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Asset classes (stocks, bonds, commodities, etc.).</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Historical price data (daily/weekly/monthly closing prices).</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Market indices and benchmarks.</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Macro-economic indicators (interest rates, inflation rates, GDP growth).</a:t>
            </a:r>
          </a:p>
          <a:p>
            <a:pPr algn="ctr">
              <a:lnSpc>
                <a:spcPts val="4200"/>
              </a:lnSpc>
            </a:pP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Time Frame: A 5–10 year period to capture market cycles.</a:t>
            </a:r>
          </a:p>
          <a:p>
            <a:pPr algn="ctr">
              <a:lnSpc>
                <a:spcPts val="4200"/>
              </a:lnSpc>
            </a:pPr>
          </a:p>
          <a:p>
            <a:pPr algn="ctr">
              <a:lnSpc>
                <a:spcPts val="4200"/>
              </a:lnSpc>
            </a:pPr>
            <a:r>
              <a:rPr lang="en-US" sz="3000" b="true">
                <a:solidFill>
                  <a:srgbClr val="000000"/>
                </a:solidFill>
                <a:latin typeface="Times New Roman Bold"/>
                <a:ea typeface="Times New Roman Bold"/>
                <a:cs typeface="Times New Roman Bold"/>
                <a:sym typeface="Times New Roman Bold"/>
              </a:rPr>
              <a:t>Size: Varies depending on the number of assets analyzed; typically, thousands of rows per asset.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907021" y="248285"/>
            <a:ext cx="10536652" cy="1294130"/>
          </a:xfrm>
          <a:prstGeom prst="rect">
            <a:avLst/>
          </a:prstGeom>
        </p:spPr>
        <p:txBody>
          <a:bodyPr anchor="t" rtlCol="false" tIns="0" lIns="0" bIns="0" rIns="0">
            <a:spAutoFit/>
          </a:bodyPr>
          <a:lstStyle/>
          <a:p>
            <a:pPr algn="ctr">
              <a:lnSpc>
                <a:spcPts val="9520"/>
              </a:lnSpc>
            </a:pPr>
            <a:r>
              <a:rPr lang="en-US" sz="6800" b="true">
                <a:solidFill>
                  <a:srgbClr val="000000"/>
                </a:solidFill>
                <a:latin typeface="Times New Roman Bold"/>
                <a:ea typeface="Times New Roman Bold"/>
                <a:cs typeface="Times New Roman Bold"/>
                <a:sym typeface="Times New Roman Bold"/>
              </a:rPr>
              <a:t>MODELING APPROACH </a:t>
            </a:r>
          </a:p>
        </p:txBody>
      </p:sp>
      <p:sp>
        <p:nvSpPr>
          <p:cNvPr name="TextBox 5" id="5"/>
          <p:cNvSpPr txBox="true"/>
          <p:nvPr/>
        </p:nvSpPr>
        <p:spPr>
          <a:xfrm rot="0">
            <a:off x="2526506" y="436880"/>
            <a:ext cx="13234988" cy="9298940"/>
          </a:xfrm>
          <a:prstGeom prst="rect">
            <a:avLst/>
          </a:prstGeom>
        </p:spPr>
        <p:txBody>
          <a:bodyPr anchor="t" rtlCol="false" tIns="0" lIns="0" bIns="0" rIns="0">
            <a:spAutoFit/>
          </a:bodyPr>
          <a:lstStyle/>
          <a:p>
            <a:pPr algn="ctr">
              <a:lnSpc>
                <a:spcPts val="4060"/>
              </a:lnSpc>
            </a:pPr>
          </a:p>
          <a:p>
            <a:pPr algn="ctr">
              <a:lnSpc>
                <a:spcPts val="4060"/>
              </a:lnSpc>
            </a:pPr>
          </a:p>
          <a:p>
            <a:pPr algn="ctr">
              <a:lnSpc>
                <a:spcPts val="4060"/>
              </a:lnSpc>
            </a:pPr>
            <a:r>
              <a:rPr lang="en-US" sz="2900" b="true">
                <a:solidFill>
                  <a:srgbClr val="000000"/>
                </a:solidFill>
                <a:latin typeface="Times New Roman Bold"/>
                <a:ea typeface="Times New Roman Bold"/>
                <a:cs typeface="Times New Roman Bold"/>
                <a:sym typeface="Times New Roman Bold"/>
              </a:rPr>
              <a:t>Exploratory Data Analysis (EDA):</a:t>
            </a:r>
          </a:p>
          <a:p>
            <a:pPr algn="ctr">
              <a:lnSpc>
                <a:spcPts val="4060"/>
              </a:lnSpc>
            </a:pPr>
          </a:p>
          <a:p>
            <a:pPr algn="ctr">
              <a:lnSpc>
                <a:spcPts val="4060"/>
              </a:lnSpc>
            </a:pPr>
            <a:r>
              <a:rPr lang="en-US" sz="2900" b="true">
                <a:solidFill>
                  <a:srgbClr val="000000"/>
                </a:solidFill>
                <a:latin typeface="Times New Roman Bold"/>
                <a:ea typeface="Times New Roman Bold"/>
                <a:cs typeface="Times New Roman Bold"/>
                <a:sym typeface="Times New Roman Bold"/>
              </a:rPr>
              <a:t>Identify trends, correlations, and volatility among assets.</a:t>
            </a:r>
          </a:p>
          <a:p>
            <a:pPr algn="ctr">
              <a:lnSpc>
                <a:spcPts val="4060"/>
              </a:lnSpc>
            </a:pPr>
            <a:r>
              <a:rPr lang="en-US" sz="2900" b="true">
                <a:solidFill>
                  <a:srgbClr val="000000"/>
                </a:solidFill>
                <a:latin typeface="Times New Roman Bold"/>
                <a:ea typeface="Times New Roman Bold"/>
                <a:cs typeface="Times New Roman Bold"/>
                <a:sym typeface="Times New Roman Bold"/>
              </a:rPr>
              <a:t>Understand risk-return characteristics of different investment options.</a:t>
            </a:r>
          </a:p>
          <a:p>
            <a:pPr algn="ctr">
              <a:lnSpc>
                <a:spcPts val="4060"/>
              </a:lnSpc>
            </a:pPr>
          </a:p>
          <a:p>
            <a:pPr algn="ctr">
              <a:lnSpc>
                <a:spcPts val="4060"/>
              </a:lnSpc>
            </a:pPr>
            <a:r>
              <a:rPr lang="en-US" sz="2900" b="true">
                <a:solidFill>
                  <a:srgbClr val="000000"/>
                </a:solidFill>
                <a:latin typeface="Times New Roman Bold"/>
                <a:ea typeface="Times New Roman Bold"/>
                <a:cs typeface="Times New Roman Bold"/>
                <a:sym typeface="Times New Roman Bold"/>
              </a:rPr>
              <a:t>Portfolio Optimization:</a:t>
            </a:r>
          </a:p>
          <a:p>
            <a:pPr algn="ctr">
              <a:lnSpc>
                <a:spcPts val="4060"/>
              </a:lnSpc>
            </a:pPr>
            <a:r>
              <a:rPr lang="en-US" sz="2900" b="true">
                <a:solidFill>
                  <a:srgbClr val="000000"/>
                </a:solidFill>
                <a:latin typeface="Times New Roman Bold"/>
                <a:ea typeface="Times New Roman Bold"/>
                <a:cs typeface="Times New Roman Bold"/>
                <a:sym typeface="Times New Roman Bold"/>
              </a:rPr>
              <a:t>Implement Markowitz MPT to find the efficient frontier.</a:t>
            </a:r>
          </a:p>
          <a:p>
            <a:pPr algn="ctr">
              <a:lnSpc>
                <a:spcPts val="4060"/>
              </a:lnSpc>
            </a:pPr>
            <a:r>
              <a:rPr lang="en-US" sz="2900" b="true">
                <a:solidFill>
                  <a:srgbClr val="000000"/>
                </a:solidFill>
                <a:latin typeface="Times New Roman Bold"/>
                <a:ea typeface="Times New Roman Bold"/>
                <a:cs typeface="Times New Roman Bold"/>
                <a:sym typeface="Times New Roman Bold"/>
              </a:rPr>
              <a:t>Use optimization techniques like mean-variance optimization and risk parity.</a:t>
            </a:r>
          </a:p>
          <a:p>
            <a:pPr algn="ctr">
              <a:lnSpc>
                <a:spcPts val="4060"/>
              </a:lnSpc>
            </a:pPr>
          </a:p>
          <a:p>
            <a:pPr algn="ctr">
              <a:lnSpc>
                <a:spcPts val="4060"/>
              </a:lnSpc>
            </a:pPr>
            <a:r>
              <a:rPr lang="en-US" sz="2900" b="true">
                <a:solidFill>
                  <a:srgbClr val="000000"/>
                </a:solidFill>
                <a:latin typeface="Times New Roman Bold"/>
                <a:ea typeface="Times New Roman Bold"/>
                <a:cs typeface="Times New Roman Bold"/>
                <a:sym typeface="Times New Roman Bold"/>
              </a:rPr>
              <a:t>Machine Learning Models:</a:t>
            </a:r>
          </a:p>
          <a:p>
            <a:pPr algn="ctr">
              <a:lnSpc>
                <a:spcPts val="4060"/>
              </a:lnSpc>
            </a:pPr>
            <a:r>
              <a:rPr lang="en-US" sz="2900" b="true">
                <a:solidFill>
                  <a:srgbClr val="000000"/>
                </a:solidFill>
                <a:latin typeface="Times New Roman Bold"/>
                <a:ea typeface="Times New Roman Bold"/>
                <a:cs typeface="Times New Roman Bold"/>
                <a:sym typeface="Times New Roman Bold"/>
              </a:rPr>
              <a:t>Predict asset returns using regression models or time series analysis (ARIMA, LSTM).</a:t>
            </a:r>
          </a:p>
          <a:p>
            <a:pPr algn="ctr">
              <a:lnSpc>
                <a:spcPts val="4060"/>
              </a:lnSpc>
            </a:pPr>
            <a:r>
              <a:rPr lang="en-US" sz="2900" b="true">
                <a:solidFill>
                  <a:srgbClr val="000000"/>
                </a:solidFill>
                <a:latin typeface="Times New Roman Bold"/>
                <a:ea typeface="Times New Roman Bold"/>
                <a:cs typeface="Times New Roman Bold"/>
                <a:sym typeface="Times New Roman Bold"/>
              </a:rPr>
              <a:t>Cluster assets based on risk-return profiles using k-means or hierarchical clustering.</a:t>
            </a:r>
          </a:p>
          <a:p>
            <a:pPr algn="ctr">
              <a:lnSpc>
                <a:spcPts val="4060"/>
              </a:lnSpc>
            </a:pPr>
          </a:p>
          <a:p>
            <a:pPr algn="ctr">
              <a:lnSpc>
                <a:spcPts val="4060"/>
              </a:lnSpc>
            </a:pPr>
            <a:r>
              <a:rPr lang="en-US" sz="2900" b="true">
                <a:solidFill>
                  <a:srgbClr val="000000"/>
                </a:solidFill>
                <a:latin typeface="Times New Roman Bold"/>
                <a:ea typeface="Times New Roman Bold"/>
                <a:cs typeface="Times New Roman Bold"/>
                <a:sym typeface="Times New Roman Bold"/>
              </a:rPr>
              <a:t>Risk Analysis:</a:t>
            </a:r>
          </a:p>
          <a:p>
            <a:pPr algn="ctr">
              <a:lnSpc>
                <a:spcPts val="4060"/>
              </a:lnSpc>
            </a:pPr>
            <a:r>
              <a:rPr lang="en-US" sz="2900" b="true">
                <a:solidFill>
                  <a:srgbClr val="000000"/>
                </a:solidFill>
                <a:latin typeface="Times New Roman Bold"/>
                <a:ea typeface="Times New Roman Bold"/>
                <a:cs typeface="Times New Roman Bold"/>
                <a:sym typeface="Times New Roman Bold"/>
              </a:rPr>
              <a:t>Calculate portfolio metrics (Sharpe Ratio, Beta).</a:t>
            </a:r>
          </a:p>
          <a:p>
            <a:pPr algn="ctr">
              <a:lnSpc>
                <a:spcPts val="4060"/>
              </a:lnSpc>
            </a:pPr>
            <a:r>
              <a:rPr lang="en-US" sz="2900" b="true">
                <a:solidFill>
                  <a:srgbClr val="000000"/>
                </a:solidFill>
                <a:latin typeface="Times New Roman Bold"/>
                <a:ea typeface="Times New Roman Bold"/>
                <a:cs typeface="Times New Roman Bold"/>
                <a:sym typeface="Times New Roman Bold"/>
              </a:rPr>
              <a:t>Perform stress testing and scenario analysis.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2189184" y="294069"/>
            <a:ext cx="7942168" cy="2356485"/>
          </a:xfrm>
          <a:prstGeom prst="rect">
            <a:avLst/>
          </a:prstGeom>
        </p:spPr>
        <p:txBody>
          <a:bodyPr anchor="t" rtlCol="false" tIns="0" lIns="0" bIns="0" rIns="0">
            <a:spAutoFit/>
          </a:bodyPr>
          <a:lstStyle/>
          <a:p>
            <a:pPr algn="l">
              <a:lnSpc>
                <a:spcPts val="8970"/>
              </a:lnSpc>
            </a:pPr>
            <a:r>
              <a:rPr lang="en-US" b="true" sz="6500" spc="637">
                <a:solidFill>
                  <a:srgbClr val="FFFFFF"/>
                </a:solidFill>
                <a:latin typeface="Times New Roman Bold"/>
                <a:ea typeface="Times New Roman Bold"/>
                <a:cs typeface="Times New Roman Bold"/>
                <a:sym typeface="Times New Roman Bold"/>
              </a:rPr>
              <a:t>RESULTS AND DISCUSSION </a:t>
            </a:r>
          </a:p>
        </p:txBody>
      </p:sp>
      <p:sp>
        <p:nvSpPr>
          <p:cNvPr name="TextBox 6" id="6"/>
          <p:cNvSpPr txBox="true"/>
          <p:nvPr/>
        </p:nvSpPr>
        <p:spPr>
          <a:xfrm rot="0">
            <a:off x="0" y="2517204"/>
            <a:ext cx="18288000" cy="6647815"/>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Findings :</a:t>
            </a:r>
          </a:p>
          <a:p>
            <a:pPr algn="ctr">
              <a:lnSpc>
                <a:spcPts val="4759"/>
              </a:lnSpc>
            </a:pPr>
            <a:r>
              <a:rPr lang="en-US" sz="3399">
                <a:solidFill>
                  <a:srgbClr val="FFFFFF"/>
                </a:solidFill>
                <a:latin typeface="Times New Roman"/>
                <a:ea typeface="Times New Roman"/>
                <a:cs typeface="Times New Roman"/>
                <a:sym typeface="Times New Roman"/>
              </a:rPr>
              <a:t>Optimized portfolios demonstrated significantly higher Sharpe Ratios compared to baseline portfolios.</a:t>
            </a:r>
          </a:p>
          <a:p>
            <a:pPr algn="ctr">
              <a:lnSpc>
                <a:spcPts val="4759"/>
              </a:lnSpc>
            </a:pPr>
            <a:r>
              <a:rPr lang="en-US" sz="3399">
                <a:solidFill>
                  <a:srgbClr val="FFFFFF"/>
                </a:solidFill>
                <a:latin typeface="Times New Roman"/>
                <a:ea typeface="Times New Roman"/>
                <a:cs typeface="Times New Roman"/>
                <a:sym typeface="Times New Roman"/>
              </a:rPr>
              <a:t>Diversified portfolios had lower volatility and better risk-adjusted returns.</a:t>
            </a:r>
          </a:p>
          <a:p>
            <a:pPr algn="ctr">
              <a:lnSpc>
                <a:spcPts val="4759"/>
              </a:lnSpc>
            </a:pPr>
            <a:r>
              <a:rPr lang="en-US" sz="3399">
                <a:solidFill>
                  <a:srgbClr val="FFFFFF"/>
                </a:solidFill>
                <a:latin typeface="Times New Roman"/>
                <a:ea typeface="Times New Roman"/>
                <a:cs typeface="Times New Roman"/>
                <a:sym typeface="Times New Roman"/>
              </a:rPr>
              <a:t>Predictive models achieved an accuracy of XX% in forecasting asset returns.</a:t>
            </a:r>
          </a:p>
          <a:p>
            <a:pPr algn="ctr">
              <a:lnSpc>
                <a:spcPts val="4759"/>
              </a:lnSpc>
            </a:pPr>
          </a:p>
          <a:p>
            <a:pPr algn="ctr">
              <a:lnSpc>
                <a:spcPts val="4759"/>
              </a:lnSpc>
            </a:pPr>
            <a:r>
              <a:rPr lang="en-US" sz="3399">
                <a:solidFill>
                  <a:srgbClr val="FFFFFF"/>
                </a:solidFill>
                <a:latin typeface="Times New Roman"/>
                <a:ea typeface="Times New Roman"/>
                <a:cs typeface="Times New Roman"/>
                <a:sym typeface="Times New Roman"/>
              </a:rPr>
              <a:t>Insights:</a:t>
            </a:r>
          </a:p>
          <a:p>
            <a:pPr algn="ctr">
              <a:lnSpc>
                <a:spcPts val="4759"/>
              </a:lnSpc>
            </a:pPr>
            <a:r>
              <a:rPr lang="en-US" sz="3399">
                <a:solidFill>
                  <a:srgbClr val="FFFFFF"/>
                </a:solidFill>
                <a:latin typeface="Times New Roman"/>
                <a:ea typeface="Times New Roman"/>
                <a:cs typeface="Times New Roman"/>
                <a:sym typeface="Times New Roman"/>
              </a:rPr>
              <a:t>Importance of diversification in mitigating risk.</a:t>
            </a:r>
          </a:p>
          <a:p>
            <a:pPr algn="ctr">
              <a:lnSpc>
                <a:spcPts val="4759"/>
              </a:lnSpc>
            </a:pPr>
            <a:r>
              <a:rPr lang="en-US" sz="3399">
                <a:solidFill>
                  <a:srgbClr val="FFFFFF"/>
                </a:solidFill>
                <a:latin typeface="Times New Roman"/>
                <a:ea typeface="Times New Roman"/>
                <a:cs typeface="Times New Roman"/>
                <a:sym typeface="Times New Roman"/>
              </a:rPr>
              <a:t>Identification of high-performing assets for future investment.</a:t>
            </a:r>
          </a:p>
          <a:p>
            <a:pPr algn="ctr">
              <a:lnSpc>
                <a:spcPts val="4759"/>
              </a:lnSpc>
            </a:pPr>
            <a:r>
              <a:rPr lang="en-US" sz="3399">
                <a:solidFill>
                  <a:srgbClr val="FFFFFF"/>
                </a:solidFill>
                <a:latin typeface="Times New Roman"/>
                <a:ea typeface="Times New Roman"/>
                <a:cs typeface="Times New Roman"/>
                <a:sym typeface="Times New Roman"/>
              </a:rPr>
              <a:t>Practical guidelines for rebalancing portfolios based on market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DAGXwqI8WQE</dc:identifier>
  <dcterms:modified xsi:type="dcterms:W3CDTF">2011-08-01T06:04:30Z</dcterms:modified>
  <cp:revision>1</cp:revision>
  <dc:title>Sivasankaran Lisa Divyasree </dc:title>
</cp:coreProperties>
</file>