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3F85-7E9F-4EB8-A181-CE3075DCA272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913" y="1122363"/>
            <a:ext cx="10098157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the</a:t>
            </a:r>
            <a:br>
              <a:rPr lang="en-US" dirty="0" smtClean="0"/>
            </a:br>
            <a:r>
              <a:rPr lang="en-US" dirty="0" err="1" smtClean="0"/>
              <a:t>TypeScript</a:t>
            </a:r>
            <a:r>
              <a:rPr lang="en-US" dirty="0" smtClean="0"/>
              <a:t> Collections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Larry </a:t>
            </a:r>
            <a:r>
              <a:rPr lang="en-US" dirty="0" smtClean="0"/>
              <a:t>Diamond </a:t>
            </a:r>
            <a:r>
              <a:rPr lang="en-US" dirty="0" err="1" smtClean="0"/>
              <a:t>ldiamond</a:t>
            </a:r>
            <a:r>
              <a:rPr lang="en-US" dirty="0" smtClean="0"/>
              <a:t> at </a:t>
            </a:r>
            <a:r>
              <a:rPr lang="en-US" dirty="0" err="1" smtClean="0"/>
              <a:t>ldiamond</a:t>
            </a:r>
            <a:r>
              <a:rPr lang="en-US" dirty="0" smtClean="0"/>
              <a:t> </a:t>
            </a:r>
            <a:r>
              <a:rPr lang="en-US" smtClean="0"/>
              <a:t>dot com </a:t>
            </a:r>
          </a:p>
          <a:p>
            <a:r>
              <a:rPr lang="en-US" smtClean="0"/>
              <a:t>for </a:t>
            </a:r>
            <a:r>
              <a:rPr lang="en-US" dirty="0" err="1" smtClean="0"/>
              <a:t>OpenCamps</a:t>
            </a:r>
            <a:r>
              <a:rPr lang="en-US" dirty="0" smtClean="0"/>
              <a:t> November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 was writing JSPs &amp; Java and now I’m using </a:t>
            </a:r>
            <a:br>
              <a:rPr lang="en-US" dirty="0" smtClean="0"/>
            </a:br>
            <a:r>
              <a:rPr lang="en-US" dirty="0" err="1" smtClean="0"/>
              <a:t>TypeScript</a:t>
            </a:r>
            <a:r>
              <a:rPr lang="en-US" dirty="0" smtClean="0"/>
              <a:t> with AngularJS. </a:t>
            </a:r>
            <a:br>
              <a:rPr lang="en-US" dirty="0" smtClean="0"/>
            </a:br>
            <a:r>
              <a:rPr lang="en-US" b="1" dirty="0" smtClean="0"/>
              <a:t>Where did all my Collections go?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1825625"/>
            <a:ext cx="10893287" cy="4351338"/>
          </a:xfrm>
        </p:spPr>
        <p:txBody>
          <a:bodyPr/>
          <a:lstStyle/>
          <a:p>
            <a:r>
              <a:rPr lang="en-US" dirty="0" smtClean="0"/>
              <a:t>We “</a:t>
            </a:r>
            <a:r>
              <a:rPr lang="en-US" dirty="0" err="1" smtClean="0"/>
              <a:t>kinda</a:t>
            </a:r>
            <a:r>
              <a:rPr lang="en-US" dirty="0" smtClean="0"/>
              <a:t> </a:t>
            </a:r>
            <a:r>
              <a:rPr lang="en-US" dirty="0" err="1" smtClean="0"/>
              <a:t>sorta</a:t>
            </a:r>
            <a:r>
              <a:rPr lang="en-US" dirty="0" smtClean="0"/>
              <a:t> but not really” have some of the functionality</a:t>
            </a:r>
          </a:p>
          <a:p>
            <a:r>
              <a:rPr lang="en-US" dirty="0" smtClean="0"/>
              <a:t>There is an Array class,    </a:t>
            </a:r>
            <a:r>
              <a:rPr lang="en-US" sz="2400" dirty="0" smtClean="0">
                <a:solidFill>
                  <a:srgbClr val="7030A0"/>
                </a:solidFill>
              </a:rPr>
              <a:t>new Array&lt;</a:t>
            </a:r>
            <a:r>
              <a:rPr lang="en-US" sz="2400" dirty="0" err="1" smtClean="0">
                <a:solidFill>
                  <a:srgbClr val="7030A0"/>
                </a:solidFill>
              </a:rPr>
              <a:t>MyType</a:t>
            </a:r>
            <a:r>
              <a:rPr lang="en-US" sz="2400" dirty="0" smtClean="0">
                <a:solidFill>
                  <a:srgbClr val="7030A0"/>
                </a:solidFill>
              </a:rPr>
              <a:t>&gt;()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very JavaScript object can be accessed like it’s kind of a </a:t>
            </a:r>
            <a:r>
              <a:rPr lang="en-US" dirty="0" err="1" smtClean="0"/>
              <a:t>HashMap</a:t>
            </a:r>
            <a:r>
              <a:rPr lang="en-US" dirty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myobject</a:t>
            </a:r>
            <a:r>
              <a:rPr lang="en-US" sz="2400" dirty="0" smtClean="0">
                <a:solidFill>
                  <a:srgbClr val="7030A0"/>
                </a:solidFill>
              </a:rPr>
              <a:t> [‘</a:t>
            </a:r>
            <a:r>
              <a:rPr lang="en-US" sz="2400" dirty="0" err="1" smtClean="0">
                <a:solidFill>
                  <a:srgbClr val="7030A0"/>
                </a:solidFill>
              </a:rPr>
              <a:t>myfield</a:t>
            </a:r>
            <a:r>
              <a:rPr lang="en-US" sz="2400" dirty="0" smtClean="0">
                <a:solidFill>
                  <a:srgbClr val="7030A0"/>
                </a:solidFill>
              </a:rPr>
              <a:t>’]</a:t>
            </a:r>
          </a:p>
          <a:p>
            <a:endParaRPr lang="en-US" dirty="0"/>
          </a:p>
          <a:p>
            <a:r>
              <a:rPr lang="en-US" dirty="0" smtClean="0"/>
              <a:t>Sorting requires explicit sorting of elements which requires manual calls and wasn’t necessary in Java.   </a:t>
            </a:r>
            <a:r>
              <a:rPr lang="en-US" sz="2400" dirty="0" err="1" smtClean="0">
                <a:solidFill>
                  <a:srgbClr val="7030A0"/>
                </a:solidFill>
              </a:rPr>
              <a:t>myArray.sort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</a:rPr>
              <a:t>compareFunction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2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7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Ick.   </a:t>
            </a:r>
            <a:r>
              <a:rPr lang="en-US" dirty="0" smtClean="0"/>
              <a:t>What about the nice consistent APIs from </a:t>
            </a:r>
            <a:br>
              <a:rPr lang="en-US" dirty="0" smtClean="0"/>
            </a:br>
            <a:r>
              <a:rPr lang="en-US" dirty="0" smtClean="0"/>
              <a:t>the Java Collections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is a Microsoft sponsored language, and Microsoft hasn’t yet made their own Framework.   They’d port a C# API not an Oracle API.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 hasn’t ported Google Guava to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(not from a lack of requests)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Lodash</a:t>
            </a:r>
            <a:r>
              <a:rPr lang="en-US" dirty="0" smtClean="0"/>
              <a:t> and other JavaScript libraries have done some pieces but hasn’t created a consistent Collections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That’s where the </a:t>
            </a:r>
            <a:br>
              <a:rPr lang="en-US" dirty="0" smtClean="0"/>
            </a:br>
            <a:r>
              <a:rPr lang="en-US" dirty="0" err="1" smtClean="0"/>
              <a:t>TypeScript</a:t>
            </a:r>
            <a:r>
              <a:rPr lang="en-US" dirty="0" smtClean="0"/>
              <a:t> Collections Framework comes 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2501"/>
            <a:ext cx="10958565" cy="3160764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 install </a:t>
            </a:r>
            <a:r>
              <a:rPr lang="en-US" dirty="0" err="1" smtClean="0"/>
              <a:t>typescriptcollectionsframework</a:t>
            </a:r>
            <a:r>
              <a:rPr lang="en-US" dirty="0"/>
              <a:t> --</a:t>
            </a:r>
            <a:r>
              <a:rPr lang="en-US" dirty="0" smtClean="0"/>
              <a:t>save</a:t>
            </a:r>
          </a:p>
          <a:p>
            <a:r>
              <a:rPr lang="en-US" dirty="0"/>
              <a:t> </a:t>
            </a:r>
            <a:r>
              <a:rPr lang="en-US" dirty="0" smtClean="0"/>
              <a:t>( C ) means this is a class</a:t>
            </a:r>
          </a:p>
          <a:p>
            <a:r>
              <a:rPr lang="en-US" dirty="0"/>
              <a:t> </a:t>
            </a:r>
            <a:r>
              <a:rPr lang="en-US" dirty="0" smtClean="0"/>
              <a:t>( I ) means this is an interface</a:t>
            </a:r>
          </a:p>
        </p:txBody>
      </p:sp>
      <p:pic>
        <p:nvPicPr>
          <p:cNvPr id="1030" name="Picture 6" descr="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9301"/>
            <a:ext cx="7074922" cy="5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 Class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70" y="2530689"/>
            <a:ext cx="7544915" cy="5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What’s all those Immutable Interfaces?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498"/>
            <a:ext cx="10515600" cy="50874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Collections.unmodifiable</a:t>
            </a:r>
            <a:r>
              <a:rPr lang="en-US" dirty="0" smtClean="0"/>
              <a:t>&lt;whatever&gt; methods are a FAIL.</a:t>
            </a:r>
          </a:p>
          <a:p>
            <a:pPr marL="0" indent="0">
              <a:buNone/>
            </a:pPr>
            <a:r>
              <a:rPr lang="en-US" dirty="0" smtClean="0"/>
              <a:t>Always prefer compile time failures versus run time exceptions.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“Hey why did you change my map?   That caused a bug!”</a:t>
            </a:r>
          </a:p>
          <a:p>
            <a:pPr marL="0" indent="0">
              <a:buNone/>
            </a:pPr>
            <a:r>
              <a:rPr lang="en-US" dirty="0" smtClean="0"/>
              <a:t>If a method accepts an Immutable&lt;whatever&gt; then it guarantees it won’t change your object.</a:t>
            </a:r>
          </a:p>
          <a:p>
            <a:pPr marL="0" indent="0">
              <a:buNone/>
            </a:pPr>
            <a:r>
              <a:rPr lang="en-US" dirty="0" smtClean="0"/>
              <a:t>If you pass in an Immutable&lt;whatever&gt; then you protect yourself by not allowing the method to change your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Methods that exist to pass in an Immutable image of your Collection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immutableCollection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immutableList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immutableSet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immutableMap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185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compare object?</a:t>
            </a:r>
            <a:br>
              <a:rPr lang="en-US" dirty="0" smtClean="0"/>
            </a:br>
            <a:r>
              <a:rPr lang="en-US" dirty="0" smtClean="0"/>
              <a:t>.equals(), .</a:t>
            </a:r>
            <a:r>
              <a:rPr lang="en-US" dirty="0" err="1" smtClean="0"/>
              <a:t>hashCode</a:t>
            </a:r>
            <a:r>
              <a:rPr lang="en-US" dirty="0" smtClean="0"/>
              <a:t>() and natural 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insisted that every object implement .equals and .</a:t>
            </a:r>
            <a:r>
              <a:rPr lang="en-US" dirty="0" err="1" smtClean="0"/>
              <a:t>hashCode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could, they owned the language.   Me not so much.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Lists require a Collectable object that provides the equals method (and I provide an </a:t>
            </a:r>
            <a:r>
              <a:rPr lang="en-US" dirty="0" err="1" smtClean="0">
                <a:sym typeface="Wingdings" panose="05000000000000000000" pitchFamily="2" charset="2"/>
              </a:rPr>
              <a:t>AllFieldCollectable</a:t>
            </a:r>
            <a:r>
              <a:rPr lang="en-US" dirty="0" smtClean="0">
                <a:sym typeface="Wingdings" panose="05000000000000000000" pitchFamily="2" charset="2"/>
              </a:rPr>
              <a:t> object)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HashMaps</a:t>
            </a:r>
            <a:r>
              <a:rPr lang="en-US" dirty="0" smtClean="0">
                <a:sym typeface="Wingdings" panose="05000000000000000000" pitchFamily="2" charset="2"/>
              </a:rPr>
              <a:t> require a </a:t>
            </a:r>
            <a:r>
              <a:rPr lang="en-US" dirty="0" err="1" smtClean="0">
                <a:sym typeface="Wingdings" panose="05000000000000000000" pitchFamily="2" charset="2"/>
              </a:rPr>
              <a:t>Hashable</a:t>
            </a:r>
            <a:r>
              <a:rPr lang="en-US" dirty="0" smtClean="0">
                <a:sym typeface="Wingdings" panose="05000000000000000000" pitchFamily="2" charset="2"/>
              </a:rPr>
              <a:t> object that provides the equals and </a:t>
            </a:r>
            <a:r>
              <a:rPr lang="en-US" dirty="0" err="1" smtClean="0">
                <a:sym typeface="Wingdings" panose="05000000000000000000" pitchFamily="2" charset="2"/>
              </a:rPr>
              <a:t>hashCode</a:t>
            </a:r>
            <a:r>
              <a:rPr lang="en-US" dirty="0" smtClean="0">
                <a:sym typeface="Wingdings" panose="05000000000000000000" pitchFamily="2" charset="2"/>
              </a:rPr>
              <a:t> methods (and I provide an </a:t>
            </a:r>
            <a:r>
              <a:rPr lang="en-US" dirty="0" err="1" smtClean="0">
                <a:sym typeface="Wingdings" panose="05000000000000000000" pitchFamily="2" charset="2"/>
              </a:rPr>
              <a:t>AllFieldHashable</a:t>
            </a:r>
            <a:r>
              <a:rPr lang="en-US" dirty="0" smtClean="0">
                <a:sym typeface="Wingdings" panose="05000000000000000000" pitchFamily="2" charset="2"/>
              </a:rPr>
              <a:t> object)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Sorted objects require a Comparator object (and I provide a </a:t>
            </a:r>
            <a:r>
              <a:rPr lang="en-US" dirty="0" err="1" smtClean="0">
                <a:sym typeface="Wingdings" panose="05000000000000000000" pitchFamily="2" charset="2"/>
              </a:rPr>
              <a:t>stringComparator</a:t>
            </a:r>
            <a:r>
              <a:rPr lang="en-US" dirty="0" smtClean="0">
                <a:sym typeface="Wingdings" panose="05000000000000000000" pitchFamily="2" charset="2"/>
              </a:rPr>
              <a:t> and a </a:t>
            </a:r>
            <a:r>
              <a:rPr lang="en-US" dirty="0" err="1" smtClean="0">
                <a:sym typeface="Wingdings" panose="05000000000000000000" pitchFamily="2" charset="2"/>
              </a:rPr>
              <a:t>numberComparator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3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put native objects into Collections and objects that aren’t written with support for the </a:t>
            </a:r>
            <a:r>
              <a:rPr lang="en-US" dirty="0" err="1" smtClean="0"/>
              <a:t>TypeScript</a:t>
            </a:r>
            <a:r>
              <a:rPr lang="en-US" dirty="0" smtClean="0"/>
              <a:t> Collection Framework.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89" y="1994169"/>
            <a:ext cx="11498093" cy="41827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tsData:TreeSet</a:t>
            </a:r>
            <a:r>
              <a:rPr lang="en-US" dirty="0"/>
              <a:t>&lt;string&gt; = new </a:t>
            </a:r>
            <a:r>
              <a:rPr lang="en-US" dirty="0" err="1"/>
              <a:t>TreeSet</a:t>
            </a:r>
            <a:r>
              <a:rPr lang="en-US" dirty="0"/>
              <a:t>&lt;string&gt;(</a:t>
            </a:r>
            <a:r>
              <a:rPr lang="en-US" dirty="0" err="1"/>
              <a:t>Collections.getStringComparator</a:t>
            </a:r>
            <a:r>
              <a:rPr lang="en-US" dirty="0"/>
              <a:t>());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this.tsData.add</a:t>
            </a:r>
            <a:r>
              <a:rPr lang="en-US" dirty="0"/>
              <a:t> ("Cat");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this.tsData.add</a:t>
            </a:r>
            <a:r>
              <a:rPr lang="en-US" dirty="0"/>
              <a:t> ("Squirrel");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this.tsData.add</a:t>
            </a:r>
            <a:r>
              <a:rPr lang="en-US" dirty="0"/>
              <a:t> ("Dog");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this.tsData.remove</a:t>
            </a:r>
            <a:r>
              <a:rPr lang="en-US" dirty="0"/>
              <a:t> ("</a:t>
            </a:r>
            <a:r>
              <a:rPr lang="en-US" dirty="0" err="1"/>
              <a:t>OtherElement</a:t>
            </a:r>
            <a:r>
              <a:rPr lang="en-US" dirty="0"/>
              <a:t>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(let </a:t>
            </a:r>
            <a:r>
              <a:rPr lang="en-US" dirty="0" err="1"/>
              <a:t>iter:JIterator</a:t>
            </a:r>
            <a:r>
              <a:rPr lang="en-US" dirty="0"/>
              <a:t>&lt;string&gt; = </a:t>
            </a:r>
            <a:r>
              <a:rPr lang="en-US" dirty="0" err="1"/>
              <a:t>this.tsData.iterator</a:t>
            </a:r>
            <a:r>
              <a:rPr lang="en-US" dirty="0"/>
              <a:t>(); </a:t>
            </a:r>
            <a:r>
              <a:rPr lang="en-US" dirty="0" err="1"/>
              <a:t>iter.hasNext</a:t>
            </a:r>
            <a:r>
              <a:rPr lang="en-US" dirty="0"/>
              <a:t>(); ) {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let </a:t>
            </a:r>
            <a:r>
              <a:rPr lang="en-US" dirty="0" err="1"/>
              <a:t>ostr:string</a:t>
            </a:r>
            <a:r>
              <a:rPr lang="en-US" dirty="0"/>
              <a:t> = </a:t>
            </a:r>
            <a:r>
              <a:rPr lang="en-US" dirty="0" err="1"/>
              <a:t>iter.next</a:t>
            </a:r>
            <a:r>
              <a:rPr lang="en-US" dirty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console.log (</a:t>
            </a:r>
            <a:r>
              <a:rPr lang="en-US" dirty="0" err="1"/>
              <a:t>ostr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</a:t>
            </a:r>
            <a:r>
              <a:rPr lang="en-US" dirty="0" err="1"/>
              <a:t>str</a:t>
            </a:r>
            <a:r>
              <a:rPr lang="en-US" dirty="0"/>
              <a:t> of </a:t>
            </a:r>
            <a:r>
              <a:rPr lang="en-US" dirty="0" err="1"/>
              <a:t>tsData</a:t>
            </a:r>
            <a:r>
              <a:rPr lang="en-US" dirty="0" smtClean="0"/>
              <a:t>"&gt; &lt;</a:t>
            </a:r>
            <a:r>
              <a:rPr lang="en-US" dirty="0"/>
              <a:t>button (click)="</a:t>
            </a:r>
            <a:r>
              <a:rPr lang="en-US" dirty="0" err="1"/>
              <a:t>removeTreeSetEntry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 smtClean="0"/>
              <a:t>);"&gt; &lt;/</a:t>
            </a:r>
            <a:r>
              <a:rPr lang="en-US" dirty="0"/>
              <a:t>button</a:t>
            </a:r>
            <a:r>
              <a:rPr lang="en-US" dirty="0" smtClean="0"/>
              <a:t>&gt; &lt;/</a:t>
            </a:r>
            <a:r>
              <a:rPr lang="en-US" dirty="0"/>
              <a:t>li&gt;</a:t>
            </a:r>
          </a:p>
        </p:txBody>
      </p:sp>
    </p:spTree>
    <p:extLst>
      <p:ext uri="{BB962C8B-B14F-4D97-AF65-F5344CB8AC3E}">
        <p14:creationId xmlns:p14="http://schemas.microsoft.com/office/powerpoint/2010/main" val="344587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Introduction to the TypeScript Collections Framework</vt:lpstr>
      <vt:lpstr>I was writing JSPs &amp; Java and now I’m using  TypeScript with AngularJS.  Where did all my Collections go?</vt:lpstr>
      <vt:lpstr>Ick.   What about the nice consistent APIs from  the Java Collections Framework?</vt:lpstr>
      <vt:lpstr>That’s where the  TypeScript Collections Framework comes in.</vt:lpstr>
      <vt:lpstr>What’s all those Immutable Interfaces?</vt:lpstr>
      <vt:lpstr>How do you compare object? .equals(), .hashCode() and natural ordering?</vt:lpstr>
      <vt:lpstr>You can put native objects into Collections and objects that aren’t written with support for the TypeScript Collection Framework.</vt:lpstr>
    </vt:vector>
  </TitlesOfParts>
  <Company>Dealertrack,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TypeScript Collections Framework</dc:title>
  <dc:creator>Diamond, Larry (CAI - North Hills)</dc:creator>
  <cp:lastModifiedBy>Larry Diamond</cp:lastModifiedBy>
  <cp:revision>11</cp:revision>
  <cp:lastPrinted>2017-11-08T16:04:06Z</cp:lastPrinted>
  <dcterms:created xsi:type="dcterms:W3CDTF">2017-11-08T15:00:36Z</dcterms:created>
  <dcterms:modified xsi:type="dcterms:W3CDTF">2017-11-09T00:49:51Z</dcterms:modified>
</cp:coreProperties>
</file>