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424" r:id="rId3"/>
    <p:sldId id="425" r:id="rId4"/>
    <p:sldId id="426" r:id="rId5"/>
    <p:sldId id="350" r:id="rId6"/>
    <p:sldId id="351" r:id="rId7"/>
    <p:sldId id="480" r:id="rId8"/>
    <p:sldId id="481" r:id="rId9"/>
    <p:sldId id="391" r:id="rId10"/>
    <p:sldId id="479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395" r:id="rId19"/>
    <p:sldId id="452" r:id="rId20"/>
    <p:sldId id="393" r:id="rId21"/>
    <p:sldId id="394" r:id="rId22"/>
    <p:sldId id="396" r:id="rId23"/>
    <p:sldId id="397" r:id="rId24"/>
    <p:sldId id="398" r:id="rId25"/>
    <p:sldId id="400" r:id="rId26"/>
    <p:sldId id="401" r:id="rId27"/>
    <p:sldId id="402" r:id="rId28"/>
    <p:sldId id="403" r:id="rId29"/>
    <p:sldId id="451" r:id="rId30"/>
    <p:sldId id="454" r:id="rId31"/>
    <p:sldId id="456" r:id="rId32"/>
    <p:sldId id="459" r:id="rId33"/>
    <p:sldId id="461" r:id="rId34"/>
    <p:sldId id="460" r:id="rId35"/>
    <p:sldId id="469" r:id="rId36"/>
    <p:sldId id="470" r:id="rId37"/>
    <p:sldId id="471" r:id="rId38"/>
    <p:sldId id="473" r:id="rId39"/>
    <p:sldId id="474" r:id="rId40"/>
    <p:sldId id="475" r:id="rId41"/>
    <p:sldId id="476" r:id="rId42"/>
    <p:sldId id="477" r:id="rId43"/>
    <p:sldId id="478" r:id="rId44"/>
    <p:sldId id="482" r:id="rId45"/>
  </p:sldIdLst>
  <p:sldSz cx="9144000" cy="6858000" type="screen4x3"/>
  <p:notesSz cx="6794500" cy="9931400"/>
  <p:defaultTextStyle>
    <a:defPPr>
      <a:defRPr lang="es-E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l"/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l"/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l"/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l"/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l"/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BE41DF77-6891-4542-AADA-A2321F8DCA8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04715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481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noProof="0" smtClean="0"/>
              <a:t>Haga clic para modificar el estilo de texto del patrón</a:t>
            </a:r>
          </a:p>
          <a:p>
            <a:pPr lvl="1"/>
            <a:r>
              <a:rPr lang="es-ES" altLang="es-AR" noProof="0" smtClean="0"/>
              <a:t>Segundo nivel</a:t>
            </a:r>
          </a:p>
          <a:p>
            <a:pPr lvl="2"/>
            <a:r>
              <a:rPr lang="es-ES" altLang="es-AR" noProof="0" smtClean="0"/>
              <a:t>Tercer nivel</a:t>
            </a:r>
          </a:p>
          <a:p>
            <a:pPr lvl="3"/>
            <a:r>
              <a:rPr lang="es-ES" altLang="es-AR" noProof="0" smtClean="0"/>
              <a:t>Cuarto nivel</a:t>
            </a:r>
          </a:p>
          <a:p>
            <a:pPr lvl="4"/>
            <a:r>
              <a:rPr lang="es-ES" altLang="es-AR" noProof="0" smtClean="0"/>
              <a:t>Quinto nivel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0FFAC73-C99E-4A6B-9ECC-F1F338CEE48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9978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AR" noProof="0" smtClean="0"/>
              <a:t>Haga clic para modificar el estilo de título del patrón</a:t>
            </a:r>
          </a:p>
        </p:txBody>
      </p:sp>
      <p:sp>
        <p:nvSpPr>
          <p:cNvPr id="513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s-ES" altLang="es-AR" noProof="0" smtClean="0"/>
              <a:t>Haga clic para modificar el estilo de subtítulo del patrón</a:t>
            </a:r>
          </a:p>
        </p:txBody>
      </p:sp>
      <p:sp>
        <p:nvSpPr>
          <p:cNvPr id="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F3815FB-A32C-4A40-B02F-20FD58D23E4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978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BCF1-219E-40C4-A51F-0DDAD34435B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177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304800"/>
            <a:ext cx="1951038" cy="5514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8" y="304800"/>
            <a:ext cx="5700712" cy="5514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F9705-34A2-4264-AAD8-0FFAA83CFEC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9902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ABC4E-63A6-4B1E-A275-0A2B1F28BF0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4477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26B76-9B67-4C7F-91FA-CF36A51C24E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698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17049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17049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52217-50E2-49D2-A254-465F61F7295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900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F891F-3465-40C1-B0A4-634987D709C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4555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208DA-693A-4344-8740-E24712DC619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0477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95AA6-056B-4B9F-9A9C-B93D98DA9C1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1451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190A2-4089-4010-A0AB-EF7EA6616A9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561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1F9A3-955E-4500-976A-563A30A7A54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5548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gray">
          <a:xfrm>
            <a:off x="762000" y="6778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s-ES_tradnl" altLang="es-AR" sz="2400" smtClean="0">
              <a:latin typeface="Tahoma" pitchFamily="34" charset="0"/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gray">
          <a:xfrm>
            <a:off x="442913" y="14684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s-ES_tradnl" altLang="es-AR" sz="2400" smtClean="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048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049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6BCF7D49-557D-4E51-991E-DE15F04FB76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://www.hal-pc.org/journal/2004/04_jan/Picture1.jpg" TargetMode="External"/><Relationship Id="rId7" Type="http://schemas.openxmlformats.org/officeDocument/2006/relationships/image" Target="http://www.hal-pc.org/journal/2004/04_jan/Picture3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http://www.hal-pc.org/journal/2004/04_jan/Picture2.jpg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FD199-3034-48B5-BBFB-8678ED9183F0}" type="slidenum">
              <a:rPr lang="es-ES" altLang="es-AR"/>
              <a:pPr>
                <a:defRPr/>
              </a:pPr>
              <a:t>1</a:t>
            </a:fld>
            <a:endParaRPr lang="es-ES" altLang="es-A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Sistemas Operativos </a:t>
            </a:r>
            <a:endParaRPr lang="es-ES" altLang="es-AR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Algo de Sistemas Operativos, Arquitecturas y Paralelismo</a:t>
            </a:r>
            <a:endParaRPr lang="es-ES" alt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Hyper Threading y otros</a:t>
            </a:r>
            <a:endParaRPr lang="es-AR" altLang="es-AR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34BBF-C083-4C0A-B31A-0B9357585164}" type="slidenum">
              <a:rPr lang="es-ES" altLang="es-AR"/>
              <a:pPr>
                <a:defRPr/>
              </a:pPr>
              <a:t>10</a:t>
            </a:fld>
            <a:endParaRPr lang="es-ES" altLang="es-AR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33563"/>
            <a:ext cx="63246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DA990-368F-45A5-8F2D-0BDE77058303}" type="slidenum">
              <a:rPr lang="es-ES" altLang="es-AR"/>
              <a:pPr>
                <a:defRPr/>
              </a:pPr>
              <a:t>11</a:t>
            </a:fld>
            <a:endParaRPr lang="es-ES" altLang="es-A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z="2800" smtClean="0">
                <a:latin typeface="Arial" charset="0"/>
              </a:rPr>
              <a:t>  Multiprocesador      			</a:t>
            </a:r>
            <a:endParaRPr lang="es-AR" altLang="es-AR" sz="2800" smtClean="0">
              <a:latin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  <a:sym typeface="Wingdings" pitchFamily="2" charset="2"/>
              </a:rPr>
              <a:t>      Memoria Única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  <a:sym typeface="Wingdings" pitchFamily="2" charset="2"/>
              </a:rPr>
              <a:t>      (Fuertemente Acoplado)</a:t>
            </a:r>
          </a:p>
          <a:p>
            <a:pPr eaLnBrk="1" hangingPunct="1">
              <a:buFont typeface="Wingdings" pitchFamily="2" charset="2"/>
              <a:buNone/>
            </a:pPr>
            <a:endParaRPr lang="es-AR" altLang="es-AR" sz="2800" smtClean="0">
              <a:latin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  <a:sym typeface="Wingdings" pitchFamily="2" charset="2"/>
              </a:rPr>
              <a:t>	  Memoria Distribuida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  <a:sym typeface="Wingdings" pitchFamily="2" charset="2"/>
              </a:rPr>
              <a:t>     (Debilmente Acoplado) (en Red)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  <a:sym typeface="Wingdings" pitchFamily="2" charset="2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  <a:sym typeface="Wingdings" pitchFamily="2" charset="2"/>
              </a:rPr>
              <a:t>      Sistemas Distribuidos o Multicomputadoras</a:t>
            </a:r>
            <a:endParaRPr lang="es-ES" altLang="es-AR" sz="28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7688-23E0-49FF-B2D1-4D93F3B1AC6F}" type="slidenum">
              <a:rPr lang="es-ES" altLang="es-AR"/>
              <a:pPr>
                <a:defRPr/>
              </a:pPr>
              <a:t>12</a:t>
            </a:fld>
            <a:endParaRPr lang="es-ES" altLang="es-A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Memorias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 		 UMA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		 NUMA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		 NORMA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		 COMA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		 cc-NUMA  o SMP2</a:t>
            </a:r>
            <a:endParaRPr lang="es-ES" altLang="es-A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262E7-EC5A-4EB1-8FCD-CCBB9B6E7254}" type="slidenum">
              <a:rPr lang="es-ES" altLang="es-AR"/>
              <a:pPr>
                <a:defRPr/>
              </a:pPr>
              <a:t>13</a:t>
            </a:fld>
            <a:endParaRPr lang="es-ES" altLang="es-A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UMA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 		</a:t>
            </a:r>
            <a:endParaRPr lang="es-ES" altLang="es-AR" smtClean="0">
              <a:latin typeface="Arial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209800" y="3352800"/>
          <a:ext cx="38862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Imagen de mapa de bits" r:id="rId3" imgW="3029373" imgH="905001" progId="Paint.Picture">
                  <p:embed/>
                </p:oleObj>
              </mc:Choice>
              <mc:Fallback>
                <p:oleObj name="Imagen de mapa de bits" r:id="rId3" imgW="3029373" imgH="90500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38862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8C5C8-8EE2-42A7-BB6B-7C041C38C69A}" type="slidenum">
              <a:rPr lang="es-ES" altLang="es-AR"/>
              <a:pPr>
                <a:defRPr/>
              </a:pPr>
              <a:t>14</a:t>
            </a:fld>
            <a:endParaRPr lang="es-ES" altLang="es-A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NUMA/NORMA/ccNUMA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 		</a:t>
            </a:r>
            <a:endParaRPr lang="es-ES" altLang="es-AR" smtClean="0">
              <a:latin typeface="Arial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2667000" y="2895600"/>
          <a:ext cx="3249613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Imagen de mapa de bits" r:id="rId3" imgW="3247619" imgH="2695951" progId="Paint.Picture">
                  <p:embed/>
                </p:oleObj>
              </mc:Choice>
              <mc:Fallback>
                <p:oleObj name="Imagen de mapa de bits" r:id="rId3" imgW="3247619" imgH="269595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249613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9C003-9EA7-4B45-A3FD-80F86A882637}" type="slidenum">
              <a:rPr lang="es-ES" altLang="es-AR"/>
              <a:pPr>
                <a:defRPr/>
              </a:pPr>
              <a:t>15</a:t>
            </a:fld>
            <a:endParaRPr lang="es-ES" altLang="es-A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s-AR" altLang="es-AR" sz="2800" smtClean="0">
                <a:latin typeface="Arial" charset="0"/>
              </a:rPr>
              <a:t>   CACHE  (bus compartido)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			Snoopy  - Write-through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		Consistencia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			00 Limpia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			01 Compartida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			10 Sucia por este procesador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			11 Inválida en este procesador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altLang="es-AR" sz="28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    	¿Qué pasa sino se comparte bus?	</a:t>
            </a:r>
            <a:endParaRPr lang="es-ES" altLang="es-AR" sz="28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EFB09-FFA6-4416-8067-F84031CC7576}" type="slidenum">
              <a:rPr lang="es-ES" altLang="es-AR"/>
              <a:pPr>
                <a:defRPr/>
              </a:pPr>
              <a:t>16</a:t>
            </a:fld>
            <a:endParaRPr lang="es-ES" altLang="es-A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Vocabulario: Memoria Cache (TLB)</a:t>
            </a:r>
            <a:endParaRPr lang="es-ES" altLang="es-AR" smtClean="0"/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1328738" y="1524000"/>
          <a:ext cx="6519862" cy="51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Imagen de mapa de bits" r:id="rId3" imgW="7249537" imgH="5687219" progId="Paint.Picture">
                  <p:embed/>
                </p:oleObj>
              </mc:Choice>
              <mc:Fallback>
                <p:oleObj name="Imagen de mapa de bits" r:id="rId3" imgW="7249537" imgH="56872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524000"/>
                        <a:ext cx="6519862" cy="511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172C5-DFF6-4753-BAF2-9FA95D603411}" type="slidenum">
              <a:rPr lang="es-ES" altLang="es-AR"/>
              <a:pPr>
                <a:defRPr/>
              </a:pPr>
              <a:t>17</a:t>
            </a:fld>
            <a:endParaRPr lang="es-ES" altLang="es-A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altLang="es-AR" sz="2800" smtClean="0">
                <a:latin typeface="Arial" charset="0"/>
              </a:rPr>
              <a:t>Sistemas Distribuidos (sirven para ...)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altLang="es-AR" sz="28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Cooperar  (MPI, PVM, DSM, etc.)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Compartir (archivos, directorios, etc.)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Servidores (Modelo Cliente/Servidor,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 RPC)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 Clusters </a:t>
            </a:r>
            <a:r>
              <a:rPr lang="es-AR" altLang="es-AR" sz="2800" smtClean="0">
                <a:latin typeface="Arial" charset="0"/>
                <a:sym typeface="Wingdings" pitchFamily="2" charset="2"/>
              </a:rPr>
              <a:t> GRID</a:t>
            </a:r>
            <a:r>
              <a:rPr lang="es-AR" altLang="es-AR" sz="2800" smtClean="0">
                <a:latin typeface="Arial" charset="0"/>
              </a:rPr>
              <a:t> </a:t>
            </a:r>
            <a:r>
              <a:rPr lang="es-AR" altLang="es-AR" sz="2800" smtClean="0">
                <a:latin typeface="Arial" charset="0"/>
                <a:sym typeface="Wingdings" pitchFamily="2" charset="2"/>
              </a:rPr>
              <a:t></a:t>
            </a:r>
            <a:r>
              <a:rPr lang="es-AR" altLang="es-AR" sz="2800" smtClean="0">
                <a:latin typeface="Arial" charset="0"/>
              </a:rPr>
              <a:t> CLOUD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altLang="es-AR" sz="28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altLang="es-A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57A3E-FA66-48F5-A048-5CA83052CCD8}" type="slidenum">
              <a:rPr lang="es-ES" altLang="es-AR"/>
              <a:pPr>
                <a:defRPr/>
              </a:pPr>
              <a:t>18</a:t>
            </a:fld>
            <a:endParaRPr lang="es-ES" altLang="es-A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Cores</a:t>
            </a:r>
            <a:endParaRPr lang="es-ES" altLang="es-AR" smtClean="0"/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2438400" y="2362200"/>
          <a:ext cx="35433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Imagen de mapa de bits" r:id="rId3" imgW="3543795" imgH="3057143" progId="Paint.Picture">
                  <p:embed/>
                </p:oleObj>
              </mc:Choice>
              <mc:Fallback>
                <p:oleObj name="Imagen de mapa de bits" r:id="rId3" imgW="3543795" imgH="305714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35433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A49BD-57CC-40DB-A74E-EC8940209C18}" type="slidenum">
              <a:rPr lang="es-ES" altLang="es-AR"/>
              <a:pPr>
                <a:defRPr/>
              </a:pPr>
              <a:t>19</a:t>
            </a:fld>
            <a:endParaRPr lang="es-ES" altLang="es-AR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Cores</a:t>
            </a:r>
            <a:endParaRPr lang="es-ES" altLang="es-AR" smtClean="0"/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AR" altLang="es-AR" smtClean="0"/>
          </a:p>
        </p:txBody>
      </p:sp>
      <p:pic>
        <p:nvPicPr>
          <p:cNvPr id="21509" name="Picture 1028" descr="C:\bevi\virus\barcelona-block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28800"/>
            <a:ext cx="62865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9B391-DDA9-4D71-9979-3E99E61A3466}" type="slidenum">
              <a:rPr lang="es-ES" altLang="es-AR"/>
              <a:pPr>
                <a:defRPr/>
              </a:pPr>
              <a:t>2</a:t>
            </a:fld>
            <a:endParaRPr lang="es-ES" altLang="es-A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¿Qué es un Sistema Operativo?</a:t>
            </a:r>
            <a:endParaRPr lang="es-ES" altLang="es-A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l"/>
            </a:pPr>
            <a:r>
              <a:rPr lang="es-AR" altLang="es-AR" b="1" smtClean="0">
                <a:latin typeface="Arial" charset="0"/>
                <a:cs typeface="Times New Roman" charset="0"/>
              </a:rPr>
              <a:t>Administra recursos</a:t>
            </a:r>
            <a:endParaRPr lang="en-US" altLang="es-AR" b="1" smtClean="0">
              <a:latin typeface="Arial" charset="0"/>
              <a:cs typeface="Times New Roman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  <a:cs typeface="Times New Roman" charset="0"/>
              </a:rPr>
              <a:t>Arma una máquina virtual</a:t>
            </a:r>
            <a:r>
              <a:rPr lang="es-ES" altLang="es-AR" smtClean="0">
                <a:latin typeface="Arial" charset="0"/>
              </a:rPr>
              <a:t> (visión y función)</a:t>
            </a:r>
            <a:endParaRPr lang="es-SV" altLang="es-AR" smtClean="0">
              <a:latin typeface="Arial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s-SV" altLang="es-AR" smtClean="0">
                <a:latin typeface="Arial" charset="0"/>
              </a:rPr>
              <a:t>Comunicación con el usuario (visión y estímulos)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SV" altLang="es-AR" smtClean="0">
                <a:latin typeface="Arial" charset="0"/>
              </a:rPr>
              <a:t>Facilita el uso (herramientas, bibliotecas, etc.)</a:t>
            </a:r>
            <a:endParaRPr lang="es-ES" altLang="es-A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44428-097D-4B01-B0E2-F260370F66A6}" type="slidenum">
              <a:rPr lang="es-ES" altLang="es-AR"/>
              <a:pPr>
                <a:defRPr/>
              </a:pPr>
              <a:t>20</a:t>
            </a:fld>
            <a:endParaRPr lang="es-ES" altLang="es-A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Cores</a:t>
            </a:r>
            <a:endParaRPr lang="es-ES" altLang="es-AR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38375"/>
            <a:ext cx="68580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D6F22-9566-4997-817B-D1F37C549ED8}" type="slidenum">
              <a:rPr lang="es-ES" altLang="es-AR"/>
              <a:pPr>
                <a:defRPr/>
              </a:pPr>
              <a:t>21</a:t>
            </a:fld>
            <a:endParaRPr lang="es-ES" altLang="es-AR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PCIs</a:t>
            </a:r>
            <a:endParaRPr lang="es-ES" altLang="es-AR" smtClean="0"/>
          </a:p>
        </p:txBody>
      </p:sp>
      <p:graphicFrame>
        <p:nvGraphicFramePr>
          <p:cNvPr id="23556" name="Object 1030"/>
          <p:cNvGraphicFramePr>
            <a:graphicFrameLocks noChangeAspect="1"/>
          </p:cNvGraphicFramePr>
          <p:nvPr/>
        </p:nvGraphicFramePr>
        <p:xfrm>
          <a:off x="2133600" y="1676400"/>
          <a:ext cx="49911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Imagen de mapa de bits" r:id="rId3" imgW="4990476" imgH="3895238" progId="Paint.Picture">
                  <p:embed/>
                </p:oleObj>
              </mc:Choice>
              <mc:Fallback>
                <p:oleObj name="Imagen de mapa de bits" r:id="rId3" imgW="4990476" imgH="3895238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9911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AC415-27A1-400C-BD9D-521BAFB7521B}" type="slidenum">
              <a:rPr lang="es-ES" altLang="es-AR"/>
              <a:pPr>
                <a:defRPr/>
              </a:pPr>
              <a:t>22</a:t>
            </a:fld>
            <a:endParaRPr lang="es-ES" altLang="es-A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PCIs</a:t>
            </a:r>
            <a:endParaRPr lang="es-ES" altLang="es-AR" smtClean="0"/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1676400" y="1828800"/>
          <a:ext cx="6629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Imagen de mapa de bits" r:id="rId3" imgW="3742857" imgH="2723810" progId="Paint.Picture">
                  <p:embed/>
                </p:oleObj>
              </mc:Choice>
              <mc:Fallback>
                <p:oleObj name="Imagen de mapa de bits" r:id="rId3" imgW="3742857" imgH="27238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6629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E9CF3-9E42-473C-BC2B-7A15A8BA4C50}" type="slidenum">
              <a:rPr lang="es-ES" altLang="es-AR"/>
              <a:pPr>
                <a:defRPr/>
              </a:pPr>
              <a:t>23</a:t>
            </a:fld>
            <a:endParaRPr lang="es-ES" altLang="es-A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Mejora de Comunicación (Switch)</a:t>
            </a:r>
            <a:endParaRPr lang="es-ES" altLang="es-AR" smtClean="0"/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1828800" y="1981200"/>
          <a:ext cx="586740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Imagen de mapa de bits" r:id="rId3" imgW="2734057" imgH="2600000" progId="Paint.Picture">
                  <p:embed/>
                </p:oleObj>
              </mc:Choice>
              <mc:Fallback>
                <p:oleObj name="Imagen de mapa de bits" r:id="rId3" imgW="2734057" imgH="26000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86740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2C9A6-86D7-416A-B456-BCF376FBA972}" type="slidenum">
              <a:rPr lang="es-ES" altLang="es-AR"/>
              <a:pPr>
                <a:defRPr/>
              </a:pPr>
              <a:t>24</a:t>
            </a:fld>
            <a:endParaRPr lang="es-ES" altLang="es-AR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PCI Express</a:t>
            </a:r>
            <a:endParaRPr lang="es-ES" altLang="es-AR" smtClean="0"/>
          </a:p>
        </p:txBody>
      </p:sp>
      <p:graphicFrame>
        <p:nvGraphicFramePr>
          <p:cNvPr id="26628" name="Object 1027"/>
          <p:cNvGraphicFramePr>
            <a:graphicFrameLocks noChangeAspect="1"/>
          </p:cNvGraphicFramePr>
          <p:nvPr/>
        </p:nvGraphicFramePr>
        <p:xfrm>
          <a:off x="1600200" y="1828800"/>
          <a:ext cx="60960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Imagen de mapa de bits" r:id="rId3" imgW="4142857" imgH="3266667" progId="Paint.Picture">
                  <p:embed/>
                </p:oleObj>
              </mc:Choice>
              <mc:Fallback>
                <p:oleObj name="Imagen de mapa de bits" r:id="rId3" imgW="4142857" imgH="3266667" progId="Paint.Picture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60960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D111-5838-4248-9F60-B0F9E3ED91D6}" type="slidenum">
              <a:rPr lang="es-ES" altLang="es-AR"/>
              <a:pPr>
                <a:defRPr/>
              </a:pPr>
              <a:t>25</a:t>
            </a:fld>
            <a:endParaRPr lang="es-ES" altLang="es-AR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PCI Express</a:t>
            </a:r>
            <a:endParaRPr lang="es-ES" altLang="es-AR" smtClean="0"/>
          </a:p>
        </p:txBody>
      </p:sp>
      <p:graphicFrame>
        <p:nvGraphicFramePr>
          <p:cNvPr id="27652" name="Object 1027"/>
          <p:cNvGraphicFramePr>
            <a:graphicFrameLocks noChangeAspect="1"/>
          </p:cNvGraphicFramePr>
          <p:nvPr/>
        </p:nvGraphicFramePr>
        <p:xfrm>
          <a:off x="990600" y="2690813"/>
          <a:ext cx="7543800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Imagen de mapa de bits" r:id="rId3" imgW="3638095" imgH="1476190" progId="Paint.Picture">
                  <p:embed/>
                </p:oleObj>
              </mc:Choice>
              <mc:Fallback>
                <p:oleObj name="Imagen de mapa de bits" r:id="rId3" imgW="3638095" imgH="1476190" progId="Paint.Picture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90813"/>
                        <a:ext cx="7543800" cy="294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338965-FDC9-4D04-BBB6-B1BA8C9A8E3D}" type="slidenum">
              <a:rPr lang="es-ES" altLang="es-AR"/>
              <a:pPr>
                <a:defRPr/>
              </a:pPr>
              <a:t>26</a:t>
            </a:fld>
            <a:endParaRPr lang="es-ES" altLang="es-A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Usa más caminos</a:t>
            </a:r>
            <a:endParaRPr lang="es-ES" altLang="es-AR" smtClean="0"/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838200" y="1752600"/>
          <a:ext cx="76962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Imagen de mapa de bits" r:id="rId3" imgW="4828571" imgH="2409524" progId="Paint.Picture">
                  <p:embed/>
                </p:oleObj>
              </mc:Choice>
              <mc:Fallback>
                <p:oleObj name="Imagen de mapa de bits" r:id="rId3" imgW="4828571" imgH="24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962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35DF6-4C9E-46F9-9D62-5340B001C3AB}" type="slidenum">
              <a:rPr lang="es-ES" altLang="es-AR"/>
              <a:pPr>
                <a:defRPr/>
              </a:pPr>
              <a:t>27</a:t>
            </a:fld>
            <a:endParaRPr lang="es-ES" altLang="es-A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PCI Express Link Layer</a:t>
            </a:r>
            <a:endParaRPr lang="es-ES" altLang="es-AR" smtClean="0"/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990600" y="1676400"/>
          <a:ext cx="74676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Imagen de mapa de bits" r:id="rId3" imgW="4839375" imgH="2161905" progId="Paint.Picture">
                  <p:embed/>
                </p:oleObj>
              </mc:Choice>
              <mc:Fallback>
                <p:oleObj name="Imagen de mapa de bits" r:id="rId3" imgW="4839375" imgH="21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4676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4FA7B-3593-4535-9AD1-0C631C60CEDA}" type="slidenum">
              <a:rPr lang="es-ES" altLang="es-AR"/>
              <a:pPr>
                <a:defRPr/>
              </a:pPr>
              <a:t>28</a:t>
            </a:fld>
            <a:endParaRPr lang="es-ES" altLang="es-AR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INTEL S5000PAL</a:t>
            </a:r>
            <a:endParaRPr lang="es-ES" altLang="es-AR" smtClean="0"/>
          </a:p>
        </p:txBody>
      </p:sp>
      <p:pic>
        <p:nvPicPr>
          <p:cNvPr id="30724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24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633B1-A491-4A73-AE87-CA9F27D478BF}" type="slidenum">
              <a:rPr lang="es-ES" altLang="es-AR"/>
              <a:pPr>
                <a:defRPr/>
              </a:pPr>
              <a:t>29</a:t>
            </a:fld>
            <a:endParaRPr lang="es-ES" altLang="es-AR"/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es-AR" smtClean="0"/>
              <a:t>INTEL Core I7</a:t>
            </a:r>
            <a:endParaRPr lang="es-ES" altLang="es-AR" smtClean="0"/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altLang="es-AR" sz="2000" smtClean="0">
                <a:latin typeface="Arial" charset="0"/>
              </a:rPr>
              <a:t>QuickPath </a:t>
            </a:r>
            <a:r>
              <a:rPr lang="es-ES" altLang="es-AR" sz="2000" smtClean="0">
                <a:latin typeface="Arial" charset="0"/>
              </a:rPr>
              <a:t>conexión de 25.6 GB/s a 20-bit. Esta conexión provee exactamente el doble del ancho de banda teórico de un</a:t>
            </a:r>
            <a:r>
              <a:rPr lang="es-AR" altLang="es-AR" sz="2000" smtClean="0">
                <a:latin typeface="Arial" charset="0"/>
              </a:rPr>
              <a:t> FSB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1800" smtClean="0">
                <a:latin typeface="Arial" charset="0"/>
              </a:rPr>
              <a:t>la arquitectura QuickPath asume que </a:t>
            </a:r>
            <a:r>
              <a:rPr lang="es-AR" altLang="es-AR" sz="1800" smtClean="0">
                <a:latin typeface="Arial" charset="0"/>
              </a:rPr>
              <a:t>la placa </a:t>
            </a:r>
            <a:r>
              <a:rPr lang="es-ES" altLang="es-AR" sz="1800" smtClean="0">
                <a:latin typeface="Arial" charset="0"/>
              </a:rPr>
              <a:t> tiene un </a:t>
            </a:r>
            <a:r>
              <a:rPr lang="es-AR" altLang="es-AR" sz="1800" smtClean="0">
                <a:latin typeface="Arial" charset="0"/>
              </a:rPr>
              <a:t>controlador de memoria </a:t>
            </a:r>
            <a:r>
              <a:rPr lang="es-ES" altLang="es-AR" sz="1800" smtClean="0">
                <a:latin typeface="Arial" charset="0"/>
              </a:rPr>
              <a:t>integrado, obligando así a los </a:t>
            </a:r>
            <a:r>
              <a:rPr lang="es-AR" altLang="es-AR" sz="1800" smtClean="0">
                <a:latin typeface="Arial" charset="0"/>
              </a:rPr>
              <a:t>m</a:t>
            </a:r>
            <a:r>
              <a:rPr lang="es-ES" altLang="es-AR" sz="1800" smtClean="0">
                <a:latin typeface="Arial" charset="0"/>
              </a:rPr>
              <a:t>ultiprocesadores </a:t>
            </a:r>
            <a:r>
              <a:rPr lang="es-AR" altLang="es-AR" sz="1800" smtClean="0">
                <a:latin typeface="Arial" charset="0"/>
              </a:rPr>
              <a:t>(multiplacas) </a:t>
            </a:r>
            <a:r>
              <a:rPr lang="es-ES" altLang="es-AR" sz="1800" smtClean="0">
                <a:latin typeface="Arial" charset="0"/>
              </a:rPr>
              <a:t>a usar una arquitectura </a:t>
            </a:r>
            <a:r>
              <a:rPr lang="es-AR" altLang="es-AR" sz="1800" smtClean="0">
                <a:latin typeface="Arial" charset="0"/>
              </a:rPr>
              <a:t>NUMA (verlo como una mesh luego siguen un esquema NUMA)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000" smtClean="0">
                <a:latin typeface="Arial" charset="0"/>
              </a:rPr>
              <a:t>Memoria de tres canales: cada canal puede soportar una o dos memorias DIMM </a:t>
            </a:r>
            <a:r>
              <a:rPr lang="es-AR" altLang="es-AR" sz="2000" smtClean="0">
                <a:latin typeface="Arial" charset="0"/>
              </a:rPr>
              <a:t>DDR3 (en la mother deben ser colocadas en grupos de 3)</a:t>
            </a:r>
          </a:p>
          <a:p>
            <a:pPr eaLnBrk="1" hangingPunct="1">
              <a:lnSpc>
                <a:spcPct val="90000"/>
              </a:lnSpc>
            </a:pPr>
            <a:r>
              <a:rPr lang="es-AR" altLang="es-AR" sz="2000" smtClean="0">
                <a:latin typeface="Arial" charset="0"/>
              </a:rPr>
              <a:t>Cada nucleo (core) es HT y tiene L2 de 256 KB</a:t>
            </a:r>
          </a:p>
          <a:p>
            <a:pPr eaLnBrk="1" hangingPunct="1">
              <a:lnSpc>
                <a:spcPct val="90000"/>
              </a:lnSpc>
            </a:pPr>
            <a:r>
              <a:rPr lang="es-AR" altLang="es-AR" sz="2000" smtClean="0">
                <a:latin typeface="Arial" charset="0"/>
              </a:rPr>
              <a:t>Cache L3 de 8 MB</a:t>
            </a:r>
            <a:r>
              <a:rPr lang="es-ES" altLang="es-AR" sz="2000" smtClean="0">
                <a:latin typeface="Arial" charset="0"/>
              </a:rPr>
              <a:t> de memoria, compartida por todos los núcleos</a:t>
            </a:r>
          </a:p>
          <a:p>
            <a:pPr eaLnBrk="1" hangingPunct="1">
              <a:lnSpc>
                <a:spcPct val="90000"/>
              </a:lnSpc>
            </a:pPr>
            <a:r>
              <a:rPr lang="es-AR" altLang="es-AR" sz="2000" smtClean="0">
                <a:latin typeface="Arial" charset="0"/>
              </a:rPr>
              <a:t>45 nm próximos en 32 nm (11/2014 14 nm)</a:t>
            </a:r>
            <a:endParaRPr lang="es-ES" altLang="es-AR" sz="20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s-AR" altLang="es-AR" sz="18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s-AR" altLang="es-AR" sz="18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s-ES" altLang="es-A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EFE15-54F0-4E48-83CA-371376BC7836}" type="slidenum">
              <a:rPr lang="es-ES" altLang="es-AR"/>
              <a:pPr>
                <a:defRPr/>
              </a:pPr>
              <a:t>3</a:t>
            </a:fld>
            <a:endParaRPr lang="es-ES" altLang="es-A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Funciones de un Sistema Operativo</a:t>
            </a:r>
            <a:endParaRPr lang="es-ES" altLang="es-A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</a:t>
            </a:r>
            <a:r>
              <a:rPr lang="es-AR" altLang="es-AR" smtClean="0">
                <a:latin typeface="Arial" charset="0"/>
                <a:cs typeface="Times New Roman" charset="0"/>
              </a:rPr>
              <a:t>Secuenciar las tareas (dispararlas)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cs typeface="Times New Roman" charset="0"/>
              </a:rPr>
              <a:t>     Interpretar un lenguaje de control 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cs typeface="Times New Roman" charset="0"/>
              </a:rPr>
              <a:t>     comandos</a:t>
            </a:r>
            <a:r>
              <a:rPr lang="es-AR" altLang="es-AR" smtClean="0">
                <a:latin typeface="Arial" charset="0"/>
              </a:rPr>
              <a:t>  y estímulos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</a:t>
            </a:r>
            <a:r>
              <a:rPr lang="es-AR" altLang="es-AR" smtClean="0">
                <a:latin typeface="Arial" charset="0"/>
                <a:cs typeface="Times New Roman" charset="0"/>
              </a:rPr>
              <a:t>Administrar errores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cs typeface="Times New Roman" charset="0"/>
              </a:rPr>
              <a:t>     Administrar las interrupciones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cs typeface="Times New Roman" charset="0"/>
              </a:rPr>
              <a:t>     Scheduling</a:t>
            </a:r>
            <a:r>
              <a:rPr lang="es-ES" altLang="es-AR" smtClean="0">
                <a:latin typeface="Arial" charset="0"/>
                <a:cs typeface="Times New Roman" charset="0"/>
              </a:rPr>
              <a:t> </a:t>
            </a:r>
            <a:endParaRPr lang="es-SV" altLang="es-AR" smtClean="0">
              <a:latin typeface="Arial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SV" altLang="es-AR" smtClean="0">
                <a:latin typeface="Arial" charset="0"/>
                <a:cs typeface="Times New Roman" charset="0"/>
              </a:rPr>
              <a:t>     </a:t>
            </a:r>
            <a:r>
              <a:rPr lang="es-AR" altLang="es-AR" smtClean="0">
                <a:latin typeface="Arial" charset="0"/>
                <a:cs typeface="Times New Roman" charset="0"/>
              </a:rPr>
              <a:t>Proteger</a:t>
            </a:r>
            <a:r>
              <a:rPr lang="es-ES" altLang="es-AR" smtClean="0">
                <a:latin typeface="Arial" charset="0"/>
                <a:cs typeface="Times New Roman" charset="0"/>
              </a:rPr>
              <a:t> </a:t>
            </a:r>
            <a:r>
              <a:rPr lang="es-SV" altLang="es-AR" smtClean="0">
                <a:latin typeface="Arial" charset="0"/>
                <a:cs typeface="Times New Roman" charset="0"/>
              </a:rPr>
              <a:t>(administrar recursos)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SV" altLang="es-AR" smtClean="0">
                <a:latin typeface="Arial" charset="0"/>
                <a:cs typeface="Times New Roman" charset="0"/>
              </a:rPr>
              <a:t>	  Comunicación con el usuario</a:t>
            </a:r>
            <a:endParaRPr lang="es-ES" altLang="es-AR" smtClean="0"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0AFB7-250A-4255-A3B9-F57C85A9E988}" type="slidenum">
              <a:rPr lang="es-ES" altLang="es-AR"/>
              <a:pPr>
                <a:defRPr/>
              </a:pPr>
              <a:t>30</a:t>
            </a:fld>
            <a:endParaRPr lang="es-ES" altLang="es-AR"/>
          </a:p>
        </p:txBody>
      </p:sp>
      <p:sp>
        <p:nvSpPr>
          <p:cNvPr id="3277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es-AR" smtClean="0"/>
              <a:t>INTEL Core I7</a:t>
            </a:r>
            <a:endParaRPr lang="es-ES" altLang="es-AR" smtClean="0"/>
          </a:p>
        </p:txBody>
      </p:sp>
      <p:sp>
        <p:nvSpPr>
          <p:cNvPr id="32772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3838575"/>
          </a:xfrm>
        </p:spPr>
        <p:txBody>
          <a:bodyPr/>
          <a:lstStyle/>
          <a:p>
            <a:pPr eaLnBrk="1" hangingPunct="1"/>
            <a:endParaRPr lang="es-AR" altLang="es-AR" smtClean="0"/>
          </a:p>
        </p:txBody>
      </p:sp>
      <p:pic>
        <p:nvPicPr>
          <p:cNvPr id="32773" name="Picture 3076" descr="C:\bevi\virus\I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676400"/>
            <a:ext cx="5840413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0D3F7-06A9-48E6-8865-7981256E5E3F}" type="slidenum">
              <a:rPr lang="es-ES" altLang="es-AR"/>
              <a:pPr>
                <a:defRPr/>
              </a:pPr>
              <a:t>31</a:t>
            </a:fld>
            <a:endParaRPr lang="es-ES" altLang="es-AR"/>
          </a:p>
        </p:txBody>
      </p:sp>
      <p:sp>
        <p:nvSpPr>
          <p:cNvPr id="33795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es-AR" smtClean="0"/>
              <a:t>INTEL Core I7</a:t>
            </a:r>
            <a:endParaRPr lang="es-ES" altLang="es-AR" smtClean="0"/>
          </a:p>
        </p:txBody>
      </p:sp>
      <p:sp>
        <p:nvSpPr>
          <p:cNvPr id="33796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AR" altLang="es-AR" smtClean="0"/>
          </a:p>
        </p:txBody>
      </p:sp>
      <p:pic>
        <p:nvPicPr>
          <p:cNvPr id="33797" name="Picture 4100" descr="C:\bevi\virus\X58_block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52600"/>
            <a:ext cx="66294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20396-F47C-4EA6-AE88-5C12ECD91313}" type="slidenum">
              <a:rPr lang="es-ES" altLang="es-AR"/>
              <a:pPr>
                <a:defRPr/>
              </a:pPr>
              <a:t>32</a:t>
            </a:fld>
            <a:endParaRPr lang="es-ES" altLang="es-AR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es-AR" smtClean="0"/>
              <a:t>AMD OPTERON 6000</a:t>
            </a:r>
            <a:endParaRPr lang="es-ES" altLang="es-AR" smtClean="0"/>
          </a:p>
        </p:txBody>
      </p:sp>
      <p:pic>
        <p:nvPicPr>
          <p:cNvPr id="34820" name="Picture 6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0788" y="1704975"/>
            <a:ext cx="7694612" cy="4114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4465B-7754-41C4-846C-C1B558CAC4B3}" type="slidenum">
              <a:rPr lang="es-ES" altLang="es-AR"/>
              <a:pPr>
                <a:defRPr/>
              </a:pPr>
              <a:t>33</a:t>
            </a:fld>
            <a:endParaRPr lang="es-ES" altLang="es-A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es-AR" smtClean="0"/>
              <a:t>AMD OPTERON 6000</a:t>
            </a:r>
            <a:endParaRPr lang="es-ES" altLang="es-AR" smtClean="0"/>
          </a:p>
        </p:txBody>
      </p:sp>
      <p:pic>
        <p:nvPicPr>
          <p:cNvPr id="35844" name="Picture 8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04975"/>
            <a:ext cx="7467600" cy="469582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A95EE-A0C2-45EF-B306-5407F06782E8}" type="slidenum">
              <a:rPr lang="es-ES" altLang="es-AR"/>
              <a:pPr>
                <a:defRPr/>
              </a:pPr>
              <a:t>34</a:t>
            </a:fld>
            <a:endParaRPr lang="es-ES" altLang="es-AR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es-AR" smtClean="0"/>
              <a:t>MotherBoard Tyan</a:t>
            </a:r>
            <a:endParaRPr lang="es-ES" altLang="es-AR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4975"/>
            <a:ext cx="8421688" cy="4162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AR" altLang="es-AR" smtClean="0"/>
          </a:p>
        </p:txBody>
      </p:sp>
      <p:grpSp>
        <p:nvGrpSpPr>
          <p:cNvPr id="36869" name="Group 7"/>
          <p:cNvGrpSpPr>
            <a:grpSpLocks/>
          </p:cNvGrpSpPr>
          <p:nvPr/>
        </p:nvGrpSpPr>
        <p:grpSpPr bwMode="auto">
          <a:xfrm>
            <a:off x="2465388" y="1778000"/>
            <a:ext cx="5857875" cy="2571750"/>
            <a:chOff x="0" y="1620"/>
            <a:chExt cx="3690" cy="162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0" y="1620"/>
              <a:ext cx="3690" cy="1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buSzPct val="50000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Char char="l"/>
              </a:pPr>
              <a:endParaRPr lang="es-AR" altLang="es-AR">
                <a:latin typeface="Arial" charset="0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0" y="1620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buSzPct val="50000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Char char="l"/>
              </a:pPr>
              <a:endParaRPr lang="es-AR" altLang="es-AR">
                <a:latin typeface="Arial" charset="0"/>
              </a:endParaRPr>
            </a:p>
          </p:txBody>
        </p:sp>
      </p:grpSp>
      <p:pic>
        <p:nvPicPr>
          <p:cNvPr id="36870" name="Picture 6" descr="http://www.tyan.com/images/systemboards/s82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5143500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2628-7AD1-42FC-BBE6-3B125625B5C4}" type="slidenum">
              <a:rPr lang="es-ES" altLang="es-AR"/>
              <a:pPr>
                <a:defRPr/>
              </a:pPr>
              <a:t>35</a:t>
            </a:fld>
            <a:endParaRPr lang="es-ES" altLang="es-AR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AR" b="1" smtClean="0">
                <a:cs typeface="Times New Roman" charset="0"/>
              </a:rPr>
              <a:t>INTEL 5520 IOH</a:t>
            </a:r>
            <a:r>
              <a:rPr lang="es-ES" altLang="es-AR" smtClean="0"/>
              <a:t> </a:t>
            </a:r>
          </a:p>
        </p:txBody>
      </p:sp>
      <p:graphicFrame>
        <p:nvGraphicFramePr>
          <p:cNvPr id="37892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2736850" y="1704975"/>
          <a:ext cx="46640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Imagen de mapa de bits" r:id="rId3" imgW="5819048" imgH="5133333" progId="Paint.Picture">
                  <p:embed/>
                </p:oleObj>
              </mc:Choice>
              <mc:Fallback>
                <p:oleObj name="Imagen de mapa de bits" r:id="rId3" imgW="5819048" imgH="51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1704975"/>
                        <a:ext cx="46640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BD7BC-3F2E-44AA-A657-A2EDDC38BB1C}" type="slidenum">
              <a:rPr lang="es-ES" altLang="es-AR"/>
              <a:pPr>
                <a:defRPr/>
              </a:pPr>
              <a:t>36</a:t>
            </a:fld>
            <a:endParaRPr lang="es-ES" altLang="es-A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AR" sz="1800" smtClean="0">
                <a:cs typeface="Times New Roman" charset="0"/>
              </a:rPr>
              <a:t>The diagram shows a 4-way Xeon 7500 system with two IOH devices</a:t>
            </a:r>
            <a:r>
              <a:rPr lang="es-ES" altLang="es-AR" smtClean="0"/>
              <a:t> </a:t>
            </a: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990600" y="1752600"/>
          <a:ext cx="75438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Imagen de mapa de bits" r:id="rId3" imgW="5753903" imgH="4544059" progId="Paint.Picture">
                  <p:embed/>
                </p:oleObj>
              </mc:Choice>
              <mc:Fallback>
                <p:oleObj name="Imagen de mapa de bits" r:id="rId3" imgW="5753903" imgH="454405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5438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4ECB3-9EAC-40BE-B5DC-61E9DA4E0242}" type="slidenum">
              <a:rPr lang="es-ES" altLang="es-AR"/>
              <a:pPr>
                <a:defRPr/>
              </a:pPr>
              <a:t>37</a:t>
            </a:fld>
            <a:endParaRPr lang="es-ES" altLang="es-A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es-AR" sz="2400" smtClean="0"/>
              <a:t>Diagrama de un INTEL Xeon octo 7500</a:t>
            </a:r>
            <a:endParaRPr lang="es-ES" altLang="es-AR" sz="2400" smtClean="0"/>
          </a:p>
        </p:txBody>
      </p:sp>
      <p:graphicFrame>
        <p:nvGraphicFramePr>
          <p:cNvPr id="39940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295400" y="1676400"/>
          <a:ext cx="6629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Imagen de mapa de bits" r:id="rId3" imgW="5819048" imgH="5133333" progId="Paint.Picture">
                  <p:embed/>
                </p:oleObj>
              </mc:Choice>
              <mc:Fallback>
                <p:oleObj name="Imagen de mapa de bits" r:id="rId3" imgW="5819048" imgH="51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629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2FFCE-2150-4C3A-80CE-3CB386C1058D}" type="slidenum">
              <a:rPr lang="es-ES" altLang="es-AR"/>
              <a:pPr>
                <a:defRPr/>
              </a:pPr>
              <a:t>38</a:t>
            </a:fld>
            <a:endParaRPr lang="es-ES" altLang="es-A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GPUS en el Cálculo</a:t>
            </a:r>
            <a:endParaRPr lang="es-ES" altLang="es-AR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AR" altLang="es-AR" smtClean="0"/>
              <a:t>Se comenzó con Procesadores gráficos de cálculo entero. (multiprocesadores) y derivó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/>
              <a:t> en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 Unicode MS" pitchFamily="34" charset="-128"/>
                <a:cs typeface="Times New Roman" charset="0"/>
              </a:rPr>
              <a:t>	N</a:t>
            </a:r>
            <a:r>
              <a:rPr lang="es-ES" altLang="es-AR" smtClean="0">
                <a:latin typeface="Arial Unicode MS" pitchFamily="34" charset="-128"/>
                <a:cs typeface="Times New Roman" charset="0"/>
              </a:rPr>
              <a:t>vidia  Tesla   GPU </a:t>
            </a:r>
            <a:endParaRPr lang="es-AR" altLang="es-AR" smtClean="0">
              <a:latin typeface="Arial Unicode MS" pitchFamily="34" charset="-128"/>
              <a:cs typeface="Times New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 Unicode MS" pitchFamily="34" charset="-128"/>
                <a:cs typeface="Times New Roman" charset="0"/>
              </a:rPr>
              <a:t>Con compiladores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 Unicode MS" pitchFamily="34" charset="-128"/>
                <a:cs typeface="Times New Roman" charset="0"/>
              </a:rPr>
              <a:t>	</a:t>
            </a:r>
            <a:r>
              <a:rPr lang="es-ES" altLang="es-AR" smtClean="0">
                <a:latin typeface="Arial Unicode MS" pitchFamily="34" charset="-128"/>
                <a:cs typeface="Times New Roman" charset="0"/>
              </a:rPr>
              <a:t>CUDA opencl</a:t>
            </a:r>
            <a:r>
              <a:rPr lang="es-AR" altLang="es-AR" smtClean="0">
                <a:latin typeface="Arial Unicode MS" pitchFamily="34" charset="-128"/>
                <a:cs typeface="Times New Roman" charset="0"/>
              </a:rPr>
              <a:t> ...</a:t>
            </a:r>
            <a:endParaRPr lang="es-ES" altLang="es-AR" smtClean="0">
              <a:latin typeface="Arial Unicode MS" pitchFamily="34" charset="-128"/>
              <a:cs typeface="Times New Roman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s-AR" altLang="es-AR" smtClean="0"/>
          </a:p>
          <a:p>
            <a:pPr eaLnBrk="1" hangingPunct="1">
              <a:buFont typeface="Wingdings" pitchFamily="2" charset="2"/>
              <a:buNone/>
            </a:pPr>
            <a:endParaRPr lang="es-ES" alt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4DD49-5684-4632-AB62-CC5082E7FE7E}" type="slidenum">
              <a:rPr lang="es-ES" altLang="es-AR"/>
              <a:pPr>
                <a:defRPr/>
              </a:pPr>
              <a:t>39</a:t>
            </a:fld>
            <a:endParaRPr lang="es-ES" altLang="es-A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Por comenzar en 2012/13</a:t>
            </a:r>
            <a:endParaRPr lang="es-ES" altLang="es-AR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Xeon Phi 			(Knight's Corner)</a:t>
            </a:r>
            <a:r>
              <a:rPr lang="es-ES" altLang="es-AR" smtClean="0">
                <a:cs typeface="Times New Roman" charset="0"/>
              </a:rPr>
              <a:t> </a:t>
            </a:r>
            <a:endParaRPr lang="es-AR" altLang="es-AR" smtClean="0">
              <a:cs typeface="Times New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cs typeface="Times New Roman" charset="0"/>
              </a:rPr>
              <a:t>(22 nm) (14nm (desde 11/2014))</a:t>
            </a:r>
            <a:endParaRPr lang="en-GB" altLang="es-AR" smtClean="0">
              <a:cs typeface="Times New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deriva de Larrabee GPU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57, 60 or 61 cores</a:t>
            </a:r>
            <a:r>
              <a:rPr lang="es-ES" altLang="es-AR" smtClean="0">
                <a:cs typeface="Times New Roman" charset="0"/>
              </a:rPr>
              <a:t> </a:t>
            </a:r>
            <a:r>
              <a:rPr lang="es-AR" altLang="es-AR" smtClean="0">
                <a:cs typeface="Times New Roman" charset="0"/>
              </a:rPr>
              <a:t> en un solo módulo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 run standard x86 code</a:t>
            </a:r>
            <a:r>
              <a:rPr lang="es-ES" altLang="es-AR" smtClean="0">
                <a:cs typeface="Times New Roman" charset="0"/>
              </a:rPr>
              <a:t> </a:t>
            </a:r>
            <a:endParaRPr lang="es-AR" altLang="es-AR" smtClean="0">
              <a:cs typeface="Times New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1 TFLOPS DP (double precision)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2 TFLOPS SP (single-precision) </a:t>
            </a:r>
            <a:endParaRPr lang="es-AR" altLang="es-AR" smtClean="0">
              <a:cs typeface="Times New Roman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altLang="es-AR" smtClean="0">
              <a:cs typeface="Times New Roman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s-ES" altLang="es-AR" smtClean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E444C-E143-4AFB-9DCE-288A2D32CCFF}" type="slidenum">
              <a:rPr lang="es-ES" altLang="es-AR"/>
              <a:pPr>
                <a:defRPr/>
              </a:pPr>
              <a:t>4</a:t>
            </a:fld>
            <a:endParaRPr lang="es-ES" altLang="es-AR"/>
          </a:p>
        </p:txBody>
      </p:sp>
      <p:sp>
        <p:nvSpPr>
          <p:cNvPr id="614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Características de un Sistema Operativo</a:t>
            </a:r>
            <a:endParaRPr lang="es-ES" altLang="es-AR" smtClean="0"/>
          </a:p>
        </p:txBody>
      </p:sp>
      <p:sp>
        <p:nvSpPr>
          <p:cNvPr id="614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Concurrencia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Uso compartido de recursos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Almacenamiento a largo plazo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Determinismo VS Indeterminismo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Eficiente – Fiable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Facilidad de corrección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Tamaño Pequeño</a:t>
            </a:r>
          </a:p>
          <a:p>
            <a:pPr eaLnBrk="1" hangingPunct="1">
              <a:buFont typeface="Wingdings" pitchFamily="2" charset="2"/>
              <a:buChar char="l"/>
            </a:pPr>
            <a:endParaRPr lang="es-ES" altLang="es-A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E31C0-80EB-4729-8CB4-94B0849A5FB5}" type="slidenum">
              <a:rPr lang="es-ES" altLang="es-AR"/>
              <a:pPr>
                <a:defRPr/>
              </a:pPr>
              <a:t>40</a:t>
            </a:fld>
            <a:endParaRPr lang="es-ES" altLang="es-AR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Más </a:t>
            </a:r>
            <a:endParaRPr lang="es-ES" altLang="es-AR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1.8 MB to 1.9 MB of L1 cache</a:t>
            </a:r>
            <a:r>
              <a:rPr lang="es-ES" altLang="es-AR" smtClean="0"/>
              <a:t> </a:t>
            </a:r>
            <a:endParaRPr lang="es-AR" altLang="es-AR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28 MB to 30.5 MB of L2 cache</a:t>
            </a:r>
            <a:r>
              <a:rPr lang="es-ES" altLang="es-AR" smtClean="0"/>
              <a:t> </a:t>
            </a:r>
            <a:endParaRPr lang="es-AR" altLang="es-AR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3GB, 6GB or 8GB onboard GDDR5 memory</a:t>
            </a:r>
            <a:r>
              <a:rPr lang="es-ES" altLang="es-AR" smtClean="0"/>
              <a:t> </a:t>
            </a:r>
            <a:endParaRPr lang="es-AR" altLang="es-AR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clock speed of 600 MHz</a:t>
            </a:r>
            <a:r>
              <a:rPr lang="es-ES" altLang="es-AR" smtClean="0"/>
              <a:t> </a:t>
            </a:r>
            <a:r>
              <a:rPr lang="es-AR" altLang="es-AR" smtClean="0"/>
              <a:t>–630 MH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s-AR" smtClean="0">
                <a:cs typeface="Times New Roman" charset="0"/>
              </a:rPr>
              <a:t>57 core Xeon Phi models will have a maximum clock of 1.1 GH</a:t>
            </a:r>
            <a:r>
              <a:rPr lang="es-ES" altLang="es-AR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93505-5B4A-42EE-91CE-690484ACADEA}" type="slidenum">
              <a:rPr lang="es-ES" altLang="es-AR"/>
              <a:pPr>
                <a:defRPr/>
              </a:pPr>
              <a:t>41</a:t>
            </a:fld>
            <a:endParaRPr lang="es-ES" altLang="es-AR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MIC</a:t>
            </a:r>
            <a:endParaRPr lang="es-ES" altLang="es-AR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s-AR" sz="2400" smtClean="0">
                <a:cs typeface="Times New Roman" charset="0"/>
              </a:rPr>
              <a:t>. The memory will be clocked at 1.25 - 1.375 GHz</a:t>
            </a:r>
            <a:r>
              <a:rPr lang="es-ES" altLang="es-AR" sz="2400" smtClean="0"/>
              <a:t> </a:t>
            </a:r>
            <a:endParaRPr lang="es-AR" altLang="es-AR" sz="240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s-AR" sz="2400" smtClean="0">
                <a:cs typeface="Times New Roman" charset="0"/>
              </a:rPr>
              <a:t>giving in excess of 300 GBb/s</a:t>
            </a:r>
            <a:r>
              <a:rPr lang="en-GB" altLang="es-AR" smtClean="0">
                <a:cs typeface="Times New Roman" charset="0"/>
              </a:rPr>
              <a:t> </a:t>
            </a:r>
            <a:r>
              <a:rPr lang="en-GB" altLang="es-AR" sz="2800" smtClean="0">
                <a:cs typeface="Times New Roman" charset="0"/>
              </a:rPr>
              <a:t>bandwidth.</a:t>
            </a:r>
            <a:r>
              <a:rPr lang="es-ES" altLang="es-AR" smtClean="0"/>
              <a:t> </a:t>
            </a:r>
            <a:endParaRPr lang="es-AR" altLang="es-AR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s-AR" sz="2400" smtClean="0">
                <a:cs typeface="Times New Roman" charset="0"/>
              </a:rPr>
              <a:t>. TDP of 245W</a:t>
            </a:r>
            <a:r>
              <a:rPr lang="es-ES" altLang="es-AR" sz="2400" smtClean="0"/>
              <a:t> </a:t>
            </a:r>
            <a:r>
              <a:rPr lang="es-AR" altLang="es-AR" sz="2400" smtClean="0"/>
              <a:t>-</a:t>
            </a:r>
            <a:r>
              <a:rPr lang="en-GB" altLang="es-AR" sz="2400" smtClean="0">
                <a:cs typeface="Times New Roman" charset="0"/>
              </a:rPr>
              <a:t>TDP of 300W</a:t>
            </a:r>
            <a:r>
              <a:rPr lang="es-ES" altLang="es-AR" sz="2400" smtClean="0"/>
              <a:t> </a:t>
            </a:r>
            <a:endParaRPr lang="es-AR" altLang="es-AR" sz="2400" smtClean="0"/>
          </a:p>
          <a:p>
            <a:pPr eaLnBrk="1" hangingPunct="1">
              <a:buFont typeface="Wingdings" pitchFamily="2" charset="2"/>
              <a:buNone/>
            </a:pPr>
            <a:r>
              <a:rPr lang="es-AR" altLang="es-AR" sz="2400" smtClean="0"/>
              <a:t>. Cooling  (</a:t>
            </a:r>
            <a:r>
              <a:rPr lang="en-GB" altLang="es-AR" sz="2400" smtClean="0">
                <a:cs typeface="Times New Roman" charset="0"/>
              </a:rPr>
              <a:t>passive</a:t>
            </a:r>
            <a:r>
              <a:rPr lang="es-ES" altLang="es-AR" sz="2400" smtClean="0"/>
              <a:t> </a:t>
            </a:r>
            <a:r>
              <a:rPr lang="es-AR" altLang="es-AR" sz="2400" smtClean="0"/>
              <a:t>/active)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s-AR" sz="2400" smtClean="0">
                <a:latin typeface="Arial Unicode MS" pitchFamily="34" charset="-128"/>
                <a:cs typeface="Times New Roman" charset="0"/>
              </a:rPr>
              <a:t>. KNC can communicate with other MIC cards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s-AR" sz="2400" smtClean="0">
                <a:latin typeface="Arial Unicode MS" pitchFamily="34" charset="-128"/>
                <a:cs typeface="Times New Roman" charset="0"/>
              </a:rPr>
              <a:t>across the PCIe bus</a:t>
            </a:r>
            <a:r>
              <a:rPr lang="es-ES" altLang="es-AR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400" smtClean="0"/>
              <a:t>. Convive con </a:t>
            </a:r>
            <a:r>
              <a:rPr lang="es-ES" altLang="es-AR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x86/x86-64</a:t>
            </a:r>
            <a:r>
              <a:rPr lang="es-AR" altLang="es-AR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(Xeon E5)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400" smtClean="0"/>
              <a:t>. Pueden utilirse bibliotecas </a:t>
            </a:r>
            <a:r>
              <a:rPr lang="es-ES" altLang="es-AR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x86/x86-64</a:t>
            </a:r>
            <a:r>
              <a:rPr lang="es-AR" altLang="es-AR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altLang="es-AR" sz="24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42D70-1E18-48AA-A760-B2319561D3B4}" type="slidenum">
              <a:rPr lang="es-ES" altLang="es-AR"/>
              <a:pPr>
                <a:defRPr/>
              </a:pPr>
              <a:t>42</a:t>
            </a:fld>
            <a:endParaRPr lang="es-ES" altLang="es-AR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Larabee</a:t>
            </a:r>
            <a:endParaRPr lang="es-ES" altLang="es-AR" smtClean="0"/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182688" y="2214563"/>
          <a:ext cx="777240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Imagen de mapa de bits" r:id="rId3" imgW="5047619" imgH="2010056" progId="Paint.Picture">
                  <p:embed/>
                </p:oleObj>
              </mc:Choice>
              <mc:Fallback>
                <p:oleObj name="Imagen de mapa de bits" r:id="rId3" imgW="5047619" imgH="201005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214563"/>
                        <a:ext cx="7772400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ABD44-0016-4F2F-AE1C-39DF026D8E63}" type="slidenum">
              <a:rPr lang="es-ES" altLang="es-AR"/>
              <a:pPr>
                <a:defRPr/>
              </a:pPr>
              <a:t>43</a:t>
            </a:fld>
            <a:endParaRPr lang="es-ES" altLang="es-AR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AR" smtClean="0">
                <a:cs typeface="Times New Roman" charset="0"/>
              </a:rPr>
              <a:t>Xeon Phi MIC block diagram</a:t>
            </a:r>
            <a:r>
              <a:rPr lang="es-ES" altLang="es-AR" smtClean="0"/>
              <a:t> </a:t>
            </a: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343025" y="1704975"/>
          <a:ext cx="74517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Imagen de mapa de bits" r:id="rId3" imgW="6400000" imgH="3533333" progId="Paint.Picture">
                  <p:embed/>
                </p:oleObj>
              </mc:Choice>
              <mc:Fallback>
                <p:oleObj name="Imagen de mapa de bits" r:id="rId3" imgW="6400000" imgH="35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704975"/>
                        <a:ext cx="74517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kern="1200" dirty="0" smtClean="0">
                <a:solidFill>
                  <a:prstClr val="black"/>
                </a:solidFill>
                <a:latin typeface="Calibri"/>
              </a:rPr>
              <a:t>On the left is a Xeon Phi "core;" on the right is the vector unit. Source: Intel via </a:t>
            </a:r>
            <a:r>
              <a:rPr lang="en-US" sz="2400" kern="1200" dirty="0" err="1" smtClean="0">
                <a:solidFill>
                  <a:prstClr val="black"/>
                </a:solidFill>
                <a:latin typeface="Calibri"/>
              </a:rPr>
              <a:t>ExtremeTech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BE810-686E-4C5B-96E9-1416D0593E28}" type="slidenum">
              <a:rPr lang="es-ES" altLang="es-AR" smtClean="0"/>
              <a:pPr>
                <a:defRPr/>
              </a:pPr>
              <a:t>44</a:t>
            </a:fld>
            <a:endParaRPr lang="es-ES" altLang="es-AR"/>
          </a:p>
        </p:txBody>
      </p:sp>
      <p:pic>
        <p:nvPicPr>
          <p:cNvPr id="471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9563" y="1747838"/>
            <a:ext cx="4438650" cy="4029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AC156-E7D0-4D38-8884-254449695A21}" type="slidenum">
              <a:rPr lang="es-ES" altLang="es-AR"/>
              <a:pPr>
                <a:defRPr/>
              </a:pPr>
              <a:t>5</a:t>
            </a:fld>
            <a:endParaRPr lang="es-ES" altLang="es-A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Monoprocesador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	Monoprogramación o Monotarea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(DOS – [trick TSR])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altLang="es-AR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Multiprogramación o Multitarea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Batch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			 - Time-Sharing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Interactivo (</a:t>
            </a:r>
            <a:r>
              <a:rPr lang="es-AR" altLang="es-AR" sz="2400" smtClean="0">
                <a:latin typeface="Arial" charset="0"/>
              </a:rPr>
              <a:t>Terminales Bobas o Inteligentes)</a:t>
            </a:r>
            <a:endParaRPr lang="es-ES" altLang="es-AR" sz="2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5F2A7-F273-49BF-BABE-7C08892F8A49}" type="slidenum">
              <a:rPr lang="es-ES" altLang="es-AR"/>
              <a:pPr>
                <a:defRPr/>
              </a:pPr>
              <a:t>6</a:t>
            </a:fld>
            <a:endParaRPr lang="es-ES" altLang="es-AR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Multiprogramación o Multitarea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UNIX (en todos sus sabores)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Linux – IRIX – AIX – BSD – Solaris – etc.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Windows (en casi todos sus sabores)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                (Terminal Service)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 zVM zOS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 VMS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altLang="es-AR" sz="28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smtClean="0">
                <a:latin typeface="Arial" charset="0"/>
              </a:rPr>
              <a:t>      </a:t>
            </a:r>
            <a:endParaRPr lang="es-ES" altLang="es-AR" sz="28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28373-8EF2-4FE9-80A0-0F117C1240D3}" type="slidenum">
              <a:rPr lang="es-ES" altLang="es-AR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s-ES" altLang="es-AR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Multiprocesador      			</a:t>
            </a:r>
            <a:endParaRPr lang="es-AR" altLang="es-AR" smtClean="0">
              <a:latin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       Varios Procesadores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        Independientes o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        Independientes con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	     Cores (Dual Quad Octo etc.)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				  Multiprocesamiento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   		SMP vs MP</a:t>
            </a:r>
          </a:p>
          <a:p>
            <a:pPr eaLnBrk="1" hangingPunct="1">
              <a:buFont typeface="Wingdings" pitchFamily="2" charset="2"/>
              <a:buNone/>
            </a:pPr>
            <a:endParaRPr lang="es-ES" altLang="es-A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7DB69-DB14-4A50-9CF1-F9D56F834AB7}" type="slidenum">
              <a:rPr lang="es-ES" altLang="es-AR"/>
              <a:pPr>
                <a:defRPr/>
              </a:pPr>
              <a:t>8</a:t>
            </a:fld>
            <a:endParaRPr lang="es-ES" altLang="es-A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Repaso Vocabulario</a:t>
            </a:r>
            <a:endParaRPr lang="es-ES" altLang="es-AR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Multiprocesador      			</a:t>
            </a:r>
            <a:endParaRPr lang="es-AR" altLang="es-AR" smtClean="0">
              <a:latin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       Varios Procesadores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        Independientes o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        Independientes con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	     Cores (Dual Quad Octo etc.)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  <a:sym typeface="Wingdings" pitchFamily="2" charset="2"/>
              </a:rPr>
              <a:t>				  Multiprocesamiento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mtClean="0">
                <a:latin typeface="Arial" charset="0"/>
              </a:rPr>
              <a:t>          		SMP vs MP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AR" smtClean="0">
                <a:latin typeface="Arial" charset="0"/>
              </a:rPr>
              <a:t>* Hyper Threading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BE9A5-CEF0-49E7-9AAA-4AD263DDA437}" type="slidenum">
              <a:rPr lang="es-ES" altLang="es-AR"/>
              <a:pPr>
                <a:defRPr/>
              </a:pPr>
              <a:t>9</a:t>
            </a:fld>
            <a:endParaRPr lang="es-ES" altLang="es-A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smtClean="0"/>
              <a:t>Hyper Threading</a:t>
            </a:r>
            <a:endParaRPr lang="es-ES" altLang="es-AR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20040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endParaRPr lang="es-AR" altLang="es-AR">
              <a:latin typeface="Arial" charset="0"/>
            </a:endParaRPr>
          </a:p>
        </p:txBody>
      </p:sp>
      <p:pic>
        <p:nvPicPr>
          <p:cNvPr id="11269" name="Picture 3" descr="pic 1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2743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20040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endParaRPr lang="es-AR" altLang="es-AR">
              <a:latin typeface="Arial" charset="0"/>
            </a:endParaRPr>
          </a:p>
        </p:txBody>
      </p:sp>
      <p:pic>
        <p:nvPicPr>
          <p:cNvPr id="11271" name="Picture 5" descr="pic 2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24200"/>
            <a:ext cx="2743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18135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endParaRPr lang="es-AR" altLang="es-AR">
              <a:latin typeface="Arial" charset="0"/>
            </a:endParaRPr>
          </a:p>
        </p:txBody>
      </p:sp>
      <p:pic>
        <p:nvPicPr>
          <p:cNvPr id="11273" name="Picture 7" descr="pic 3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27813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zclas">
  <a:themeElements>
    <a:clrScheme name="Mezcla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l"/>
          <a:tabLst/>
          <a:defRPr kumimoji="0" lang="es-ES" altLang="es-A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l"/>
          <a:tabLst/>
          <a:defRPr kumimoji="0" lang="es-ES" altLang="es-A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presentaciones\Mezclas.pot</Template>
  <TotalTime>2153</TotalTime>
  <Words>656</Words>
  <Application>Microsoft Office PowerPoint</Application>
  <PresentationFormat>Presentación en pantalla (4:3)</PresentationFormat>
  <Paragraphs>211</Paragraphs>
  <Slides>44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Arial</vt:lpstr>
      <vt:lpstr>Wingdings</vt:lpstr>
      <vt:lpstr>Tahoma</vt:lpstr>
      <vt:lpstr>Times New Roman</vt:lpstr>
      <vt:lpstr>Arial Unicode MS</vt:lpstr>
      <vt:lpstr>Calibri</vt:lpstr>
      <vt:lpstr>Mezclas</vt:lpstr>
      <vt:lpstr>Imagen de mapa de bits</vt:lpstr>
      <vt:lpstr>Sistemas Operativos </vt:lpstr>
      <vt:lpstr>¿Qué es un Sistema Operativo?</vt:lpstr>
      <vt:lpstr>Funciones de un Sistema Operativo</vt:lpstr>
      <vt:lpstr>Características de un Sistema Operativo</vt:lpstr>
      <vt:lpstr>Repaso Vocabulario</vt:lpstr>
      <vt:lpstr>Repaso Vocabulario</vt:lpstr>
      <vt:lpstr>Repaso Vocabulario</vt:lpstr>
      <vt:lpstr>Repaso Vocabulario</vt:lpstr>
      <vt:lpstr>Hyper Threading</vt:lpstr>
      <vt:lpstr>Hyper Threading y otros</vt:lpstr>
      <vt:lpstr>Repaso Vocabulario</vt:lpstr>
      <vt:lpstr>Repaso Vocabulario</vt:lpstr>
      <vt:lpstr>Repaso Vocabulario</vt:lpstr>
      <vt:lpstr>Repaso Vocabulario</vt:lpstr>
      <vt:lpstr>Repaso Vocabulario</vt:lpstr>
      <vt:lpstr>Repaso Vocabulario: Memoria Cache (TLB)</vt:lpstr>
      <vt:lpstr>Repaso Vocabulario</vt:lpstr>
      <vt:lpstr>Cores</vt:lpstr>
      <vt:lpstr>Cores</vt:lpstr>
      <vt:lpstr>Cores</vt:lpstr>
      <vt:lpstr>PCIs</vt:lpstr>
      <vt:lpstr>PCIs</vt:lpstr>
      <vt:lpstr>Mejora de Comunicación (Switch)</vt:lpstr>
      <vt:lpstr>PCI Express</vt:lpstr>
      <vt:lpstr>PCI Express</vt:lpstr>
      <vt:lpstr>Usa más caminos</vt:lpstr>
      <vt:lpstr>PCI Express Link Layer</vt:lpstr>
      <vt:lpstr>INTEL S5000PAL</vt:lpstr>
      <vt:lpstr>INTEL Core I7</vt:lpstr>
      <vt:lpstr>INTEL Core I7</vt:lpstr>
      <vt:lpstr>INTEL Core I7</vt:lpstr>
      <vt:lpstr>AMD OPTERON 6000</vt:lpstr>
      <vt:lpstr>AMD OPTERON 6000</vt:lpstr>
      <vt:lpstr>MotherBoard Tyan</vt:lpstr>
      <vt:lpstr>INTEL 5520 IOH </vt:lpstr>
      <vt:lpstr>The diagram shows a 4-way Xeon 7500 system with two IOH devices </vt:lpstr>
      <vt:lpstr>Diagrama de un INTEL Xeon octo 7500</vt:lpstr>
      <vt:lpstr>GPUS en el Cálculo</vt:lpstr>
      <vt:lpstr>Por comenzar en 2012/13</vt:lpstr>
      <vt:lpstr>Más </vt:lpstr>
      <vt:lpstr>MIC</vt:lpstr>
      <vt:lpstr>Larabee</vt:lpstr>
      <vt:lpstr>Xeon Phi MIC block diagram </vt:lpstr>
      <vt:lpstr>On the left is a Xeon Phi "core;" on the right is the vector unit. Source: Intel via ExtremeTech</vt:lpstr>
    </vt:vector>
  </TitlesOfParts>
  <Company>Flia Bevilacqua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Arq-Paralelismo</dc:title>
  <dc:creator>Monica</dc:creator>
  <cp:lastModifiedBy>roberto</cp:lastModifiedBy>
  <cp:revision>104</cp:revision>
  <dcterms:created xsi:type="dcterms:W3CDTF">2008-03-07T23:33:14Z</dcterms:created>
  <dcterms:modified xsi:type="dcterms:W3CDTF">2014-11-21T01:47:18Z</dcterms:modified>
</cp:coreProperties>
</file>