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2.xml" ContentType="application/inkml+xml"/>
  <Override PartName="/ppt/ink/ink3.xml" ContentType="application/inkml+xml"/>
  <Override PartName="/ppt/ink/ink4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notesMasterIdLst>
    <p:notesMasterId r:id="rId37"/>
  </p:notesMasterIdLst>
  <p:sldIdLst>
    <p:sldId id="279" r:id="rId2"/>
    <p:sldId id="280" r:id="rId3"/>
    <p:sldId id="284" r:id="rId4"/>
    <p:sldId id="297" r:id="rId5"/>
    <p:sldId id="326" r:id="rId6"/>
    <p:sldId id="328" r:id="rId7"/>
    <p:sldId id="329" r:id="rId8"/>
    <p:sldId id="277" r:id="rId9"/>
    <p:sldId id="290" r:id="rId10"/>
    <p:sldId id="286" r:id="rId11"/>
    <p:sldId id="331" r:id="rId12"/>
    <p:sldId id="332" r:id="rId13"/>
    <p:sldId id="314" r:id="rId14"/>
    <p:sldId id="288" r:id="rId15"/>
    <p:sldId id="316" r:id="rId16"/>
    <p:sldId id="301" r:id="rId17"/>
    <p:sldId id="299" r:id="rId18"/>
    <p:sldId id="309" r:id="rId19"/>
    <p:sldId id="325" r:id="rId20"/>
    <p:sldId id="289" r:id="rId21"/>
    <p:sldId id="306" r:id="rId22"/>
    <p:sldId id="313" r:id="rId23"/>
    <p:sldId id="333" r:id="rId24"/>
    <p:sldId id="330" r:id="rId25"/>
    <p:sldId id="294" r:id="rId26"/>
    <p:sldId id="324" r:id="rId27"/>
    <p:sldId id="334" r:id="rId28"/>
    <p:sldId id="318" r:id="rId29"/>
    <p:sldId id="335" r:id="rId30"/>
    <p:sldId id="256" r:id="rId31"/>
    <p:sldId id="319" r:id="rId32"/>
    <p:sldId id="321" r:id="rId33"/>
    <p:sldId id="259" r:id="rId34"/>
    <p:sldId id="336" r:id="rId35"/>
    <p:sldId id="33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FEFFAC"/>
    <a:srgbClr val="F7EBB3"/>
    <a:srgbClr val="F6DED8"/>
    <a:srgbClr val="FAF2D4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2" autoAdjust="0"/>
    <p:restoredTop sz="94660"/>
  </p:normalViewPr>
  <p:slideViewPr>
    <p:cSldViewPr snapToGrid="0">
      <p:cViewPr>
        <p:scale>
          <a:sx n="75" d="100"/>
          <a:sy n="75" d="100"/>
        </p:scale>
        <p:origin x="1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9C276C-5E17-473F-91AC-14209928C491}" type="doc">
      <dgm:prSet loTypeId="urn:microsoft.com/office/officeart/2005/8/layout/process2" loCatId="process" qsTypeId="urn:microsoft.com/office/officeart/2005/8/quickstyle/simple3" qsCatId="simple" csTypeId="urn:microsoft.com/office/officeart/2005/8/colors/accent1_2" csCatId="accent1" phldr="1"/>
      <dgm:spPr/>
    </dgm:pt>
    <dgm:pt modelId="{74F0A3B4-AFA9-425E-92F7-CA82C2FEF8DB}">
      <dgm:prSet phldrT="[Texto]"/>
      <dgm:spPr/>
      <dgm:t>
        <a:bodyPr/>
        <a:lstStyle/>
        <a:p>
          <a:r>
            <a:rPr lang="es-ES" dirty="0"/>
            <a:t>Instalación Librería</a:t>
          </a:r>
        </a:p>
      </dgm:t>
    </dgm:pt>
    <dgm:pt modelId="{BC08C58A-CE68-480F-9533-4517E23E5B19}" type="parTrans" cxnId="{44667056-E176-4C05-9212-2EF870CF73AD}">
      <dgm:prSet/>
      <dgm:spPr/>
      <dgm:t>
        <a:bodyPr/>
        <a:lstStyle/>
        <a:p>
          <a:endParaRPr lang="es-ES"/>
        </a:p>
      </dgm:t>
    </dgm:pt>
    <dgm:pt modelId="{9E28027B-8882-4091-B351-125ED0FCDEFF}" type="sibTrans" cxnId="{44667056-E176-4C05-9212-2EF870CF73AD}">
      <dgm:prSet/>
      <dgm:spPr/>
      <dgm:t>
        <a:bodyPr/>
        <a:lstStyle/>
        <a:p>
          <a:endParaRPr lang="es-ES"/>
        </a:p>
      </dgm:t>
    </dgm:pt>
    <dgm:pt modelId="{4B464543-57B5-4404-8BFA-D76EE2C8C6A8}">
      <dgm:prSet phldrT="[Texto]"/>
      <dgm:spPr/>
      <dgm:t>
        <a:bodyPr/>
        <a:lstStyle/>
        <a:p>
          <a:r>
            <a:rPr lang="es-ES" dirty="0"/>
            <a:t>Importación de Librería</a:t>
          </a:r>
        </a:p>
      </dgm:t>
    </dgm:pt>
    <dgm:pt modelId="{541CCE3A-1245-48ED-9E95-676413E8A0F5}" type="parTrans" cxnId="{39E528B0-17D3-4E22-A727-D2BD2F783461}">
      <dgm:prSet/>
      <dgm:spPr/>
      <dgm:t>
        <a:bodyPr/>
        <a:lstStyle/>
        <a:p>
          <a:endParaRPr lang="es-ES"/>
        </a:p>
      </dgm:t>
    </dgm:pt>
    <dgm:pt modelId="{B1216D73-920B-4CA2-9F09-2083DF0F8983}" type="sibTrans" cxnId="{39E528B0-17D3-4E22-A727-D2BD2F783461}">
      <dgm:prSet/>
      <dgm:spPr/>
      <dgm:t>
        <a:bodyPr/>
        <a:lstStyle/>
        <a:p>
          <a:endParaRPr lang="es-ES"/>
        </a:p>
      </dgm:t>
    </dgm:pt>
    <dgm:pt modelId="{DC15679F-35AD-4C1A-846A-0539AB8172AA}">
      <dgm:prSet phldrT="[Texto]"/>
      <dgm:spPr/>
      <dgm:t>
        <a:bodyPr/>
        <a:lstStyle/>
        <a:p>
          <a:r>
            <a:rPr lang="es-ES" dirty="0"/>
            <a:t>Descarga de Datos y crear DataFrame</a:t>
          </a:r>
        </a:p>
      </dgm:t>
    </dgm:pt>
    <dgm:pt modelId="{640DBE0E-5C71-469D-9641-6DAAE545241E}" type="parTrans" cxnId="{3C1BDE36-21D9-47D0-86B3-3E55D59DEE81}">
      <dgm:prSet/>
      <dgm:spPr/>
      <dgm:t>
        <a:bodyPr/>
        <a:lstStyle/>
        <a:p>
          <a:endParaRPr lang="es-ES"/>
        </a:p>
      </dgm:t>
    </dgm:pt>
    <dgm:pt modelId="{23F87134-6E24-4913-9BA5-CF147BDBF93E}" type="sibTrans" cxnId="{3C1BDE36-21D9-47D0-86B3-3E55D59DEE81}">
      <dgm:prSet/>
      <dgm:spPr/>
      <dgm:t>
        <a:bodyPr/>
        <a:lstStyle/>
        <a:p>
          <a:endParaRPr lang="es-ES"/>
        </a:p>
      </dgm:t>
    </dgm:pt>
    <dgm:pt modelId="{DF924C13-1D0F-4EC8-8C6F-CCC08E581A22}" type="pres">
      <dgm:prSet presAssocID="{A59C276C-5E17-473F-91AC-14209928C491}" presName="linearFlow" presStyleCnt="0">
        <dgm:presLayoutVars>
          <dgm:resizeHandles val="exact"/>
        </dgm:presLayoutVars>
      </dgm:prSet>
      <dgm:spPr/>
    </dgm:pt>
    <dgm:pt modelId="{00325E95-6C55-4583-BB71-86B183A2E3B7}" type="pres">
      <dgm:prSet presAssocID="{74F0A3B4-AFA9-425E-92F7-CA82C2FEF8DB}" presName="node" presStyleLbl="node1" presStyleIdx="0" presStyleCnt="3">
        <dgm:presLayoutVars>
          <dgm:bulletEnabled val="1"/>
        </dgm:presLayoutVars>
      </dgm:prSet>
      <dgm:spPr/>
    </dgm:pt>
    <dgm:pt modelId="{0A42D25D-64EF-4A33-A861-C093CDCDB940}" type="pres">
      <dgm:prSet presAssocID="{9E28027B-8882-4091-B351-125ED0FCDEFF}" presName="sibTrans" presStyleLbl="sibTrans2D1" presStyleIdx="0" presStyleCnt="2"/>
      <dgm:spPr/>
    </dgm:pt>
    <dgm:pt modelId="{30845C19-482A-4A01-896B-A7F4EA477320}" type="pres">
      <dgm:prSet presAssocID="{9E28027B-8882-4091-B351-125ED0FCDEFF}" presName="connectorText" presStyleLbl="sibTrans2D1" presStyleIdx="0" presStyleCnt="2"/>
      <dgm:spPr/>
    </dgm:pt>
    <dgm:pt modelId="{AA491C73-1D25-4A75-A5C0-FF3F853AF6AB}" type="pres">
      <dgm:prSet presAssocID="{4B464543-57B5-4404-8BFA-D76EE2C8C6A8}" presName="node" presStyleLbl="node1" presStyleIdx="1" presStyleCnt="3">
        <dgm:presLayoutVars>
          <dgm:bulletEnabled val="1"/>
        </dgm:presLayoutVars>
      </dgm:prSet>
      <dgm:spPr/>
    </dgm:pt>
    <dgm:pt modelId="{C80394A1-C1CD-48D7-A942-32C4C652737B}" type="pres">
      <dgm:prSet presAssocID="{B1216D73-920B-4CA2-9F09-2083DF0F8983}" presName="sibTrans" presStyleLbl="sibTrans2D1" presStyleIdx="1" presStyleCnt="2"/>
      <dgm:spPr/>
    </dgm:pt>
    <dgm:pt modelId="{3622EDDD-5522-488A-BCE2-B5003B00C4A2}" type="pres">
      <dgm:prSet presAssocID="{B1216D73-920B-4CA2-9F09-2083DF0F8983}" presName="connectorText" presStyleLbl="sibTrans2D1" presStyleIdx="1" presStyleCnt="2"/>
      <dgm:spPr/>
    </dgm:pt>
    <dgm:pt modelId="{93E45F66-0C3A-46C8-88D1-5F78F065F81B}" type="pres">
      <dgm:prSet presAssocID="{DC15679F-35AD-4C1A-846A-0539AB8172AA}" presName="node" presStyleLbl="node1" presStyleIdx="2" presStyleCnt="3">
        <dgm:presLayoutVars>
          <dgm:bulletEnabled val="1"/>
        </dgm:presLayoutVars>
      </dgm:prSet>
      <dgm:spPr/>
    </dgm:pt>
  </dgm:ptLst>
  <dgm:cxnLst>
    <dgm:cxn modelId="{0AD3B633-E9BE-4D13-8B50-0A3876DFC7B7}" type="presOf" srcId="{9E28027B-8882-4091-B351-125ED0FCDEFF}" destId="{0A42D25D-64EF-4A33-A861-C093CDCDB940}" srcOrd="0" destOrd="0" presId="urn:microsoft.com/office/officeart/2005/8/layout/process2"/>
    <dgm:cxn modelId="{3C1BDE36-21D9-47D0-86B3-3E55D59DEE81}" srcId="{A59C276C-5E17-473F-91AC-14209928C491}" destId="{DC15679F-35AD-4C1A-846A-0539AB8172AA}" srcOrd="2" destOrd="0" parTransId="{640DBE0E-5C71-469D-9641-6DAAE545241E}" sibTransId="{23F87134-6E24-4913-9BA5-CF147BDBF93E}"/>
    <dgm:cxn modelId="{26CD6F3E-6CEB-43F8-ACC2-69C2030047B1}" type="presOf" srcId="{74F0A3B4-AFA9-425E-92F7-CA82C2FEF8DB}" destId="{00325E95-6C55-4583-BB71-86B183A2E3B7}" srcOrd="0" destOrd="0" presId="urn:microsoft.com/office/officeart/2005/8/layout/process2"/>
    <dgm:cxn modelId="{DC4A7169-A5C3-465C-89A8-1EF349F8B5EC}" type="presOf" srcId="{A59C276C-5E17-473F-91AC-14209928C491}" destId="{DF924C13-1D0F-4EC8-8C6F-CCC08E581A22}" srcOrd="0" destOrd="0" presId="urn:microsoft.com/office/officeart/2005/8/layout/process2"/>
    <dgm:cxn modelId="{3CE4B64B-B428-4DF8-B410-5E36C692643D}" type="presOf" srcId="{B1216D73-920B-4CA2-9F09-2083DF0F8983}" destId="{C80394A1-C1CD-48D7-A942-32C4C652737B}" srcOrd="0" destOrd="0" presId="urn:microsoft.com/office/officeart/2005/8/layout/process2"/>
    <dgm:cxn modelId="{84B91E6E-6867-4E44-87BA-DD51B3E8CC14}" type="presOf" srcId="{9E28027B-8882-4091-B351-125ED0FCDEFF}" destId="{30845C19-482A-4A01-896B-A7F4EA477320}" srcOrd="1" destOrd="0" presId="urn:microsoft.com/office/officeart/2005/8/layout/process2"/>
    <dgm:cxn modelId="{44667056-E176-4C05-9212-2EF870CF73AD}" srcId="{A59C276C-5E17-473F-91AC-14209928C491}" destId="{74F0A3B4-AFA9-425E-92F7-CA82C2FEF8DB}" srcOrd="0" destOrd="0" parTransId="{BC08C58A-CE68-480F-9533-4517E23E5B19}" sibTransId="{9E28027B-8882-4091-B351-125ED0FCDEFF}"/>
    <dgm:cxn modelId="{36AFF8AD-E1B4-4AFD-B5FF-1646B2BCFDED}" type="presOf" srcId="{DC15679F-35AD-4C1A-846A-0539AB8172AA}" destId="{93E45F66-0C3A-46C8-88D1-5F78F065F81B}" srcOrd="0" destOrd="0" presId="urn:microsoft.com/office/officeart/2005/8/layout/process2"/>
    <dgm:cxn modelId="{39E528B0-17D3-4E22-A727-D2BD2F783461}" srcId="{A59C276C-5E17-473F-91AC-14209928C491}" destId="{4B464543-57B5-4404-8BFA-D76EE2C8C6A8}" srcOrd="1" destOrd="0" parTransId="{541CCE3A-1245-48ED-9E95-676413E8A0F5}" sibTransId="{B1216D73-920B-4CA2-9F09-2083DF0F8983}"/>
    <dgm:cxn modelId="{D2C52EEA-8B69-4F4B-8A07-E97BF5267BB1}" type="presOf" srcId="{4B464543-57B5-4404-8BFA-D76EE2C8C6A8}" destId="{AA491C73-1D25-4A75-A5C0-FF3F853AF6AB}" srcOrd="0" destOrd="0" presId="urn:microsoft.com/office/officeart/2005/8/layout/process2"/>
    <dgm:cxn modelId="{B4F064EA-033A-42D4-925E-2282CCBE6373}" type="presOf" srcId="{B1216D73-920B-4CA2-9F09-2083DF0F8983}" destId="{3622EDDD-5522-488A-BCE2-B5003B00C4A2}" srcOrd="1" destOrd="0" presId="urn:microsoft.com/office/officeart/2005/8/layout/process2"/>
    <dgm:cxn modelId="{CBBC7A32-AD50-4BCF-95EE-17566F549D3B}" type="presParOf" srcId="{DF924C13-1D0F-4EC8-8C6F-CCC08E581A22}" destId="{00325E95-6C55-4583-BB71-86B183A2E3B7}" srcOrd="0" destOrd="0" presId="urn:microsoft.com/office/officeart/2005/8/layout/process2"/>
    <dgm:cxn modelId="{17B3E1B3-9F0B-4EF5-BDF6-818DCBD034AE}" type="presParOf" srcId="{DF924C13-1D0F-4EC8-8C6F-CCC08E581A22}" destId="{0A42D25D-64EF-4A33-A861-C093CDCDB940}" srcOrd="1" destOrd="0" presId="urn:microsoft.com/office/officeart/2005/8/layout/process2"/>
    <dgm:cxn modelId="{14FE5E9D-7BA2-428B-90E3-D33B836BE0E2}" type="presParOf" srcId="{0A42D25D-64EF-4A33-A861-C093CDCDB940}" destId="{30845C19-482A-4A01-896B-A7F4EA477320}" srcOrd="0" destOrd="0" presId="urn:microsoft.com/office/officeart/2005/8/layout/process2"/>
    <dgm:cxn modelId="{71FFF79B-55B8-4793-BB3B-27988383B204}" type="presParOf" srcId="{DF924C13-1D0F-4EC8-8C6F-CCC08E581A22}" destId="{AA491C73-1D25-4A75-A5C0-FF3F853AF6AB}" srcOrd="2" destOrd="0" presId="urn:microsoft.com/office/officeart/2005/8/layout/process2"/>
    <dgm:cxn modelId="{B15A108E-E714-4CA3-A7F5-6DC5511DA879}" type="presParOf" srcId="{DF924C13-1D0F-4EC8-8C6F-CCC08E581A22}" destId="{C80394A1-C1CD-48D7-A942-32C4C652737B}" srcOrd="3" destOrd="0" presId="urn:microsoft.com/office/officeart/2005/8/layout/process2"/>
    <dgm:cxn modelId="{CD026FFA-0777-46F6-B347-AAEEB880B156}" type="presParOf" srcId="{C80394A1-C1CD-48D7-A942-32C4C652737B}" destId="{3622EDDD-5522-488A-BCE2-B5003B00C4A2}" srcOrd="0" destOrd="0" presId="urn:microsoft.com/office/officeart/2005/8/layout/process2"/>
    <dgm:cxn modelId="{433549BA-B0C5-4DF3-B182-096464EFD6DE}" type="presParOf" srcId="{DF924C13-1D0F-4EC8-8C6F-CCC08E581A22}" destId="{93E45F66-0C3A-46C8-88D1-5F78F065F81B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F0D862-EDEA-4BBA-A7C6-79132C4B22F0}" type="doc">
      <dgm:prSet loTypeId="urn:microsoft.com/office/officeart/2005/8/layout/arrow5" loCatId="relationship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s-ES"/>
        </a:p>
      </dgm:t>
    </dgm:pt>
    <dgm:pt modelId="{3003AB09-C9FB-4A32-AC52-F9C78AB7EBCF}">
      <dgm:prSet phldrT="[Texto]"/>
      <dgm:spPr/>
      <dgm:t>
        <a:bodyPr/>
        <a:lstStyle/>
        <a:p>
          <a:r>
            <a:rPr lang="es-ES" dirty="0"/>
            <a:t>RENDIMIENTO ESPERADO</a:t>
          </a:r>
        </a:p>
      </dgm:t>
    </dgm:pt>
    <dgm:pt modelId="{0ABC8B95-D649-4E68-A7FA-127EE82D4A89}" type="parTrans" cxnId="{FA57F12A-97B0-44F2-9C6E-5A9EDFCAD21C}">
      <dgm:prSet/>
      <dgm:spPr/>
      <dgm:t>
        <a:bodyPr/>
        <a:lstStyle/>
        <a:p>
          <a:endParaRPr lang="es-ES"/>
        </a:p>
      </dgm:t>
    </dgm:pt>
    <dgm:pt modelId="{4DD67FE6-66B7-48B6-8B6B-BBB59B274975}" type="sibTrans" cxnId="{FA57F12A-97B0-44F2-9C6E-5A9EDFCAD21C}">
      <dgm:prSet/>
      <dgm:spPr/>
      <dgm:t>
        <a:bodyPr/>
        <a:lstStyle/>
        <a:p>
          <a:endParaRPr lang="es-ES"/>
        </a:p>
      </dgm:t>
    </dgm:pt>
    <dgm:pt modelId="{8288E816-796F-4D80-B781-1A779CD0713D}">
      <dgm:prSet phldrT="[Texto]" custT="1"/>
      <dgm:spPr/>
      <dgm:t>
        <a:bodyPr/>
        <a:lstStyle/>
        <a:p>
          <a:pPr>
            <a:lnSpc>
              <a:spcPct val="120000"/>
            </a:lnSpc>
          </a:pPr>
          <a:r>
            <a:rPr lang="es-ES" sz="2100" dirty="0"/>
            <a:t>VOLATILIDAD </a:t>
          </a:r>
          <a:r>
            <a:rPr lang="es-ES" sz="2000" dirty="0"/>
            <a:t>(</a:t>
          </a:r>
          <a:r>
            <a:rPr lang="es-ES" sz="2000" dirty="0" err="1"/>
            <a:t>dsv.std</a:t>
          </a:r>
          <a:r>
            <a:rPr lang="es-ES" sz="2000" dirty="0"/>
            <a:t>)</a:t>
          </a:r>
          <a:endParaRPr lang="es-ES" sz="2100" dirty="0"/>
        </a:p>
      </dgm:t>
    </dgm:pt>
    <dgm:pt modelId="{2D1DF29B-CEA3-476E-8126-09A9EBF12D55}" type="parTrans" cxnId="{B9B945C0-B621-4137-AE1D-03E576F2C45A}">
      <dgm:prSet/>
      <dgm:spPr/>
      <dgm:t>
        <a:bodyPr/>
        <a:lstStyle/>
        <a:p>
          <a:endParaRPr lang="es-ES"/>
        </a:p>
      </dgm:t>
    </dgm:pt>
    <dgm:pt modelId="{90B7C44D-8015-4A29-A7D3-87F5E8ACD720}" type="sibTrans" cxnId="{B9B945C0-B621-4137-AE1D-03E576F2C45A}">
      <dgm:prSet/>
      <dgm:spPr/>
      <dgm:t>
        <a:bodyPr/>
        <a:lstStyle/>
        <a:p>
          <a:endParaRPr lang="es-ES"/>
        </a:p>
      </dgm:t>
    </dgm:pt>
    <dgm:pt modelId="{819ED371-1016-4474-98A6-55D1D8CBE923}" type="pres">
      <dgm:prSet presAssocID="{96F0D862-EDEA-4BBA-A7C6-79132C4B22F0}" presName="diagram" presStyleCnt="0">
        <dgm:presLayoutVars>
          <dgm:dir/>
          <dgm:resizeHandles val="exact"/>
        </dgm:presLayoutVars>
      </dgm:prSet>
      <dgm:spPr/>
    </dgm:pt>
    <dgm:pt modelId="{ABB3F3BE-6844-45F7-9CF8-1801BD7F65B5}" type="pres">
      <dgm:prSet presAssocID="{3003AB09-C9FB-4A32-AC52-F9C78AB7EBCF}" presName="arrow" presStyleLbl="node1" presStyleIdx="0" presStyleCnt="2" custRadScaleRad="307420" custRadScaleInc="-2756">
        <dgm:presLayoutVars>
          <dgm:bulletEnabled val="1"/>
        </dgm:presLayoutVars>
      </dgm:prSet>
      <dgm:spPr/>
    </dgm:pt>
    <dgm:pt modelId="{86424351-2A21-4BCA-A4A8-D13652F09FB9}" type="pres">
      <dgm:prSet presAssocID="{8288E816-796F-4D80-B781-1A779CD0713D}" presName="arrow" presStyleLbl="node1" presStyleIdx="1" presStyleCnt="2" custRadScaleRad="102496" custRadScaleInc="7001">
        <dgm:presLayoutVars>
          <dgm:bulletEnabled val="1"/>
        </dgm:presLayoutVars>
      </dgm:prSet>
      <dgm:spPr/>
    </dgm:pt>
  </dgm:ptLst>
  <dgm:cxnLst>
    <dgm:cxn modelId="{BBEA4923-15F5-4A84-9C03-1DA6B9E1ECD5}" type="presOf" srcId="{3003AB09-C9FB-4A32-AC52-F9C78AB7EBCF}" destId="{ABB3F3BE-6844-45F7-9CF8-1801BD7F65B5}" srcOrd="0" destOrd="0" presId="urn:microsoft.com/office/officeart/2005/8/layout/arrow5"/>
    <dgm:cxn modelId="{FA57F12A-97B0-44F2-9C6E-5A9EDFCAD21C}" srcId="{96F0D862-EDEA-4BBA-A7C6-79132C4B22F0}" destId="{3003AB09-C9FB-4A32-AC52-F9C78AB7EBCF}" srcOrd="0" destOrd="0" parTransId="{0ABC8B95-D649-4E68-A7FA-127EE82D4A89}" sibTransId="{4DD67FE6-66B7-48B6-8B6B-BBB59B274975}"/>
    <dgm:cxn modelId="{C7161C9B-3FC5-4A0B-AC84-7A38BD0F1E93}" type="presOf" srcId="{8288E816-796F-4D80-B781-1A779CD0713D}" destId="{86424351-2A21-4BCA-A4A8-D13652F09FB9}" srcOrd="0" destOrd="0" presId="urn:microsoft.com/office/officeart/2005/8/layout/arrow5"/>
    <dgm:cxn modelId="{F71073B7-C522-43DE-89EB-FB717ECCAAB1}" type="presOf" srcId="{96F0D862-EDEA-4BBA-A7C6-79132C4B22F0}" destId="{819ED371-1016-4474-98A6-55D1D8CBE923}" srcOrd="0" destOrd="0" presId="urn:microsoft.com/office/officeart/2005/8/layout/arrow5"/>
    <dgm:cxn modelId="{B9B945C0-B621-4137-AE1D-03E576F2C45A}" srcId="{96F0D862-EDEA-4BBA-A7C6-79132C4B22F0}" destId="{8288E816-796F-4D80-B781-1A779CD0713D}" srcOrd="1" destOrd="0" parTransId="{2D1DF29B-CEA3-476E-8126-09A9EBF12D55}" sibTransId="{90B7C44D-8015-4A29-A7D3-87F5E8ACD720}"/>
    <dgm:cxn modelId="{029AA8AC-A8DE-4EF8-AFD5-10CB881000C2}" type="presParOf" srcId="{819ED371-1016-4474-98A6-55D1D8CBE923}" destId="{ABB3F3BE-6844-45F7-9CF8-1801BD7F65B5}" srcOrd="0" destOrd="0" presId="urn:microsoft.com/office/officeart/2005/8/layout/arrow5"/>
    <dgm:cxn modelId="{C4F0E1DD-E63B-4BF1-B1BF-9570F71FC8AA}" type="presParOf" srcId="{819ED371-1016-4474-98A6-55D1D8CBE923}" destId="{86424351-2A21-4BCA-A4A8-D13652F09FB9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325E95-6C55-4583-BB71-86B183A2E3B7}">
      <dsp:nvSpPr>
        <dsp:cNvPr id="0" name=""/>
        <dsp:cNvSpPr/>
      </dsp:nvSpPr>
      <dsp:spPr>
        <a:xfrm>
          <a:off x="1095568" y="0"/>
          <a:ext cx="2546232" cy="14145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Instalación Librería</a:t>
          </a:r>
        </a:p>
      </dsp:txBody>
      <dsp:txXfrm>
        <a:off x="1136999" y="41431"/>
        <a:ext cx="2463370" cy="1331711"/>
      </dsp:txXfrm>
    </dsp:sp>
    <dsp:sp modelId="{0A42D25D-64EF-4A33-A861-C093CDCDB940}">
      <dsp:nvSpPr>
        <dsp:cNvPr id="0" name=""/>
        <dsp:cNvSpPr/>
      </dsp:nvSpPr>
      <dsp:spPr>
        <a:xfrm rot="5400000">
          <a:off x="2103452" y="1449937"/>
          <a:ext cx="530465" cy="6365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200" kern="1200"/>
        </a:p>
      </dsp:txBody>
      <dsp:txXfrm rot="-5400000">
        <a:off x="2177718" y="1502984"/>
        <a:ext cx="381934" cy="371326"/>
      </dsp:txXfrm>
    </dsp:sp>
    <dsp:sp modelId="{AA491C73-1D25-4A75-A5C0-FF3F853AF6AB}">
      <dsp:nvSpPr>
        <dsp:cNvPr id="0" name=""/>
        <dsp:cNvSpPr/>
      </dsp:nvSpPr>
      <dsp:spPr>
        <a:xfrm>
          <a:off x="1095568" y="2121860"/>
          <a:ext cx="2546232" cy="14145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Importación de Librería</a:t>
          </a:r>
        </a:p>
      </dsp:txBody>
      <dsp:txXfrm>
        <a:off x="1136999" y="2163291"/>
        <a:ext cx="2463370" cy="1331711"/>
      </dsp:txXfrm>
    </dsp:sp>
    <dsp:sp modelId="{C80394A1-C1CD-48D7-A942-32C4C652737B}">
      <dsp:nvSpPr>
        <dsp:cNvPr id="0" name=""/>
        <dsp:cNvSpPr/>
      </dsp:nvSpPr>
      <dsp:spPr>
        <a:xfrm rot="5400000">
          <a:off x="2103452" y="3571798"/>
          <a:ext cx="530465" cy="6365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200" kern="1200"/>
        </a:p>
      </dsp:txBody>
      <dsp:txXfrm rot="-5400000">
        <a:off x="2177718" y="3624845"/>
        <a:ext cx="381934" cy="371326"/>
      </dsp:txXfrm>
    </dsp:sp>
    <dsp:sp modelId="{93E45F66-0C3A-46C8-88D1-5F78F065F81B}">
      <dsp:nvSpPr>
        <dsp:cNvPr id="0" name=""/>
        <dsp:cNvSpPr/>
      </dsp:nvSpPr>
      <dsp:spPr>
        <a:xfrm>
          <a:off x="1095568" y="4243720"/>
          <a:ext cx="2546232" cy="14145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Descarga de Datos y crear DataFrame</a:t>
          </a:r>
        </a:p>
      </dsp:txBody>
      <dsp:txXfrm>
        <a:off x="1136999" y="4285151"/>
        <a:ext cx="2463370" cy="13317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B3F3BE-6844-45F7-9CF8-1801BD7F65B5}">
      <dsp:nvSpPr>
        <dsp:cNvPr id="0" name=""/>
        <dsp:cNvSpPr/>
      </dsp:nvSpPr>
      <dsp:spPr>
        <a:xfrm rot="16200000">
          <a:off x="0" y="552964"/>
          <a:ext cx="2400618" cy="2400618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RENDIMIENTO ESPERADO</a:t>
          </a:r>
        </a:p>
      </dsp:txBody>
      <dsp:txXfrm rot="5400000">
        <a:off x="1" y="1153117"/>
        <a:ext cx="1980510" cy="1200309"/>
      </dsp:txXfrm>
    </dsp:sp>
    <dsp:sp modelId="{86424351-2A21-4BCA-A4A8-D13652F09FB9}">
      <dsp:nvSpPr>
        <dsp:cNvPr id="0" name=""/>
        <dsp:cNvSpPr/>
      </dsp:nvSpPr>
      <dsp:spPr>
        <a:xfrm rot="5400000">
          <a:off x="2545519" y="552964"/>
          <a:ext cx="2400618" cy="2400618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12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VOLATILIDAD </a:t>
          </a:r>
          <a:r>
            <a:rPr lang="es-ES" sz="2000" kern="1200" dirty="0"/>
            <a:t>(</a:t>
          </a:r>
          <a:r>
            <a:rPr lang="es-ES" sz="2000" kern="1200" dirty="0" err="1"/>
            <a:t>dsv.std</a:t>
          </a:r>
          <a:r>
            <a:rPr lang="es-ES" sz="2000" kern="1200" dirty="0"/>
            <a:t>)</a:t>
          </a:r>
          <a:endParaRPr lang="es-ES" sz="2100" kern="1200" dirty="0"/>
        </a:p>
      </dsp:txBody>
      <dsp:txXfrm rot="-5400000">
        <a:off x="2965628" y="1153119"/>
        <a:ext cx="1980510" cy="1200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3T12:15:15.91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1,'1865'0,"-1842"0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6T17:08:18.73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1,'2516'0,"-2509"0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6T17:10:16.20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1,'2804'0,"-2789"0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6T17:10:20.57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0,'2499'0,"-2485"0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5T18:18:47.18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1,'1635'0,"-1610"0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17:27:42.6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802 14 24575,'-123'-13'0,"88"12"0,-189 2 0,217 0 0,-1 0 0,1 1 0,0 0 0,-1 0 0,1 0 0,0 1 0,0-1 0,-11 8 0,-51 36 0,39-25 0,5-3 0,1 0 0,-42 42 0,55-49 0,1 1 0,0 0 0,2 1 0,-1 0 0,1 0 0,1 1 0,-8 21 0,-5 14 0,15-38 0,0-1 0,1 1 0,0 0 0,1 0 0,0 1 0,1-1 0,-2 19 0,4 9 0,-1-3 0,5 44 0,-3-69 0,1 0 0,1 0 0,-1 0 0,2 0 0,0-1 0,0 1 0,1-1 0,8 12 0,9 9 0,1-1 0,2-2 0,2 0 0,0-1 0,47 34 0,-26-27 0,0-2 0,106 51 0,-127-72 0,0 0 0,1-2 0,1-2 0,-1 0 0,1-2 0,50 4 0,181-9 0,-206-2 0,-37 2 0,-1-1 0,0-1 0,0-1 0,1 0 0,-2-1 0,1 0 0,16-7 0,-23 7 0,0-1 0,-1 1 0,0-1 0,0-1 0,0 1 0,-1-1 0,0 0 0,0-1 0,0 0 0,-1 0 0,0 0 0,-1-1 0,7-11 0,20-45 0,-4-1 0,25-86 0,-46 121 0,-1 0 0,-2 0 0,-1-1 0,-1 1 0,-2-1 0,-4-31 0,3 52 0,-1 0 0,0 0 0,-1 0 0,0 0 0,0 0 0,-1 0 0,-1 0 0,0 1 0,0 0 0,-9-11 0,-8-9 0,-45-43 0,9 12 0,37 35 0,-48-42 0,60 60 0,1 0 0,-1 1 0,-1 0 0,1 0 0,-1 1 0,0 0 0,0 1 0,-1 0 0,-20-5 0,24 8-91,-3-1-68,1 0-1,0 0 1,-1 1 0,1 1 0,-1-1-1,1 1 1,-18 3 0,12-1-6667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17:27:59.8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802 14 24575,'-123'-13'0,"88"12"0,-189 2 0,217 0 0,-1 0 0,1 1 0,0 0 0,-1 0 0,1 0 0,0 1 0,0-1 0,-11 8 0,-51 36 0,39-25 0,5-3 0,1 0 0,-42 42 0,55-49 0,1 1 0,0 0 0,2 1 0,-1 0 0,1 0 0,1 1 0,-8 21 0,-5 14 0,15-38 0,0-1 0,1 1 0,0 0 0,1 0 0,0 1 0,1-1 0,-2 19 0,4 9 0,-1-3 0,5 44 0,-3-69 0,1 0 0,1 0 0,-1 0 0,2 0 0,0-1 0,0 1 0,1-1 0,8 12 0,9 9 0,1-1 0,2-2 0,2 0 0,0-1 0,47 34 0,-26-27 0,0-2 0,106 51 0,-127-72 0,0 0 0,1-2 0,1-2 0,-1 0 0,1-2 0,50 4 0,181-9 0,-206-2 0,-37 2 0,-1-1 0,0-1 0,0-1 0,1 0 0,-2-1 0,1 0 0,16-7 0,-23 7 0,0-1 0,-1 1 0,0-1 0,0-1 0,0 1 0,-1-1 0,0 0 0,0-1 0,0 0 0,-1 0 0,0 0 0,-1-1 0,7-11 0,20-45 0,-4-1 0,25-86 0,-46 121 0,-1 0 0,-2 0 0,-1-1 0,-1 1 0,-2-1 0,-4-31 0,3 52 0,-1 0 0,0 0 0,-1 0 0,0 0 0,0 0 0,-1 0 0,-1 0 0,0 1 0,0 0 0,-9-11 0,-8-9 0,-45-43 0,9 12 0,37 35 0,-48-42 0,60 60 0,1 0 0,-1 1 0,-1 0 0,1 0 0,-1 1 0,0 0 0,0 1 0,-1 0 0,-20-5 0,24 8-91,-3-1-68,1 0-1,0 0 1,-1 1 0,1 1 0,-1-1-1,1 1 1,-18 3 0,12-1-6667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3T12:37:19.360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1,'914'0,"-911"0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3T12:37:28.3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0 125 24575,'3'0'0,"1"-1"0,3-3 0,2-3 0,4-2 0,3-1 0,3-2 0,4-1 0,1-1 0,2 1 0,1 1 0,-3 1 0,-5 1 0,-5 2-8191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3T12:37:34.97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24575,'17'15'0,"1"-1"0,0-1 0,1-1 0,24 12 0,7 4 0,-24-7-1365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5T14:28:47.65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19,'86'1,"93"-3,-117-6,-34 3,41 1,960 4,-1014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5T14:28:50.57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34,'31'-1,"35"-7,32 0,969 9,-1056-2,0-1,0 1,13-4,23-3,-32 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6T17:14:36.372"/>
    </inkml:context>
    <inkml:brush xml:id="br0">
      <inkml:brushProperty name="width" value="0.05292" units="cm"/>
      <inkml:brushProperty name="height" value="0.05292" units="cm"/>
      <inkml:brushProperty name="color" value="#66CC00"/>
      <inkml:brushProperty name="ignorePressure" value="1"/>
    </inkml:brush>
  </inkml:definitions>
  <inkml:trace contextRef="#ctx0" brushRef="#br0">1 0,'23034'0,"-23005"0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6T17:16:06.547"/>
    </inkml:context>
    <inkml:brush xml:id="br0">
      <inkml:brushProperty name="width" value="0.025" units="cm"/>
      <inkml:brushProperty name="height" value="0.025" units="cm"/>
      <inkml:brushProperty name="color" value="#66CC00"/>
      <inkml:brushProperty name="ignorePressure" value="1"/>
    </inkml:brush>
  </inkml:definitions>
  <inkml:trace contextRef="#ctx0" brushRef="#br0">1 1,'0'4832,"0"-4798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6T17:08:14.15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0,'2556'0,"-2548"0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BFA01-F1F2-4545-B583-6DE4F27A94D0}" type="datetimeFigureOut">
              <a:rPr lang="es-ES" smtClean="0"/>
              <a:t>16/12/2024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CA5B6-25F6-4380-83FF-39A2407E1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029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CA5B6-25F6-4380-83FF-39A2407E1E03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988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60C3-7577-4137-8B1F-4A10250D9E02}" type="datetimeFigureOut">
              <a:rPr lang="es-ES" smtClean="0"/>
              <a:t>16/12/2024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81C8-BCA4-43F5-BC7C-F90AA01AE4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367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60C3-7577-4137-8B1F-4A10250D9E02}" type="datetimeFigureOut">
              <a:rPr lang="es-ES" smtClean="0"/>
              <a:t>16/12/2024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81C8-BCA4-43F5-BC7C-F90AA01AE4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013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60C3-7577-4137-8B1F-4A10250D9E02}" type="datetimeFigureOut">
              <a:rPr lang="es-ES" smtClean="0"/>
              <a:t>16/12/2024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81C8-BCA4-43F5-BC7C-F90AA01AE494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3190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60C3-7577-4137-8B1F-4A10250D9E02}" type="datetimeFigureOut">
              <a:rPr lang="es-ES" smtClean="0"/>
              <a:t>16/12/2024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81C8-BCA4-43F5-BC7C-F90AA01AE4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5373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60C3-7577-4137-8B1F-4A10250D9E02}" type="datetimeFigureOut">
              <a:rPr lang="es-ES" smtClean="0"/>
              <a:t>16/12/2024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81C8-BCA4-43F5-BC7C-F90AA01AE494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8583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60C3-7577-4137-8B1F-4A10250D9E02}" type="datetimeFigureOut">
              <a:rPr lang="es-ES" smtClean="0"/>
              <a:t>16/12/2024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81C8-BCA4-43F5-BC7C-F90AA01AE4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700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60C3-7577-4137-8B1F-4A10250D9E02}" type="datetimeFigureOut">
              <a:rPr lang="es-ES" smtClean="0"/>
              <a:t>16/12/2024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81C8-BCA4-43F5-BC7C-F90AA01AE4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4060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60C3-7577-4137-8B1F-4A10250D9E02}" type="datetimeFigureOut">
              <a:rPr lang="es-ES" smtClean="0"/>
              <a:t>16/12/2024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81C8-BCA4-43F5-BC7C-F90AA01AE4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725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60C3-7577-4137-8B1F-4A10250D9E02}" type="datetimeFigureOut">
              <a:rPr lang="es-ES" smtClean="0"/>
              <a:t>16/12/2024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81C8-BCA4-43F5-BC7C-F90AA01AE4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00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60C3-7577-4137-8B1F-4A10250D9E02}" type="datetimeFigureOut">
              <a:rPr lang="es-ES" smtClean="0"/>
              <a:t>16/12/2024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81C8-BCA4-43F5-BC7C-F90AA01AE4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704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60C3-7577-4137-8B1F-4A10250D9E02}" type="datetimeFigureOut">
              <a:rPr lang="es-ES" smtClean="0"/>
              <a:t>16/12/2024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81C8-BCA4-43F5-BC7C-F90AA01AE4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48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60C3-7577-4137-8B1F-4A10250D9E02}" type="datetimeFigureOut">
              <a:rPr lang="es-ES" smtClean="0"/>
              <a:t>16/12/2024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81C8-BCA4-43F5-BC7C-F90AA01AE4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85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60C3-7577-4137-8B1F-4A10250D9E02}" type="datetimeFigureOut">
              <a:rPr lang="es-ES" smtClean="0"/>
              <a:t>16/12/2024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81C8-BCA4-43F5-BC7C-F90AA01AE4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355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60C3-7577-4137-8B1F-4A10250D9E02}" type="datetimeFigureOut">
              <a:rPr lang="es-ES" smtClean="0"/>
              <a:t>16/12/2024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81C8-BCA4-43F5-BC7C-F90AA01AE4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11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60C3-7577-4137-8B1F-4A10250D9E02}" type="datetimeFigureOut">
              <a:rPr lang="es-ES" smtClean="0"/>
              <a:t>16/12/2024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81C8-BCA4-43F5-BC7C-F90AA01AE4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739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60C3-7577-4137-8B1F-4A10250D9E02}" type="datetimeFigureOut">
              <a:rPr lang="es-ES" smtClean="0"/>
              <a:t>16/12/2024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81C8-BCA4-43F5-BC7C-F90AA01AE4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19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060C3-7577-4137-8B1F-4A10250D9E02}" type="datetimeFigureOut">
              <a:rPr lang="es-ES" smtClean="0"/>
              <a:t>16/12/2024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9E81C8-BCA4-43F5-BC7C-F90AA01AE4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24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32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42.png"/><Relationship Id="rId5" Type="http://schemas.openxmlformats.org/officeDocument/2006/relationships/image" Target="../media/image400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34.png"/><Relationship Id="rId7" Type="http://schemas.openxmlformats.org/officeDocument/2006/relationships/image" Target="../media/image4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50.png"/><Relationship Id="rId5" Type="http://schemas.openxmlformats.org/officeDocument/2006/relationships/image" Target="../media/image47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customXml" Target="../ink/ink15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customXml" Target="../ink/ink14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6.xml"/><Relationship Id="rId7" Type="http://schemas.openxmlformats.org/officeDocument/2006/relationships/image" Target="../media/image10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4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customXml" Target="../ink/ink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30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50.png"/><Relationship Id="rId10" Type="http://schemas.openxmlformats.org/officeDocument/2006/relationships/customXml" Target="../ink/ink2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5.png"/><Relationship Id="rId1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7AC0D-ED7A-8A04-E8D9-1A8FC1E3E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66B476B-AC77-DE7E-4ACE-6364A8AA1B24}"/>
              </a:ext>
            </a:extLst>
          </p:cNvPr>
          <p:cNvSpPr txBox="1"/>
          <p:nvPr/>
        </p:nvSpPr>
        <p:spPr>
          <a:xfrm>
            <a:off x="7718210" y="5862359"/>
            <a:ext cx="4036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Autor: Lisandro Micheletti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2660716-5AA7-2F64-40A0-27E4A938D3E8}"/>
              </a:ext>
            </a:extLst>
          </p:cNvPr>
          <p:cNvSpPr txBox="1"/>
          <p:nvPr/>
        </p:nvSpPr>
        <p:spPr>
          <a:xfrm>
            <a:off x="861870" y="472421"/>
            <a:ext cx="10019490" cy="2217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3200" b="1" dirty="0"/>
              <a:t>Análisis de Relación Riesgo y Retorno </a:t>
            </a:r>
          </a:p>
          <a:p>
            <a:pPr algn="ctr">
              <a:lnSpc>
                <a:spcPct val="150000"/>
              </a:lnSpc>
            </a:pPr>
            <a:r>
              <a:rPr lang="es-ES" sz="3200" b="1" dirty="0"/>
              <a:t>en</a:t>
            </a:r>
          </a:p>
          <a:p>
            <a:pPr algn="ctr">
              <a:lnSpc>
                <a:spcPct val="150000"/>
              </a:lnSpc>
            </a:pPr>
            <a:r>
              <a:rPr lang="es-ES" sz="3200" b="1" dirty="0"/>
              <a:t> Mercado de Acciones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286ED20-8B78-8FA0-8376-8DECBB3490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29" t="11201" r="2369" b="2568"/>
          <a:stretch/>
        </p:blipFill>
        <p:spPr>
          <a:xfrm>
            <a:off x="9736455" y="131445"/>
            <a:ext cx="2289810" cy="57340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DBFFE48-57C7-18C3-B9AB-A9A9C80DCFA0}"/>
              </a:ext>
            </a:extLst>
          </p:cNvPr>
          <p:cNvSpPr txBox="1"/>
          <p:nvPr/>
        </p:nvSpPr>
        <p:spPr>
          <a:xfrm>
            <a:off x="1673157" y="3149045"/>
            <a:ext cx="9572017" cy="1455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sz="2400" i="1" dirty="0"/>
              <a:t>¿ Ante eventos o contextos de volatilidad es posible invertir manteniendo un equilibrio adecuado entre riesgo y rendimiento ?</a:t>
            </a:r>
          </a:p>
        </p:txBody>
      </p:sp>
    </p:spTree>
    <p:extLst>
      <p:ext uri="{BB962C8B-B14F-4D97-AF65-F5344CB8AC3E}">
        <p14:creationId xmlns:p14="http://schemas.microsoft.com/office/powerpoint/2010/main" val="3183987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A5ABA-7FBD-3236-D051-F756A9840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AFBDDB0-D9AA-B713-54A9-4428E52D01B8}"/>
              </a:ext>
            </a:extLst>
          </p:cNvPr>
          <p:cNvSpPr txBox="1"/>
          <p:nvPr/>
        </p:nvSpPr>
        <p:spPr>
          <a:xfrm>
            <a:off x="214009" y="262647"/>
            <a:ext cx="3861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DEPURACION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7F32A27-2496-964B-A4B2-7EF8B09C56C3}"/>
              </a:ext>
            </a:extLst>
          </p:cNvPr>
          <p:cNvSpPr txBox="1"/>
          <p:nvPr/>
        </p:nvSpPr>
        <p:spPr>
          <a:xfrm>
            <a:off x="57150" y="1041133"/>
            <a:ext cx="12077700" cy="95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Datos Nulos: Empresa Airbnb (ABNB) – a ese momento no cotizaba en bolsa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Con descarga datos más antiguos (ejemplo 2013 si podían aparecer más nulos: UBER, SPOTIFY)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Vista general de diapositiva 5">
                <a:extLst>
                  <a:ext uri="{FF2B5EF4-FFF2-40B4-BE49-F238E27FC236}">
                    <a16:creationId xmlns:a16="http://schemas.microsoft.com/office/drawing/2014/main" id="{619B0325-DBE9-986D-5F11-5747B3EB79E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909905"/>
                  </p:ext>
                </p:extLst>
              </p:nvPr>
            </p:nvGraphicFramePr>
            <p:xfrm>
              <a:off x="1343024" y="2095500"/>
              <a:ext cx="9803349" cy="4572000"/>
            </p:xfrm>
            <a:graphic>
              <a:graphicData uri="http://schemas.microsoft.com/office/powerpoint/2016/slidezoom">
                <pslz:sldZm>
                  <pslz:sldZmObj sldId="331" cId="882981349">
                    <pslz:zmPr id="{EC6FDCDC-9772-4B4C-93D6-900ED2FE1859}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803349" cy="4572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Vista general de diapositiva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19B0325-DBE9-986D-5F11-5747B3EB79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3024" y="2095500"/>
                <a:ext cx="9803349" cy="45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7340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88A6938-2824-EA91-2232-4F2B10F84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193" y="271332"/>
            <a:ext cx="8082657" cy="1523717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A0E9A725-4234-C467-8B59-9637D0443E08}"/>
              </a:ext>
            </a:extLst>
          </p:cNvPr>
          <p:cNvGrpSpPr/>
          <p:nvPr/>
        </p:nvGrpSpPr>
        <p:grpSpPr>
          <a:xfrm>
            <a:off x="3848100" y="2569020"/>
            <a:ext cx="4229100" cy="3872044"/>
            <a:chOff x="704850" y="2843338"/>
            <a:chExt cx="3691238" cy="3657605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C57987F8-6F4B-95BA-EF69-D981B47A4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6099"/>
            <a:stretch/>
          </p:blipFill>
          <p:spPr>
            <a:xfrm>
              <a:off x="704850" y="2843338"/>
              <a:ext cx="3691238" cy="3657605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5C28873-4681-24F3-FEBA-CCC9AB0B5461}"/>
                </a:ext>
              </a:extLst>
            </p:cNvPr>
            <p:cNvSpPr/>
            <p:nvPr/>
          </p:nvSpPr>
          <p:spPr>
            <a:xfrm>
              <a:off x="2324100" y="3057525"/>
              <a:ext cx="638175" cy="33337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882981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55FB171B-A25C-F731-DF5F-DEB302B392B1}"/>
              </a:ext>
            </a:extLst>
          </p:cNvPr>
          <p:cNvSpPr txBox="1"/>
          <p:nvPr/>
        </p:nvSpPr>
        <p:spPr>
          <a:xfrm>
            <a:off x="574187" y="299517"/>
            <a:ext cx="8930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s-ES" dirty="0"/>
              <a:t>CREACION DEL DATAFRAME</a:t>
            </a:r>
            <a:r>
              <a:rPr lang="es-ES" sz="2400" dirty="0"/>
              <a:t>, que tiene siguiente estructura: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A40AD5-7641-E44F-135D-21F614AC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508"/>
          <a:stretch/>
        </p:blipFill>
        <p:spPr>
          <a:xfrm>
            <a:off x="578492" y="1664942"/>
            <a:ext cx="10156182" cy="5054192"/>
          </a:xfrm>
          <a:prstGeom prst="rect">
            <a:avLst/>
          </a:prstGeom>
          <a:solidFill>
            <a:schemeClr val="bg2"/>
          </a:solidFill>
          <a:effectLst>
            <a:outerShdw blurRad="50800" dist="38100" dir="12000000" sx="101000" sy="101000" algn="tr" rotWithShape="0">
              <a:schemeClr val="bg1">
                <a:lumMod val="65000"/>
                <a:alpha val="23000"/>
              </a:schemeClr>
            </a:outerShdw>
          </a:effec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D3A0AC3-231C-0B39-CD48-E914EB489DC7}"/>
              </a:ext>
            </a:extLst>
          </p:cNvPr>
          <p:cNvSpPr/>
          <p:nvPr/>
        </p:nvSpPr>
        <p:spPr>
          <a:xfrm>
            <a:off x="574187" y="1058738"/>
            <a:ext cx="4469758" cy="40005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LISTADO DE COTIZACIONES POR MES</a:t>
            </a:r>
          </a:p>
        </p:txBody>
      </p:sp>
    </p:spTree>
    <p:extLst>
      <p:ext uri="{BB962C8B-B14F-4D97-AF65-F5344CB8AC3E}">
        <p14:creationId xmlns:p14="http://schemas.microsoft.com/office/powerpoint/2010/main" val="402654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DF05A-F732-58C6-5EDD-5947A4BB8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0AB0A1F-5011-F56E-3DC4-E68C3FFCE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144" y="1120099"/>
            <a:ext cx="9031832" cy="542086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72ABE9A-BF2F-5A4E-5D47-0AA0A43BD991}"/>
              </a:ext>
            </a:extLst>
          </p:cNvPr>
          <p:cNvSpPr txBox="1"/>
          <p:nvPr/>
        </p:nvSpPr>
        <p:spPr>
          <a:xfrm>
            <a:off x="1352144" y="226944"/>
            <a:ext cx="9091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DATAFRAME CON </a:t>
            </a:r>
            <a:r>
              <a:rPr lang="es-ES" sz="2800" u="sng" dirty="0">
                <a:highlight>
                  <a:srgbClr val="FEFFAC"/>
                </a:highlight>
              </a:rPr>
              <a:t>VARIACION MENSUAL % </a:t>
            </a:r>
            <a:r>
              <a:rPr lang="es-ES" sz="2800" dirty="0"/>
              <a:t>DE COTIZACION</a:t>
            </a:r>
          </a:p>
        </p:txBody>
      </p:sp>
    </p:spTree>
    <p:extLst>
      <p:ext uri="{BB962C8B-B14F-4D97-AF65-F5344CB8AC3E}">
        <p14:creationId xmlns:p14="http://schemas.microsoft.com/office/powerpoint/2010/main" val="1144339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C1A96-FE95-3384-1A9C-CD86518B0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62FC38EA-83ED-E1FF-754F-5CCC6B0ECC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1939713"/>
              </p:ext>
            </p:extLst>
          </p:nvPr>
        </p:nvGraphicFramePr>
        <p:xfrm>
          <a:off x="514486" y="3517945"/>
          <a:ext cx="4946143" cy="2953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3D1BBC18-B9CC-2264-7F4E-774661810A96}"/>
              </a:ext>
            </a:extLst>
          </p:cNvPr>
          <p:cNvSpPr txBox="1"/>
          <p:nvPr/>
        </p:nvSpPr>
        <p:spPr>
          <a:xfrm>
            <a:off x="335605" y="1075979"/>
            <a:ext cx="6318114" cy="2613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b="1" dirty="0"/>
              <a:t>RETORNO ESPERADO: </a:t>
            </a:r>
            <a:r>
              <a:rPr lang="es-ES" sz="2000" dirty="0"/>
              <a:t>Mide la variación promedio que ha tenido el activo a lo largo del periodo estudiado</a:t>
            </a:r>
          </a:p>
          <a:p>
            <a:pPr>
              <a:lnSpc>
                <a:spcPct val="200000"/>
              </a:lnSpc>
            </a:pPr>
            <a:r>
              <a:rPr lang="es-ES" sz="2000" b="1" dirty="0"/>
              <a:t>DESVIO STD: </a:t>
            </a:r>
            <a:r>
              <a:rPr lang="es-ES" sz="2000" dirty="0"/>
              <a:t>Proporciona una medida del riesgo, reflejando la volatilidad del activo.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CAFEC533-2881-8311-426C-DD199B7366F3}"/>
              </a:ext>
            </a:extLst>
          </p:cNvPr>
          <p:cNvGrpSpPr/>
          <p:nvPr/>
        </p:nvGrpSpPr>
        <p:grpSpPr>
          <a:xfrm>
            <a:off x="6906638" y="1584960"/>
            <a:ext cx="5183762" cy="5049388"/>
            <a:chOff x="6314484" y="2009839"/>
            <a:chExt cx="4658316" cy="4174166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D6D9FC93-166E-1182-0E0D-758AB5765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14484" y="2009839"/>
              <a:ext cx="4658316" cy="4174166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C965A5E7-91A5-2483-69BF-7A6349E4F914}"/>
                </a:ext>
              </a:extLst>
            </p:cNvPr>
            <p:cNvSpPr/>
            <p:nvPr/>
          </p:nvSpPr>
          <p:spPr>
            <a:xfrm>
              <a:off x="6653719" y="5690681"/>
              <a:ext cx="3842426" cy="4474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24FA013-02D9-122F-5B9F-DF3791074136}"/>
              </a:ext>
            </a:extLst>
          </p:cNvPr>
          <p:cNvSpPr txBox="1"/>
          <p:nvPr/>
        </p:nvSpPr>
        <p:spPr>
          <a:xfrm>
            <a:off x="335605" y="223652"/>
            <a:ext cx="8377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u="sng" dirty="0"/>
              <a:t>METRICAS PRINCIPALES CON LAS QUE VAMOS A TRABAJAR</a:t>
            </a:r>
          </a:p>
        </p:txBody>
      </p:sp>
    </p:spTree>
    <p:extLst>
      <p:ext uri="{BB962C8B-B14F-4D97-AF65-F5344CB8AC3E}">
        <p14:creationId xmlns:p14="http://schemas.microsoft.com/office/powerpoint/2010/main" val="605411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1312"/>
    </mc:Choice>
    <mc:Fallback>
      <p:transition spd="slow" advTm="11131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C3BB8-45DF-EDD8-2894-1D13D52DA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651DBA54-AC17-1947-3CD8-275E2E1F8155}"/>
              </a:ext>
            </a:extLst>
          </p:cNvPr>
          <p:cNvSpPr txBox="1"/>
          <p:nvPr/>
        </p:nvSpPr>
        <p:spPr>
          <a:xfrm>
            <a:off x="142640" y="127406"/>
            <a:ext cx="8338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u="sng" dirty="0"/>
              <a:t>RESUMEN TASA DE RENDIMIENTO ANUAL  y VOLATILIDAD POR ACCION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9D55B137-3B2A-4D89-5869-4AC002D6D620}"/>
              </a:ext>
            </a:extLst>
          </p:cNvPr>
          <p:cNvGrpSpPr/>
          <p:nvPr/>
        </p:nvGrpSpPr>
        <p:grpSpPr>
          <a:xfrm>
            <a:off x="2786493" y="654689"/>
            <a:ext cx="5888953" cy="6075905"/>
            <a:chOff x="2747583" y="654689"/>
            <a:chExt cx="5888953" cy="6075905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C6D12005-48DC-571B-BC25-A4196428B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7583" y="654689"/>
              <a:ext cx="5888953" cy="6075905"/>
            </a:xfrm>
            <a:prstGeom prst="rect">
              <a:avLst/>
            </a:prstGeom>
          </p:spPr>
        </p:pic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B264912-D7CA-C5F3-4C8E-6E0026F417AF}"/>
                </a:ext>
              </a:extLst>
            </p:cNvPr>
            <p:cNvSpPr/>
            <p:nvPr/>
          </p:nvSpPr>
          <p:spPr>
            <a:xfrm>
              <a:off x="2747583" y="3143250"/>
              <a:ext cx="5888953" cy="619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C49052D4-1AF9-1695-7654-53F33C759BF2}"/>
                </a:ext>
              </a:extLst>
            </p:cNvPr>
            <p:cNvSpPr/>
            <p:nvPr/>
          </p:nvSpPr>
          <p:spPr>
            <a:xfrm>
              <a:off x="2747583" y="5838825"/>
              <a:ext cx="5888953" cy="8917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365765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6442"/>
    </mc:Choice>
    <mc:Fallback>
      <p:transition spd="slow" advTm="9644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6E073-AF31-5494-0EF5-B32AC4EC3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F02E1B0-04E3-24C5-EF53-1FC750C1B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18" y="2149897"/>
            <a:ext cx="9060093" cy="208407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3D66D4B-0348-77EF-1CF6-94E629B70D12}"/>
              </a:ext>
            </a:extLst>
          </p:cNvPr>
          <p:cNvSpPr txBox="1"/>
          <p:nvPr/>
        </p:nvSpPr>
        <p:spPr>
          <a:xfrm>
            <a:off x="8136467" y="682197"/>
            <a:ext cx="3347756" cy="1149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Año de Alta Volatilidad:</a:t>
            </a:r>
          </a:p>
          <a:p>
            <a:pPr>
              <a:lnSpc>
                <a:spcPct val="150000"/>
              </a:lnSpc>
            </a:pPr>
            <a:r>
              <a:rPr lang="es-ES" dirty="0"/>
              <a:t>	* Guerra Rusia – Ucrania</a:t>
            </a:r>
          </a:p>
          <a:p>
            <a:pPr>
              <a:lnSpc>
                <a:spcPct val="150000"/>
              </a:lnSpc>
            </a:pPr>
            <a:r>
              <a:rPr lang="es-ES" dirty="0"/>
              <a:t>	* Crisis Energética</a:t>
            </a:r>
          </a:p>
        </p:txBody>
      </p:sp>
      <p:sp>
        <p:nvSpPr>
          <p:cNvPr id="10" name="Flecha: doblada hacia arriba 9">
            <a:extLst>
              <a:ext uri="{FF2B5EF4-FFF2-40B4-BE49-F238E27FC236}">
                <a16:creationId xmlns:a16="http://schemas.microsoft.com/office/drawing/2014/main" id="{6D04ACB9-5055-8ADE-C164-CC3AE8E30078}"/>
              </a:ext>
            </a:extLst>
          </p:cNvPr>
          <p:cNvSpPr/>
          <p:nvPr/>
        </p:nvSpPr>
        <p:spPr>
          <a:xfrm rot="16200000" flipV="1">
            <a:off x="7158715" y="1311448"/>
            <a:ext cx="1070000" cy="377504"/>
          </a:xfrm>
          <a:prstGeom prst="bentUpArrow">
            <a:avLst>
              <a:gd name="adj1" fmla="val 25000"/>
              <a:gd name="adj2" fmla="val 21234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0527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668"/>
    </mc:Choice>
    <mc:Fallback>
      <p:transition spd="slow" advTm="1766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DA380-BCD3-59C2-E1A7-8AC2A11A2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7B2595D-FD9D-9D12-E6DA-E3889B464BBD}"/>
              </a:ext>
            </a:extLst>
          </p:cNvPr>
          <p:cNvSpPr txBox="1"/>
          <p:nvPr/>
        </p:nvSpPr>
        <p:spPr>
          <a:xfrm>
            <a:off x="3680541" y="161027"/>
            <a:ext cx="4026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u="sng" dirty="0"/>
              <a:t>RESUMEN TASA DE RENDIMIENTO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0ADE3F6-0FD6-55D3-7402-FA6BD7C0A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62" y="897028"/>
            <a:ext cx="4470089" cy="499955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8E0BD18-9BCD-9322-59D3-629CFAAD5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271" y="4563543"/>
            <a:ext cx="5099202" cy="201823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C3BD864-0B08-5CC6-C652-51DFA393E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271" y="867844"/>
            <a:ext cx="4556640" cy="351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35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795AC-8B06-F973-AE73-926B27F9B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22DFEA6-8856-2B72-BEA8-FD509751B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62" y="252163"/>
            <a:ext cx="4888230" cy="635367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A5F1104-5105-4F4D-5467-BC6B31415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881" y="124428"/>
            <a:ext cx="4768996" cy="23844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B2767D3-D804-F32C-A020-3901EEBA7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881" y="2606646"/>
            <a:ext cx="4627983" cy="420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52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7CF4B-EA9D-B1A9-5333-EE4A80D34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12FB6DF-1726-F08E-36CD-1A22D1DC5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26" y="945720"/>
            <a:ext cx="10328403" cy="554262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18EC12F-3B67-7A16-A8EA-2DCA9FB099CC}"/>
              </a:ext>
            </a:extLst>
          </p:cNvPr>
          <p:cNvSpPr txBox="1"/>
          <p:nvPr/>
        </p:nvSpPr>
        <p:spPr>
          <a:xfrm>
            <a:off x="1945532" y="282262"/>
            <a:ext cx="9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Distribución de Variaciones Porcentuales de Acciones: Volátiles y Conservadoras</a:t>
            </a:r>
          </a:p>
        </p:txBody>
      </p:sp>
    </p:spTree>
    <p:extLst>
      <p:ext uri="{BB962C8B-B14F-4D97-AF65-F5344CB8AC3E}">
        <p14:creationId xmlns:p14="http://schemas.microsoft.com/office/powerpoint/2010/main" val="62689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C54B2-6A46-1CCC-13CA-F24213845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7F5C397-00F6-9498-3E2B-0750A77C4AA3}"/>
              </a:ext>
            </a:extLst>
          </p:cNvPr>
          <p:cNvSpPr txBox="1"/>
          <p:nvPr/>
        </p:nvSpPr>
        <p:spPr>
          <a:xfrm>
            <a:off x="885216" y="632298"/>
            <a:ext cx="5839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/>
              <a:t>DESCRIPCION DE LOS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F75C634-1DB5-6025-2882-E0AA6CF4C384}"/>
              </a:ext>
            </a:extLst>
          </p:cNvPr>
          <p:cNvSpPr txBox="1"/>
          <p:nvPr/>
        </p:nvSpPr>
        <p:spPr>
          <a:xfrm>
            <a:off x="1297628" y="1962509"/>
            <a:ext cx="9406648" cy="2932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b="1" dirty="0"/>
              <a:t>Cotización - Precio</a:t>
            </a:r>
            <a:r>
              <a:rPr lang="es-ES" sz="2400" dirty="0"/>
              <a:t> de las Acciones (</a:t>
            </a:r>
            <a:r>
              <a:rPr lang="es-ES" sz="2400" b="1" dirty="0"/>
              <a:t>precio de Cierre Mensual</a:t>
            </a:r>
            <a:r>
              <a:rPr lang="es-ES" sz="2400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b="1" dirty="0"/>
              <a:t>Variación Porcentual</a:t>
            </a:r>
            <a:r>
              <a:rPr lang="es-ES" sz="2400" dirty="0"/>
              <a:t> entre una fecha y la otra (medir el cambio porcentual)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b="1" dirty="0"/>
              <a:t>Fechas</a:t>
            </a:r>
            <a:r>
              <a:rPr lang="es-ES" sz="2400" dirty="0"/>
              <a:t> (puede ser Mensual, Diario, Semanal, Horas, Minutos)</a:t>
            </a:r>
          </a:p>
        </p:txBody>
      </p:sp>
    </p:spTree>
    <p:extLst>
      <p:ext uri="{BB962C8B-B14F-4D97-AF65-F5344CB8AC3E}">
        <p14:creationId xmlns:p14="http://schemas.microsoft.com/office/powerpoint/2010/main" val="1700270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96F65-E843-E195-07A9-EF3CA5B99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F5A2E947-DF17-7EC4-1739-36E45177DAC8}"/>
              </a:ext>
            </a:extLst>
          </p:cNvPr>
          <p:cNvGrpSpPr/>
          <p:nvPr/>
        </p:nvGrpSpPr>
        <p:grpSpPr>
          <a:xfrm>
            <a:off x="524077" y="485775"/>
            <a:ext cx="10753725" cy="5876925"/>
            <a:chOff x="94038" y="1065414"/>
            <a:chExt cx="10408862" cy="5792586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6E3877C2-769D-7BE3-70FD-F1F09EAF8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038" y="1065414"/>
              <a:ext cx="10408862" cy="5792586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6B71C4F1-0512-37BC-E052-CB857571A531}"/>
                    </a:ext>
                  </a:extLst>
                </p14:cNvPr>
                <p14:cNvContentPartPr/>
                <p14:nvPr/>
              </p14:nvContentPartPr>
              <p14:xfrm>
                <a:off x="4242480" y="4156920"/>
                <a:ext cx="511560" cy="720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6B71C4F1-0512-37BC-E052-CB857571A5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67854" y="3997320"/>
                  <a:ext cx="660439" cy="3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7BA2FEAC-1768-5096-E900-A7E1CA3BA581}"/>
                    </a:ext>
                  </a:extLst>
                </p14:cNvPr>
                <p14:cNvContentPartPr/>
                <p14:nvPr/>
              </p14:nvContentPartPr>
              <p14:xfrm>
                <a:off x="9180240" y="4157280"/>
                <a:ext cx="481320" cy="1260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7BA2FEAC-1768-5096-E900-A7E1CA3BA58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05559" y="3999780"/>
                  <a:ext cx="630309" cy="32720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C1773090-02F2-948B-CB26-C475FB91EFAB}"/>
                  </a:ext>
                </a:extLst>
              </p14:cNvPr>
              <p14:cNvContentPartPr/>
              <p14:nvPr/>
            </p14:nvContentPartPr>
            <p14:xfrm>
              <a:off x="1711515" y="3699965"/>
              <a:ext cx="8303040" cy="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C1773090-02F2-948B-CB26-C475FB91EF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02155" y="3690605"/>
                <a:ext cx="832176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6950A7F8-5332-2748-7AD4-B98ABEE45F9E}"/>
                  </a:ext>
                </a:extLst>
              </p14:cNvPr>
              <p14:cNvContentPartPr/>
              <p14:nvPr/>
            </p14:nvContentPartPr>
            <p14:xfrm>
              <a:off x="10115020" y="3812645"/>
              <a:ext cx="360" cy="175212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6950A7F8-5332-2748-7AD4-B98ABEE45F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10700" y="3808325"/>
                <a:ext cx="9000" cy="176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0704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684"/>
    </mc:Choice>
    <mc:Fallback>
      <p:transition spd="slow" advTm="5368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89E36-35FE-F559-5661-F4F15C373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DC403AA-FD69-940E-CFD0-51187F2EE455}"/>
              </a:ext>
            </a:extLst>
          </p:cNvPr>
          <p:cNvSpPr txBox="1"/>
          <p:nvPr/>
        </p:nvSpPr>
        <p:spPr>
          <a:xfrm>
            <a:off x="1645926" y="365167"/>
            <a:ext cx="795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 RIESGOS DE ESTAR EN UNA POSICION VOLATIL – EJEMPLO NETFLIX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F36FC776-F32A-56D5-8FEB-B526355E16C8}"/>
              </a:ext>
            </a:extLst>
          </p:cNvPr>
          <p:cNvGrpSpPr/>
          <p:nvPr/>
        </p:nvGrpSpPr>
        <p:grpSpPr>
          <a:xfrm>
            <a:off x="1631062" y="877406"/>
            <a:ext cx="8255623" cy="5615427"/>
            <a:chOff x="1789888" y="1031131"/>
            <a:chExt cx="8255623" cy="5615427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B2F02E2E-A54C-6E80-4C22-09FA1FEBCE8B}"/>
                </a:ext>
              </a:extLst>
            </p:cNvPr>
            <p:cNvGrpSpPr/>
            <p:nvPr/>
          </p:nvGrpSpPr>
          <p:grpSpPr>
            <a:xfrm>
              <a:off x="1789888" y="1031131"/>
              <a:ext cx="8255623" cy="5615427"/>
              <a:chOff x="1423397" y="123152"/>
              <a:chExt cx="9050132" cy="6552590"/>
            </a:xfrm>
          </p:grpSpPr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B77761B1-0C84-B661-F2DE-FE6D00533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3397" y="123152"/>
                <a:ext cx="9033838" cy="3182824"/>
              </a:xfrm>
              <a:prstGeom prst="rect">
                <a:avLst/>
              </a:prstGeom>
            </p:spPr>
          </p:pic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A4AEE7C-9EA1-0F83-76FC-F15AEFAFB72B}"/>
                  </a:ext>
                </a:extLst>
              </p:cNvPr>
              <p:cNvSpPr txBox="1"/>
              <p:nvPr/>
            </p:nvSpPr>
            <p:spPr>
              <a:xfrm>
                <a:off x="4140741" y="690664"/>
                <a:ext cx="1955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En 4 meses…</a:t>
                </a:r>
              </a:p>
            </p:txBody>
          </p:sp>
          <p:pic>
            <p:nvPicPr>
              <p:cNvPr id="16" name="Imagen 15">
                <a:extLst>
                  <a:ext uri="{FF2B5EF4-FFF2-40B4-BE49-F238E27FC236}">
                    <a16:creationId xmlns:a16="http://schemas.microsoft.com/office/drawing/2014/main" id="{FED07189-D094-8F7B-3D95-B55F572201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9691" y="3552025"/>
                <a:ext cx="9033838" cy="3123717"/>
              </a:xfrm>
              <a:prstGeom prst="rect">
                <a:avLst/>
              </a:prstGeom>
            </p:spPr>
          </p:pic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A14296E-2795-A0D2-49E4-B7602E6F8EBF}"/>
                  </a:ext>
                </a:extLst>
              </p:cNvPr>
              <p:cNvSpPr txBox="1"/>
              <p:nvPr/>
            </p:nvSpPr>
            <p:spPr>
              <a:xfrm>
                <a:off x="4293141" y="4244300"/>
                <a:ext cx="17185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En 6 meses…</a:t>
                </a:r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A126ED12-0A13-FA74-6D86-8F856BB921F9}"/>
                    </a:ext>
                  </a:extLst>
                </p14:cNvPr>
                <p14:cNvContentPartPr/>
                <p14:nvPr/>
              </p14:nvContentPartPr>
              <p14:xfrm>
                <a:off x="7977860" y="2994720"/>
                <a:ext cx="923760" cy="36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A126ED12-0A13-FA74-6D86-8F856BB921F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73540" y="2990400"/>
                  <a:ext cx="9324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4F644F4C-FFD5-83A9-E91C-8EA5F788B894}"/>
                    </a:ext>
                  </a:extLst>
                </p14:cNvPr>
                <p14:cNvContentPartPr/>
                <p14:nvPr/>
              </p14:nvContentPartPr>
              <p14:xfrm>
                <a:off x="8008460" y="3027480"/>
                <a:ext cx="908640" cy="36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4F644F4C-FFD5-83A9-E91C-8EA5F788B89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04140" y="3023160"/>
                  <a:ext cx="91728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552F06E2-EE5C-0303-08BE-B416E4C62369}"/>
                  </a:ext>
                </a:extLst>
              </p14:cNvPr>
              <p14:cNvContentPartPr/>
              <p14:nvPr/>
            </p14:nvContentPartPr>
            <p14:xfrm>
              <a:off x="7802600" y="5734760"/>
              <a:ext cx="1015560" cy="360"/>
            </p14:xfrm>
          </p:contentPart>
        </mc:Choice>
        <mc:Fallback xmlns=""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552F06E2-EE5C-0303-08BE-B416E4C623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98280" y="5730440"/>
                <a:ext cx="10242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Entrada de lápiz 30">
                <a:extLst>
                  <a:ext uri="{FF2B5EF4-FFF2-40B4-BE49-F238E27FC236}">
                    <a16:creationId xmlns:a16="http://schemas.microsoft.com/office/drawing/2014/main" id="{A9CD2B3A-2B95-29E5-935C-AD8A35021CA7}"/>
                  </a:ext>
                </a:extLst>
              </p14:cNvPr>
              <p14:cNvContentPartPr/>
              <p14:nvPr/>
            </p14:nvContentPartPr>
            <p14:xfrm>
              <a:off x="7853360" y="5770400"/>
              <a:ext cx="904914" cy="360"/>
            </p14:xfrm>
          </p:contentPart>
        </mc:Choice>
        <mc:Fallback xmlns="">
          <p:pic>
            <p:nvPicPr>
              <p:cNvPr id="31" name="Entrada de lápiz 30">
                <a:extLst>
                  <a:ext uri="{FF2B5EF4-FFF2-40B4-BE49-F238E27FC236}">
                    <a16:creationId xmlns:a16="http://schemas.microsoft.com/office/drawing/2014/main" id="{A9CD2B3A-2B95-29E5-935C-AD8A35021CA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49041" y="5766080"/>
                <a:ext cx="913553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334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05322-7523-E26B-DD34-EDCFF9FBA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627A240-079B-9D45-12E3-0F010A2D1F34}"/>
              </a:ext>
            </a:extLst>
          </p:cNvPr>
          <p:cNvGrpSpPr/>
          <p:nvPr/>
        </p:nvGrpSpPr>
        <p:grpSpPr>
          <a:xfrm>
            <a:off x="1530546" y="807398"/>
            <a:ext cx="9588168" cy="3968884"/>
            <a:chOff x="1452725" y="233465"/>
            <a:chExt cx="9033692" cy="3121697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A4B90D50-88DC-D405-E06F-D19E169F248C}"/>
                </a:ext>
              </a:extLst>
            </p:cNvPr>
            <p:cNvGrpSpPr/>
            <p:nvPr/>
          </p:nvGrpSpPr>
          <p:grpSpPr>
            <a:xfrm>
              <a:off x="1452725" y="233465"/>
              <a:ext cx="9033692" cy="3121697"/>
              <a:chOff x="1452725" y="233465"/>
              <a:chExt cx="9033692" cy="3121697"/>
            </a:xfrm>
          </p:grpSpPr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7E9D341E-D5D7-A50C-F2DB-B13D4BBD81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5619"/>
              <a:stretch/>
            </p:blipFill>
            <p:spPr>
              <a:xfrm>
                <a:off x="1452725" y="233465"/>
                <a:ext cx="9033692" cy="3121697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9" name="Entrada de lápiz 8">
                    <a:extLst>
                      <a:ext uri="{FF2B5EF4-FFF2-40B4-BE49-F238E27FC236}">
                        <a16:creationId xmlns:a16="http://schemas.microsoft.com/office/drawing/2014/main" id="{323D61CF-9ACF-F8EF-1187-5C08A754503A}"/>
                      </a:ext>
                    </a:extLst>
                  </p14:cNvPr>
                  <p14:cNvContentPartPr/>
                  <p14:nvPr/>
                </p14:nvContentPartPr>
                <p14:xfrm>
                  <a:off x="6419620" y="2528525"/>
                  <a:ext cx="563400" cy="360"/>
                </p14:xfrm>
              </p:contentPart>
            </mc:Choice>
            <mc:Fallback xmlns="">
              <p:pic>
                <p:nvPicPr>
                  <p:cNvPr id="9" name="Entrada de lápiz 8">
                    <a:extLst>
                      <a:ext uri="{FF2B5EF4-FFF2-40B4-BE49-F238E27FC236}">
                        <a16:creationId xmlns:a16="http://schemas.microsoft.com/office/drawing/2014/main" id="{323D61CF-9ACF-F8EF-1187-5C08A754503A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383980" y="2456885"/>
                    <a:ext cx="635040" cy="144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0C76A010-021E-0E7E-DAA8-4F066645078F}"/>
                </a:ext>
              </a:extLst>
            </p:cNvPr>
            <p:cNvSpPr txBox="1"/>
            <p:nvPr/>
          </p:nvSpPr>
          <p:spPr>
            <a:xfrm>
              <a:off x="3664086" y="622570"/>
              <a:ext cx="1955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En 3 años…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3817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A359A3E7-5902-290D-5D45-FF303A2649F1}"/>
              </a:ext>
            </a:extLst>
          </p:cNvPr>
          <p:cNvGrpSpPr/>
          <p:nvPr/>
        </p:nvGrpSpPr>
        <p:grpSpPr>
          <a:xfrm>
            <a:off x="2999580" y="166593"/>
            <a:ext cx="6393664" cy="1503001"/>
            <a:chOff x="149376" y="214043"/>
            <a:chExt cx="6393664" cy="1503001"/>
          </a:xfrm>
        </p:grpSpPr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A2FDD921-3383-E998-D95C-CF57BF55D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" b="3313"/>
            <a:stretch/>
          </p:blipFill>
          <p:spPr>
            <a:xfrm>
              <a:off x="149376" y="214043"/>
              <a:ext cx="6393664" cy="1502998"/>
            </a:xfrm>
            <a:prstGeom prst="rect">
              <a:avLst/>
            </a:prstGeom>
          </p:spPr>
        </p:pic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BD98BF98-A4DA-6361-6F4A-C72AF90D94E2}"/>
                </a:ext>
              </a:extLst>
            </p:cNvPr>
            <p:cNvSpPr/>
            <p:nvPr/>
          </p:nvSpPr>
          <p:spPr>
            <a:xfrm>
              <a:off x="149376" y="1056640"/>
              <a:ext cx="6393664" cy="294640"/>
            </a:xfrm>
            <a:prstGeom prst="rect">
              <a:avLst/>
            </a:prstGeom>
            <a:solidFill>
              <a:srgbClr val="F6DED8">
                <a:alpha val="16863"/>
              </a:srgb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A4413BFF-F8DE-C564-FA48-5718D943460C}"/>
                </a:ext>
              </a:extLst>
            </p:cNvPr>
            <p:cNvSpPr/>
            <p:nvPr/>
          </p:nvSpPr>
          <p:spPr>
            <a:xfrm rot="5400000">
              <a:off x="4071204" y="616808"/>
              <a:ext cx="1503000" cy="697472"/>
            </a:xfrm>
            <a:prstGeom prst="rect">
              <a:avLst/>
            </a:prstGeom>
            <a:solidFill>
              <a:srgbClr val="F6DED8">
                <a:alpha val="16863"/>
              </a:srgb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6" name="Imagen 25">
            <a:extLst>
              <a:ext uri="{FF2B5EF4-FFF2-40B4-BE49-F238E27FC236}">
                <a16:creationId xmlns:a16="http://schemas.microsoft.com/office/drawing/2014/main" id="{7AC02285-84E1-40DC-F4B7-0A5992F76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877" y="3014509"/>
            <a:ext cx="3195736" cy="608279"/>
          </a:xfrm>
          <a:prstGeom prst="rect">
            <a:avLst/>
          </a:prstGeom>
        </p:spPr>
      </p:pic>
      <p:grpSp>
        <p:nvGrpSpPr>
          <p:cNvPr id="28" name="Grupo 27">
            <a:extLst>
              <a:ext uri="{FF2B5EF4-FFF2-40B4-BE49-F238E27FC236}">
                <a16:creationId xmlns:a16="http://schemas.microsoft.com/office/drawing/2014/main" id="{81D85227-1ECE-E319-8624-572E5DCD9A6D}"/>
              </a:ext>
            </a:extLst>
          </p:cNvPr>
          <p:cNvGrpSpPr/>
          <p:nvPr/>
        </p:nvGrpSpPr>
        <p:grpSpPr>
          <a:xfrm>
            <a:off x="233681" y="1815818"/>
            <a:ext cx="7094160" cy="4746860"/>
            <a:chOff x="233681" y="1815818"/>
            <a:chExt cx="7094160" cy="4746860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CE6D6D10-8F41-538E-C6E7-860C416E657E}"/>
                </a:ext>
              </a:extLst>
            </p:cNvPr>
            <p:cNvGrpSpPr/>
            <p:nvPr/>
          </p:nvGrpSpPr>
          <p:grpSpPr>
            <a:xfrm>
              <a:off x="233681" y="1815821"/>
              <a:ext cx="7094160" cy="4746857"/>
              <a:chOff x="1460618" y="30480"/>
              <a:chExt cx="7279522" cy="5163271"/>
            </a:xfrm>
          </p:grpSpPr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C6AAA0F5-2017-84E8-8F94-6C0EC011BDC0}"/>
                  </a:ext>
                </a:extLst>
              </p:cNvPr>
              <p:cNvGrpSpPr/>
              <p:nvPr/>
            </p:nvGrpSpPr>
            <p:grpSpPr>
              <a:xfrm>
                <a:off x="1460618" y="30480"/>
                <a:ext cx="7279522" cy="5163271"/>
                <a:chOff x="1460618" y="30480"/>
                <a:chExt cx="7279522" cy="5163271"/>
              </a:xfrm>
            </p:grpSpPr>
            <p:pic>
              <p:nvPicPr>
                <p:cNvPr id="10" name="Imagen 9">
                  <a:extLst>
                    <a:ext uri="{FF2B5EF4-FFF2-40B4-BE49-F238E27FC236}">
                      <a16:creationId xmlns:a16="http://schemas.microsoft.com/office/drawing/2014/main" id="{52D2DDB0-44DF-68DB-5FED-575C7C2D8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r="1780"/>
                <a:stretch/>
              </p:blipFill>
              <p:spPr>
                <a:xfrm>
                  <a:off x="1460618" y="30480"/>
                  <a:ext cx="7279522" cy="5163271"/>
                </a:xfrm>
                <a:prstGeom prst="rect">
                  <a:avLst/>
                </a:prstGeom>
              </p:spPr>
            </p:pic>
            <p:sp>
              <p:nvSpPr>
                <p:cNvPr id="8" name="Rectángulo 7">
                  <a:extLst>
                    <a:ext uri="{FF2B5EF4-FFF2-40B4-BE49-F238E27FC236}">
                      <a16:creationId xmlns:a16="http://schemas.microsoft.com/office/drawing/2014/main" id="{53319F7D-E09D-11A4-0BEF-8F5011E68F0A}"/>
                    </a:ext>
                  </a:extLst>
                </p:cNvPr>
                <p:cNvSpPr/>
                <p:nvPr/>
              </p:nvSpPr>
              <p:spPr>
                <a:xfrm>
                  <a:off x="3086100" y="1877609"/>
                  <a:ext cx="3329940" cy="3253740"/>
                </a:xfrm>
                <a:prstGeom prst="rect">
                  <a:avLst/>
                </a:prstGeom>
                <a:solidFill>
                  <a:srgbClr val="F6DED8">
                    <a:alpha val="16863"/>
                  </a:srgb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3" name="Entrada de lápiz 12">
                    <a:extLst>
                      <a:ext uri="{FF2B5EF4-FFF2-40B4-BE49-F238E27FC236}">
                        <a16:creationId xmlns:a16="http://schemas.microsoft.com/office/drawing/2014/main" id="{9164DDB2-2BCD-5881-D9F9-C536D6184FBB}"/>
                      </a:ext>
                    </a:extLst>
                  </p14:cNvPr>
                  <p14:cNvContentPartPr/>
                  <p14:nvPr/>
                </p14:nvContentPartPr>
                <p14:xfrm>
                  <a:off x="4204640" y="2559760"/>
                  <a:ext cx="531720" cy="448560"/>
                </p14:xfrm>
              </p:contentPart>
            </mc:Choice>
            <mc:Fallback xmlns="">
              <p:pic>
                <p:nvPicPr>
                  <p:cNvPr id="13" name="Entrada de lápiz 12">
                    <a:extLst>
                      <a:ext uri="{FF2B5EF4-FFF2-40B4-BE49-F238E27FC236}">
                        <a16:creationId xmlns:a16="http://schemas.microsoft.com/office/drawing/2014/main" id="{9164DDB2-2BCD-5881-D9F9-C536D6184FBB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200206" y="2555059"/>
                    <a:ext cx="540588" cy="45796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6" name="Entrada de lápiz 15">
                    <a:extLst>
                      <a:ext uri="{FF2B5EF4-FFF2-40B4-BE49-F238E27FC236}">
                        <a16:creationId xmlns:a16="http://schemas.microsoft.com/office/drawing/2014/main" id="{BC5ED910-7865-1225-9D3D-F11F3079CB71}"/>
                      </a:ext>
                    </a:extLst>
                  </p14:cNvPr>
                  <p14:cNvContentPartPr/>
                  <p14:nvPr/>
                </p14:nvContentPartPr>
                <p14:xfrm>
                  <a:off x="4485210" y="3466191"/>
                  <a:ext cx="531720" cy="448560"/>
                </p14:xfrm>
              </p:contentPart>
            </mc:Choice>
            <mc:Fallback xmlns="">
              <p:pic>
                <p:nvPicPr>
                  <p:cNvPr id="16" name="Entrada de lápiz 15">
                    <a:extLst>
                      <a:ext uri="{FF2B5EF4-FFF2-40B4-BE49-F238E27FC236}">
                        <a16:creationId xmlns:a16="http://schemas.microsoft.com/office/drawing/2014/main" id="{BC5ED910-7865-1225-9D3D-F11F3079CB7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480776" y="3461490"/>
                    <a:ext cx="540588" cy="457962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54916B23-4AD6-85DC-E077-3332424444B9}"/>
                </a:ext>
              </a:extLst>
            </p:cNvPr>
            <p:cNvSpPr/>
            <p:nvPr/>
          </p:nvSpPr>
          <p:spPr>
            <a:xfrm>
              <a:off x="6431045" y="1815818"/>
              <a:ext cx="896796" cy="216182"/>
            </a:xfrm>
            <a:prstGeom prst="rect">
              <a:avLst/>
            </a:prstGeom>
            <a:solidFill>
              <a:srgbClr val="F7EBB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30" name="Imagen 29">
            <a:extLst>
              <a:ext uri="{FF2B5EF4-FFF2-40B4-BE49-F238E27FC236}">
                <a16:creationId xmlns:a16="http://schemas.microsoft.com/office/drawing/2014/main" id="{A80F18B0-A9D4-DC38-82EA-0070A7B6F5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0877" y="3915236"/>
            <a:ext cx="3195736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01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21AFD8F-EFC6-1675-4EF2-4FE88C6020BA}"/>
              </a:ext>
            </a:extLst>
          </p:cNvPr>
          <p:cNvSpPr txBox="1"/>
          <p:nvPr/>
        </p:nvSpPr>
        <p:spPr>
          <a:xfrm>
            <a:off x="749883" y="226206"/>
            <a:ext cx="3450886" cy="166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ES" dirty="0"/>
              <a:t>PARA SOLUCIONAR LOS PROBLEMA DE LA EXPOSICION A LA VOLATILIDAD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89E59DA-E66F-A4F4-2E66-76D2B64C7268}"/>
              </a:ext>
            </a:extLst>
          </p:cNvPr>
          <p:cNvSpPr txBox="1"/>
          <p:nvPr/>
        </p:nvSpPr>
        <p:spPr>
          <a:xfrm>
            <a:off x="6063615" y="973083"/>
            <a:ext cx="386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CARTERA DE INVERSION (acciones)</a:t>
            </a: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3BE7719B-1711-E81D-9D5F-8BD3A300EA2C}"/>
              </a:ext>
            </a:extLst>
          </p:cNvPr>
          <p:cNvSpPr/>
          <p:nvPr/>
        </p:nvSpPr>
        <p:spPr>
          <a:xfrm>
            <a:off x="4660402" y="1070201"/>
            <a:ext cx="807395" cy="1750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887D4E1-16C5-D24B-FD99-FE997E3A5EB5}"/>
              </a:ext>
            </a:extLst>
          </p:cNvPr>
          <p:cNvSpPr txBox="1"/>
          <p:nvPr/>
        </p:nvSpPr>
        <p:spPr>
          <a:xfrm>
            <a:off x="5522880" y="2213919"/>
            <a:ext cx="5848755" cy="4127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/>
              <a:t>Herramienta fundamental para diversificar el riesgo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b="1" dirty="0"/>
              <a:t>Teoría Markowitz</a:t>
            </a:r>
            <a:r>
              <a:rPr lang="es-ES" dirty="0"/>
              <a:t>, con diferentes activos se puede reducir el riesgo sin sacrificar el retorno esperado.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/>
              <a:t>Repartir el capital en diferentes activos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/>
              <a:t>Permite un mayor control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/>
              <a:t>Necesario en un mundo volátil y cambiante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A085752-8803-D58D-A319-D191D4BA5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40" y="2701577"/>
            <a:ext cx="4461480" cy="3232297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7C757B37-A5C5-0031-EF70-F992ACE40511}"/>
              </a:ext>
            </a:extLst>
          </p:cNvPr>
          <p:cNvSpPr/>
          <p:nvPr/>
        </p:nvSpPr>
        <p:spPr>
          <a:xfrm rot="5400000">
            <a:off x="7723907" y="1744136"/>
            <a:ext cx="615552" cy="324013"/>
          </a:xfrm>
          <a:prstGeom prst="rightArrow">
            <a:avLst>
              <a:gd name="adj1" fmla="val 50000"/>
              <a:gd name="adj2" fmla="val 3387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120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DD3C268-D613-2469-C43E-ABA18BE790B7}"/>
              </a:ext>
            </a:extLst>
          </p:cNvPr>
          <p:cNvSpPr txBox="1"/>
          <p:nvPr/>
        </p:nvSpPr>
        <p:spPr>
          <a:xfrm>
            <a:off x="219706" y="422560"/>
            <a:ext cx="5622501" cy="3330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b="1" u="sng" dirty="0"/>
              <a:t>ELEMENTOS CLAVES EN PORTAFOLIO DE INVERSION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Rendimiento Esperado Portafolio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Riesgo del Portafolio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Proporción invertida en cada activo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Covarianza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583AD71-42C4-F3EF-40FD-2B09AB077F8D}"/>
              </a:ext>
            </a:extLst>
          </p:cNvPr>
          <p:cNvSpPr txBox="1"/>
          <p:nvPr/>
        </p:nvSpPr>
        <p:spPr>
          <a:xfrm>
            <a:off x="6473803" y="601208"/>
            <a:ext cx="4328810" cy="128798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Media de Rendimiento Esperado de cada acción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Proporción invertida en cada acción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F4F4508-4383-EE3D-DB6A-C32F79168F11}"/>
              </a:ext>
            </a:extLst>
          </p:cNvPr>
          <p:cNvSpPr txBox="1"/>
          <p:nvPr/>
        </p:nvSpPr>
        <p:spPr>
          <a:xfrm>
            <a:off x="6473803" y="2282473"/>
            <a:ext cx="4328810" cy="170348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Varianza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Desviación </a:t>
            </a:r>
            <a:r>
              <a:rPr lang="es-ES" dirty="0" err="1"/>
              <a:t>Std</a:t>
            </a:r>
            <a:r>
              <a:rPr lang="es-ES" dirty="0"/>
              <a:t>, de cada activo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Relación entre estos activos.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Proporción invertida en cada acción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83DF09C-8B5A-507B-BFA0-E2ED79FB7336}"/>
              </a:ext>
            </a:extLst>
          </p:cNvPr>
          <p:cNvSpPr txBox="1"/>
          <p:nvPr/>
        </p:nvSpPr>
        <p:spPr>
          <a:xfrm>
            <a:off x="905505" y="4193275"/>
            <a:ext cx="4328810" cy="872483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Como se mueven dos activos en relación entre si.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714266C-A3F7-CCF5-94FA-1D0FB669482A}"/>
              </a:ext>
            </a:extLst>
          </p:cNvPr>
          <p:cNvCxnSpPr>
            <a:cxnSpLocks/>
          </p:cNvCxnSpPr>
          <p:nvPr/>
        </p:nvCxnSpPr>
        <p:spPr>
          <a:xfrm>
            <a:off x="4805464" y="1352204"/>
            <a:ext cx="1319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7BFE82E-F0DA-4EAD-1217-0E3EAB062019}"/>
              </a:ext>
            </a:extLst>
          </p:cNvPr>
          <p:cNvCxnSpPr>
            <a:cxnSpLocks/>
          </p:cNvCxnSpPr>
          <p:nvPr/>
        </p:nvCxnSpPr>
        <p:spPr>
          <a:xfrm>
            <a:off x="1642306" y="3369166"/>
            <a:ext cx="0" cy="61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F7467DD-6135-AE9E-49C4-8174B5D825E4}"/>
              </a:ext>
            </a:extLst>
          </p:cNvPr>
          <p:cNvCxnSpPr>
            <a:cxnSpLocks/>
          </p:cNvCxnSpPr>
          <p:nvPr/>
        </p:nvCxnSpPr>
        <p:spPr>
          <a:xfrm>
            <a:off x="3764604" y="1889189"/>
            <a:ext cx="2331396" cy="59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349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44639-7CB9-1B94-D11B-7681AEF2E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4B342DA-5643-6B66-0349-90731DA3907A}"/>
              </a:ext>
            </a:extLst>
          </p:cNvPr>
          <p:cNvSpPr txBox="1"/>
          <p:nvPr/>
        </p:nvSpPr>
        <p:spPr>
          <a:xfrm>
            <a:off x="530157" y="4216940"/>
            <a:ext cx="2991256" cy="1114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ES" sz="1800" b="1" dirty="0"/>
              <a:t>Rendimiento Esperado </a:t>
            </a:r>
            <a:r>
              <a:rPr lang="es-ES" b="1" dirty="0"/>
              <a:t>de cada Acción en Portfolio</a:t>
            </a:r>
            <a:endParaRPr lang="es-ES" sz="18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BFDADA5-525E-629C-DD81-521A462218D5}"/>
              </a:ext>
            </a:extLst>
          </p:cNvPr>
          <p:cNvSpPr txBox="1"/>
          <p:nvPr/>
        </p:nvSpPr>
        <p:spPr>
          <a:xfrm>
            <a:off x="5446047" y="4282016"/>
            <a:ext cx="2991256" cy="1114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ES" sz="1800" b="1" dirty="0"/>
              <a:t>Desvió Standard de cada Acción en Portfolio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5B612A2E-093A-6060-CCDB-BB1649D2B7A1}"/>
              </a:ext>
            </a:extLst>
          </p:cNvPr>
          <p:cNvGrpSpPr/>
          <p:nvPr/>
        </p:nvGrpSpPr>
        <p:grpSpPr>
          <a:xfrm>
            <a:off x="8457571" y="3932538"/>
            <a:ext cx="3737044" cy="1569294"/>
            <a:chOff x="7329790" y="530315"/>
            <a:chExt cx="3737044" cy="1569294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4581C3D3-D600-2274-1DA5-B9D2F8D9000B}"/>
                </a:ext>
              </a:extLst>
            </p:cNvPr>
            <p:cNvSpPr txBox="1"/>
            <p:nvPr/>
          </p:nvSpPr>
          <p:spPr>
            <a:xfrm>
              <a:off x="7702684" y="530315"/>
              <a:ext cx="2991256" cy="11148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s-ES" sz="1800" b="1" dirty="0"/>
                <a:t>Covarianza de las Acciones en Portfolio</a:t>
              </a: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D81B4E25-92B9-8241-DDEF-FDE7856E3FD9}"/>
                </a:ext>
              </a:extLst>
            </p:cNvPr>
            <p:cNvSpPr txBox="1"/>
            <p:nvPr/>
          </p:nvSpPr>
          <p:spPr>
            <a:xfrm>
              <a:off x="7329790" y="1538750"/>
              <a:ext cx="3737044" cy="5608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s-ES" sz="1800" dirty="0"/>
                <a:t>(como se relacionan entre si)</a:t>
              </a: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143B6B5D-57CE-877F-2DAD-522CE48FBD4A}"/>
              </a:ext>
            </a:extLst>
          </p:cNvPr>
          <p:cNvSpPr txBox="1"/>
          <p:nvPr/>
        </p:nvSpPr>
        <p:spPr>
          <a:xfrm>
            <a:off x="617705" y="2011875"/>
            <a:ext cx="2864796" cy="1114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ES" sz="1800" b="1" dirty="0"/>
              <a:t>Rendimiento Esperado </a:t>
            </a:r>
            <a:r>
              <a:rPr lang="es-ES" b="1" dirty="0"/>
              <a:t>del Portfolio</a:t>
            </a:r>
            <a:endParaRPr lang="es-ES" sz="18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A4DCE70-0F17-7C87-0466-94F4BAE1AE29}"/>
              </a:ext>
            </a:extLst>
          </p:cNvPr>
          <p:cNvSpPr txBox="1"/>
          <p:nvPr/>
        </p:nvSpPr>
        <p:spPr>
          <a:xfrm>
            <a:off x="5719051" y="2099419"/>
            <a:ext cx="2991256" cy="1114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ES" sz="1800" b="1" dirty="0"/>
              <a:t>Desvió Standard del Portfolio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0C42C8-6AD4-8E24-B2FB-83F861BF087C}"/>
              </a:ext>
            </a:extLst>
          </p:cNvPr>
          <p:cNvSpPr txBox="1"/>
          <p:nvPr/>
        </p:nvSpPr>
        <p:spPr>
          <a:xfrm>
            <a:off x="5808226" y="800600"/>
            <a:ext cx="2991256" cy="560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ES" sz="1800" b="1" dirty="0"/>
              <a:t>RIESGO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EA6D9FE-8643-6D5F-FC17-9D33B4DC7BB0}"/>
              </a:ext>
            </a:extLst>
          </p:cNvPr>
          <p:cNvSpPr txBox="1"/>
          <p:nvPr/>
        </p:nvSpPr>
        <p:spPr>
          <a:xfrm>
            <a:off x="449905" y="738126"/>
            <a:ext cx="2991256" cy="560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ES" sz="1800" b="1" dirty="0"/>
              <a:t>RENDIMIENTO</a:t>
            </a:r>
          </a:p>
        </p:txBody>
      </p:sp>
      <p:sp>
        <p:nvSpPr>
          <p:cNvPr id="14" name="Cerrar llave 13">
            <a:extLst>
              <a:ext uri="{FF2B5EF4-FFF2-40B4-BE49-F238E27FC236}">
                <a16:creationId xmlns:a16="http://schemas.microsoft.com/office/drawing/2014/main" id="{4B4C59BB-2985-40B3-D526-4E8569A70665}"/>
              </a:ext>
            </a:extLst>
          </p:cNvPr>
          <p:cNvSpPr/>
          <p:nvPr/>
        </p:nvSpPr>
        <p:spPr>
          <a:xfrm rot="5400000">
            <a:off x="1949827" y="4031551"/>
            <a:ext cx="224871" cy="291829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errar llave 15">
            <a:extLst>
              <a:ext uri="{FF2B5EF4-FFF2-40B4-BE49-F238E27FC236}">
                <a16:creationId xmlns:a16="http://schemas.microsoft.com/office/drawing/2014/main" id="{C58DAA41-547F-3D24-6CB8-16220F4F62B1}"/>
              </a:ext>
            </a:extLst>
          </p:cNvPr>
          <p:cNvSpPr/>
          <p:nvPr/>
        </p:nvSpPr>
        <p:spPr>
          <a:xfrm rot="5400000">
            <a:off x="8574666" y="2299567"/>
            <a:ext cx="240028" cy="649726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C7E916C-0CDF-520D-304B-3CE85F55177F}"/>
              </a:ext>
            </a:extLst>
          </p:cNvPr>
          <p:cNvSpPr txBox="1"/>
          <p:nvPr/>
        </p:nvSpPr>
        <p:spPr>
          <a:xfrm>
            <a:off x="603113" y="5758773"/>
            <a:ext cx="2991256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ES" sz="1400" b="1" dirty="0"/>
              <a:t>Teniendo en cuenta % invertido en cada acción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FAB9082-9188-EEF3-405C-4B58A26442B5}"/>
              </a:ext>
            </a:extLst>
          </p:cNvPr>
          <p:cNvSpPr txBox="1"/>
          <p:nvPr/>
        </p:nvSpPr>
        <p:spPr>
          <a:xfrm>
            <a:off x="7047058" y="5823848"/>
            <a:ext cx="2991256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ES" sz="1400" b="1" dirty="0"/>
              <a:t>Teniendo en cuenta % invertido en cada acción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6C4D0757-F19D-5CF3-206D-5108BC28B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874880">
            <a:off x="8541215" y="4435467"/>
            <a:ext cx="412931" cy="464547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70DEFE09-EE98-F93A-61BC-13E5CDD32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313793">
            <a:off x="1604603" y="1430440"/>
            <a:ext cx="526218" cy="591995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9DC9EFEC-421E-175C-AB17-FBA090CA6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313793">
            <a:off x="7014217" y="1492915"/>
            <a:ext cx="526218" cy="591995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C5BFA2BA-2BAC-B8BA-66CF-CE9B58398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313793">
            <a:off x="1604602" y="3378520"/>
            <a:ext cx="526218" cy="591995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FAB15076-2944-4ED4-4750-5793E7185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313793">
            <a:off x="7014217" y="3624066"/>
            <a:ext cx="526218" cy="591995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3" name="Vista general de diapositiva 32">
                <a:extLst>
                  <a:ext uri="{FF2B5EF4-FFF2-40B4-BE49-F238E27FC236}">
                    <a16:creationId xmlns:a16="http://schemas.microsoft.com/office/drawing/2014/main" id="{02C9BF56-E718-B1EE-02BB-97BB9F81CEA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66587870"/>
                  </p:ext>
                </p:extLst>
              </p:nvPr>
            </p:nvGraphicFramePr>
            <p:xfrm>
              <a:off x="8271933" y="1941098"/>
              <a:ext cx="3048000" cy="1714500"/>
            </p:xfrm>
            <a:graphic>
              <a:graphicData uri="http://schemas.microsoft.com/office/powerpoint/2016/slidezoom">
                <pslz:sldZm>
                  <pslz:sldZmObj sldId="334" cId="4116977374">
                    <pslz:zmPr id="{7834D4E4-8115-40CD-B575-9831222F5527}" transitionDur="2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3" name="Vista general de diapositiva 3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2C9BF56-E718-B1EE-02BB-97BB9F81CEA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71933" y="1941098"/>
                <a:ext cx="3048000" cy="171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7364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n 27">
            <a:extLst>
              <a:ext uri="{FF2B5EF4-FFF2-40B4-BE49-F238E27FC236}">
                <a16:creationId xmlns:a16="http://schemas.microsoft.com/office/drawing/2014/main" id="{6A9BF8BF-D4DB-A9EF-AC8B-200F9C29C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66" y="1944601"/>
            <a:ext cx="9358168" cy="148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77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1A11D-1F48-4ADE-0901-146EC3B75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B0555154-8FA5-A6EB-087E-B86D488FA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649" y="149148"/>
            <a:ext cx="5806959" cy="69173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592D525-2BE8-9247-5857-FDCA63BFD7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0080"/>
          <a:stretch/>
        </p:blipFill>
        <p:spPr>
          <a:xfrm>
            <a:off x="299381" y="1035814"/>
            <a:ext cx="1854741" cy="225094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6E153A5-C7C7-1F67-EB26-7601E61F8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649" y="3619059"/>
            <a:ext cx="6077798" cy="71503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D9CC7A2-F01D-A7BD-0E08-3EBE41485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809" y="4614977"/>
            <a:ext cx="1621353" cy="206915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55389E0-1BBE-B933-4D8C-F12538A2974E}"/>
              </a:ext>
            </a:extLst>
          </p:cNvPr>
          <p:cNvSpPr txBox="1"/>
          <p:nvPr/>
        </p:nvSpPr>
        <p:spPr>
          <a:xfrm>
            <a:off x="299381" y="323075"/>
            <a:ext cx="5155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s-ES" dirty="0"/>
              <a:t>DESVIO STD ACCIONES MÁS VOLATILES (MÁS RIESGO)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781E538-BCC1-8760-2020-5446EE074D95}"/>
              </a:ext>
            </a:extLst>
          </p:cNvPr>
          <p:cNvSpPr txBox="1"/>
          <p:nvPr/>
        </p:nvSpPr>
        <p:spPr>
          <a:xfrm>
            <a:off x="299381" y="3914044"/>
            <a:ext cx="5690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s-ES" b="1" dirty="0"/>
              <a:t>DESVIO STD ACCIONES MENOS VOLATILES (MENOS RIESGO)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DFB68C13-468A-E5B6-4C5F-3A8FE731A6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8333" y="1023766"/>
            <a:ext cx="3854660" cy="2461114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D67003D8-D440-81B4-A3B0-6988B18F54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3049" y="4451444"/>
            <a:ext cx="3854660" cy="223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2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BF7B8B3-E18A-61C8-BBE0-CF4166ECE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93" y="3195315"/>
            <a:ext cx="10701665" cy="148037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34C89E8-C81E-3119-D12B-8F8BED828B9C}"/>
              </a:ext>
            </a:extLst>
          </p:cNvPr>
          <p:cNvSpPr txBox="1"/>
          <p:nvPr/>
        </p:nvSpPr>
        <p:spPr>
          <a:xfrm>
            <a:off x="4155691" y="1606181"/>
            <a:ext cx="3228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Porcentaje de tenencia de cada acción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5C553E-24E2-E2ED-D5B9-4AC940F7E5C6}"/>
              </a:ext>
            </a:extLst>
          </p:cNvPr>
          <p:cNvSpPr txBox="1"/>
          <p:nvPr/>
        </p:nvSpPr>
        <p:spPr>
          <a:xfrm>
            <a:off x="7293729" y="1698516"/>
            <a:ext cx="593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=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09F6ACA-7009-56C9-3F58-8FFEDA0D7933}"/>
              </a:ext>
            </a:extLst>
          </p:cNvPr>
          <p:cNvSpPr txBox="1"/>
          <p:nvPr/>
        </p:nvSpPr>
        <p:spPr>
          <a:xfrm>
            <a:off x="8036310" y="1329183"/>
            <a:ext cx="2051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Rendimiento Esperado del Portfolio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CBDCC96-4D75-7C33-B318-D37073FD3B72}"/>
              </a:ext>
            </a:extLst>
          </p:cNvPr>
          <p:cNvSpPr txBox="1"/>
          <p:nvPr/>
        </p:nvSpPr>
        <p:spPr>
          <a:xfrm>
            <a:off x="645607" y="483963"/>
            <a:ext cx="592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CALCULO RETORNO ESPERADO DEL PORTAFOLIO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59DE67D-F9CC-BBE6-0E04-FF69BD014F91}"/>
              </a:ext>
            </a:extLst>
          </p:cNvPr>
          <p:cNvSpPr txBox="1"/>
          <p:nvPr/>
        </p:nvSpPr>
        <p:spPr>
          <a:xfrm>
            <a:off x="708214" y="1566894"/>
            <a:ext cx="2801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Rendimiento Esperado Anual de cada Acción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12D2A43-69AF-D20F-B75A-4C93B1B4A8B6}"/>
              </a:ext>
            </a:extLst>
          </p:cNvPr>
          <p:cNvSpPr txBox="1"/>
          <p:nvPr/>
        </p:nvSpPr>
        <p:spPr>
          <a:xfrm>
            <a:off x="3605648" y="1589164"/>
            <a:ext cx="40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72151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DB00F-014D-05F4-33D5-3D7F8C13D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9B03D31-4F38-50B4-FE5D-075AA02CD4FF}"/>
              </a:ext>
            </a:extLst>
          </p:cNvPr>
          <p:cNvSpPr txBox="1"/>
          <p:nvPr/>
        </p:nvSpPr>
        <p:spPr>
          <a:xfrm>
            <a:off x="235085" y="1085688"/>
            <a:ext cx="6284068" cy="5010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dirty="0"/>
              <a:t>Porque he elegido esas acciones:</a:t>
            </a:r>
          </a:p>
          <a:p>
            <a:pPr lvl="1">
              <a:lnSpc>
                <a:spcPct val="150000"/>
              </a:lnSpc>
            </a:pPr>
            <a:r>
              <a:rPr lang="es-ES" sz="2400" dirty="0"/>
              <a:t>1.-  </a:t>
            </a:r>
            <a:r>
              <a:rPr lang="es-ES" sz="2400" b="1" dirty="0"/>
              <a:t>Acciones Principales</a:t>
            </a:r>
            <a:r>
              <a:rPr lang="es-ES" sz="2400" dirty="0"/>
              <a:t>: Se han seleccionado compañías destacadas del mercado</a:t>
            </a:r>
          </a:p>
          <a:p>
            <a:pPr lvl="1">
              <a:lnSpc>
                <a:spcPct val="150000"/>
              </a:lnSpc>
            </a:pPr>
            <a:r>
              <a:rPr lang="es-ES" sz="2400" dirty="0"/>
              <a:t>2.- </a:t>
            </a:r>
            <a:r>
              <a:rPr lang="es-ES" sz="2400" b="1" dirty="0"/>
              <a:t>Familiaridad:</a:t>
            </a:r>
            <a:r>
              <a:rPr lang="es-ES" sz="2400" dirty="0"/>
              <a:t> que no fueran en lo posible nombres extraños a la audiencia</a:t>
            </a:r>
          </a:p>
          <a:p>
            <a:pPr lvl="1">
              <a:lnSpc>
                <a:spcPct val="150000"/>
              </a:lnSpc>
            </a:pPr>
            <a:r>
              <a:rPr lang="es-ES" sz="2400" dirty="0"/>
              <a:t>3.- </a:t>
            </a:r>
            <a:r>
              <a:rPr lang="es-ES" sz="2400" b="1" dirty="0"/>
              <a:t>Presencia Cotidiana</a:t>
            </a:r>
            <a:r>
              <a:rPr lang="es-ES" sz="2400" dirty="0"/>
              <a:t>: No en todos nosotros, pero de una u otra manera están en nuestras vidas en el día a día.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CD1AAFE-0E21-5259-A3A4-BFB43F0CDD45}"/>
              </a:ext>
            </a:extLst>
          </p:cNvPr>
          <p:cNvSpPr txBox="1"/>
          <p:nvPr/>
        </p:nvSpPr>
        <p:spPr>
          <a:xfrm>
            <a:off x="311285" y="204281"/>
            <a:ext cx="8939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ELECCION DE ACCIONES (para crear el DATAFRAME)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A778F0B-DFF2-81A7-7DBF-D4FA2BA95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517" y="1543050"/>
            <a:ext cx="4707927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10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89326813-58B3-435B-7A1F-D72B749F12FD}"/>
              </a:ext>
            </a:extLst>
          </p:cNvPr>
          <p:cNvGrpSpPr/>
          <p:nvPr/>
        </p:nvGrpSpPr>
        <p:grpSpPr>
          <a:xfrm>
            <a:off x="749631" y="575996"/>
            <a:ext cx="4401164" cy="5373925"/>
            <a:chOff x="763013" y="253526"/>
            <a:chExt cx="4401164" cy="5373925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BF51B8F4-7F64-5688-B30E-ECE3CE440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3013" y="2502815"/>
              <a:ext cx="4401164" cy="3124636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C4DA30CB-8CC0-B887-ADC4-DCE4F0525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469" y="253526"/>
              <a:ext cx="4362450" cy="3257550"/>
            </a:xfrm>
            <a:prstGeom prst="rect">
              <a:avLst/>
            </a:prstGeom>
          </p:spPr>
        </p:pic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B515F44-799E-7466-0AE3-6714CE49EEF5}"/>
              </a:ext>
            </a:extLst>
          </p:cNvPr>
          <p:cNvSpPr txBox="1"/>
          <p:nvPr/>
        </p:nvSpPr>
        <p:spPr>
          <a:xfrm>
            <a:off x="5353374" y="2694819"/>
            <a:ext cx="2966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 x     Porcentaje de tenencia de cada acción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98B9B45-1CF6-769E-C0B6-80220EC97269}"/>
              </a:ext>
            </a:extLst>
          </p:cNvPr>
          <p:cNvSpPr txBox="1"/>
          <p:nvPr/>
        </p:nvSpPr>
        <p:spPr>
          <a:xfrm>
            <a:off x="8542147" y="2694819"/>
            <a:ext cx="593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=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8949BDC-999D-4C40-2D66-81FFF74D4EA4}"/>
              </a:ext>
            </a:extLst>
          </p:cNvPr>
          <p:cNvSpPr txBox="1"/>
          <p:nvPr/>
        </p:nvSpPr>
        <p:spPr>
          <a:xfrm>
            <a:off x="9116079" y="2529079"/>
            <a:ext cx="2051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Rendimiento Esperado del Portfolio</a:t>
            </a:r>
          </a:p>
        </p:txBody>
      </p:sp>
    </p:spTree>
    <p:extLst>
      <p:ext uri="{BB962C8B-B14F-4D97-AF65-F5344CB8AC3E}">
        <p14:creationId xmlns:p14="http://schemas.microsoft.com/office/powerpoint/2010/main" val="1979325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CB0B6-67E6-DC26-01EB-A8092C7A6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C7FA092-BA89-5D86-D37E-EE397D2D9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53" y="561533"/>
            <a:ext cx="5201376" cy="76210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2A23711-286D-852A-1790-F7B70A8E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53" y="1727570"/>
            <a:ext cx="5487166" cy="123842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A6DDE93-9B5C-3F3B-DABA-A8235B1D2286}"/>
              </a:ext>
            </a:extLst>
          </p:cNvPr>
          <p:cNvSpPr txBox="1"/>
          <p:nvPr/>
        </p:nvSpPr>
        <p:spPr>
          <a:xfrm>
            <a:off x="7000407" y="68974"/>
            <a:ext cx="4724829" cy="508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pPr>
              <a:lnSpc>
                <a:spcPct val="200000"/>
              </a:lnSpc>
            </a:pPr>
            <a:r>
              <a:rPr lang="es-ES" u="sng" dirty="0"/>
              <a:t>PARA MOSTRAR EFECTO DE DIVERSIFICACION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DF2FBDD-A90F-FCD8-9EBB-35B10895CECE}"/>
              </a:ext>
            </a:extLst>
          </p:cNvPr>
          <p:cNvSpPr txBox="1"/>
          <p:nvPr/>
        </p:nvSpPr>
        <p:spPr>
          <a:xfrm>
            <a:off x="7000407" y="653500"/>
            <a:ext cx="4815840" cy="222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/>
              <a:t>1 – Comenzamos por acción más volátil</a:t>
            </a:r>
          </a:p>
          <a:p>
            <a:pPr>
              <a:lnSpc>
                <a:spcPct val="200000"/>
              </a:lnSpc>
            </a:pPr>
            <a:r>
              <a:rPr lang="es-ES" dirty="0"/>
              <a:t>2.- Agregamos una acción conservadora</a:t>
            </a:r>
          </a:p>
          <a:p>
            <a:pPr>
              <a:lnSpc>
                <a:spcPct val="200000"/>
              </a:lnSpc>
            </a:pPr>
            <a:r>
              <a:rPr lang="es-ES" dirty="0"/>
              <a:t>3.- Y así sucesivamente vamos alternando una y otra.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EDDF100-D20A-16E0-3FD9-54509ADD5E6E}"/>
              </a:ext>
            </a:extLst>
          </p:cNvPr>
          <p:cNvSpPr txBox="1"/>
          <p:nvPr/>
        </p:nvSpPr>
        <p:spPr>
          <a:xfrm>
            <a:off x="1513841" y="3346231"/>
            <a:ext cx="873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100%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FB49D59-D74C-5958-D6BA-FC70EE35C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79" y="3369924"/>
            <a:ext cx="10021699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6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17E85-F4A6-170A-5C4F-6513E92DB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38441EF-4683-A38C-02FC-095A31E14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746" y="608269"/>
            <a:ext cx="5496692" cy="43821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BA89DF0-D7EA-2CB8-02CC-84317C0F1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266" y="1304489"/>
            <a:ext cx="9230516" cy="4446071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54BC7660-CE1E-47C6-342E-3D979C3D6869}"/>
              </a:ext>
            </a:extLst>
          </p:cNvPr>
          <p:cNvGrpSpPr/>
          <p:nvPr/>
        </p:nvGrpSpPr>
        <p:grpSpPr>
          <a:xfrm>
            <a:off x="398563" y="617746"/>
            <a:ext cx="1589986" cy="4969598"/>
            <a:chOff x="398563" y="617746"/>
            <a:chExt cx="1589986" cy="4969598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7D97A1F8-F026-963A-6E10-9DE67B853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8563" y="617746"/>
              <a:ext cx="1589986" cy="4969598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4ABF5012-6D6F-CE12-9E77-37AB534FDE4D}"/>
                </a:ext>
              </a:extLst>
            </p:cNvPr>
            <p:cNvSpPr/>
            <p:nvPr/>
          </p:nvSpPr>
          <p:spPr>
            <a:xfrm>
              <a:off x="884784" y="904024"/>
              <a:ext cx="1093605" cy="3015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D4F14A5C-E3A6-D15A-2B4F-FEA5F6B9D2BD}"/>
                </a:ext>
              </a:extLst>
            </p:cNvPr>
            <p:cNvSpPr/>
            <p:nvPr/>
          </p:nvSpPr>
          <p:spPr>
            <a:xfrm>
              <a:off x="894944" y="5285786"/>
              <a:ext cx="1093605" cy="3015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837252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7C455-B428-814C-9BD8-1E946346D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9D01C48-16D8-FE4F-D2E7-B22F20FF2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779" y="478316"/>
            <a:ext cx="9389002" cy="594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46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AE0DC6A-8477-B009-8E3B-F74E82D86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13" y="824420"/>
            <a:ext cx="11358773" cy="563717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36C5994-87CA-94F0-DD5B-642AA9A4AB0A}"/>
              </a:ext>
            </a:extLst>
          </p:cNvPr>
          <p:cNvSpPr txBox="1"/>
          <p:nvPr/>
        </p:nvSpPr>
        <p:spPr>
          <a:xfrm>
            <a:off x="1488332" y="196347"/>
            <a:ext cx="9669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COMPARACION RENDIMIENTO AÑO 2022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3D5A4D1-A17A-22F7-9C8C-B2277EE595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866"/>
          <a:stretch/>
        </p:blipFill>
        <p:spPr>
          <a:xfrm>
            <a:off x="4686920" y="5158470"/>
            <a:ext cx="7015457" cy="638843"/>
          </a:xfrm>
          <a:prstGeom prst="rect">
            <a:avLst/>
          </a:prstGeom>
        </p:spPr>
      </p:pic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0A086B04-E8C7-C586-334C-1B1B3531C506}"/>
              </a:ext>
            </a:extLst>
          </p:cNvPr>
          <p:cNvSpPr/>
          <p:nvPr/>
        </p:nvSpPr>
        <p:spPr>
          <a:xfrm>
            <a:off x="10943617" y="3713481"/>
            <a:ext cx="214009" cy="121702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824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158CE-8F06-CF42-D600-C7735E00F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FA07B34-8C7E-0B29-96D7-F72C64511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46" y="1040371"/>
            <a:ext cx="10603150" cy="514985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D6574A7-C394-35C7-22F8-A04E79188609}"/>
              </a:ext>
            </a:extLst>
          </p:cNvPr>
          <p:cNvSpPr txBox="1"/>
          <p:nvPr/>
        </p:nvSpPr>
        <p:spPr>
          <a:xfrm>
            <a:off x="1536970" y="298443"/>
            <a:ext cx="9669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COMPARACION VOLATILIDAD AÑO 2022</a:t>
            </a:r>
          </a:p>
        </p:txBody>
      </p:sp>
    </p:spTree>
    <p:extLst>
      <p:ext uri="{BB962C8B-B14F-4D97-AF65-F5344CB8AC3E}">
        <p14:creationId xmlns:p14="http://schemas.microsoft.com/office/powerpoint/2010/main" val="253985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63A6D-0146-EA7E-1301-999D7F1DF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8" name="Vista general de diapositiva 27">
                <a:extLst>
                  <a:ext uri="{FF2B5EF4-FFF2-40B4-BE49-F238E27FC236}">
                    <a16:creationId xmlns:a16="http://schemas.microsoft.com/office/drawing/2014/main" id="{7161E421-FF3E-9746-6378-25C1DA8CA34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88240375"/>
                  </p:ext>
                </p:extLst>
              </p:nvPr>
            </p:nvGraphicFramePr>
            <p:xfrm>
              <a:off x="3993148" y="1319047"/>
              <a:ext cx="4558571" cy="2564196"/>
            </p:xfrm>
            <a:graphic>
              <a:graphicData uri="http://schemas.microsoft.com/office/powerpoint/2016/slidezoom">
                <pslz:sldZm>
                  <pslz:sldZmObj sldId="328" cId="3711540460">
                    <pslz:zmPr id="{EE5325E4-866B-4E99-9DDF-A7F0782681F6}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58571" cy="2564196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8" name="Vista general de diapositiva 2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161E421-FF3E-9746-6378-25C1DA8CA34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93148" y="1319047"/>
                <a:ext cx="4558571" cy="25641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0" name="Vista general de diapositiva 29">
                <a:extLst>
                  <a:ext uri="{FF2B5EF4-FFF2-40B4-BE49-F238E27FC236}">
                    <a16:creationId xmlns:a16="http://schemas.microsoft.com/office/drawing/2014/main" id="{798A7FDD-2653-928B-99F7-62B8B01BDA1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70273167"/>
                  </p:ext>
                </p:extLst>
              </p:nvPr>
            </p:nvGraphicFramePr>
            <p:xfrm>
              <a:off x="324741" y="1683576"/>
              <a:ext cx="3668407" cy="2063479"/>
            </p:xfrm>
            <a:graphic>
              <a:graphicData uri="http://schemas.microsoft.com/office/powerpoint/2016/slidezoom">
                <pslz:sldZm>
                  <pslz:sldZmObj sldId="326" cId="3252602283">
                    <pslz:zmPr id="{E113B100-27A0-4779-A32F-DB2C7021A0D8}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68407" cy="2063479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0" name="Vista general de diapositiva 2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98A7FDD-2653-928B-99F7-62B8B01BDA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4741" y="1683576"/>
                <a:ext cx="3668407" cy="2063479"/>
              </a:xfrm>
              <a:prstGeom prst="rect">
                <a:avLst/>
              </a:prstGeom>
            </p:spPr>
          </p:pic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A267D010-8B6F-87AF-078E-C16BBABE20BB}"/>
              </a:ext>
            </a:extLst>
          </p:cNvPr>
          <p:cNvSpPr txBox="1"/>
          <p:nvPr/>
        </p:nvSpPr>
        <p:spPr>
          <a:xfrm>
            <a:off x="1422400" y="264834"/>
            <a:ext cx="8440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s-ES" dirty="0"/>
              <a:t>ACCIONES SELECCIONADAS – SECTOR AL QUE PERTENECEN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Vista general de diapositiva 3">
                <a:extLst>
                  <a:ext uri="{FF2B5EF4-FFF2-40B4-BE49-F238E27FC236}">
                    <a16:creationId xmlns:a16="http://schemas.microsoft.com/office/drawing/2014/main" id="{2C444774-783B-24C3-2506-9312DFB61E8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50542019"/>
                  </p:ext>
                </p:extLst>
              </p:nvPr>
            </p:nvGraphicFramePr>
            <p:xfrm>
              <a:off x="4265347" y="3883243"/>
              <a:ext cx="3048000" cy="1714500"/>
            </p:xfrm>
            <a:graphic>
              <a:graphicData uri="http://schemas.microsoft.com/office/powerpoint/2016/slidezoom">
                <pslz:sldZm>
                  <pslz:sldZmObj sldId="329" cId="774367516">
                    <pslz:zmPr id="{43CB6997-259C-4682-9DF7-529FFD69A575}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Vista general de diapositiva 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2C444774-783B-24C3-2506-9312DFB61E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65347" y="3883243"/>
                <a:ext cx="3048000" cy="171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578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64C4B0FB-3006-8648-225D-738F40723E78}"/>
              </a:ext>
            </a:extLst>
          </p:cNvPr>
          <p:cNvGrpSpPr/>
          <p:nvPr/>
        </p:nvGrpSpPr>
        <p:grpSpPr>
          <a:xfrm>
            <a:off x="4831884" y="126460"/>
            <a:ext cx="3971648" cy="6605079"/>
            <a:chOff x="238887" y="457200"/>
            <a:chExt cx="3439007" cy="6092457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B822CEEE-ED5C-CF78-4CA0-E6F5575CD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889" y="795754"/>
              <a:ext cx="3439005" cy="5753903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4AD70FE4-C3B4-B066-A9A7-8F891D19339C}"/>
                </a:ext>
              </a:extLst>
            </p:cNvPr>
            <p:cNvSpPr txBox="1"/>
            <p:nvPr/>
          </p:nvSpPr>
          <p:spPr>
            <a:xfrm>
              <a:off x="238887" y="457200"/>
              <a:ext cx="3439005" cy="312279"/>
            </a:xfrm>
            <a:prstGeom prst="rect">
              <a:avLst/>
            </a:prstGeom>
            <a:solidFill>
              <a:srgbClr val="FFFFE7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>
                  <a:latin typeface="Consolas" panose="020B0609020204030204" pitchFamily="49" charset="0"/>
                </a:rPr>
                <a:t>TECNOLOGIA - COMUNICACION</a:t>
              </a: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6BA3C928-EFF5-083F-649F-B5DABA429198}"/>
              </a:ext>
            </a:extLst>
          </p:cNvPr>
          <p:cNvSpPr txBox="1"/>
          <p:nvPr/>
        </p:nvSpPr>
        <p:spPr>
          <a:xfrm>
            <a:off x="475009" y="658869"/>
            <a:ext cx="3610608" cy="333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>
              <a:lnSpc>
                <a:spcPct val="200000"/>
              </a:lnSpc>
            </a:pPr>
            <a:r>
              <a:rPr lang="es-ES" b="1" dirty="0"/>
              <a:t>Tecnológico</a:t>
            </a:r>
            <a:r>
              <a:rPr lang="es-ES" dirty="0"/>
              <a:t>, Compañías vinculadas al curso que estamos realizando en el ámbito de la tecnología, con un alto potencial de crecimiento y una innovación constante.</a:t>
            </a:r>
          </a:p>
        </p:txBody>
      </p:sp>
    </p:spTree>
    <p:extLst>
      <p:ext uri="{BB962C8B-B14F-4D97-AF65-F5344CB8AC3E}">
        <p14:creationId xmlns:p14="http://schemas.microsoft.com/office/powerpoint/2010/main" val="325260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4A8B8-844D-4A98-094A-BF32853DD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019B04C6-09A6-ADA7-41F9-49E22D3AE363}"/>
              </a:ext>
            </a:extLst>
          </p:cNvPr>
          <p:cNvGrpSpPr/>
          <p:nvPr/>
        </p:nvGrpSpPr>
        <p:grpSpPr>
          <a:xfrm>
            <a:off x="5953328" y="978543"/>
            <a:ext cx="4202349" cy="3263631"/>
            <a:chOff x="4198046" y="262647"/>
            <a:chExt cx="3581901" cy="2015188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4983BED3-B775-F8BC-0A39-8D9D6DF6C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8046" y="601201"/>
              <a:ext cx="3581900" cy="1676634"/>
            </a:xfrm>
            <a:prstGeom prst="rect">
              <a:avLst/>
            </a:prstGeom>
          </p:spPr>
        </p:pic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DB870B13-194F-5E1C-F854-257416DDCBB3}"/>
                </a:ext>
              </a:extLst>
            </p:cNvPr>
            <p:cNvSpPr txBox="1"/>
            <p:nvPr/>
          </p:nvSpPr>
          <p:spPr>
            <a:xfrm>
              <a:off x="4198047" y="262647"/>
              <a:ext cx="3581900" cy="338554"/>
            </a:xfrm>
            <a:prstGeom prst="rect">
              <a:avLst/>
            </a:prstGeom>
            <a:solidFill>
              <a:srgbClr val="FFFFE7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>
                  <a:latin typeface="Consolas" panose="020B0609020204030204" pitchFamily="49" charset="0"/>
                </a:rPr>
                <a:t>SALUD</a:t>
              </a:r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8B60492D-4BCC-7655-079C-760E9829C913}"/>
              </a:ext>
            </a:extLst>
          </p:cNvPr>
          <p:cNvSpPr txBox="1"/>
          <p:nvPr/>
        </p:nvSpPr>
        <p:spPr>
          <a:xfrm>
            <a:off x="1044913" y="1221934"/>
            <a:ext cx="3959697" cy="277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200000"/>
              </a:lnSpc>
              <a:defRPr b="1"/>
            </a:lvl1pPr>
          </a:lstStyle>
          <a:p>
            <a:r>
              <a:rPr lang="es-ES" dirty="0"/>
              <a:t>Salud</a:t>
            </a:r>
            <a:r>
              <a:rPr lang="es-ES" b="0" dirty="0"/>
              <a:t>: Este sector experimenta un crecimiento sostenido, impulsado por la preocupación de lograr avances médicos y por una sociedad que envejece cada vez más.</a:t>
            </a:r>
          </a:p>
        </p:txBody>
      </p:sp>
    </p:spTree>
    <p:extLst>
      <p:ext uri="{BB962C8B-B14F-4D97-AF65-F5344CB8AC3E}">
        <p14:creationId xmlns:p14="http://schemas.microsoft.com/office/powerpoint/2010/main" val="3711540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33E8E60-D4EF-8ADE-78D5-D88075AD9463}"/>
              </a:ext>
            </a:extLst>
          </p:cNvPr>
          <p:cNvGrpSpPr/>
          <p:nvPr/>
        </p:nvGrpSpPr>
        <p:grpSpPr>
          <a:xfrm>
            <a:off x="4795737" y="704596"/>
            <a:ext cx="5214025" cy="5214025"/>
            <a:chOff x="457322" y="262647"/>
            <a:chExt cx="3667638" cy="3439655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4E5CB996-97DD-4504-F014-AEA83E540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323" y="568140"/>
              <a:ext cx="3667637" cy="3134162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07B48563-0A99-44CB-FBA6-7458191C235B}"/>
                </a:ext>
              </a:extLst>
            </p:cNvPr>
            <p:cNvSpPr txBox="1"/>
            <p:nvPr/>
          </p:nvSpPr>
          <p:spPr>
            <a:xfrm>
              <a:off x="457322" y="262647"/>
              <a:ext cx="3667637" cy="338554"/>
            </a:xfrm>
            <a:prstGeom prst="rect">
              <a:avLst/>
            </a:prstGeom>
            <a:solidFill>
              <a:srgbClr val="FFFFE7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>
                  <a:latin typeface="Consolas" panose="020B0609020204030204" pitchFamily="49" charset="0"/>
                </a:rPr>
                <a:t>CONSUMO</a:t>
              </a:r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6518ABEF-58BF-1412-67C7-D49C60F73770}"/>
              </a:ext>
            </a:extLst>
          </p:cNvPr>
          <p:cNvSpPr txBox="1"/>
          <p:nvPr/>
        </p:nvSpPr>
        <p:spPr>
          <a:xfrm>
            <a:off x="260081" y="954311"/>
            <a:ext cx="4010362" cy="222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b="1"/>
            </a:lvl1pPr>
          </a:lstStyle>
          <a:p>
            <a:pPr>
              <a:lnSpc>
                <a:spcPct val="200000"/>
              </a:lnSpc>
            </a:pPr>
            <a:r>
              <a:rPr lang="es-ES" dirty="0"/>
              <a:t>Consumo, </a:t>
            </a:r>
            <a:r>
              <a:rPr lang="es-ES" b="0" dirty="0"/>
              <a:t>proporciona estabilidad y consistencia, ya que incluye bienes y servicios esenciales que la gente usa diariamente.</a:t>
            </a:r>
          </a:p>
        </p:txBody>
      </p:sp>
    </p:spTree>
    <p:extLst>
      <p:ext uri="{BB962C8B-B14F-4D97-AF65-F5344CB8AC3E}">
        <p14:creationId xmlns:p14="http://schemas.microsoft.com/office/powerpoint/2010/main" val="77436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9CA05-6FF0-1D98-F6D4-C99E6902C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2E3BF142-EBAE-B9D4-99DE-612ED2BC01DE}"/>
              </a:ext>
            </a:extLst>
          </p:cNvPr>
          <p:cNvGrpSpPr/>
          <p:nvPr/>
        </p:nvGrpSpPr>
        <p:grpSpPr>
          <a:xfrm>
            <a:off x="1241291" y="2673394"/>
            <a:ext cx="8807381" cy="3651191"/>
            <a:chOff x="939733" y="113413"/>
            <a:chExt cx="8807381" cy="3651191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A3E28207-A9E6-DB80-E110-D3281F4357BE}"/>
                </a:ext>
              </a:extLst>
            </p:cNvPr>
            <p:cNvGrpSpPr/>
            <p:nvPr/>
          </p:nvGrpSpPr>
          <p:grpSpPr>
            <a:xfrm>
              <a:off x="939733" y="113413"/>
              <a:ext cx="8807381" cy="3651191"/>
              <a:chOff x="968916" y="162051"/>
              <a:chExt cx="9422909" cy="3416207"/>
            </a:xfrm>
          </p:grpSpPr>
          <p:pic>
            <p:nvPicPr>
              <p:cNvPr id="3" name="Imagen 2">
                <a:extLst>
                  <a:ext uri="{FF2B5EF4-FFF2-40B4-BE49-F238E27FC236}">
                    <a16:creationId xmlns:a16="http://schemas.microsoft.com/office/drawing/2014/main" id="{133E732A-D86E-3CDA-9599-A69A04133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72579" t="13916"/>
              <a:stretch/>
            </p:blipFill>
            <p:spPr>
              <a:xfrm>
                <a:off x="8482519" y="162051"/>
                <a:ext cx="1909306" cy="2748064"/>
              </a:xfrm>
              <a:prstGeom prst="rect">
                <a:avLst/>
              </a:prstGeom>
            </p:spPr>
          </p:pic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3CE7FF50-BC74-B44D-7ACC-7C0788C67D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r="563" b="41526"/>
              <a:stretch/>
            </p:blipFill>
            <p:spPr>
              <a:xfrm>
                <a:off x="968916" y="162051"/>
                <a:ext cx="7192591" cy="3416207"/>
              </a:xfrm>
              <a:prstGeom prst="rect">
                <a:avLst/>
              </a:prstGeom>
            </p:spPr>
          </p:pic>
          <p:cxnSp>
            <p:nvCxnSpPr>
              <p:cNvPr id="10" name="Conector recto de flecha 9">
                <a:extLst>
                  <a:ext uri="{FF2B5EF4-FFF2-40B4-BE49-F238E27FC236}">
                    <a16:creationId xmlns:a16="http://schemas.microsoft.com/office/drawing/2014/main" id="{B9415C31-6C5F-4BEF-19EA-3D5356C750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59949" y="778213"/>
                <a:ext cx="622570" cy="651753"/>
              </a:xfrm>
              <a:prstGeom prst="straightConnector1">
                <a:avLst/>
              </a:prstGeom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AF8D66A9-2B91-A6D1-D667-FD83B1FAF5C2}"/>
                    </a:ext>
                  </a:extLst>
                </p14:cNvPr>
                <p14:cNvContentPartPr/>
                <p14:nvPr/>
              </p14:nvContentPartPr>
              <p14:xfrm>
                <a:off x="4756420" y="2085005"/>
                <a:ext cx="680040" cy="36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AF8D66A9-2B91-A6D1-D667-FD83B1FAF5C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20780" y="2013365"/>
                  <a:ext cx="751680" cy="144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02B7A92-50E5-A3AC-5981-CEB8DCEB7E0C}"/>
              </a:ext>
            </a:extLst>
          </p:cNvPr>
          <p:cNvSpPr txBox="1"/>
          <p:nvPr/>
        </p:nvSpPr>
        <p:spPr>
          <a:xfrm>
            <a:off x="972766" y="88071"/>
            <a:ext cx="8111836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b="1" dirty="0"/>
              <a:t>SITIOS DONDE DESCARGAR DATOS</a:t>
            </a:r>
            <a:r>
              <a:rPr lang="es-ES" sz="2400" dirty="0"/>
              <a:t> (hay muchísimos)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Yahoo Finance (también tiene biblioteca en Python)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StockAnalysis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TradeStation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9492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24D20-1AEF-9105-3C77-876CF7D9C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09FEC4B-DE98-75E7-B144-E5B6E508B2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34277" b="-217"/>
          <a:stretch/>
        </p:blipFill>
        <p:spPr>
          <a:xfrm>
            <a:off x="4735464" y="5321948"/>
            <a:ext cx="6983569" cy="120567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AC56B8F-949B-8BDA-8FEB-EEFE0DDBA79B}"/>
              </a:ext>
            </a:extLst>
          </p:cNvPr>
          <p:cNvSpPr txBox="1"/>
          <p:nvPr/>
        </p:nvSpPr>
        <p:spPr>
          <a:xfrm>
            <a:off x="875487" y="193310"/>
            <a:ext cx="10262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Para este análisis he utilizado la </a:t>
            </a:r>
            <a:r>
              <a:rPr lang="es-ES" sz="2400" b="1" dirty="0"/>
              <a:t>librería de Yahoo Finance.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4979AF9A-F73D-085A-9EDD-45783193BD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1881931"/>
              </p:ext>
            </p:extLst>
          </p:nvPr>
        </p:nvGraphicFramePr>
        <p:xfrm>
          <a:off x="107004" y="859238"/>
          <a:ext cx="4737370" cy="5658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474570A2-6541-3594-FCEC-8436A9DF4E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7547" y="933216"/>
            <a:ext cx="3813726" cy="981640"/>
          </a:xfrm>
          <a:prstGeom prst="rect">
            <a:avLst/>
          </a:prstGeom>
        </p:spPr>
      </p:pic>
      <p:grpSp>
        <p:nvGrpSpPr>
          <p:cNvPr id="26" name="Grupo 25">
            <a:extLst>
              <a:ext uri="{FF2B5EF4-FFF2-40B4-BE49-F238E27FC236}">
                <a16:creationId xmlns:a16="http://schemas.microsoft.com/office/drawing/2014/main" id="{A5A9CA9C-8239-FCDF-D890-3D720C22596E}"/>
              </a:ext>
            </a:extLst>
          </p:cNvPr>
          <p:cNvGrpSpPr/>
          <p:nvPr/>
        </p:nvGrpSpPr>
        <p:grpSpPr>
          <a:xfrm>
            <a:off x="4844374" y="2956336"/>
            <a:ext cx="5616554" cy="1508987"/>
            <a:chOff x="4434247" y="2863908"/>
            <a:chExt cx="5616554" cy="1508987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E2374B46-6754-A662-7D7E-5435E9AC6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20755" b="29214"/>
            <a:stretch/>
          </p:blipFill>
          <p:spPr>
            <a:xfrm>
              <a:off x="4434247" y="2863908"/>
              <a:ext cx="5616554" cy="1508987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498B7CC9-2298-D912-120B-9623C134BE26}"/>
                    </a:ext>
                  </a:extLst>
                </p14:cNvPr>
                <p14:cNvContentPartPr/>
                <p14:nvPr/>
              </p14:nvContentPartPr>
              <p14:xfrm>
                <a:off x="8086010" y="3159345"/>
                <a:ext cx="330280" cy="36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498B7CC9-2298-D912-120B-9623C134BE2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77015" y="3150705"/>
                  <a:ext cx="347909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570F563D-901E-C2D0-05DB-E727076BA1CE}"/>
                    </a:ext>
                  </a:extLst>
                </p14:cNvPr>
                <p14:cNvContentPartPr/>
                <p14:nvPr/>
              </p14:nvContentPartPr>
              <p14:xfrm>
                <a:off x="8041580" y="3109560"/>
                <a:ext cx="82440" cy="4500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570F563D-901E-C2D0-05DB-E727076BA1C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032580" y="3100920"/>
                  <a:ext cx="100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4A658FE4-AA4C-AD94-C0BC-637F08AE0490}"/>
                    </a:ext>
                  </a:extLst>
                </p14:cNvPr>
                <p14:cNvContentPartPr/>
                <p14:nvPr/>
              </p14:nvContentPartPr>
              <p14:xfrm>
                <a:off x="8038700" y="3162120"/>
                <a:ext cx="69120" cy="4608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4A658FE4-AA4C-AD94-C0BC-637F08AE049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30060" y="3153120"/>
                  <a:ext cx="86760" cy="6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86513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Faceta">
  <a:themeElements>
    <a:clrScheme name="Personalizado 12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98DED9"/>
      </a:accent1>
      <a:accent2>
        <a:srgbClr val="1145ED"/>
      </a:accent2>
      <a:accent3>
        <a:srgbClr val="FFD09B"/>
      </a:accent3>
      <a:accent4>
        <a:srgbClr val="C7FFD8"/>
      </a:accent4>
      <a:accent5>
        <a:srgbClr val="604878"/>
      </a:accent5>
      <a:accent6>
        <a:srgbClr val="7C93C3"/>
      </a:accent6>
      <a:hlink>
        <a:srgbClr val="6B9F25"/>
      </a:hlink>
      <a:folHlink>
        <a:srgbClr val="B26B02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7461</TotalTime>
  <Words>701</Words>
  <Application>Microsoft Office PowerPoint</Application>
  <PresentationFormat>Panorámica</PresentationFormat>
  <Paragraphs>98</Paragraphs>
  <Slides>35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Lisandro Micheletti</dc:creator>
  <cp:lastModifiedBy>Lisandro Micheletti</cp:lastModifiedBy>
  <cp:revision>27</cp:revision>
  <dcterms:created xsi:type="dcterms:W3CDTF">2024-12-11T23:34:27Z</dcterms:created>
  <dcterms:modified xsi:type="dcterms:W3CDTF">2024-12-18T05:17:26Z</dcterms:modified>
</cp:coreProperties>
</file>