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Fira Code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27535F-5C02-440C-A6DD-CD333CF88EFE}">
  <a:tblStyle styleId="{4027535F-5C02-440C-A6DD-CD333CF88E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Code-bold.fntdata"/><Relationship Id="rId16" Type="http://schemas.openxmlformats.org/officeDocument/2006/relationships/font" Target="fonts/FiraCod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2026904d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2026904d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7f9c668d6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7f9c668d6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7b3cc9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7b3cc9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7f9c668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7f9c668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f0739e30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f0739e30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2026904d5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2026904d5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2026904d58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2026904d5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2026904d5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2026904d5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f0739e303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f0739e303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66816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Lenguajes de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Programación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Calzado, Chazarreta, Corrales Cespedes, Marques, Silva</a:t>
            </a:r>
            <a:r>
              <a:rPr lang="en"/>
              <a:t> 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Grupo 8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Haskell   </a:t>
            </a:r>
            <a:r>
              <a:rPr lang="en">
                <a:solidFill>
                  <a:srgbClr val="E1E7EC"/>
                </a:solidFill>
              </a:rPr>
              <a:t>,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Python   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Haskell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Python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63" name="Google Shape;4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049" y="1761801"/>
            <a:ext cx="652466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5"/>
          <p:cNvPicPr preferRelativeResize="0"/>
          <p:nvPr/>
        </p:nvPicPr>
        <p:blipFill rotWithShape="1">
          <a:blip r:embed="rId4">
            <a:alphaModFix/>
          </a:blip>
          <a:srcRect b="4362" l="0" r="0" t="4362"/>
          <a:stretch/>
        </p:blipFill>
        <p:spPr>
          <a:xfrm>
            <a:off x="6297150" y="1761801"/>
            <a:ext cx="600426" cy="6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34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93" name="Google Shape;593;p34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94" name="Google Shape;594;p34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5" name="Google Shape;595;p34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Grupo 8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6" name="Google Shape;596;p34"/>
          <p:cNvSpPr txBox="1"/>
          <p:nvPr>
            <p:ph type="title"/>
          </p:nvPr>
        </p:nvSpPr>
        <p:spPr>
          <a:xfrm>
            <a:off x="1084825" y="5444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Crucigrama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97" name="Google Shape;597;p34"/>
          <p:cNvSpPr txBox="1"/>
          <p:nvPr/>
        </p:nvSpPr>
        <p:spPr>
          <a:xfrm>
            <a:off x="2939150" y="1006250"/>
            <a:ext cx="3675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BIG</a:t>
            </a:r>
            <a:r>
              <a:rPr b="1"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O</a:t>
            </a:r>
            <a:endParaRPr b="1"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TIMSO</a:t>
            </a:r>
            <a:r>
              <a:rPr b="1"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R</a:t>
            </a:r>
            <a:r>
              <a:rPr b="1"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T</a:t>
            </a:r>
            <a:endParaRPr b="1"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MULTIPARA</a:t>
            </a:r>
            <a:r>
              <a:rPr b="1"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D</a:t>
            </a:r>
            <a:r>
              <a:rPr b="1"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IGMA</a:t>
            </a:r>
            <a:endParaRPr b="1"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REV</a:t>
            </a:r>
            <a:r>
              <a:rPr b="1"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E</a:t>
            </a:r>
            <a:r>
              <a:rPr b="1"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RSE</a:t>
            </a:r>
            <a:endParaRPr b="1"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FUNCIO</a:t>
            </a:r>
            <a:r>
              <a:rPr b="1"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N</a:t>
            </a:r>
            <a:r>
              <a:rPr b="1"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AL</a:t>
            </a:r>
            <a:endParaRPr b="1"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8" name="Google Shape;598;p34"/>
          <p:cNvSpPr txBox="1"/>
          <p:nvPr/>
        </p:nvSpPr>
        <p:spPr>
          <a:xfrm>
            <a:off x="1470700" y="2813225"/>
            <a:ext cx="75795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Fira Code"/>
              <a:buChar char="●"/>
            </a:pPr>
            <a:r>
              <a:rPr lang="en" sz="11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Notación asintótica que se utiliza para expresar la complejidad de un algoritmo </a:t>
            </a:r>
            <a:endParaRPr sz="11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Fira Code"/>
              <a:buChar char="●"/>
            </a:pPr>
            <a:r>
              <a:rPr lang="en" sz="11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Algoritmo en el que se basan las funciones de ordenamiento de Python </a:t>
            </a:r>
            <a:endParaRPr sz="11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Fira Code"/>
              <a:buChar char="●"/>
            </a:pPr>
            <a:r>
              <a:rPr lang="en" sz="11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Característica de Python que permite varios estilos de programación, como programación orientada a objetos, programación imperativa y programación funcional. </a:t>
            </a:r>
            <a:endParaRPr sz="11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Fira Code"/>
              <a:buChar char="●"/>
            </a:pPr>
            <a:r>
              <a:rPr lang="en" sz="11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Parámetro en las funciones de ordenamiento en Python para ordenar de forma descendente/	ascendente. </a:t>
            </a:r>
            <a:endParaRPr sz="11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Fira Code"/>
              <a:buChar char="●"/>
            </a:pPr>
            <a:r>
              <a:rPr lang="en" sz="11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Paradigma en el que se basa Haskell </a:t>
            </a:r>
            <a:endParaRPr sz="11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6"/>
          <p:cNvSpPr txBox="1"/>
          <p:nvPr>
            <p:ph type="title"/>
          </p:nvPr>
        </p:nvSpPr>
        <p:spPr>
          <a:xfrm>
            <a:off x="1165200" y="910582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Haskell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0" name="Google Shape;470;p26"/>
          <p:cNvSpPr txBox="1"/>
          <p:nvPr>
            <p:ph idx="1" type="subTitle"/>
          </p:nvPr>
        </p:nvSpPr>
        <p:spPr>
          <a:xfrm>
            <a:off x="1319525" y="1908225"/>
            <a:ext cx="3520200" cy="20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 sz="1400">
                <a:solidFill>
                  <a:schemeClr val="accent6"/>
                </a:solidFill>
              </a:rPr>
              <a:t>Funcional puro.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 sz="1400">
                <a:solidFill>
                  <a:schemeClr val="accent6"/>
                </a:solidFill>
              </a:rPr>
              <a:t>P</a:t>
            </a:r>
            <a:r>
              <a:rPr lang="en" sz="1400">
                <a:solidFill>
                  <a:schemeClr val="accent6"/>
                </a:solidFill>
              </a:rPr>
              <a:t>ropósito</a:t>
            </a:r>
            <a:r>
              <a:rPr lang="en" sz="1400">
                <a:solidFill>
                  <a:schemeClr val="accent6"/>
                </a:solidFill>
              </a:rPr>
              <a:t> general.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 sz="1400">
                <a:solidFill>
                  <a:schemeClr val="accent6"/>
                </a:solidFill>
              </a:rPr>
              <a:t>Fuertemente tipificado.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 sz="1400">
                <a:solidFill>
                  <a:schemeClr val="accent6"/>
                </a:solidFill>
              </a:rPr>
              <a:t>Evaluación Perezosa.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 sz="1400">
                <a:solidFill>
                  <a:schemeClr val="accent6"/>
                </a:solidFill>
              </a:rPr>
              <a:t>1° versión → 1990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 sz="1400">
                <a:solidFill>
                  <a:schemeClr val="accent6"/>
                </a:solidFill>
              </a:rPr>
              <a:t>Base para la investigación.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Grupo 8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1084825" y="1804997"/>
            <a:ext cx="506100" cy="2643791"/>
            <a:chOff x="1084825" y="2246100"/>
            <a:chExt cx="506100" cy="2226725"/>
          </a:xfrm>
        </p:grpSpPr>
        <p:sp>
          <p:nvSpPr>
            <p:cNvPr id="473" name="Google Shape;473;p26"/>
            <p:cNvSpPr txBox="1"/>
            <p:nvPr/>
          </p:nvSpPr>
          <p:spPr>
            <a:xfrm>
              <a:off x="1084825" y="3954425"/>
              <a:ext cx="5061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4" name="Google Shape;474;p26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5" name="Google Shape;475;p26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476" name="Google Shape;476;p26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477" name="Google Shape;477;p26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478" name="Google Shape;478;p26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479" name="Google Shape;479;p26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480" name="Google Shape;480;p26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481" name="Google Shape;481;p26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482" name="Google Shape;482;p26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483" name="Google Shape;483;p26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484" name="Google Shape;484;p26"/>
          <p:cNvPicPr preferRelativeResize="0"/>
          <p:nvPr/>
        </p:nvPicPr>
        <p:blipFill rotWithShape="1">
          <a:blip r:embed="rId3">
            <a:alphaModFix/>
          </a:blip>
          <a:srcRect b="0" l="0" r="793" t="0"/>
          <a:stretch/>
        </p:blipFill>
        <p:spPr>
          <a:xfrm>
            <a:off x="0" y="-700"/>
            <a:ext cx="9143999" cy="5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6"/>
          <p:cNvPicPr preferRelativeResize="0"/>
          <p:nvPr/>
        </p:nvPicPr>
        <p:blipFill rotWithShape="1">
          <a:blip r:embed="rId4">
            <a:alphaModFix/>
          </a:blip>
          <a:srcRect b="19678" l="9381" r="9600" t="19054"/>
          <a:stretch/>
        </p:blipFill>
        <p:spPr>
          <a:xfrm>
            <a:off x="5184800" y="1696150"/>
            <a:ext cx="3058944" cy="11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8948" y="164904"/>
            <a:ext cx="970700" cy="6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6"/>
          <p:cNvSpPr txBox="1"/>
          <p:nvPr>
            <p:ph idx="4294967295" type="subTitle"/>
          </p:nvPr>
        </p:nvSpPr>
        <p:spPr>
          <a:xfrm>
            <a:off x="0" y="1144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haskell.hs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7"/>
          <p:cNvGrpSpPr/>
          <p:nvPr/>
        </p:nvGrpSpPr>
        <p:grpSpPr>
          <a:xfrm>
            <a:off x="1084825" y="1044931"/>
            <a:ext cx="506100" cy="1213288"/>
            <a:chOff x="1084825" y="1168950"/>
            <a:chExt cx="506100" cy="4780488"/>
          </a:xfrm>
        </p:grpSpPr>
        <p:sp>
          <p:nvSpPr>
            <p:cNvPr id="493" name="Google Shape;493;p27"/>
            <p:cNvSpPr txBox="1"/>
            <p:nvPr/>
          </p:nvSpPr>
          <p:spPr>
            <a:xfrm>
              <a:off x="1084825" y="3826938"/>
              <a:ext cx="506100" cy="21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4" name="Google Shape;494;p27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5" name="Google Shape;495;p27"/>
          <p:cNvSpPr txBox="1"/>
          <p:nvPr>
            <p:ph idx="1" type="subTitle"/>
          </p:nvPr>
        </p:nvSpPr>
        <p:spPr>
          <a:xfrm>
            <a:off x="745250" y="4688750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Grupo 8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6" name="Google Shape;496;p27"/>
          <p:cNvSpPr txBox="1"/>
          <p:nvPr>
            <p:ph idx="1" type="subTitle"/>
          </p:nvPr>
        </p:nvSpPr>
        <p:spPr>
          <a:xfrm>
            <a:off x="0" y="1144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haskell.hs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7" name="Google Shape;497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948" y="164904"/>
            <a:ext cx="970700" cy="6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7"/>
          <p:cNvSpPr txBox="1"/>
          <p:nvPr>
            <p:ph type="title"/>
          </p:nvPr>
        </p:nvSpPr>
        <p:spPr>
          <a:xfrm>
            <a:off x="1084825" y="530400"/>
            <a:ext cx="6367800" cy="5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Funciones de Orden</a:t>
            </a:r>
            <a:r>
              <a:rPr lang="en" sz="2200">
                <a:solidFill>
                  <a:schemeClr val="accent1"/>
                </a:solidFill>
              </a:rPr>
              <a:t>amiento </a:t>
            </a:r>
            <a:r>
              <a:rPr lang="en" sz="2300">
                <a:solidFill>
                  <a:schemeClr val="accent6"/>
                </a:solidFill>
              </a:rPr>
              <a:t>{</a:t>
            </a:r>
            <a:endParaRPr sz="2300">
              <a:solidFill>
                <a:schemeClr val="accent6"/>
              </a:solidFill>
            </a:endParaRPr>
          </a:p>
        </p:txBody>
      </p:sp>
      <p:sp>
        <p:nvSpPr>
          <p:cNvPr id="500" name="Google Shape;500;p27"/>
          <p:cNvSpPr txBox="1"/>
          <p:nvPr/>
        </p:nvSpPr>
        <p:spPr>
          <a:xfrm>
            <a:off x="1590925" y="1083100"/>
            <a:ext cx="4456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sort</a:t>
            </a:r>
            <a:r>
              <a:rPr lang="en" sz="1300"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::</a:t>
            </a:r>
            <a:r>
              <a:rPr lang="en" sz="1300"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rgbClr val="4A86E8"/>
                </a:solidFill>
                <a:latin typeface="Fira Code"/>
                <a:ea typeface="Fira Code"/>
                <a:cs typeface="Fira Code"/>
                <a:sym typeface="Fira Code"/>
              </a:rPr>
              <a:t>Ord</a:t>
            </a:r>
            <a:r>
              <a:rPr lang="en" sz="1300"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=&gt;</a:t>
            </a:r>
            <a:r>
              <a:rPr lang="en" sz="1300"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</a:t>
            </a:r>
            <a:r>
              <a:rPr lang="en" sz="13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-&gt;</a:t>
            </a:r>
            <a:r>
              <a:rPr lang="en" sz="1300"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</a:t>
            </a:r>
            <a:r>
              <a:rPr lang="en" sz="13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endParaRPr sz="13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sortOn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::</a:t>
            </a:r>
            <a:r>
              <a:rPr lang="en" sz="1300">
                <a:solidFill>
                  <a:srgbClr val="4A86E8"/>
                </a:solidFill>
                <a:latin typeface="Fira Code"/>
                <a:ea typeface="Fira Code"/>
                <a:cs typeface="Fira Code"/>
                <a:sym typeface="Fira Code"/>
              </a:rPr>
              <a:t> Ord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b</a:t>
            </a:r>
            <a:r>
              <a:rPr lang="en" sz="1300"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=&gt; </a:t>
            </a:r>
            <a:r>
              <a:rPr lang="en" sz="13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 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-&gt;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b</a:t>
            </a:r>
            <a:r>
              <a:rPr lang="en" sz="13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en" sz="1300"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-&gt; </a:t>
            </a:r>
            <a:r>
              <a:rPr lang="en" sz="13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</a:t>
            </a:r>
            <a:r>
              <a:rPr lang="en" sz="13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]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-&gt; </a:t>
            </a:r>
            <a:r>
              <a:rPr lang="en" sz="13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</a:t>
            </a:r>
            <a:r>
              <a:rPr lang="en" sz="13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]</a:t>
            </a:r>
            <a:endParaRPr sz="13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insert</a:t>
            </a:r>
            <a:r>
              <a:rPr lang="en" sz="1300"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::</a:t>
            </a:r>
            <a:r>
              <a:rPr lang="en" sz="1300"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rgbClr val="4A86E8"/>
                </a:solidFill>
                <a:latin typeface="Fira Code"/>
                <a:ea typeface="Fira Code"/>
                <a:cs typeface="Fira Code"/>
                <a:sym typeface="Fira Code"/>
              </a:rPr>
              <a:t>Ord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 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=&gt;</a:t>
            </a:r>
            <a:r>
              <a:rPr lang="en" sz="1300"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</a:t>
            </a:r>
            <a:r>
              <a:rPr lang="en" sz="1300"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-&gt;</a:t>
            </a:r>
            <a:r>
              <a:rPr lang="en" sz="13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[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</a:t>
            </a:r>
            <a:r>
              <a:rPr lang="en" sz="13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-&gt; </a:t>
            </a:r>
            <a:r>
              <a:rPr lang="en" sz="13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</a:t>
            </a:r>
            <a:r>
              <a:rPr lang="en" sz="13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endParaRPr sz="13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1" name="Google Shape;501;p27"/>
          <p:cNvSpPr txBox="1"/>
          <p:nvPr>
            <p:ph type="title"/>
          </p:nvPr>
        </p:nvSpPr>
        <p:spPr>
          <a:xfrm>
            <a:off x="1084825" y="2178800"/>
            <a:ext cx="38400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Ejemplos</a:t>
            </a:r>
            <a:r>
              <a:rPr lang="en" sz="2200">
                <a:solidFill>
                  <a:schemeClr val="lt2"/>
                </a:solidFill>
              </a:rPr>
              <a:t> </a:t>
            </a:r>
            <a:r>
              <a:rPr lang="en" sz="2300">
                <a:solidFill>
                  <a:schemeClr val="accent6"/>
                </a:solidFill>
              </a:rPr>
              <a:t>{</a:t>
            </a:r>
            <a:endParaRPr sz="2300">
              <a:solidFill>
                <a:schemeClr val="accent6"/>
              </a:solidFill>
            </a:endParaRPr>
          </a:p>
        </p:txBody>
      </p:sp>
      <p:grpSp>
        <p:nvGrpSpPr>
          <p:cNvPr id="502" name="Google Shape;502;p27"/>
          <p:cNvGrpSpPr/>
          <p:nvPr/>
        </p:nvGrpSpPr>
        <p:grpSpPr>
          <a:xfrm>
            <a:off x="1084825" y="2716259"/>
            <a:ext cx="506100" cy="1813980"/>
            <a:chOff x="1084825" y="1168950"/>
            <a:chExt cx="506100" cy="5010993"/>
          </a:xfrm>
        </p:grpSpPr>
        <p:sp>
          <p:nvSpPr>
            <p:cNvPr id="503" name="Google Shape;503;p27"/>
            <p:cNvSpPr txBox="1"/>
            <p:nvPr/>
          </p:nvSpPr>
          <p:spPr>
            <a:xfrm>
              <a:off x="1084825" y="4691943"/>
              <a:ext cx="506100" cy="14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04" name="Google Shape;504;p27"/>
            <p:cNvCxnSpPr/>
            <p:nvPr/>
          </p:nvCxnSpPr>
          <p:spPr>
            <a:xfrm>
              <a:off x="1337875" y="1168950"/>
              <a:ext cx="0" cy="3291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5" name="Google Shape;505;p27"/>
          <p:cNvSpPr txBox="1"/>
          <p:nvPr/>
        </p:nvSpPr>
        <p:spPr>
          <a:xfrm>
            <a:off x="1648325" y="2716250"/>
            <a:ext cx="651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sort [1,6,4,3,2,5] </a:t>
            </a:r>
            <a:r>
              <a:rPr lang="en" sz="12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-- [1,2,3,4,5,6]</a:t>
            </a: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insert (-1) [1,2,3] </a:t>
            </a:r>
            <a:r>
              <a:rPr lang="en" sz="12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-- [-1,1,2,3]  </a:t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sortOn length ["jim", "creed", "pam", "michael", "dwight", "kevin"]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--["jim","pam","creed","kevin","dwight","michael"]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8"/>
          <p:cNvSpPr txBox="1"/>
          <p:nvPr>
            <p:ph type="title"/>
          </p:nvPr>
        </p:nvSpPr>
        <p:spPr>
          <a:xfrm>
            <a:off x="1165200" y="681982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Python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1" name="Google Shape;511;p28"/>
          <p:cNvSpPr txBox="1"/>
          <p:nvPr>
            <p:ph idx="4294967295" type="subTitle"/>
          </p:nvPr>
        </p:nvSpPr>
        <p:spPr>
          <a:xfrm>
            <a:off x="1513525" y="1908225"/>
            <a:ext cx="3159000" cy="20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 sz="1400">
                <a:solidFill>
                  <a:schemeClr val="accent6"/>
                </a:solidFill>
              </a:rPr>
              <a:t>Fines de los 80.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 sz="1400">
                <a:solidFill>
                  <a:schemeClr val="accent6"/>
                </a:solidFill>
              </a:rPr>
              <a:t>Guido van Rossum.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 sz="1400">
                <a:solidFill>
                  <a:schemeClr val="accent6"/>
                </a:solidFill>
              </a:rPr>
              <a:t>Propósito general.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 sz="1400">
                <a:solidFill>
                  <a:schemeClr val="accent6"/>
                </a:solidFill>
              </a:rPr>
              <a:t>Evaluación Perezosa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 sz="1400">
                <a:solidFill>
                  <a:schemeClr val="accent6"/>
                </a:solidFill>
              </a:rPr>
              <a:t>Fuertemente tipificado.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 sz="1400">
                <a:solidFill>
                  <a:schemeClr val="accent6"/>
                </a:solidFill>
              </a:rPr>
              <a:t>Claridad y legibilidad del código.</a:t>
            </a:r>
            <a:endParaRPr sz="14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512" name="Google Shape;512;p28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Grupo 8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13" name="Google Shape;513;p28"/>
          <p:cNvGrpSpPr/>
          <p:nvPr/>
        </p:nvGrpSpPr>
        <p:grpSpPr>
          <a:xfrm>
            <a:off x="1084825" y="1673010"/>
            <a:ext cx="506100" cy="2745169"/>
            <a:chOff x="1084825" y="2246100"/>
            <a:chExt cx="506100" cy="2202125"/>
          </a:xfrm>
        </p:grpSpPr>
        <p:sp>
          <p:nvSpPr>
            <p:cNvPr id="514" name="Google Shape;514;p28"/>
            <p:cNvSpPr txBox="1"/>
            <p:nvPr/>
          </p:nvSpPr>
          <p:spPr>
            <a:xfrm>
              <a:off x="1084825" y="3954425"/>
              <a:ext cx="5061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15" name="Google Shape;515;p2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6" name="Google Shape;516;p2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517" name="Google Shape;517;p2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518" name="Google Shape;518;p2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519" name="Google Shape;519;p2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520" name="Google Shape;520;p2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521" name="Google Shape;521;p2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522" name="Google Shape;522;p2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523" name="Google Shape;523;p2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524" name="Google Shape;524;p2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5" name="Google Shape;525;p28"/>
          <p:cNvSpPr txBox="1"/>
          <p:nvPr>
            <p:ph idx="2" type="subTitle"/>
          </p:nvPr>
        </p:nvSpPr>
        <p:spPr>
          <a:xfrm>
            <a:off x="4608100" y="100563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python.py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26" name="Google Shape;526;p28"/>
          <p:cNvPicPr preferRelativeResize="0"/>
          <p:nvPr/>
        </p:nvPicPr>
        <p:blipFill rotWithShape="1">
          <a:blip r:embed="rId3">
            <a:alphaModFix/>
          </a:blip>
          <a:srcRect b="6643" l="0" r="3530" t="11744"/>
          <a:stretch/>
        </p:blipFill>
        <p:spPr>
          <a:xfrm>
            <a:off x="5159525" y="1334200"/>
            <a:ext cx="3107924" cy="174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8"/>
          <p:cNvPicPr preferRelativeResize="0"/>
          <p:nvPr/>
        </p:nvPicPr>
        <p:blipFill rotWithShape="1">
          <a:blip r:embed="rId4">
            <a:alphaModFix/>
          </a:blip>
          <a:srcRect b="4362" l="0" r="0" t="4362"/>
          <a:stretch/>
        </p:blipFill>
        <p:spPr>
          <a:xfrm>
            <a:off x="8050425" y="100563"/>
            <a:ext cx="970699" cy="97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9"/>
          <p:cNvSpPr txBox="1"/>
          <p:nvPr>
            <p:ph idx="3" type="title"/>
          </p:nvPr>
        </p:nvSpPr>
        <p:spPr>
          <a:xfrm>
            <a:off x="1084825" y="552775"/>
            <a:ext cx="72105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Funciones de Ordenamiento </a:t>
            </a:r>
            <a:r>
              <a:rPr lang="en" sz="2300">
                <a:solidFill>
                  <a:schemeClr val="accent6"/>
                </a:solidFill>
              </a:rPr>
              <a:t>{</a:t>
            </a:r>
            <a:endParaRPr sz="2500">
              <a:solidFill>
                <a:schemeClr val="accent6"/>
              </a:solidFill>
            </a:endParaRPr>
          </a:p>
        </p:txBody>
      </p:sp>
      <p:sp>
        <p:nvSpPr>
          <p:cNvPr id="533" name="Google Shape;533;p29"/>
          <p:cNvSpPr txBox="1"/>
          <p:nvPr>
            <p:ph idx="1" type="subTitle"/>
          </p:nvPr>
        </p:nvSpPr>
        <p:spPr>
          <a:xfrm>
            <a:off x="721550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Grupo 8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34" name="Google Shape;534;p29"/>
          <p:cNvGrpSpPr/>
          <p:nvPr/>
        </p:nvGrpSpPr>
        <p:grpSpPr>
          <a:xfrm>
            <a:off x="1084825" y="1180688"/>
            <a:ext cx="506100" cy="1007107"/>
            <a:chOff x="1084825" y="1168950"/>
            <a:chExt cx="506100" cy="6827844"/>
          </a:xfrm>
        </p:grpSpPr>
        <p:sp>
          <p:nvSpPr>
            <p:cNvPr id="535" name="Google Shape;535;p29"/>
            <p:cNvSpPr txBox="1"/>
            <p:nvPr/>
          </p:nvSpPr>
          <p:spPr>
            <a:xfrm>
              <a:off x="1084825" y="4344594"/>
              <a:ext cx="506100" cy="36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36" name="Google Shape;536;p29"/>
            <p:cNvCxnSpPr/>
            <p:nvPr/>
          </p:nvCxnSpPr>
          <p:spPr>
            <a:xfrm>
              <a:off x="1337875" y="1168950"/>
              <a:ext cx="0" cy="3291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7" name="Google Shape;537;p29"/>
          <p:cNvSpPr txBox="1"/>
          <p:nvPr>
            <p:ph idx="1" type="subTitle"/>
          </p:nvPr>
        </p:nvSpPr>
        <p:spPr>
          <a:xfrm>
            <a:off x="4608100" y="100563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python.py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38" name="Google Shape;538;p29"/>
          <p:cNvPicPr preferRelativeResize="0"/>
          <p:nvPr/>
        </p:nvPicPr>
        <p:blipFill rotWithShape="1">
          <a:blip r:embed="rId3">
            <a:alphaModFix/>
          </a:blip>
          <a:srcRect b="4362" l="0" r="0" t="4362"/>
          <a:stretch/>
        </p:blipFill>
        <p:spPr>
          <a:xfrm>
            <a:off x="8050425" y="100563"/>
            <a:ext cx="970699" cy="970723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29"/>
          <p:cNvSpPr txBox="1"/>
          <p:nvPr/>
        </p:nvSpPr>
        <p:spPr>
          <a:xfrm>
            <a:off x="1589525" y="1798375"/>
            <a:ext cx="6135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0" name="Google Shape;540;p29"/>
          <p:cNvSpPr txBox="1"/>
          <p:nvPr/>
        </p:nvSpPr>
        <p:spPr>
          <a:xfrm>
            <a:off x="1438275" y="1103575"/>
            <a:ext cx="47397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lista.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sort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(key</a:t>
            </a:r>
            <a:r>
              <a:rPr lang="en" sz="13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= </a:t>
            </a:r>
            <a:r>
              <a:rPr lang="en" sz="1300">
                <a:solidFill>
                  <a:srgbClr val="FF9900"/>
                </a:solidFill>
                <a:latin typeface="Fira Code"/>
                <a:ea typeface="Fira Code"/>
                <a:cs typeface="Fira Code"/>
                <a:sym typeface="Fira Code"/>
              </a:rPr>
              <a:t>None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reverse</a:t>
            </a:r>
            <a:r>
              <a:rPr lang="en" sz="13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= </a:t>
            </a:r>
            <a:r>
              <a:rPr lang="en" sz="1300">
                <a:solidFill>
                  <a:srgbClr val="FF9900"/>
                </a:solidFill>
                <a:latin typeface="Fira Code"/>
                <a:ea typeface="Fira Code"/>
                <a:cs typeface="Fira Code"/>
                <a:sym typeface="Fira Code"/>
              </a:rPr>
              <a:t>False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) </a:t>
            </a:r>
            <a:endParaRPr sz="13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sorted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(iterable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key</a:t>
            </a:r>
            <a:r>
              <a:rPr lang="en" sz="13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rgbClr val="FF9900"/>
                </a:solidFill>
                <a:latin typeface="Fira Code"/>
                <a:ea typeface="Fira Code"/>
                <a:cs typeface="Fira Code"/>
                <a:sym typeface="Fira Code"/>
              </a:rPr>
              <a:t>None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reverse</a:t>
            </a:r>
            <a:r>
              <a:rPr lang="en" sz="13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rgbClr val="FF9900"/>
                </a:solidFill>
                <a:latin typeface="Fira Code"/>
                <a:ea typeface="Fira Code"/>
                <a:cs typeface="Fira Code"/>
                <a:sym typeface="Fira Code"/>
              </a:rPr>
              <a:t>False</a:t>
            </a:r>
            <a:r>
              <a:rPr lang="en" sz="1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1" name="Google Shape;541;p29"/>
          <p:cNvSpPr txBox="1"/>
          <p:nvPr/>
        </p:nvSpPr>
        <p:spPr>
          <a:xfrm>
            <a:off x="1626525" y="2607475"/>
            <a:ext cx="72105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palabras = ["manzana", "kiwi", "platano", "fresa"]</a:t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palabras.sort(key=len, reverse=True) </a:t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print(palabras)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# Imprime ['manzana', 'platano', 'fresa', 'kiwi']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student_tuples = [('john', 'A', 15), ('jane', 'B', 12), ('dave', 'B', 10)]</a:t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print(sorted(student_tuples, key=itemgetter(2), reverse=True))</a:t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# Imprime [('john', 'A', 15), ('jane', 'B', 12), ('dave', 'B', 10)]</a:t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2" name="Google Shape;542;p29"/>
          <p:cNvSpPr txBox="1"/>
          <p:nvPr>
            <p:ph idx="3" type="title"/>
          </p:nvPr>
        </p:nvSpPr>
        <p:spPr>
          <a:xfrm>
            <a:off x="1084825" y="2054300"/>
            <a:ext cx="38400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Ejemplos </a:t>
            </a:r>
            <a:r>
              <a:rPr lang="en" sz="2300">
                <a:solidFill>
                  <a:schemeClr val="accent6"/>
                </a:solidFill>
              </a:rPr>
              <a:t>{</a:t>
            </a:r>
            <a:endParaRPr sz="2300">
              <a:solidFill>
                <a:schemeClr val="accent6"/>
              </a:solidFill>
            </a:endParaRPr>
          </a:p>
        </p:txBody>
      </p:sp>
      <p:grpSp>
        <p:nvGrpSpPr>
          <p:cNvPr id="543" name="Google Shape;543;p29"/>
          <p:cNvGrpSpPr/>
          <p:nvPr/>
        </p:nvGrpSpPr>
        <p:grpSpPr>
          <a:xfrm>
            <a:off x="1084825" y="2751683"/>
            <a:ext cx="506100" cy="1847155"/>
            <a:chOff x="1084825" y="1168950"/>
            <a:chExt cx="506100" cy="4973493"/>
          </a:xfrm>
        </p:grpSpPr>
        <p:sp>
          <p:nvSpPr>
            <p:cNvPr id="544" name="Google Shape;544;p29"/>
            <p:cNvSpPr txBox="1"/>
            <p:nvPr/>
          </p:nvSpPr>
          <p:spPr>
            <a:xfrm>
              <a:off x="1084825" y="4691943"/>
              <a:ext cx="506100" cy="14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45" name="Google Shape;545;p29"/>
            <p:cNvCxnSpPr/>
            <p:nvPr/>
          </p:nvCxnSpPr>
          <p:spPr>
            <a:xfrm>
              <a:off x="1337875" y="1168950"/>
              <a:ext cx="0" cy="3291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30"/>
          <p:cNvPicPr preferRelativeResize="0"/>
          <p:nvPr/>
        </p:nvPicPr>
        <p:blipFill rotWithShape="1">
          <a:blip r:embed="rId3">
            <a:alphaModFix/>
          </a:blip>
          <a:srcRect b="2945" l="2644" r="4245" t="2945"/>
          <a:stretch/>
        </p:blipFill>
        <p:spPr>
          <a:xfrm>
            <a:off x="5856375" y="801175"/>
            <a:ext cx="3120600" cy="21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0"/>
          <p:cNvSpPr txBox="1"/>
          <p:nvPr>
            <p:ph idx="2" type="title"/>
          </p:nvPr>
        </p:nvSpPr>
        <p:spPr>
          <a:xfrm>
            <a:off x="1084825" y="781375"/>
            <a:ext cx="72105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Rendimiento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6"/>
                </a:solidFill>
              </a:rPr>
              <a:t>{</a:t>
            </a:r>
            <a:endParaRPr sz="2500">
              <a:solidFill>
                <a:schemeClr val="accent6"/>
              </a:solidFill>
            </a:endParaRPr>
          </a:p>
        </p:txBody>
      </p:sp>
      <p:sp>
        <p:nvSpPr>
          <p:cNvPr id="552" name="Google Shape;552;p30"/>
          <p:cNvSpPr txBox="1"/>
          <p:nvPr/>
        </p:nvSpPr>
        <p:spPr>
          <a:xfrm>
            <a:off x="1339450" y="1560775"/>
            <a:ext cx="6275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N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otación Big-O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Fira Code"/>
              <a:buChar char="●"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Asintótica 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Fira Code"/>
              <a:buChar char="●"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Expresa rendimiento de un algoritmo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Insert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Fira Code"/>
              <a:buChar char="●"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Complejidad lineal → O(n)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Resto de funciones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Fira Code"/>
              <a:buChar char="●"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En el peor de los casos → complejidad O (n log(n))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Fira Code"/>
              <a:buChar char="●"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En el mejor de los casos → complejidad O(n) 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553" name="Google Shape;553;p30"/>
          <p:cNvGrpSpPr/>
          <p:nvPr/>
        </p:nvGrpSpPr>
        <p:grpSpPr>
          <a:xfrm>
            <a:off x="1084825" y="1575227"/>
            <a:ext cx="506100" cy="2810076"/>
            <a:chOff x="1084825" y="1168950"/>
            <a:chExt cx="506100" cy="3835235"/>
          </a:xfrm>
        </p:grpSpPr>
        <p:sp>
          <p:nvSpPr>
            <p:cNvPr id="554" name="Google Shape;554;p30"/>
            <p:cNvSpPr txBox="1"/>
            <p:nvPr/>
          </p:nvSpPr>
          <p:spPr>
            <a:xfrm>
              <a:off x="1084825" y="4226885"/>
              <a:ext cx="506100" cy="7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55" name="Google Shape;555;p30"/>
            <p:cNvCxnSpPr/>
            <p:nvPr/>
          </p:nvCxnSpPr>
          <p:spPr>
            <a:xfrm>
              <a:off x="1337875" y="1168950"/>
              <a:ext cx="6000" cy="3013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6" name="Google Shape;556;p30"/>
          <p:cNvSpPr txBox="1"/>
          <p:nvPr>
            <p:ph idx="4294967295" type="subTitle"/>
          </p:nvPr>
        </p:nvSpPr>
        <p:spPr>
          <a:xfrm>
            <a:off x="721550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Grupo 8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1"/>
          <p:cNvSpPr txBox="1"/>
          <p:nvPr>
            <p:ph idx="2" type="title"/>
          </p:nvPr>
        </p:nvSpPr>
        <p:spPr>
          <a:xfrm>
            <a:off x="1084825" y="628975"/>
            <a:ext cx="7210500" cy="5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Complejidad O (n</a:t>
            </a:r>
            <a:r>
              <a:rPr lang="en" sz="2300">
                <a:solidFill>
                  <a:schemeClr val="dk2"/>
                </a:solidFill>
              </a:rPr>
              <a:t> log(n)</a:t>
            </a:r>
            <a:r>
              <a:rPr lang="en" sz="2300">
                <a:solidFill>
                  <a:schemeClr val="dk2"/>
                </a:solidFill>
              </a:rPr>
              <a:t>) </a:t>
            </a:r>
            <a:r>
              <a:rPr lang="en" sz="2300">
                <a:solidFill>
                  <a:schemeClr val="accent6"/>
                </a:solidFill>
              </a:rPr>
              <a:t>{</a:t>
            </a:r>
            <a:endParaRPr sz="2300">
              <a:solidFill>
                <a:schemeClr val="accent6"/>
              </a:solidFill>
            </a:endParaRPr>
          </a:p>
        </p:txBody>
      </p:sp>
      <p:grpSp>
        <p:nvGrpSpPr>
          <p:cNvPr id="562" name="Google Shape;562;p31"/>
          <p:cNvGrpSpPr/>
          <p:nvPr/>
        </p:nvGrpSpPr>
        <p:grpSpPr>
          <a:xfrm>
            <a:off x="1084825" y="1198265"/>
            <a:ext cx="506100" cy="3314331"/>
            <a:chOff x="1084825" y="1168681"/>
            <a:chExt cx="506100" cy="4024200"/>
          </a:xfrm>
        </p:grpSpPr>
        <p:sp>
          <p:nvSpPr>
            <p:cNvPr id="563" name="Google Shape;563;p31"/>
            <p:cNvSpPr txBox="1"/>
            <p:nvPr/>
          </p:nvSpPr>
          <p:spPr>
            <a:xfrm>
              <a:off x="1084825" y="4538881"/>
              <a:ext cx="506100" cy="6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4" name="Google Shape;564;p31"/>
            <p:cNvCxnSpPr>
              <a:endCxn id="563" idx="0"/>
            </p:cNvCxnSpPr>
            <p:nvPr/>
          </p:nvCxnSpPr>
          <p:spPr>
            <a:xfrm>
              <a:off x="1337875" y="1168681"/>
              <a:ext cx="0" cy="3370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aphicFrame>
        <p:nvGraphicFramePr>
          <p:cNvPr id="565" name="Google Shape;565;p31"/>
          <p:cNvGraphicFramePr/>
          <p:nvPr/>
        </p:nvGraphicFramePr>
        <p:xfrm>
          <a:off x="1803625" y="126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{4027535F-5C02-440C-A6DD-CD333CF88EFE}</a:tableStyleId>
              </a:tblPr>
              <a:tblGrid>
                <a:gridCol w="3476100"/>
                <a:gridCol w="3447400"/>
              </a:tblGrid>
              <a:tr h="25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endParaRPr b="1"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Haskell </a:t>
                      </a:r>
                      <a:endParaRPr b="1"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5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sort([5, 20, 14, 15, 16, 89, 57, 6, 7, 8])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05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05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Dividir en runs: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[5, 20], [14, 15, 16], [89, 57], [6,  7, 8]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Insertion Sort para ordenar cada run 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[5, 20], [14, 15, 16], [57, 89], [6,  7, 8]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MergeSort para fusionar los runs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[5, 14, 15, 16, 20], [57, 89], [6,  7, 8]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[5, 14, 15, 16, 20, 57, 89], [6,  7, 8]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[5, 6, 7, 8, 14, 15, 16, 20, 57, 89]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sort [6, 5, 3, 1, 8, 7, 2, 4]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Dividir lista de a mitades hasta que quedan listas de un único elemento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[6, 5, 3, 1], [8, 7, 2, 4]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[6, 5], [3, 1], [8, 7], [2, 4]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[6], [5], [3], [1], [8], [7], [2], [4]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Ordenar las sublistas individuales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[6], [5] → [5, 6]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[3], [1] → [1, 3]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[8], [7] → [7, 8]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[2], [4] → [2, 4]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Fusionar las Sublistas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[5, 6], [1, 3] → [1, 3, 5, 6]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[7, 8], [2, 4] → [2, 4, 7, 8]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Fusionar las dos listas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[1, 2, 3, 4, 5, 6, 7, 8] </a:t>
                      </a:r>
                      <a:endParaRPr sz="9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6" name="Google Shape;566;p31"/>
          <p:cNvSpPr txBox="1"/>
          <p:nvPr>
            <p:ph idx="4294967295" type="subTitle"/>
          </p:nvPr>
        </p:nvSpPr>
        <p:spPr>
          <a:xfrm>
            <a:off x="721550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Grupo 8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 txBox="1"/>
          <p:nvPr>
            <p:ph idx="2" type="title"/>
          </p:nvPr>
        </p:nvSpPr>
        <p:spPr>
          <a:xfrm>
            <a:off x="1084825" y="781375"/>
            <a:ext cx="7210500" cy="5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Complejidad</a:t>
            </a:r>
            <a:r>
              <a:rPr lang="en" sz="2300">
                <a:solidFill>
                  <a:schemeClr val="dk2"/>
                </a:solidFill>
              </a:rPr>
              <a:t> O (n)</a:t>
            </a:r>
            <a:r>
              <a:rPr lang="en" sz="2300">
                <a:solidFill>
                  <a:schemeClr val="dk2"/>
                </a:solidFill>
              </a:rPr>
              <a:t> </a:t>
            </a:r>
            <a:r>
              <a:rPr lang="en" sz="2300">
                <a:solidFill>
                  <a:schemeClr val="accent6"/>
                </a:solidFill>
              </a:rPr>
              <a:t>{</a:t>
            </a:r>
            <a:endParaRPr sz="2300">
              <a:solidFill>
                <a:schemeClr val="accent6"/>
              </a:solidFill>
            </a:endParaRPr>
          </a:p>
        </p:txBody>
      </p:sp>
      <p:grpSp>
        <p:nvGrpSpPr>
          <p:cNvPr id="572" name="Google Shape;572;p32"/>
          <p:cNvGrpSpPr/>
          <p:nvPr/>
        </p:nvGrpSpPr>
        <p:grpSpPr>
          <a:xfrm>
            <a:off x="1084825" y="1437758"/>
            <a:ext cx="506100" cy="3047425"/>
            <a:chOff x="1084825" y="1168681"/>
            <a:chExt cx="506100" cy="4093800"/>
          </a:xfrm>
        </p:grpSpPr>
        <p:sp>
          <p:nvSpPr>
            <p:cNvPr id="573" name="Google Shape;573;p32"/>
            <p:cNvSpPr txBox="1"/>
            <p:nvPr/>
          </p:nvSpPr>
          <p:spPr>
            <a:xfrm>
              <a:off x="1084825" y="4538881"/>
              <a:ext cx="506100" cy="7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74" name="Google Shape;574;p32"/>
            <p:cNvCxnSpPr>
              <a:endCxn id="573" idx="0"/>
            </p:cNvCxnSpPr>
            <p:nvPr/>
          </p:nvCxnSpPr>
          <p:spPr>
            <a:xfrm>
              <a:off x="1337875" y="1168681"/>
              <a:ext cx="0" cy="3370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aphicFrame>
        <p:nvGraphicFramePr>
          <p:cNvPr id="575" name="Google Shape;575;p32"/>
          <p:cNvGraphicFramePr/>
          <p:nvPr/>
        </p:nvGraphicFramePr>
        <p:xfrm>
          <a:off x="2530800" y="17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{4027535F-5C02-440C-A6DD-CD333CF88EFE}</a:tableStyleId>
              </a:tblPr>
              <a:tblGrid>
                <a:gridCol w="4209400"/>
              </a:tblGrid>
              <a:tr h="23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Haskell </a:t>
                      </a:r>
                      <a:endParaRPr b="1" sz="12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insert 4 [2, 3, 5, 8] </a:t>
                      </a:r>
                      <a:endParaRPr sz="12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 &lt;= 2 → False → avanza al siguiente elemento</a:t>
                      </a:r>
                      <a:endParaRPr sz="12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 &lt;=3 → False → avanza al siguiente elemento</a:t>
                      </a:r>
                      <a:endParaRPr sz="12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 &lt;=5 → True→ inserta el 4 adelante del 5</a:t>
                      </a:r>
                      <a:endParaRPr sz="12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[2, 3, 4, 5, 8]</a:t>
                      </a:r>
                      <a:endParaRPr sz="120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6" name="Google Shape;576;p32"/>
          <p:cNvSpPr txBox="1"/>
          <p:nvPr>
            <p:ph idx="4294967295" type="subTitle"/>
          </p:nvPr>
        </p:nvSpPr>
        <p:spPr>
          <a:xfrm>
            <a:off x="721550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Grupo 8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33"/>
          <p:cNvGrpSpPr/>
          <p:nvPr/>
        </p:nvGrpSpPr>
        <p:grpSpPr>
          <a:xfrm>
            <a:off x="1084825" y="1168950"/>
            <a:ext cx="506100" cy="3324275"/>
            <a:chOff x="1084825" y="1168950"/>
            <a:chExt cx="506100" cy="3324275"/>
          </a:xfrm>
        </p:grpSpPr>
        <p:sp>
          <p:nvSpPr>
            <p:cNvPr id="582" name="Google Shape;582;p33"/>
            <p:cNvSpPr txBox="1"/>
            <p:nvPr/>
          </p:nvSpPr>
          <p:spPr>
            <a:xfrm>
              <a:off x="1084825" y="3954425"/>
              <a:ext cx="5061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3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3" name="Google Shape;583;p33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4" name="Google Shape;584;p33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Grupo 8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5" name="Google Shape;585;p33"/>
          <p:cNvSpPr txBox="1"/>
          <p:nvPr>
            <p:ph type="title"/>
          </p:nvPr>
        </p:nvSpPr>
        <p:spPr>
          <a:xfrm>
            <a:off x="1084825" y="5444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Crucigrama </a:t>
            </a:r>
            <a:r>
              <a:rPr lang="en" sz="2300">
                <a:solidFill>
                  <a:schemeClr val="accent6"/>
                </a:solidFill>
              </a:rPr>
              <a:t>{</a:t>
            </a:r>
            <a:endParaRPr sz="2300">
              <a:solidFill>
                <a:schemeClr val="accent6"/>
              </a:solidFill>
            </a:endParaRPr>
          </a:p>
        </p:txBody>
      </p:sp>
      <p:sp>
        <p:nvSpPr>
          <p:cNvPr id="586" name="Google Shape;586;p33"/>
          <p:cNvSpPr txBox="1"/>
          <p:nvPr/>
        </p:nvSpPr>
        <p:spPr>
          <a:xfrm>
            <a:off x="2515475" y="946925"/>
            <a:ext cx="45351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_ _ _ O</a:t>
            </a:r>
            <a:endParaRPr b="1"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_ _ _ _ _ R _</a:t>
            </a:r>
            <a:endParaRPr b="1"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_ _ _ _ _ _ _ _ _ D _ _ _ _</a:t>
            </a:r>
            <a:endParaRPr b="1"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_ _ _ E _ _ _</a:t>
            </a:r>
            <a:endParaRPr b="1"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_ _ _ _ _ _ N _ _</a:t>
            </a:r>
            <a:endParaRPr b="1"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7" name="Google Shape;587;p33"/>
          <p:cNvSpPr txBox="1"/>
          <p:nvPr/>
        </p:nvSpPr>
        <p:spPr>
          <a:xfrm>
            <a:off x="1470700" y="2813225"/>
            <a:ext cx="75795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Fira Code"/>
              <a:buChar char="●"/>
            </a:pPr>
            <a:r>
              <a:rPr lang="en" sz="11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Notación asintótica que se utiliza para expresar la complejidad de un algoritmo </a:t>
            </a:r>
            <a:endParaRPr sz="11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Fira Code"/>
              <a:buChar char="●"/>
            </a:pPr>
            <a:r>
              <a:rPr lang="en" sz="11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Algoritmo en el que se basan las funciones de ordenamiento de Python </a:t>
            </a:r>
            <a:endParaRPr sz="11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Fira Code"/>
              <a:buChar char="●"/>
            </a:pPr>
            <a:r>
              <a:rPr lang="en" sz="11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Característica de Python que permite varios estilos de programación, como programación orientada a objetos, programación imperativa y programación funcional. </a:t>
            </a:r>
            <a:endParaRPr sz="11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Fira Code"/>
              <a:buChar char="●"/>
            </a:pPr>
            <a:r>
              <a:rPr lang="en" sz="11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Parámetro en las funciones de ordenamiento en Python para ordenar de forma descendente/	ascendente. </a:t>
            </a:r>
            <a:endParaRPr sz="11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Fira Code"/>
              <a:buChar char="●"/>
            </a:pPr>
            <a:r>
              <a:rPr lang="en" sz="11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Paradigma en el que se basa Haskell </a:t>
            </a:r>
            <a:endParaRPr sz="11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