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07" r:id="rId4"/>
    <p:sldId id="309" r:id="rId5"/>
    <p:sldId id="311" r:id="rId6"/>
    <p:sldId id="318" r:id="rId7"/>
    <p:sldId id="320" r:id="rId8"/>
    <p:sldId id="322" r:id="rId9"/>
    <p:sldId id="323" r:id="rId10"/>
    <p:sldId id="324" r:id="rId11"/>
    <p:sldId id="325" r:id="rId12"/>
    <p:sldId id="326" r:id="rId13"/>
    <p:sldId id="327" r:id="rId14"/>
    <p:sldId id="332" r:id="rId15"/>
    <p:sldId id="330" r:id="rId16"/>
    <p:sldId id="333" r:id="rId17"/>
    <p:sldId id="334" r:id="rId18"/>
    <p:sldId id="335" r:id="rId19"/>
    <p:sldId id="336" r:id="rId20"/>
    <p:sldId id="337" r:id="rId21"/>
    <p:sldId id="338" r:id="rId22"/>
    <p:sldId id="340" r:id="rId23"/>
    <p:sldId id="341" r:id="rId24"/>
    <p:sldId id="259" r:id="rId25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 Bold" panose="020B0604020202020204" charset="0"/>
      <p:regular r:id="rId32"/>
    </p:embeddedFont>
    <p:embeddedFont>
      <p:font typeface="Poppins Medium" panose="020B0604020202020204" charset="0"/>
      <p:regular r:id="rId33"/>
      <p:bold r:id="rId34"/>
    </p:embeddedFont>
    <p:embeddedFont>
      <p:font typeface="Cambria Math" panose="02040503050406030204" pitchFamily="18" charset="0"/>
      <p:regular r:id="rId35"/>
    </p:embeddedFont>
    <p:embeddedFont>
      <p:font typeface="Poppins Light" panose="020B0604020202020204" charset="0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9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10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48B8016-6A4C-41A5-B545-BBF526C092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3E6DDB-7DFA-45EC-84A5-9832A2161B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6837-D085-4912-A493-F07A2B0EE830}" type="datetimeFigureOut">
              <a:rPr lang="es-AR" smtClean="0"/>
              <a:t>26/3/2021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99EAE-DBD3-4EE7-B8E1-19F876950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3CBA2-79D4-402D-8DBF-E4EAD95CC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FC8B-647C-4378-8DD8-34A64CA1FB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87347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E84E4-A11F-49BB-985F-D8C42CD2CDF3}" type="datetimeFigureOut">
              <a:rPr lang="es-AR" smtClean="0"/>
              <a:t>26/3/2021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517C-3904-4197-9EAA-180DEF957A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4385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81863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7975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58844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63891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67479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364-3C40-40D4-8BDD-84236009270F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F699-C27F-441A-B369-DF084B311EDE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70E6-04A6-472F-AA4C-B7EF2FAAB24D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1345-8D7E-4424-BA17-5D93A092F391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0370-4B9A-4804-8538-FC1079DAB1E1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264-5354-45BA-85B2-BEC893C67FEE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5CFE-0FD6-4D7F-9948-30694A08E8A5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EA48-1EAF-4C1C-B77C-56BCAD5652BE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840-9F53-408F-A8E7-1387B8DAA2A4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37D-14CC-4FE5-B478-0413BE73EAD7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D5E-392C-4AFE-ACC4-02C4858DE35B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7A55-9054-41E8-AEE2-431D1BC9FBEC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533562" y="-25177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513374" y="1009161"/>
            <a:ext cx="13737981" cy="7816820"/>
            <a:chOff x="-687101" y="-2432161"/>
            <a:chExt cx="18317308" cy="10422426"/>
          </a:xfrm>
        </p:grpSpPr>
        <p:sp>
          <p:nvSpPr>
            <p:cNvPr id="18" name="TextBox 18"/>
            <p:cNvSpPr txBox="1"/>
            <p:nvPr/>
          </p:nvSpPr>
          <p:spPr>
            <a:xfrm>
              <a:off x="-687101" y="-2432161"/>
              <a:ext cx="18317308" cy="591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280"/>
                </a:lnSpc>
              </a:pP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Señales</a:t>
              </a:r>
              <a:r>
                <a:rPr lang="en-US" sz="14400" b="1" i="1" spc="-863" dirty="0">
                  <a:solidFill>
                    <a:srgbClr val="1D617A"/>
                  </a:solidFill>
                  <a:latin typeface="Poppins Bold"/>
                </a:rPr>
                <a:t> y </a:t>
              </a: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Sistemas</a:t>
              </a:r>
              <a:endParaRPr lang="en-US" sz="14400" b="1" i="1" spc="-863" dirty="0">
                <a:solidFill>
                  <a:srgbClr val="1D617A"/>
                </a:solidFill>
                <a:latin typeface="Poppi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09408"/>
              <a:ext cx="16790491" cy="1880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6"/>
                </a:lnSpc>
              </a:pP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U.T.N. – </a:t>
              </a:r>
              <a:r>
                <a:rPr lang="en-US" sz="4205" dirty="0" err="1">
                  <a:solidFill>
                    <a:srgbClr val="1D617A"/>
                  </a:solidFill>
                  <a:latin typeface="Poppins Medium"/>
                </a:rPr>
                <a:t>Facultad</a:t>
              </a: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 Regional Córdoba</a:t>
              </a:r>
            </a:p>
            <a:p>
              <a:pPr>
                <a:lnSpc>
                  <a:spcPts val="5466"/>
                </a:lnSpc>
              </a:pPr>
              <a:r>
                <a:rPr lang="en-US" sz="4205" i="0" dirty="0" err="1">
                  <a:solidFill>
                    <a:srgbClr val="1D617A"/>
                  </a:solidFill>
                  <a:latin typeface="Poppins Medium"/>
                </a:rPr>
                <a:t>Matemática</a:t>
              </a:r>
              <a:r>
                <a:rPr lang="en-US" sz="4205" i="0" dirty="0">
                  <a:solidFill>
                    <a:srgbClr val="1D617A"/>
                  </a:solidFill>
                  <a:latin typeface="Poppins Medium"/>
                </a:rPr>
                <a:t> Superior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1257300"/>
            <a:ext cx="11042918" cy="10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de los </a:t>
            </a: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Sistemas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493520" y="2715294"/>
            <a:ext cx="15346680" cy="6809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s-AR" sz="3000" dirty="0">
                <a:solidFill>
                  <a:srgbClr val="1D617A"/>
                </a:solidFill>
                <a:latin typeface="Poppins Light"/>
              </a:rPr>
              <a:t>El </a:t>
            </a:r>
            <a:r>
              <a:rPr lang="es-AR" sz="3000" b="1" dirty="0">
                <a:solidFill>
                  <a:srgbClr val="1D617A"/>
                </a:solidFill>
                <a:latin typeface="Poppins Light"/>
              </a:rPr>
              <a:t>enfoque principal</a:t>
            </a:r>
            <a:r>
              <a:rPr lang="es-AR" sz="3000" dirty="0">
                <a:solidFill>
                  <a:srgbClr val="1D617A"/>
                </a:solidFill>
                <a:latin typeface="Poppins Light"/>
              </a:rPr>
              <a:t> de la primera parte de la materia será sobre los sistemas que poseen las dos últimas propiedades:</a:t>
            </a:r>
          </a:p>
          <a:p>
            <a:endParaRPr lang="es-AR" sz="3000" dirty="0">
              <a:solidFill>
                <a:srgbClr val="1D617A"/>
              </a:solidFill>
              <a:latin typeface="Poppins Light"/>
            </a:endParaRPr>
          </a:p>
          <a:p>
            <a:pPr algn="ctr"/>
            <a:r>
              <a:rPr lang="es-AR" sz="3000" b="1" i="1" dirty="0">
                <a:solidFill>
                  <a:srgbClr val="1D617A"/>
                </a:solidFill>
                <a:latin typeface="Poppins Light"/>
              </a:rPr>
              <a:t>Sistemas Lineales Invariantes en el Tiempo: SLIT</a:t>
            </a:r>
          </a:p>
          <a:p>
            <a:endParaRPr lang="es-AR" sz="3000" dirty="0">
              <a:solidFill>
                <a:srgbClr val="1D617A"/>
              </a:solidFill>
              <a:latin typeface="Poppins Light"/>
            </a:endParaRPr>
          </a:p>
          <a:p>
            <a:pPr algn="just"/>
            <a:r>
              <a:rPr lang="es-AR" sz="3000" b="1" dirty="0">
                <a:solidFill>
                  <a:srgbClr val="1D617A"/>
                </a:solidFill>
                <a:latin typeface="Poppins Light"/>
              </a:rPr>
              <a:t>Importancia:</a:t>
            </a:r>
            <a:r>
              <a:rPr lang="es-AR" sz="3000" dirty="0">
                <a:solidFill>
                  <a:srgbClr val="1D617A"/>
                </a:solidFill>
                <a:latin typeface="Poppins Light"/>
              </a:rPr>
              <a:t> muchos sistemas encontrados en la naturaleza pueden modelarse de manera exitosa como lineales e invariantes en el tiempo. Además, como veremos, las propiedades de linealidad e invarianza en el tiempo nos permiten analizar en detalle las características de los sistemas LTI.</a:t>
            </a:r>
          </a:p>
          <a:p>
            <a:pPr algn="just"/>
            <a:endParaRPr lang="es-AR" sz="3000" dirty="0">
              <a:solidFill>
                <a:srgbClr val="1D617A"/>
              </a:solidFill>
              <a:latin typeface="Poppins Light"/>
            </a:endParaRPr>
          </a:p>
          <a:p>
            <a:pPr algn="just"/>
            <a:endParaRPr lang="es-AR" sz="3000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000" dirty="0">
                <a:solidFill>
                  <a:srgbClr val="1D617A"/>
                </a:solidFill>
                <a:latin typeface="Poppins Light"/>
              </a:rPr>
              <a:t>Nota: Complementar con la lectura de las páginas 37 a la 47 del libro.</a:t>
            </a:r>
          </a:p>
          <a:p>
            <a:r>
              <a:rPr lang="es-AR" sz="3000" dirty="0">
                <a:solidFill>
                  <a:srgbClr val="1D617A"/>
                </a:solidFill>
                <a:latin typeface="Poppins Light"/>
              </a:rPr>
              <a:t>(se adjunta)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921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4447962" y="-2632035"/>
            <a:ext cx="10908612" cy="12919035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8549640" y="3695700"/>
            <a:ext cx="8671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tus 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729" y="2571672"/>
            <a:ext cx="4925071" cy="47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94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752600" y="1257300"/>
            <a:ext cx="15180995" cy="8644868"/>
            <a:chOff x="0" y="66675"/>
            <a:chExt cx="17018533" cy="9025365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59804" y="1862270"/>
              <a:ext cx="9959815" cy="72297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Descomposición</a:t>
              </a:r>
              <a:r>
                <a:rPr lang="en-US" sz="4400" b="1" u="sng" dirty="0">
                  <a:solidFill>
                    <a:srgbClr val="1D617A"/>
                  </a:solidFill>
                  <a:latin typeface="Poppins Light"/>
                </a:rPr>
                <a:t> de una </a:t>
              </a: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4400" b="1" u="sng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cualquiera</a:t>
              </a:r>
              <a:r>
                <a:rPr lang="en-US" sz="4400" b="1" u="sng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4400" b="1" u="sng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Combinación</a:t>
              </a:r>
              <a:r>
                <a:rPr lang="en-US" sz="4400" b="1" u="sng" dirty="0">
                  <a:solidFill>
                    <a:srgbClr val="1D617A"/>
                  </a:solidFill>
                  <a:latin typeface="Poppins Light"/>
                </a:rPr>
                <a:t> Lineal de </a:t>
              </a: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4400" b="1" u="sng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Básicas</a:t>
              </a:r>
              <a:r>
                <a:rPr lang="en-US" sz="4400" b="1" u="sng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cualquiera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continuo x(t)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puede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ser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representada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como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Combinación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Lineal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(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Incremental)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desplazados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cuyos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pesos 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alturas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cada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son los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valores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x(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k</a:t>
              </a:r>
              <a:r>
                <a:rPr lang="en-US" sz="3000" dirty="0" err="1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000" dirty="0" smtClean="0">
                  <a:solidFill>
                    <a:srgbClr val="1D617A"/>
                  </a:solidFill>
                  <a:latin typeface="Poppins Light"/>
                </a:rPr>
                <a:t>).</a:t>
              </a: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 D</a:t>
              </a:r>
              <a:r>
                <a:rPr lang="en-US" sz="3000" dirty="0" smtClean="0">
                  <a:solidFill>
                    <a:srgbClr val="1D617A"/>
                  </a:solidFill>
                  <a:latin typeface="Poppins Light"/>
                </a:rPr>
                <a:t> .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4765921" cy="1204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Unidad 2          SLIT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CECE7AE-174D-4F41-BA21-D55F3B0A4835}"/>
              </a:ext>
            </a:extLst>
          </p:cNvPr>
          <p:cNvGrpSpPr/>
          <p:nvPr/>
        </p:nvGrpSpPr>
        <p:grpSpPr>
          <a:xfrm>
            <a:off x="11582400" y="3646561"/>
            <a:ext cx="6187441" cy="6340012"/>
            <a:chOff x="5360150" y="1799896"/>
            <a:chExt cx="7053943" cy="7952116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D27D9CEF-71DA-4AA4-8A1D-F8F14FA6C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4584" y1="32080" x2="54584" y2="32080"/>
                          <a14:foregroundMark x1="60554" y1="31078" x2="60554" y2="31078"/>
                          <a14:foregroundMark x1="60128" y1="27193" x2="60128" y2="27193"/>
                          <a14:foregroundMark x1="60128" y1="29073" x2="60128" y2="29073"/>
                          <a14:foregroundMark x1="63326" y1="33333" x2="63326" y2="33333"/>
                          <a14:foregroundMark x1="63326" y1="33333" x2="63326" y2="33333"/>
                          <a14:foregroundMark x1="60128" y1="32707" x2="60128" y2="32707"/>
                          <a14:foregroundMark x1="60128" y1="32707" x2="60128" y2="32707"/>
                          <a14:foregroundMark x1="58422" y1="30075" x2="58422" y2="30075"/>
                          <a14:foregroundMark x1="58422" y1="30075" x2="58422" y2="30075"/>
                          <a14:foregroundMark x1="58422" y1="30075" x2="58422" y2="30075"/>
                          <a14:foregroundMark x1="39019" y1="28195" x2="39019" y2="28195"/>
                          <a14:foregroundMark x1="38593" y1="28195" x2="38593" y2="28195"/>
                          <a14:foregroundMark x1="35181" y1="28822" x2="35181" y2="28822"/>
                          <a14:foregroundMark x1="35181" y1="28822" x2="35181" y2="28822"/>
                          <a14:foregroundMark x1="35181" y1="32080" x2="35181" y2="32080"/>
                          <a14:foregroundMark x1="59062" y1="50501" x2="59062" y2="50501"/>
                          <a14:foregroundMark x1="55011" y1="54135" x2="55011" y2="54135"/>
                          <a14:foregroundMark x1="50107" y1="52506" x2="50107" y2="52506"/>
                          <a14:foregroundMark x1="54584" y1="54511" x2="54584" y2="54511"/>
                          <a14:foregroundMark x1="40085" y1="60276" x2="40085" y2="60276"/>
                          <a14:foregroundMark x1="47974" y1="60652" x2="47974" y2="60652"/>
                          <a14:foregroundMark x1="45203" y1="57393" x2="45203" y2="57393"/>
                          <a14:foregroundMark x1="45203" y1="58396" x2="45203" y2="58396"/>
                          <a14:foregroundMark x1="45203" y1="58396" x2="45203" y2="58396"/>
                          <a14:foregroundMark x1="40085" y1="32707" x2="40085" y2="32707"/>
                          <a14:foregroundMark x1="69510" y1="94737" x2="69510" y2="94737"/>
                          <a14:foregroundMark x1="68443" y1="90476" x2="68443" y2="90476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3966" y1="92732" x2="63966" y2="92732"/>
                          <a14:foregroundMark x1="63966" y1="92732" x2="63966" y2="92732"/>
                          <a14:foregroundMark x1="32409" y1="93358" x2="32409" y2="93358"/>
                          <a14:foregroundMark x1="32409" y1="93358" x2="32409" y2="93358"/>
                          <a14:foregroundMark x1="49680" y1="55388" x2="49680" y2="55388"/>
                          <a14:foregroundMark x1="33475" y1="93734" x2="33475" y2="93734"/>
                          <a14:foregroundMark x1="40085" y1="91729" x2="40085" y2="91729"/>
                          <a14:foregroundMark x1="44136" y1="60276" x2="44136" y2="602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0150" y="4200002"/>
              <a:ext cx="3263024" cy="5552010"/>
            </a:xfrm>
            <a:prstGeom prst="rect">
              <a:avLst/>
            </a:prstGeom>
          </p:spPr>
        </p:pic>
        <p:sp>
          <p:nvSpPr>
            <p:cNvPr id="21" name="Bocadillo nube: nube 20">
              <a:extLst>
                <a:ext uri="{FF2B5EF4-FFF2-40B4-BE49-F238E27FC236}">
                  <a16:creationId xmlns:a16="http://schemas.microsoft.com/office/drawing/2014/main" id="{F27CDAC8-FB1C-4387-BB6D-246511F214C6}"/>
                </a:ext>
              </a:extLst>
            </p:cNvPr>
            <p:cNvSpPr/>
            <p:nvPr/>
          </p:nvSpPr>
          <p:spPr>
            <a:xfrm>
              <a:off x="6262885" y="1799896"/>
              <a:ext cx="6151208" cy="2697981"/>
            </a:xfrm>
            <a:prstGeom prst="cloudCallou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Este concepto es complejo… interpretemos </a:t>
              </a:r>
              <a:endParaRPr lang="es-AR" sz="3200" dirty="0"/>
            </a:p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334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6"/>
            <a:ext cx="15180995" cy="77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F3E6C64-40E9-42A5-A9AD-0C4813FD7A8D}"/>
              </a:ext>
            </a:extLst>
          </p:cNvPr>
          <p:cNvGrpSpPr/>
          <p:nvPr/>
        </p:nvGrpSpPr>
        <p:grpSpPr>
          <a:xfrm>
            <a:off x="11062937" y="3045777"/>
            <a:ext cx="7415438" cy="7357416"/>
            <a:chOff x="10369104" y="2095500"/>
            <a:chExt cx="7609154" cy="7509818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F6716C6-BE3E-456D-97B5-8984F3E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9104" y="2095500"/>
              <a:ext cx="7609154" cy="7509818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B4D0958-E9D5-4A38-9AE2-DA469D7AEB4F}"/>
                </a:ext>
              </a:extLst>
            </p:cNvPr>
            <p:cNvSpPr txBox="1"/>
            <p:nvPr/>
          </p:nvSpPr>
          <p:spPr>
            <a:xfrm>
              <a:off x="11277600" y="3924300"/>
              <a:ext cx="5898374" cy="4995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Recordemos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incremental del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  <a:p>
              <a:r>
                <a:rPr lang="es-AR" sz="3200" dirty="0"/>
                <a:t>			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Área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=1</a:t>
              </a:r>
            </a:p>
            <a:p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			Base x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altura</a:t>
              </a:r>
              <a:endParaRPr lang="es-AR" sz="2400" dirty="0">
                <a:solidFill>
                  <a:srgbClr val="1D617A"/>
                </a:solidFill>
                <a:latin typeface="Poppins Light"/>
              </a:endParaRPr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91A4757B-2983-4228-BC2A-FC5DD82E3BAB}"/>
                </a:ext>
              </a:extLst>
            </p:cNvPr>
            <p:cNvGrpSpPr/>
            <p:nvPr/>
          </p:nvGrpSpPr>
          <p:grpSpPr>
            <a:xfrm>
              <a:off x="11684396" y="5383741"/>
              <a:ext cx="5917804" cy="2655359"/>
              <a:chOff x="11684396" y="5383741"/>
              <a:chExt cx="5917804" cy="2655359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F2F0201C-62DE-4FF2-AA19-1E22C9C4F955}"/>
                  </a:ext>
                </a:extLst>
              </p:cNvPr>
              <p:cNvGrpSpPr/>
              <p:nvPr/>
            </p:nvGrpSpPr>
            <p:grpSpPr>
              <a:xfrm>
                <a:off x="11684396" y="6004560"/>
                <a:ext cx="2656444" cy="2034540"/>
                <a:chOff x="11684396" y="5448300"/>
                <a:chExt cx="2565004" cy="1905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E33E2577-A261-4EBA-BD1B-63AB560B5C1D}"/>
                    </a:ext>
                  </a:extLst>
                </p:cNvPr>
                <p:cNvGrpSpPr/>
                <p:nvPr/>
              </p:nvGrpSpPr>
              <p:grpSpPr>
                <a:xfrm>
                  <a:off x="11684396" y="5600700"/>
                  <a:ext cx="2403599" cy="1752600"/>
                  <a:chOff x="11684396" y="5600700"/>
                  <a:chExt cx="2403599" cy="1752600"/>
                </a:xfrm>
              </p:grpSpPr>
              <p:cxnSp>
                <p:nvCxnSpPr>
                  <p:cNvPr id="18" name="Conector recto 17">
                    <a:extLst>
                      <a:ext uri="{FF2B5EF4-FFF2-40B4-BE49-F238E27FC236}">
                        <a16:creationId xmlns:a16="http://schemas.microsoft.com/office/drawing/2014/main" id="{77EBFD80-FCAD-4506-B37C-1E88FC340841}"/>
                      </a:ext>
                    </a:extLst>
                  </p:cNvPr>
                  <p:cNvCxnSpPr/>
                  <p:nvPr/>
                </p:nvCxnSpPr>
                <p:spPr>
                  <a:xfrm>
                    <a:off x="12496800" y="5600700"/>
                    <a:ext cx="0" cy="1752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6CC1B0CE-B31C-4098-88A2-3A5FE5A3E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63400" y="6876298"/>
                    <a:ext cx="1829823" cy="198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2B30B684-F54E-4908-BA44-0B35316DC760}"/>
                      </a:ext>
                    </a:extLst>
                  </p:cNvPr>
                  <p:cNvCxnSpPr/>
                  <p:nvPr/>
                </p:nvCxnSpPr>
                <p:spPr>
                  <a:xfrm>
                    <a:off x="12496800" y="6057900"/>
                    <a:ext cx="533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>
                    <a:extLst>
                      <a:ext uri="{FF2B5EF4-FFF2-40B4-BE49-F238E27FC236}">
                        <a16:creationId xmlns:a16="http://schemas.microsoft.com/office/drawing/2014/main" id="{634D0E19-9079-4D94-B251-5B720DDA3C3E}"/>
                      </a:ext>
                    </a:extLst>
                  </p:cNvPr>
                  <p:cNvCxnSpPr/>
                  <p:nvPr/>
                </p:nvCxnSpPr>
                <p:spPr>
                  <a:xfrm>
                    <a:off x="13030200" y="6057900"/>
                    <a:ext cx="0" cy="838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D8F6898A-9172-40B5-9A42-E7F43443600E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1684396" y="5932616"/>
                    <a:ext cx="897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1/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</a:t>
                    </a:r>
                    <a:endParaRPr lang="es-AR" sz="2400" dirty="0"/>
                  </a:p>
                </p:txBody>
              </p:sp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6736D2E2-BEC7-440B-A17C-68B5477F7E1B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609705" y="6876298"/>
                    <a:ext cx="1478290" cy="432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1D617A"/>
                        </a:solidFill>
                        <a:latin typeface="Poppins Light"/>
                      </a:rPr>
                      <a:t>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    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endParaRPr lang="es-AR" sz="2400" dirty="0"/>
                  </a:p>
                </p:txBody>
              </p:sp>
            </p:grpSp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461F5745-2E7A-4363-9127-007C97FBFDA6}"/>
                    </a:ext>
                  </a:extLst>
                </p:cNvPr>
                <p:cNvSpPr txBox="1"/>
                <p:nvPr/>
              </p:nvSpPr>
              <p:spPr>
                <a:xfrm>
                  <a:off x="12984480" y="5448300"/>
                  <a:ext cx="126492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3200" baseline="-250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3200" dirty="0">
                      <a:solidFill>
                        <a:srgbClr val="1D617A"/>
                      </a:solidFill>
                      <a:latin typeface="Poppins Light"/>
                    </a:rPr>
                    <a:t>(t)</a:t>
                  </a:r>
                  <a:endParaRPr lang="es-AR" sz="3200" dirty="0"/>
                </a:p>
              </p:txBody>
            </p:sp>
          </p:grpSp>
          <p:sp>
            <p:nvSpPr>
              <p:cNvPr id="35" name="Abrir llave 34">
                <a:extLst>
                  <a:ext uri="{FF2B5EF4-FFF2-40B4-BE49-F238E27FC236}">
                    <a16:creationId xmlns:a16="http://schemas.microsoft.com/office/drawing/2014/main" id="{5D6BE917-4817-423E-8A89-B3E633143342}"/>
                  </a:ext>
                </a:extLst>
              </p:cNvPr>
              <p:cNvSpPr/>
              <p:nvPr/>
            </p:nvSpPr>
            <p:spPr>
              <a:xfrm>
                <a:off x="14218921" y="5383741"/>
                <a:ext cx="335279" cy="158855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86F2B34-F077-420D-A507-0430B3D03DB7}"/>
                  </a:ext>
                </a:extLst>
              </p:cNvPr>
              <p:cNvSpPr txBox="1"/>
              <p:nvPr/>
            </p:nvSpPr>
            <p:spPr>
              <a:xfrm rot="10800000" flipH="1" flipV="1">
                <a:off x="14340840" y="5524500"/>
                <a:ext cx="3261360" cy="48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1/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para  0 &lt; t &lt;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D</a:t>
                </a:r>
                <a:endParaRPr lang="es-AR" sz="2400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257556-4255-4376-9497-3671ECE0BA6C}"/>
                  </a:ext>
                </a:extLst>
              </p:cNvPr>
              <p:cNvSpPr txBox="1"/>
              <p:nvPr/>
            </p:nvSpPr>
            <p:spPr>
              <a:xfrm rot="10800000" flipH="1" flipV="1">
                <a:off x="14325599" y="6164372"/>
                <a:ext cx="30930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  0 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para </a:t>
                </a:r>
                <a:r>
                  <a:rPr lang="en-US" sz="2400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         	</a:t>
                </a:r>
                <a:r>
                  <a:rPr lang="en-US" sz="2400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sz="2400" dirty="0"/>
              </a:p>
            </p:txBody>
          </p:sp>
        </p:grp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F03B18BE-8508-4543-9129-591E3C7ED759}"/>
              </a:ext>
            </a:extLst>
          </p:cNvPr>
          <p:cNvGrpSpPr/>
          <p:nvPr/>
        </p:nvGrpSpPr>
        <p:grpSpPr>
          <a:xfrm>
            <a:off x="2133600" y="495300"/>
            <a:ext cx="9753600" cy="5193729"/>
            <a:chOff x="1752599" y="571499"/>
            <a:chExt cx="9576539" cy="5193729"/>
          </a:xfrm>
        </p:grpSpPr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B93CBB43-7B19-4193-B708-D803D4EBD42B}"/>
                </a:ext>
              </a:extLst>
            </p:cNvPr>
            <p:cNvSpPr txBox="1"/>
            <p:nvPr/>
          </p:nvSpPr>
          <p:spPr>
            <a:xfrm>
              <a:off x="1752599" y="571499"/>
              <a:ext cx="9576539" cy="51937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Descomposición</a:t>
              </a:r>
              <a:r>
                <a:rPr lang="en-US" sz="4400" b="1" dirty="0">
                  <a:solidFill>
                    <a:srgbClr val="1D617A"/>
                  </a:solidFill>
                  <a:latin typeface="Poppins Light"/>
                </a:rPr>
                <a:t> de una </a:t>
              </a: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4400" b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cualquiera</a:t>
              </a:r>
              <a:r>
                <a:rPr lang="en-US" sz="4400" b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4400" b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Combinación</a:t>
              </a:r>
              <a:r>
                <a:rPr lang="en-US" sz="4400" b="1" dirty="0">
                  <a:solidFill>
                    <a:srgbClr val="1D617A"/>
                  </a:solidFill>
                  <a:latin typeface="Poppins Light"/>
                </a:rPr>
                <a:t> Lineal de </a:t>
              </a: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impulsos</a:t>
              </a:r>
              <a:endParaRPr lang="en-US" sz="4400" b="1" u="sng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Aproximamos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cualquiera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x(t)=&gt; x(t)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representándola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término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incremental.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43" name="Triángulo isósceles 42">
              <a:extLst>
                <a:ext uri="{FF2B5EF4-FFF2-40B4-BE49-F238E27FC236}">
                  <a16:creationId xmlns:a16="http://schemas.microsoft.com/office/drawing/2014/main" id="{96FDDFC7-F6F0-4589-850E-5767608A1CC5}"/>
                </a:ext>
              </a:extLst>
            </p:cNvPr>
            <p:cNvSpPr/>
            <p:nvPr/>
          </p:nvSpPr>
          <p:spPr>
            <a:xfrm>
              <a:off x="10591800" y="2758440"/>
              <a:ext cx="151907" cy="1752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CF47DE43-0D89-4428-B707-8568017E9651}"/>
              </a:ext>
            </a:extLst>
          </p:cNvPr>
          <p:cNvGrpSpPr/>
          <p:nvPr/>
        </p:nvGrpSpPr>
        <p:grpSpPr>
          <a:xfrm>
            <a:off x="1747812" y="5082865"/>
            <a:ext cx="6842760" cy="4556435"/>
            <a:chOff x="1737360" y="4190700"/>
            <a:chExt cx="6842760" cy="4556435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A10C7C4-E91B-4A5A-AEF0-94C3DE911ACE}"/>
                </a:ext>
              </a:extLst>
            </p:cNvPr>
            <p:cNvCxnSpPr/>
            <p:nvPr/>
          </p:nvCxnSpPr>
          <p:spPr>
            <a:xfrm flipH="1">
              <a:off x="2406727" y="4190700"/>
              <a:ext cx="22691" cy="4534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FDC83B78-747E-44C1-AE7C-EA84F0352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8267700"/>
              <a:ext cx="5899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431B7E8E-F110-4A05-A106-ECC32F9C53F1}"/>
                </a:ext>
              </a:extLst>
            </p:cNvPr>
            <p:cNvSpPr/>
            <p:nvPr/>
          </p:nvSpPr>
          <p:spPr>
            <a:xfrm>
              <a:off x="1737360" y="4475909"/>
              <a:ext cx="5836920" cy="1924891"/>
            </a:xfrm>
            <a:custGeom>
              <a:avLst/>
              <a:gdLst>
                <a:gd name="connsiteX0" fmla="*/ 0 w 5836920"/>
                <a:gd name="connsiteY0" fmla="*/ 1924891 h 1924891"/>
                <a:gd name="connsiteX1" fmla="*/ 3535680 w 5836920"/>
                <a:gd name="connsiteY1" fmla="*/ 4651 h 1924891"/>
                <a:gd name="connsiteX2" fmla="*/ 5836920 w 5836920"/>
                <a:gd name="connsiteY2" fmla="*/ 1345771 h 1924891"/>
                <a:gd name="connsiteX3" fmla="*/ 5836920 w 5836920"/>
                <a:gd name="connsiteY3" fmla="*/ 1345771 h 192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6920" h="1924891">
                  <a:moveTo>
                    <a:pt x="0" y="1924891"/>
                  </a:moveTo>
                  <a:cubicBezTo>
                    <a:pt x="1281430" y="1013031"/>
                    <a:pt x="2562860" y="101171"/>
                    <a:pt x="3535680" y="4651"/>
                  </a:cubicBezTo>
                  <a:cubicBezTo>
                    <a:pt x="4508500" y="-91869"/>
                    <a:pt x="5836920" y="1345771"/>
                    <a:pt x="5836920" y="1345771"/>
                  </a:cubicBezTo>
                  <a:lnTo>
                    <a:pt x="5836920" y="134577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628E7298-76A4-4329-B465-754008AAE2B7}"/>
                </a:ext>
              </a:extLst>
            </p:cNvPr>
            <p:cNvCxnSpPr/>
            <p:nvPr/>
          </p:nvCxnSpPr>
          <p:spPr>
            <a:xfrm>
              <a:off x="2429418" y="59055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83F68C3-3C6B-46DC-8C4B-ED27624368C6}"/>
                </a:ext>
              </a:extLst>
            </p:cNvPr>
            <p:cNvCxnSpPr/>
            <p:nvPr/>
          </p:nvCxnSpPr>
          <p:spPr>
            <a:xfrm>
              <a:off x="2971800" y="5552927"/>
              <a:ext cx="0" cy="2714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560389F8-6A34-409D-8E4B-F45920B09E1C}"/>
                </a:ext>
              </a:extLst>
            </p:cNvPr>
            <p:cNvCxnSpPr/>
            <p:nvPr/>
          </p:nvCxnSpPr>
          <p:spPr>
            <a:xfrm>
              <a:off x="2962818" y="55245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B1BEBE93-084E-4854-B699-6255FA913E88}"/>
                </a:ext>
              </a:extLst>
            </p:cNvPr>
            <p:cNvCxnSpPr/>
            <p:nvPr/>
          </p:nvCxnSpPr>
          <p:spPr>
            <a:xfrm>
              <a:off x="4038600" y="49149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FC49F3CD-4E7D-493E-AE2C-68601D252F62}"/>
                </a:ext>
              </a:extLst>
            </p:cNvPr>
            <p:cNvCxnSpPr/>
            <p:nvPr/>
          </p:nvCxnSpPr>
          <p:spPr>
            <a:xfrm>
              <a:off x="3496218" y="52197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6AEA17D0-6598-4F6C-959E-1B9F5A77B8BD}"/>
                </a:ext>
              </a:extLst>
            </p:cNvPr>
            <p:cNvCxnSpPr/>
            <p:nvPr/>
          </p:nvCxnSpPr>
          <p:spPr>
            <a:xfrm>
              <a:off x="4563018" y="46863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92924D3-0976-478E-AB5A-327661761DB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486127"/>
              <a:ext cx="0" cy="3781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0D017D89-614F-4623-8E32-33F23BB8C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9309" y="4638527"/>
              <a:ext cx="22691" cy="3629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51525581-A26A-49DC-AE60-9223119EBF0F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5171927"/>
              <a:ext cx="0" cy="3095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5D9DD4A-A367-41CC-9BF9-8CE8FC302391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4914900"/>
              <a:ext cx="0" cy="335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4BC59BB1-F269-405C-A9D8-CA926881110E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4562327"/>
              <a:ext cx="0" cy="3781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6246674B-D479-4B6C-B45E-8D18F1217D2E}"/>
                </a:ext>
              </a:extLst>
            </p:cNvPr>
            <p:cNvCxnSpPr/>
            <p:nvPr/>
          </p:nvCxnSpPr>
          <p:spPr>
            <a:xfrm>
              <a:off x="5096418" y="45339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20FC66CA-2641-44A3-B643-449B7B25D17D}"/>
                </a:ext>
              </a:extLst>
            </p:cNvPr>
            <p:cNvCxnSpPr/>
            <p:nvPr/>
          </p:nvCxnSpPr>
          <p:spPr>
            <a:xfrm>
              <a:off x="5629818" y="45339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F8120837-12D6-40F3-AE73-B6DC30A8C55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4533900"/>
              <a:ext cx="0" cy="3781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1E6A1F3E-84D7-4823-9FA3-9C43C8C23924}"/>
                </a:ext>
              </a:extLst>
            </p:cNvPr>
            <p:cNvCxnSpPr>
              <a:cxnSpLocks/>
            </p:cNvCxnSpPr>
            <p:nvPr/>
          </p:nvCxnSpPr>
          <p:spPr>
            <a:xfrm>
              <a:off x="6705600" y="4790927"/>
              <a:ext cx="0" cy="3476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9861F6AE-88B9-474B-A404-E629B10DDFF4}"/>
                </a:ext>
              </a:extLst>
            </p:cNvPr>
            <p:cNvCxnSpPr/>
            <p:nvPr/>
          </p:nvCxnSpPr>
          <p:spPr>
            <a:xfrm>
              <a:off x="6172200" y="47625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F0E59920-0C27-4063-9664-4576A089AA33}"/>
                </a:ext>
              </a:extLst>
            </p:cNvPr>
            <p:cNvSpPr txBox="1"/>
            <p:nvPr/>
          </p:nvSpPr>
          <p:spPr>
            <a:xfrm rot="10800000" flipH="1" flipV="1">
              <a:off x="2286001" y="8285470"/>
              <a:ext cx="5562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2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3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4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5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6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7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8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  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t</a:t>
              </a:r>
              <a:endParaRPr lang="es-AR" sz="2400" dirty="0"/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C24C454C-72D2-484C-9E1A-1D8BCD9BA576}"/>
                </a:ext>
              </a:extLst>
            </p:cNvPr>
            <p:cNvSpPr txBox="1"/>
            <p:nvPr/>
          </p:nvSpPr>
          <p:spPr>
            <a:xfrm>
              <a:off x="7391400" y="5219700"/>
              <a:ext cx="1127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</a:t>
              </a:r>
              <a:endParaRPr lang="es-AR" sz="2800" dirty="0"/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87A9006-EF93-4A0E-96F2-A9C601B28C9F}"/>
                </a:ext>
              </a:extLst>
            </p:cNvPr>
            <p:cNvGrpSpPr/>
            <p:nvPr/>
          </p:nvGrpSpPr>
          <p:grpSpPr>
            <a:xfrm>
              <a:off x="7543800" y="6692920"/>
              <a:ext cx="1036320" cy="660380"/>
              <a:chOff x="6644640" y="4358640"/>
              <a:chExt cx="1036320" cy="660380"/>
            </a:xfrm>
          </p:grpSpPr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05AF5C35-3243-41D7-82B9-1390D80FB272}"/>
                  </a:ext>
                </a:extLst>
              </p:cNvPr>
              <p:cNvSpPr txBox="1"/>
              <p:nvPr/>
            </p:nvSpPr>
            <p:spPr>
              <a:xfrm>
                <a:off x="6644640" y="4495800"/>
                <a:ext cx="1036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sp>
            <p:nvSpPr>
              <p:cNvPr id="88" name="Triángulo isósceles 87">
                <a:extLst>
                  <a:ext uri="{FF2B5EF4-FFF2-40B4-BE49-F238E27FC236}">
                    <a16:creationId xmlns:a16="http://schemas.microsoft.com/office/drawing/2014/main" id="{5913B832-8474-4928-9E32-108A1C9CE879}"/>
                  </a:ext>
                </a:extLst>
              </p:cNvPr>
              <p:cNvSpPr/>
              <p:nvPr/>
            </p:nvSpPr>
            <p:spPr>
              <a:xfrm>
                <a:off x="6705600" y="4358640"/>
                <a:ext cx="151907" cy="17526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92" name="Flecha: a la derecha 91">
              <a:extLst>
                <a:ext uri="{FF2B5EF4-FFF2-40B4-BE49-F238E27FC236}">
                  <a16:creationId xmlns:a16="http://schemas.microsoft.com/office/drawing/2014/main" id="{FE776C9E-BF3E-4F53-8ABA-08994BC1003B}"/>
                </a:ext>
              </a:extLst>
            </p:cNvPr>
            <p:cNvSpPr/>
            <p:nvPr/>
          </p:nvSpPr>
          <p:spPr>
            <a:xfrm>
              <a:off x="6714582" y="6910313"/>
              <a:ext cx="692051" cy="319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0CBB96E2-4C6A-4C6E-8AD6-CBFFCC43AF5B}"/>
              </a:ext>
            </a:extLst>
          </p:cNvPr>
          <p:cNvGrpSpPr/>
          <p:nvPr/>
        </p:nvGrpSpPr>
        <p:grpSpPr>
          <a:xfrm>
            <a:off x="1900212" y="13464865"/>
            <a:ext cx="6842760" cy="4556435"/>
            <a:chOff x="1737360" y="4190700"/>
            <a:chExt cx="6842760" cy="4556435"/>
          </a:xfrm>
        </p:grpSpPr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0BEC6632-4243-4446-9F05-03354FF61623}"/>
                </a:ext>
              </a:extLst>
            </p:cNvPr>
            <p:cNvCxnSpPr/>
            <p:nvPr/>
          </p:nvCxnSpPr>
          <p:spPr>
            <a:xfrm flipH="1">
              <a:off x="2406727" y="4190700"/>
              <a:ext cx="22691" cy="4534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F9B9E533-767F-43E6-B68F-F2EFA0348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8267700"/>
              <a:ext cx="5899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DE693964-5983-40EA-8E99-7ED9364F14BB}"/>
                </a:ext>
              </a:extLst>
            </p:cNvPr>
            <p:cNvSpPr/>
            <p:nvPr/>
          </p:nvSpPr>
          <p:spPr>
            <a:xfrm>
              <a:off x="1737360" y="4475909"/>
              <a:ext cx="5836920" cy="1924891"/>
            </a:xfrm>
            <a:custGeom>
              <a:avLst/>
              <a:gdLst>
                <a:gd name="connsiteX0" fmla="*/ 0 w 5836920"/>
                <a:gd name="connsiteY0" fmla="*/ 1924891 h 1924891"/>
                <a:gd name="connsiteX1" fmla="*/ 3535680 w 5836920"/>
                <a:gd name="connsiteY1" fmla="*/ 4651 h 1924891"/>
                <a:gd name="connsiteX2" fmla="*/ 5836920 w 5836920"/>
                <a:gd name="connsiteY2" fmla="*/ 1345771 h 1924891"/>
                <a:gd name="connsiteX3" fmla="*/ 5836920 w 5836920"/>
                <a:gd name="connsiteY3" fmla="*/ 1345771 h 192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6920" h="1924891">
                  <a:moveTo>
                    <a:pt x="0" y="1924891"/>
                  </a:moveTo>
                  <a:cubicBezTo>
                    <a:pt x="1281430" y="1013031"/>
                    <a:pt x="2562860" y="101171"/>
                    <a:pt x="3535680" y="4651"/>
                  </a:cubicBezTo>
                  <a:cubicBezTo>
                    <a:pt x="4508500" y="-91869"/>
                    <a:pt x="5836920" y="1345771"/>
                    <a:pt x="5836920" y="1345771"/>
                  </a:cubicBezTo>
                  <a:lnTo>
                    <a:pt x="5836920" y="134577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4DB76BA4-B31D-40D3-97D6-18B5267213AD}"/>
                </a:ext>
              </a:extLst>
            </p:cNvPr>
            <p:cNvCxnSpPr/>
            <p:nvPr/>
          </p:nvCxnSpPr>
          <p:spPr>
            <a:xfrm>
              <a:off x="2429418" y="59055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F3774FE9-5777-4A48-B5C7-5EAC7BB28318}"/>
                </a:ext>
              </a:extLst>
            </p:cNvPr>
            <p:cNvCxnSpPr/>
            <p:nvPr/>
          </p:nvCxnSpPr>
          <p:spPr>
            <a:xfrm>
              <a:off x="2971800" y="5552927"/>
              <a:ext cx="0" cy="2714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637F3F5C-5ED5-4323-A912-564C05C979C1}"/>
                </a:ext>
              </a:extLst>
            </p:cNvPr>
            <p:cNvCxnSpPr/>
            <p:nvPr/>
          </p:nvCxnSpPr>
          <p:spPr>
            <a:xfrm>
              <a:off x="2962818" y="55245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4E5609A8-F5F3-47ED-BF8C-C4DBCC216577}"/>
                </a:ext>
              </a:extLst>
            </p:cNvPr>
            <p:cNvCxnSpPr/>
            <p:nvPr/>
          </p:nvCxnSpPr>
          <p:spPr>
            <a:xfrm>
              <a:off x="4038600" y="49149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3EF4FE72-071C-4450-9618-910F04E18978}"/>
                </a:ext>
              </a:extLst>
            </p:cNvPr>
            <p:cNvCxnSpPr/>
            <p:nvPr/>
          </p:nvCxnSpPr>
          <p:spPr>
            <a:xfrm>
              <a:off x="3496218" y="52197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640BC6-3EE3-4F16-A22E-72AAE1F4F6E5}"/>
                </a:ext>
              </a:extLst>
            </p:cNvPr>
            <p:cNvCxnSpPr/>
            <p:nvPr/>
          </p:nvCxnSpPr>
          <p:spPr>
            <a:xfrm>
              <a:off x="4563018" y="46863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06B8567C-01F6-4AB6-B149-7F72D700834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486127"/>
              <a:ext cx="0" cy="3781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6EDC7103-9942-4769-A96C-D12FD00E3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9309" y="4638527"/>
              <a:ext cx="22691" cy="3629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72AB8605-95D1-44FC-AA2C-0A4E1197EB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5171927"/>
              <a:ext cx="0" cy="3095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F023A35-5752-487D-BD24-51A5EE3F7DC2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4914900"/>
              <a:ext cx="0" cy="335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59F4DB3-8A83-4E12-A5EB-5003A26563AD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4562327"/>
              <a:ext cx="0" cy="3781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0D265E71-B356-44EB-B64D-85AF4AAC6F7D}"/>
                </a:ext>
              </a:extLst>
            </p:cNvPr>
            <p:cNvCxnSpPr/>
            <p:nvPr/>
          </p:nvCxnSpPr>
          <p:spPr>
            <a:xfrm>
              <a:off x="5096418" y="45339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05E02B08-19B6-4B95-B7AC-75956FAE2C19}"/>
                </a:ext>
              </a:extLst>
            </p:cNvPr>
            <p:cNvCxnSpPr/>
            <p:nvPr/>
          </p:nvCxnSpPr>
          <p:spPr>
            <a:xfrm>
              <a:off x="5629818" y="45339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3EAEF5A1-F2D0-49AA-B684-35D34EC42357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4533900"/>
              <a:ext cx="0" cy="3781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0FE7DC7-1315-45CF-AA9F-3867607C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705600" y="4790927"/>
              <a:ext cx="0" cy="3476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CBF15758-AC78-483E-B73E-F3BE9B2574FE}"/>
                </a:ext>
              </a:extLst>
            </p:cNvPr>
            <p:cNvCxnSpPr/>
            <p:nvPr/>
          </p:nvCxnSpPr>
          <p:spPr>
            <a:xfrm>
              <a:off x="6172200" y="4762500"/>
              <a:ext cx="542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5387AA91-2A19-4027-A16C-A1CE80A85352}"/>
                </a:ext>
              </a:extLst>
            </p:cNvPr>
            <p:cNvSpPr txBox="1"/>
            <p:nvPr/>
          </p:nvSpPr>
          <p:spPr>
            <a:xfrm rot="10800000" flipH="1" flipV="1">
              <a:off x="2286001" y="8285470"/>
              <a:ext cx="5562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2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3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4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5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6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7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8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    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t</a:t>
              </a:r>
              <a:endParaRPr lang="es-AR" sz="2400" dirty="0"/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0010EE4E-CB1B-49E4-8055-0B45A48AAD62}"/>
                </a:ext>
              </a:extLst>
            </p:cNvPr>
            <p:cNvSpPr txBox="1"/>
            <p:nvPr/>
          </p:nvSpPr>
          <p:spPr>
            <a:xfrm>
              <a:off x="7391400" y="5219700"/>
              <a:ext cx="1127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</a:t>
              </a:r>
              <a:endParaRPr lang="es-AR" sz="2800" dirty="0"/>
            </a:p>
          </p:txBody>
        </p:sp>
        <p:grpSp>
          <p:nvGrpSpPr>
            <p:cNvPr id="117" name="Grupo 116">
              <a:extLst>
                <a:ext uri="{FF2B5EF4-FFF2-40B4-BE49-F238E27FC236}">
                  <a16:creationId xmlns:a16="http://schemas.microsoft.com/office/drawing/2014/main" id="{BCFC8F22-D811-4FE5-8AA9-6B653B3614DF}"/>
                </a:ext>
              </a:extLst>
            </p:cNvPr>
            <p:cNvGrpSpPr/>
            <p:nvPr/>
          </p:nvGrpSpPr>
          <p:grpSpPr>
            <a:xfrm>
              <a:off x="7543800" y="6692920"/>
              <a:ext cx="1036320" cy="660380"/>
              <a:chOff x="6644640" y="4358640"/>
              <a:chExt cx="1036320" cy="660380"/>
            </a:xfrm>
          </p:grpSpPr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C51C1AB1-5E41-484D-BA29-C6D26B956903}"/>
                  </a:ext>
                </a:extLst>
              </p:cNvPr>
              <p:cNvSpPr txBox="1"/>
              <p:nvPr/>
            </p:nvSpPr>
            <p:spPr>
              <a:xfrm>
                <a:off x="6644640" y="4495800"/>
                <a:ext cx="1036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sp>
            <p:nvSpPr>
              <p:cNvPr id="120" name="Triángulo isósceles 119">
                <a:extLst>
                  <a:ext uri="{FF2B5EF4-FFF2-40B4-BE49-F238E27FC236}">
                    <a16:creationId xmlns:a16="http://schemas.microsoft.com/office/drawing/2014/main" id="{1817E6D0-2B24-4457-B225-1E7D4FE2A6F0}"/>
                  </a:ext>
                </a:extLst>
              </p:cNvPr>
              <p:cNvSpPr/>
              <p:nvPr/>
            </p:nvSpPr>
            <p:spPr>
              <a:xfrm>
                <a:off x="6705600" y="4358640"/>
                <a:ext cx="151907" cy="17526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18" name="Flecha: a la derecha 117">
              <a:extLst>
                <a:ext uri="{FF2B5EF4-FFF2-40B4-BE49-F238E27FC236}">
                  <a16:creationId xmlns:a16="http://schemas.microsoft.com/office/drawing/2014/main" id="{AF819542-F137-4132-89EF-42EBD6025170}"/>
                </a:ext>
              </a:extLst>
            </p:cNvPr>
            <p:cNvSpPr/>
            <p:nvPr/>
          </p:nvSpPr>
          <p:spPr>
            <a:xfrm>
              <a:off x="6714582" y="6910313"/>
              <a:ext cx="692051" cy="319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849178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6"/>
            <a:ext cx="15180995" cy="77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B93CBB43-7B19-4193-B708-D803D4EBD42B}"/>
              </a:ext>
            </a:extLst>
          </p:cNvPr>
          <p:cNvSpPr txBox="1"/>
          <p:nvPr/>
        </p:nvSpPr>
        <p:spPr>
          <a:xfrm>
            <a:off x="2133600" y="495300"/>
            <a:ext cx="9576539" cy="4039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Descomposición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de una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cualquiera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Lineal de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Impulsos</a:t>
            </a:r>
            <a:endParaRPr lang="en-US" sz="4400" b="1" u="sng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Ahora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vamos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pensar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cada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uno de los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representación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incremental que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forman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x(t)</a:t>
            </a: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33" name="Triángulo isósceles 132">
            <a:extLst>
              <a:ext uri="{FF2B5EF4-FFF2-40B4-BE49-F238E27FC236}">
                <a16:creationId xmlns:a16="http://schemas.microsoft.com/office/drawing/2014/main" id="{F4C7AC7A-8B84-4A63-BD35-11B4AE3439F5}"/>
              </a:ext>
            </a:extLst>
          </p:cNvPr>
          <p:cNvSpPr/>
          <p:nvPr/>
        </p:nvSpPr>
        <p:spPr>
          <a:xfrm flipH="1">
            <a:off x="10238786" y="3314700"/>
            <a:ext cx="200614" cy="166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F3E6C64-40E9-42A5-A9AD-0C4813FD7A8D}"/>
              </a:ext>
            </a:extLst>
          </p:cNvPr>
          <p:cNvGrpSpPr/>
          <p:nvPr/>
        </p:nvGrpSpPr>
        <p:grpSpPr>
          <a:xfrm>
            <a:off x="11783320" y="-264486"/>
            <a:ext cx="6673852" cy="5535302"/>
            <a:chOff x="10367525" y="2466863"/>
            <a:chExt cx="7234675" cy="689536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F6716C6-BE3E-456D-97B5-8984F3E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7525" y="2466863"/>
              <a:ext cx="6986575" cy="6895367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B4D0958-E9D5-4A38-9AE2-DA469D7AEB4F}"/>
                </a:ext>
              </a:extLst>
            </p:cNvPr>
            <p:cNvSpPr txBox="1"/>
            <p:nvPr/>
          </p:nvSpPr>
          <p:spPr>
            <a:xfrm>
              <a:off x="11082677" y="3571933"/>
              <a:ext cx="5918494" cy="4102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Recordemos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incremental del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91A4757B-2983-4228-BC2A-FC5DD82E3BAB}"/>
                </a:ext>
              </a:extLst>
            </p:cNvPr>
            <p:cNvGrpSpPr/>
            <p:nvPr/>
          </p:nvGrpSpPr>
          <p:grpSpPr>
            <a:xfrm>
              <a:off x="11684396" y="5383741"/>
              <a:ext cx="5917804" cy="2655359"/>
              <a:chOff x="11684396" y="5383741"/>
              <a:chExt cx="5917804" cy="2655359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F2F0201C-62DE-4FF2-AA19-1E22C9C4F955}"/>
                  </a:ext>
                </a:extLst>
              </p:cNvPr>
              <p:cNvGrpSpPr/>
              <p:nvPr/>
            </p:nvGrpSpPr>
            <p:grpSpPr>
              <a:xfrm>
                <a:off x="11684396" y="6004560"/>
                <a:ext cx="2656444" cy="2034540"/>
                <a:chOff x="11684396" y="5448300"/>
                <a:chExt cx="2565004" cy="1905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E33E2577-A261-4EBA-BD1B-63AB560B5C1D}"/>
                    </a:ext>
                  </a:extLst>
                </p:cNvPr>
                <p:cNvGrpSpPr/>
                <p:nvPr/>
              </p:nvGrpSpPr>
              <p:grpSpPr>
                <a:xfrm>
                  <a:off x="11684396" y="5600700"/>
                  <a:ext cx="2403599" cy="1752600"/>
                  <a:chOff x="11684396" y="5600700"/>
                  <a:chExt cx="2403599" cy="1752600"/>
                </a:xfrm>
              </p:grpSpPr>
              <p:cxnSp>
                <p:nvCxnSpPr>
                  <p:cNvPr id="18" name="Conector recto 17">
                    <a:extLst>
                      <a:ext uri="{FF2B5EF4-FFF2-40B4-BE49-F238E27FC236}">
                        <a16:creationId xmlns:a16="http://schemas.microsoft.com/office/drawing/2014/main" id="{77EBFD80-FCAD-4506-B37C-1E88FC340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5600700"/>
                    <a:ext cx="0" cy="1752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6CC1B0CE-B31C-4098-88A2-3A5FE5A3E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63400" y="6876298"/>
                    <a:ext cx="1829823" cy="198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2B30B684-F54E-4908-BA44-0B35316DC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6057900"/>
                    <a:ext cx="533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>
                    <a:extLst>
                      <a:ext uri="{FF2B5EF4-FFF2-40B4-BE49-F238E27FC236}">
                        <a16:creationId xmlns:a16="http://schemas.microsoft.com/office/drawing/2014/main" id="{634D0E19-9079-4D94-B251-5B720DDA3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30200" y="6057900"/>
                    <a:ext cx="0" cy="838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D8F6898A-9172-40B5-9A42-E7F43443600E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1684396" y="5914472"/>
                    <a:ext cx="897203" cy="497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1/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</a:t>
                    </a:r>
                    <a:endParaRPr lang="es-AR" sz="2400" dirty="0"/>
                  </a:p>
                </p:txBody>
              </p:sp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6736D2E2-BEC7-440B-A17C-68B5477F7E1B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609705" y="6876298"/>
                    <a:ext cx="1478290" cy="432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1D617A"/>
                        </a:solidFill>
                        <a:latin typeface="Poppins Light"/>
                      </a:rPr>
                      <a:t>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    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endParaRPr lang="es-AR" sz="2400" dirty="0"/>
                  </a:p>
                </p:txBody>
              </p:sp>
            </p:grpSp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461F5745-2E7A-4363-9127-007C97FBFDA6}"/>
                    </a:ext>
                  </a:extLst>
                </p:cNvPr>
                <p:cNvSpPr txBox="1"/>
                <p:nvPr/>
              </p:nvSpPr>
              <p:spPr>
                <a:xfrm>
                  <a:off x="12984480" y="5448300"/>
                  <a:ext cx="1264920" cy="61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(t)</a:t>
                  </a:r>
                  <a:endParaRPr lang="es-AR" sz="2800" dirty="0"/>
                </a:p>
              </p:txBody>
            </p:sp>
          </p:grpSp>
          <p:sp>
            <p:nvSpPr>
              <p:cNvPr id="35" name="Abrir llave 34">
                <a:extLst>
                  <a:ext uri="{FF2B5EF4-FFF2-40B4-BE49-F238E27FC236}">
                    <a16:creationId xmlns:a16="http://schemas.microsoft.com/office/drawing/2014/main" id="{5D6BE917-4817-423E-8A89-B3E633143342}"/>
                  </a:ext>
                </a:extLst>
              </p:cNvPr>
              <p:cNvSpPr/>
              <p:nvPr/>
            </p:nvSpPr>
            <p:spPr>
              <a:xfrm>
                <a:off x="14218921" y="5383741"/>
                <a:ext cx="335279" cy="158855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86F2B34-F077-420D-A507-0430B3D03DB7}"/>
                  </a:ext>
                </a:extLst>
              </p:cNvPr>
              <p:cNvSpPr txBox="1"/>
              <p:nvPr/>
            </p:nvSpPr>
            <p:spPr>
              <a:xfrm rot="10800000" flipH="1" flipV="1">
                <a:off x="14340840" y="5498623"/>
                <a:ext cx="3261360" cy="531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1/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 0 &lt; t &lt;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D</a:t>
                </a:r>
                <a:endParaRPr lang="es-AR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257556-4255-4376-9497-3671ECE0BA6C}"/>
                  </a:ext>
                </a:extLst>
              </p:cNvPr>
              <p:cNvSpPr txBox="1"/>
              <p:nvPr/>
            </p:nvSpPr>
            <p:spPr>
              <a:xfrm rot="10800000" flipH="1" flipV="1">
                <a:off x="14325599" y="6154418"/>
                <a:ext cx="3093091" cy="85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       	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dirty="0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C7E7D16-69B4-4F28-83C0-D719604A1A4D}"/>
              </a:ext>
            </a:extLst>
          </p:cNvPr>
          <p:cNvGrpSpPr/>
          <p:nvPr/>
        </p:nvGrpSpPr>
        <p:grpSpPr>
          <a:xfrm>
            <a:off x="11954285" y="4190398"/>
            <a:ext cx="6502887" cy="6287102"/>
            <a:chOff x="10380627" y="2510483"/>
            <a:chExt cx="6459574" cy="6287102"/>
          </a:xfrm>
        </p:grpSpPr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C8A807E0-7F9C-421F-BA25-95530241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0627" y="2510483"/>
              <a:ext cx="6459574" cy="6287102"/>
            </a:xfrm>
            <a:prstGeom prst="rect">
              <a:avLst/>
            </a:prstGeom>
          </p:spPr>
        </p:pic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CF47DE43-0D89-4428-B707-8568017E9651}"/>
                </a:ext>
              </a:extLst>
            </p:cNvPr>
            <p:cNvGrpSpPr/>
            <p:nvPr/>
          </p:nvGrpSpPr>
          <p:grpSpPr>
            <a:xfrm>
              <a:off x="11049000" y="3695700"/>
              <a:ext cx="5644165" cy="3608735"/>
              <a:chOff x="1737360" y="4190700"/>
              <a:chExt cx="7051241" cy="4538492"/>
            </a:xfrm>
          </p:grpSpPr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1A10C7C4-E91B-4A5A-AEF0-94C3DE911ACE}"/>
                  </a:ext>
                </a:extLst>
              </p:cNvPr>
              <p:cNvCxnSpPr/>
              <p:nvPr/>
            </p:nvCxnSpPr>
            <p:spPr>
              <a:xfrm flipH="1">
                <a:off x="2406727" y="41907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FDC83B78-747E-44C1-AE7C-EA84F0352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8800" y="82677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431B7E8E-F110-4A05-A106-ECC32F9C53F1}"/>
                  </a:ext>
                </a:extLst>
              </p:cNvPr>
              <p:cNvSpPr/>
              <p:nvPr/>
            </p:nvSpPr>
            <p:spPr>
              <a:xfrm>
                <a:off x="1737360" y="44759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28E7298-76A4-4329-B465-754008AAE2B7}"/>
                  </a:ext>
                </a:extLst>
              </p:cNvPr>
              <p:cNvCxnSpPr/>
              <p:nvPr/>
            </p:nvCxnSpPr>
            <p:spPr>
              <a:xfrm>
                <a:off x="2429418" y="5905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C83F68C3-3C6B-46DC-8C4B-ED27624368C6}"/>
                  </a:ext>
                </a:extLst>
              </p:cNvPr>
              <p:cNvCxnSpPr/>
              <p:nvPr/>
            </p:nvCxnSpPr>
            <p:spPr>
              <a:xfrm>
                <a:off x="2971800" y="5552927"/>
                <a:ext cx="0" cy="2714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560389F8-6A34-409D-8E4B-F45920B09E1C}"/>
                  </a:ext>
                </a:extLst>
              </p:cNvPr>
              <p:cNvCxnSpPr/>
              <p:nvPr/>
            </p:nvCxnSpPr>
            <p:spPr>
              <a:xfrm>
                <a:off x="2962818" y="5524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B1BEBE93-084E-4854-B699-6255FA913E88}"/>
                  </a:ext>
                </a:extLst>
              </p:cNvPr>
              <p:cNvCxnSpPr/>
              <p:nvPr/>
            </p:nvCxnSpPr>
            <p:spPr>
              <a:xfrm>
                <a:off x="4038600" y="4914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FC49F3CD-4E7D-493E-AE2C-68601D252F62}"/>
                  </a:ext>
                </a:extLst>
              </p:cNvPr>
              <p:cNvCxnSpPr/>
              <p:nvPr/>
            </p:nvCxnSpPr>
            <p:spPr>
              <a:xfrm>
                <a:off x="3496218" y="5219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6AEA17D0-6598-4F6C-959E-1B9F5A77B8BD}"/>
                  </a:ext>
                </a:extLst>
              </p:cNvPr>
              <p:cNvCxnSpPr/>
              <p:nvPr/>
            </p:nvCxnSpPr>
            <p:spPr>
              <a:xfrm>
                <a:off x="4563018" y="46863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092924D3-0976-478E-AB5A-327661761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44861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0D017D89-614F-4623-8E32-33F23BB8C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9309" y="4638527"/>
                <a:ext cx="22691" cy="3629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51525581-A26A-49DC-AE60-9223119EB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5171927"/>
                <a:ext cx="0" cy="3095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55D9DD4A-A367-41CC-9BF9-8CE8FC302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600" y="4914900"/>
                <a:ext cx="0" cy="335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4BC59BB1-F269-405C-A9D8-CA9268811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800" y="45623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6246674B-D479-4B6C-B45E-8D18F1217D2E}"/>
                  </a:ext>
                </a:extLst>
              </p:cNvPr>
              <p:cNvCxnSpPr/>
              <p:nvPr/>
            </p:nvCxnSpPr>
            <p:spPr>
              <a:xfrm>
                <a:off x="50964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20FC66CA-2641-44A3-B643-449B7B25D17D}"/>
                  </a:ext>
                </a:extLst>
              </p:cNvPr>
              <p:cNvCxnSpPr/>
              <p:nvPr/>
            </p:nvCxnSpPr>
            <p:spPr>
              <a:xfrm>
                <a:off x="56298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F8120837-12D6-40F3-AE73-B6DC30A8C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533900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1E6A1F3E-84D7-4823-9FA3-9C43C8C2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600" y="4790927"/>
                <a:ext cx="0" cy="347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9861F6AE-88B9-474B-A404-E629B10DDFF4}"/>
                  </a:ext>
                </a:extLst>
              </p:cNvPr>
              <p:cNvCxnSpPr/>
              <p:nvPr/>
            </p:nvCxnSpPr>
            <p:spPr>
              <a:xfrm>
                <a:off x="6172200" y="4762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F0E59920-0C27-4063-9664-4576A089AA33}"/>
                  </a:ext>
                </a:extLst>
              </p:cNvPr>
              <p:cNvSpPr txBox="1"/>
              <p:nvPr/>
            </p:nvSpPr>
            <p:spPr>
              <a:xfrm rot="10800000" flipH="1" flipV="1">
                <a:off x="2286001" y="8303413"/>
                <a:ext cx="5562599" cy="4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 0    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3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4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5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6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7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8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1600" dirty="0"/>
              </a:p>
            </p:txBody>
          </p: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C24C454C-72D2-484C-9E1A-1D8BCD9BA576}"/>
                  </a:ext>
                </a:extLst>
              </p:cNvPr>
              <p:cNvSpPr txBox="1"/>
              <p:nvPr/>
            </p:nvSpPr>
            <p:spPr>
              <a:xfrm>
                <a:off x="7391400" y="52197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E87A9006-EF93-4A0E-96F2-A9C601B28C9F}"/>
                  </a:ext>
                </a:extLst>
              </p:cNvPr>
              <p:cNvGrpSpPr/>
              <p:nvPr/>
            </p:nvGrpSpPr>
            <p:grpSpPr>
              <a:xfrm>
                <a:off x="7543799" y="6692920"/>
                <a:ext cx="1244802" cy="795184"/>
                <a:chOff x="6644639" y="4358640"/>
                <a:chExt cx="1244802" cy="795184"/>
              </a:xfrm>
            </p:grpSpPr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05AF5C35-3243-41D7-82B9-1390D80FB272}"/>
                    </a:ext>
                  </a:extLst>
                </p:cNvPr>
                <p:cNvSpPr txBox="1"/>
                <p:nvPr/>
              </p:nvSpPr>
              <p:spPr>
                <a:xfrm>
                  <a:off x="6644639" y="4495801"/>
                  <a:ext cx="1244802" cy="658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x(t)</a:t>
                  </a:r>
                  <a:endParaRPr lang="es-AR" sz="2800" dirty="0"/>
                </a:p>
              </p:txBody>
            </p:sp>
            <p:sp>
              <p:nvSpPr>
                <p:cNvPr id="88" name="Triángulo isósceles 87">
                  <a:extLst>
                    <a:ext uri="{FF2B5EF4-FFF2-40B4-BE49-F238E27FC236}">
                      <a16:creationId xmlns:a16="http://schemas.microsoft.com/office/drawing/2014/main" id="{5913B832-8474-4928-9E32-108A1C9CE879}"/>
                    </a:ext>
                  </a:extLst>
                </p:cNvPr>
                <p:cNvSpPr/>
                <p:nvPr/>
              </p:nvSpPr>
              <p:spPr>
                <a:xfrm>
                  <a:off x="6705598" y="4358640"/>
                  <a:ext cx="243839" cy="1371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92" name="Flecha: a la derecha 91">
                <a:extLst>
                  <a:ext uri="{FF2B5EF4-FFF2-40B4-BE49-F238E27FC236}">
                    <a16:creationId xmlns:a16="http://schemas.microsoft.com/office/drawing/2014/main" id="{FE776C9E-BF3E-4F53-8ABA-08994BC1003B}"/>
                  </a:ext>
                </a:extLst>
              </p:cNvPr>
              <p:cNvSpPr/>
              <p:nvPr/>
            </p:nvSpPr>
            <p:spPr>
              <a:xfrm>
                <a:off x="6714582" y="6910313"/>
                <a:ext cx="692051" cy="3198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999CF96-27E3-426F-8BF5-A8F8CF718B25}"/>
              </a:ext>
            </a:extLst>
          </p:cNvPr>
          <p:cNvGrpSpPr/>
          <p:nvPr/>
        </p:nvGrpSpPr>
        <p:grpSpPr>
          <a:xfrm>
            <a:off x="152400" y="4986159"/>
            <a:ext cx="3039295" cy="4576941"/>
            <a:chOff x="-76199" y="4229101"/>
            <a:chExt cx="3019052" cy="4576941"/>
          </a:xfrm>
        </p:grpSpPr>
        <p:pic>
          <p:nvPicPr>
            <p:cNvPr id="135" name="Imagen 134">
              <a:extLst>
                <a:ext uri="{FF2B5EF4-FFF2-40B4-BE49-F238E27FC236}">
                  <a16:creationId xmlns:a16="http://schemas.microsoft.com/office/drawing/2014/main" id="{8523C210-EE1F-4FA0-938F-7B74C38A1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76199" y="4229101"/>
              <a:ext cx="3019052" cy="2979638"/>
            </a:xfrm>
            <a:prstGeom prst="rect">
              <a:avLst/>
            </a:prstGeom>
          </p:spPr>
        </p:pic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B667A307-04B9-4BF0-A244-CC75351085E4}"/>
                </a:ext>
              </a:extLst>
            </p:cNvPr>
            <p:cNvSpPr txBox="1"/>
            <p:nvPr/>
          </p:nvSpPr>
          <p:spPr>
            <a:xfrm>
              <a:off x="157386" y="5040336"/>
              <a:ext cx="2540589" cy="376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Área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de un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rectángulo</a:t>
              </a:r>
              <a:endParaRPr lang="en-US" sz="24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Base x Altura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pPr algn="ctr"/>
              <a:endParaRPr lang="es-AR" sz="3200" dirty="0"/>
            </a:p>
          </p:txBody>
        </p:sp>
      </p:grp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BCA3DD53-5D03-4367-BF79-BB3E3CCFD88B}"/>
              </a:ext>
            </a:extLst>
          </p:cNvPr>
          <p:cNvSpPr txBox="1"/>
          <p:nvPr/>
        </p:nvSpPr>
        <p:spPr>
          <a:xfrm>
            <a:off x="1884499" y="895350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El primer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:     x(0). </a:t>
            </a:r>
            <a:r>
              <a:rPr lang="en-US" sz="28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baseline="-250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   </a:t>
            </a:r>
            <a:r>
              <a:rPr lang="es-AR" sz="2800" dirty="0"/>
              <a:t>	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681C651-BA4E-4825-979A-C9F94D25C7FB}"/>
              </a:ext>
            </a:extLst>
          </p:cNvPr>
          <p:cNvGrpSpPr/>
          <p:nvPr/>
        </p:nvGrpSpPr>
        <p:grpSpPr>
          <a:xfrm>
            <a:off x="3581400" y="4305300"/>
            <a:ext cx="6858000" cy="4655820"/>
            <a:chOff x="3581400" y="4305300"/>
            <a:chExt cx="6781800" cy="4556435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B27D3B4B-AF74-4653-87B7-E66DD3EE8DCA}"/>
                </a:ext>
              </a:extLst>
            </p:cNvPr>
            <p:cNvGrpSpPr/>
            <p:nvPr/>
          </p:nvGrpSpPr>
          <p:grpSpPr>
            <a:xfrm>
              <a:off x="3581400" y="4305300"/>
              <a:ext cx="6781800" cy="4556435"/>
              <a:chOff x="3581400" y="4305300"/>
              <a:chExt cx="6781800" cy="4556435"/>
            </a:xfrm>
          </p:grpSpPr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A8616F34-DFA1-4C20-A52B-63742434AA1B}"/>
                  </a:ext>
                </a:extLst>
              </p:cNvPr>
              <p:cNvGrpSpPr/>
              <p:nvPr/>
            </p:nvGrpSpPr>
            <p:grpSpPr>
              <a:xfrm>
                <a:off x="3581400" y="4305300"/>
                <a:ext cx="6111240" cy="4556435"/>
                <a:chOff x="3581400" y="4305300"/>
                <a:chExt cx="6111240" cy="4556435"/>
              </a:xfrm>
            </p:grpSpPr>
            <p:cxnSp>
              <p:nvCxnSpPr>
                <p:cNvPr id="139" name="Conector recto 138">
                  <a:extLst>
                    <a:ext uri="{FF2B5EF4-FFF2-40B4-BE49-F238E27FC236}">
                      <a16:creationId xmlns:a16="http://schemas.microsoft.com/office/drawing/2014/main" id="{9E8C4102-7825-4610-B2F1-6D42F4A3F752}"/>
                    </a:ext>
                  </a:extLst>
                </p:cNvPr>
                <p:cNvCxnSpPr/>
                <p:nvPr/>
              </p:nvCxnSpPr>
              <p:spPr>
                <a:xfrm flipH="1">
                  <a:off x="4250767" y="4305300"/>
                  <a:ext cx="22691" cy="4534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139">
                  <a:extLst>
                    <a:ext uri="{FF2B5EF4-FFF2-40B4-BE49-F238E27FC236}">
                      <a16:creationId xmlns:a16="http://schemas.microsoft.com/office/drawing/2014/main" id="{8971AE8F-9188-494A-AC73-AA9CFA47B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72840" y="8382300"/>
                  <a:ext cx="589907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Forma libre: forma 140">
                  <a:extLst>
                    <a:ext uri="{FF2B5EF4-FFF2-40B4-BE49-F238E27FC236}">
                      <a16:creationId xmlns:a16="http://schemas.microsoft.com/office/drawing/2014/main" id="{573B4F89-2947-45E9-91DD-5D09A9D34DDC}"/>
                    </a:ext>
                  </a:extLst>
                </p:cNvPr>
                <p:cNvSpPr/>
                <p:nvPr/>
              </p:nvSpPr>
              <p:spPr>
                <a:xfrm>
                  <a:off x="3581400" y="4590509"/>
                  <a:ext cx="5836920" cy="1924891"/>
                </a:xfrm>
                <a:custGeom>
                  <a:avLst/>
                  <a:gdLst>
                    <a:gd name="connsiteX0" fmla="*/ 0 w 5836920"/>
                    <a:gd name="connsiteY0" fmla="*/ 1924891 h 1924891"/>
                    <a:gd name="connsiteX1" fmla="*/ 3535680 w 5836920"/>
                    <a:gd name="connsiteY1" fmla="*/ 4651 h 1924891"/>
                    <a:gd name="connsiteX2" fmla="*/ 5836920 w 5836920"/>
                    <a:gd name="connsiteY2" fmla="*/ 1345771 h 1924891"/>
                    <a:gd name="connsiteX3" fmla="*/ 5836920 w 5836920"/>
                    <a:gd name="connsiteY3" fmla="*/ 1345771 h 192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36920" h="1924891">
                      <a:moveTo>
                        <a:pt x="0" y="1924891"/>
                      </a:moveTo>
                      <a:cubicBezTo>
                        <a:pt x="1281430" y="1013031"/>
                        <a:pt x="2562860" y="101171"/>
                        <a:pt x="3535680" y="4651"/>
                      </a:cubicBezTo>
                      <a:cubicBezTo>
                        <a:pt x="4508500" y="-91869"/>
                        <a:pt x="5836920" y="1345771"/>
                        <a:pt x="5836920" y="1345771"/>
                      </a:cubicBezTo>
                      <a:lnTo>
                        <a:pt x="5836920" y="1345771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42" name="Conector recto 141">
                  <a:extLst>
                    <a:ext uri="{FF2B5EF4-FFF2-40B4-BE49-F238E27FC236}">
                      <a16:creationId xmlns:a16="http://schemas.microsoft.com/office/drawing/2014/main" id="{2EDAD083-1A57-44C3-93FA-F772D6E9F303}"/>
                    </a:ext>
                  </a:extLst>
                </p:cNvPr>
                <p:cNvCxnSpPr/>
                <p:nvPr/>
              </p:nvCxnSpPr>
              <p:spPr>
                <a:xfrm>
                  <a:off x="4273458" y="6020100"/>
                  <a:ext cx="54238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>
                  <a:extLst>
                    <a:ext uri="{FF2B5EF4-FFF2-40B4-BE49-F238E27FC236}">
                      <a16:creationId xmlns:a16="http://schemas.microsoft.com/office/drawing/2014/main" id="{E68D38A0-E293-4DFD-8842-CD04F81ED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5840" y="6020100"/>
                  <a:ext cx="0" cy="2362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CuadroTexto 157">
                  <a:extLst>
                    <a:ext uri="{FF2B5EF4-FFF2-40B4-BE49-F238E27FC236}">
                      <a16:creationId xmlns:a16="http://schemas.microsoft.com/office/drawing/2014/main" id="{26BD5105-44B0-4D71-B438-0F5EB3E8C2DC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4130041" y="8400070"/>
                  <a:ext cx="5562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2000" dirty="0">
                      <a:solidFill>
                        <a:srgbClr val="1D617A"/>
                      </a:solidFill>
                      <a:latin typeface="Poppins Light"/>
                    </a:rPr>
                    <a:t>0</a:t>
                  </a:r>
                  <a:r>
                    <a:rPr lang="en-US" dirty="0">
                      <a:solidFill>
                        <a:srgbClr val="1D617A"/>
                      </a:solidFill>
                      <a:latin typeface="Poppins Light"/>
                    </a:rPr>
                    <a:t>  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2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3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4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5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6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7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8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      </a:t>
                  </a:r>
                  <a:r>
                    <a:rPr lang="en-US" sz="2400" dirty="0">
                      <a:solidFill>
                        <a:srgbClr val="1D617A"/>
                      </a:solidFill>
                      <a:latin typeface="Poppins Light"/>
                    </a:rPr>
                    <a:t>t</a:t>
                  </a:r>
                  <a:endParaRPr lang="es-AR" sz="2400" dirty="0"/>
                </a:p>
              </p:txBody>
            </p:sp>
          </p:grp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671F0B11-9AC8-40CA-A064-FC1E078ED8EC}"/>
                  </a:ext>
                </a:extLst>
              </p:cNvPr>
              <p:cNvSpPr txBox="1"/>
              <p:nvPr/>
            </p:nvSpPr>
            <p:spPr>
              <a:xfrm>
                <a:off x="9235440" y="53343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</p:grp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F21ACACF-2320-47B3-B8CB-7B3AB221479C}"/>
                </a:ext>
              </a:extLst>
            </p:cNvPr>
            <p:cNvSpPr txBox="1"/>
            <p:nvPr/>
          </p:nvSpPr>
          <p:spPr>
            <a:xfrm>
              <a:off x="3596081" y="5429190"/>
              <a:ext cx="1509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X (</a:t>
              </a:r>
              <a:r>
                <a:rPr lang="en-US" sz="2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s-AR" sz="2000" dirty="0"/>
                <a:t>) - - - - - 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0CFCF1D3-DCCD-4253-BC69-A54B8802264E}"/>
                </a:ext>
              </a:extLst>
            </p:cNvPr>
            <p:cNvSpPr txBox="1"/>
            <p:nvPr/>
          </p:nvSpPr>
          <p:spPr>
            <a:xfrm>
              <a:off x="3653793" y="5820045"/>
              <a:ext cx="107060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X (0)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154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6"/>
            <a:ext cx="15180995" cy="77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B93CBB43-7B19-4193-B708-D803D4EBD42B}"/>
              </a:ext>
            </a:extLst>
          </p:cNvPr>
          <p:cNvSpPr txBox="1"/>
          <p:nvPr/>
        </p:nvSpPr>
        <p:spPr>
          <a:xfrm>
            <a:off x="2133600" y="495300"/>
            <a:ext cx="9576539" cy="4039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Descomposición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de una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cualquiera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Lineal de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Impulsos</a:t>
            </a:r>
            <a:endParaRPr lang="en-US" sz="4400" b="1" u="sng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segundo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representación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incremental que forma x(t),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está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desplazado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D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y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33" name="Triángulo isósceles 132">
            <a:extLst>
              <a:ext uri="{FF2B5EF4-FFF2-40B4-BE49-F238E27FC236}">
                <a16:creationId xmlns:a16="http://schemas.microsoft.com/office/drawing/2014/main" id="{F4C7AC7A-8B84-4A63-BD35-11B4AE3439F5}"/>
              </a:ext>
            </a:extLst>
          </p:cNvPr>
          <p:cNvSpPr/>
          <p:nvPr/>
        </p:nvSpPr>
        <p:spPr>
          <a:xfrm flipH="1">
            <a:off x="4191000" y="3314700"/>
            <a:ext cx="200614" cy="166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F3E6C64-40E9-42A5-A9AD-0C4813FD7A8D}"/>
              </a:ext>
            </a:extLst>
          </p:cNvPr>
          <p:cNvGrpSpPr/>
          <p:nvPr/>
        </p:nvGrpSpPr>
        <p:grpSpPr>
          <a:xfrm>
            <a:off x="11783320" y="-264486"/>
            <a:ext cx="6673852" cy="5535302"/>
            <a:chOff x="10367525" y="2466863"/>
            <a:chExt cx="7234675" cy="689536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F6716C6-BE3E-456D-97B5-8984F3E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7525" y="2466863"/>
              <a:ext cx="6986575" cy="6895367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B4D0958-E9D5-4A38-9AE2-DA469D7AEB4F}"/>
                </a:ext>
              </a:extLst>
            </p:cNvPr>
            <p:cNvSpPr txBox="1"/>
            <p:nvPr/>
          </p:nvSpPr>
          <p:spPr>
            <a:xfrm>
              <a:off x="11082677" y="3571933"/>
              <a:ext cx="5918494" cy="4102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Recordemos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incremental del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91A4757B-2983-4228-BC2A-FC5DD82E3BAB}"/>
                </a:ext>
              </a:extLst>
            </p:cNvPr>
            <p:cNvGrpSpPr/>
            <p:nvPr/>
          </p:nvGrpSpPr>
          <p:grpSpPr>
            <a:xfrm>
              <a:off x="11684396" y="5383741"/>
              <a:ext cx="5917804" cy="2655359"/>
              <a:chOff x="11684396" y="5383741"/>
              <a:chExt cx="5917804" cy="2655359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F2F0201C-62DE-4FF2-AA19-1E22C9C4F955}"/>
                  </a:ext>
                </a:extLst>
              </p:cNvPr>
              <p:cNvGrpSpPr/>
              <p:nvPr/>
            </p:nvGrpSpPr>
            <p:grpSpPr>
              <a:xfrm>
                <a:off x="11684396" y="6004560"/>
                <a:ext cx="2656444" cy="2034540"/>
                <a:chOff x="11684396" y="5448300"/>
                <a:chExt cx="2565004" cy="1905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E33E2577-A261-4EBA-BD1B-63AB560B5C1D}"/>
                    </a:ext>
                  </a:extLst>
                </p:cNvPr>
                <p:cNvGrpSpPr/>
                <p:nvPr/>
              </p:nvGrpSpPr>
              <p:grpSpPr>
                <a:xfrm>
                  <a:off x="11684396" y="5600700"/>
                  <a:ext cx="2403599" cy="1752600"/>
                  <a:chOff x="11684396" y="5600700"/>
                  <a:chExt cx="2403599" cy="1752600"/>
                </a:xfrm>
              </p:grpSpPr>
              <p:cxnSp>
                <p:nvCxnSpPr>
                  <p:cNvPr id="18" name="Conector recto 17">
                    <a:extLst>
                      <a:ext uri="{FF2B5EF4-FFF2-40B4-BE49-F238E27FC236}">
                        <a16:creationId xmlns:a16="http://schemas.microsoft.com/office/drawing/2014/main" id="{77EBFD80-FCAD-4506-B37C-1E88FC340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5600700"/>
                    <a:ext cx="0" cy="1752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6CC1B0CE-B31C-4098-88A2-3A5FE5A3E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63400" y="6876298"/>
                    <a:ext cx="1829823" cy="198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2B30B684-F54E-4908-BA44-0B35316DC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6057900"/>
                    <a:ext cx="533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>
                    <a:extLst>
                      <a:ext uri="{FF2B5EF4-FFF2-40B4-BE49-F238E27FC236}">
                        <a16:creationId xmlns:a16="http://schemas.microsoft.com/office/drawing/2014/main" id="{634D0E19-9079-4D94-B251-5B720DDA3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30200" y="6057900"/>
                    <a:ext cx="0" cy="838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D8F6898A-9172-40B5-9A42-E7F43443600E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1684396" y="5914472"/>
                    <a:ext cx="897203" cy="497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1/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</a:t>
                    </a:r>
                    <a:endParaRPr lang="es-AR" sz="2400" dirty="0"/>
                  </a:p>
                </p:txBody>
              </p:sp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6736D2E2-BEC7-440B-A17C-68B5477F7E1B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609705" y="6876298"/>
                    <a:ext cx="1478290" cy="432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1D617A"/>
                        </a:solidFill>
                        <a:latin typeface="Poppins Light"/>
                      </a:rPr>
                      <a:t>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    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endParaRPr lang="es-AR" sz="2400" dirty="0"/>
                  </a:p>
                </p:txBody>
              </p:sp>
            </p:grpSp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461F5745-2E7A-4363-9127-007C97FBFDA6}"/>
                    </a:ext>
                  </a:extLst>
                </p:cNvPr>
                <p:cNvSpPr txBox="1"/>
                <p:nvPr/>
              </p:nvSpPr>
              <p:spPr>
                <a:xfrm>
                  <a:off x="12984480" y="5448300"/>
                  <a:ext cx="1264920" cy="61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(t)</a:t>
                  </a:r>
                  <a:endParaRPr lang="es-AR" sz="2800" dirty="0"/>
                </a:p>
              </p:txBody>
            </p:sp>
          </p:grpSp>
          <p:sp>
            <p:nvSpPr>
              <p:cNvPr id="35" name="Abrir llave 34">
                <a:extLst>
                  <a:ext uri="{FF2B5EF4-FFF2-40B4-BE49-F238E27FC236}">
                    <a16:creationId xmlns:a16="http://schemas.microsoft.com/office/drawing/2014/main" id="{5D6BE917-4817-423E-8A89-B3E633143342}"/>
                  </a:ext>
                </a:extLst>
              </p:cNvPr>
              <p:cNvSpPr/>
              <p:nvPr/>
            </p:nvSpPr>
            <p:spPr>
              <a:xfrm>
                <a:off x="14218921" y="5383741"/>
                <a:ext cx="335279" cy="158855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86F2B34-F077-420D-A507-0430B3D03DB7}"/>
                  </a:ext>
                </a:extLst>
              </p:cNvPr>
              <p:cNvSpPr txBox="1"/>
              <p:nvPr/>
            </p:nvSpPr>
            <p:spPr>
              <a:xfrm rot="10800000" flipH="1" flipV="1">
                <a:off x="14340840" y="5498623"/>
                <a:ext cx="3261360" cy="531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1/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 0 &lt; t &lt;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D</a:t>
                </a:r>
                <a:endParaRPr lang="es-AR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257556-4255-4376-9497-3671ECE0BA6C}"/>
                  </a:ext>
                </a:extLst>
              </p:cNvPr>
              <p:cNvSpPr txBox="1"/>
              <p:nvPr/>
            </p:nvSpPr>
            <p:spPr>
              <a:xfrm rot="10800000" flipH="1" flipV="1">
                <a:off x="14325599" y="6154418"/>
                <a:ext cx="3093091" cy="85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       	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dirty="0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C7E7D16-69B4-4F28-83C0-D719604A1A4D}"/>
              </a:ext>
            </a:extLst>
          </p:cNvPr>
          <p:cNvGrpSpPr/>
          <p:nvPr/>
        </p:nvGrpSpPr>
        <p:grpSpPr>
          <a:xfrm>
            <a:off x="11954285" y="4190398"/>
            <a:ext cx="6502887" cy="6287102"/>
            <a:chOff x="10380627" y="2510483"/>
            <a:chExt cx="6459574" cy="6287102"/>
          </a:xfrm>
        </p:grpSpPr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C8A807E0-7F9C-421F-BA25-95530241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0627" y="2510483"/>
              <a:ext cx="6459574" cy="6287102"/>
            </a:xfrm>
            <a:prstGeom prst="rect">
              <a:avLst/>
            </a:prstGeom>
          </p:spPr>
        </p:pic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CF47DE43-0D89-4428-B707-8568017E9651}"/>
                </a:ext>
              </a:extLst>
            </p:cNvPr>
            <p:cNvGrpSpPr/>
            <p:nvPr/>
          </p:nvGrpSpPr>
          <p:grpSpPr>
            <a:xfrm>
              <a:off x="11049000" y="3695700"/>
              <a:ext cx="5644165" cy="3608735"/>
              <a:chOff x="1737360" y="4190700"/>
              <a:chExt cx="7051241" cy="4538492"/>
            </a:xfrm>
          </p:grpSpPr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1A10C7C4-E91B-4A5A-AEF0-94C3DE911ACE}"/>
                  </a:ext>
                </a:extLst>
              </p:cNvPr>
              <p:cNvCxnSpPr/>
              <p:nvPr/>
            </p:nvCxnSpPr>
            <p:spPr>
              <a:xfrm flipH="1">
                <a:off x="2406727" y="41907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FDC83B78-747E-44C1-AE7C-EA84F0352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8800" y="82677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431B7E8E-F110-4A05-A106-ECC32F9C53F1}"/>
                  </a:ext>
                </a:extLst>
              </p:cNvPr>
              <p:cNvSpPr/>
              <p:nvPr/>
            </p:nvSpPr>
            <p:spPr>
              <a:xfrm>
                <a:off x="1737360" y="44759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28E7298-76A4-4329-B465-754008AAE2B7}"/>
                  </a:ext>
                </a:extLst>
              </p:cNvPr>
              <p:cNvCxnSpPr/>
              <p:nvPr/>
            </p:nvCxnSpPr>
            <p:spPr>
              <a:xfrm>
                <a:off x="2429418" y="5905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C83F68C3-3C6B-46DC-8C4B-ED27624368C6}"/>
                  </a:ext>
                </a:extLst>
              </p:cNvPr>
              <p:cNvCxnSpPr/>
              <p:nvPr/>
            </p:nvCxnSpPr>
            <p:spPr>
              <a:xfrm>
                <a:off x="2971800" y="5552927"/>
                <a:ext cx="0" cy="2714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560389F8-6A34-409D-8E4B-F45920B09E1C}"/>
                  </a:ext>
                </a:extLst>
              </p:cNvPr>
              <p:cNvCxnSpPr/>
              <p:nvPr/>
            </p:nvCxnSpPr>
            <p:spPr>
              <a:xfrm>
                <a:off x="2962818" y="5524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B1BEBE93-084E-4854-B699-6255FA913E88}"/>
                  </a:ext>
                </a:extLst>
              </p:cNvPr>
              <p:cNvCxnSpPr/>
              <p:nvPr/>
            </p:nvCxnSpPr>
            <p:spPr>
              <a:xfrm>
                <a:off x="4038600" y="4914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FC49F3CD-4E7D-493E-AE2C-68601D252F62}"/>
                  </a:ext>
                </a:extLst>
              </p:cNvPr>
              <p:cNvCxnSpPr/>
              <p:nvPr/>
            </p:nvCxnSpPr>
            <p:spPr>
              <a:xfrm>
                <a:off x="3496218" y="5219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6AEA17D0-6598-4F6C-959E-1B9F5A77B8BD}"/>
                  </a:ext>
                </a:extLst>
              </p:cNvPr>
              <p:cNvCxnSpPr/>
              <p:nvPr/>
            </p:nvCxnSpPr>
            <p:spPr>
              <a:xfrm>
                <a:off x="4563018" y="46863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092924D3-0976-478E-AB5A-327661761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44861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0D017D89-614F-4623-8E32-33F23BB8C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9309" y="4638527"/>
                <a:ext cx="22691" cy="3629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51525581-A26A-49DC-AE60-9223119EB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5171927"/>
                <a:ext cx="0" cy="3095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55D9DD4A-A367-41CC-9BF9-8CE8FC302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600" y="4914900"/>
                <a:ext cx="0" cy="335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4BC59BB1-F269-405C-A9D8-CA9268811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800" y="45623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6246674B-D479-4B6C-B45E-8D18F1217D2E}"/>
                  </a:ext>
                </a:extLst>
              </p:cNvPr>
              <p:cNvCxnSpPr/>
              <p:nvPr/>
            </p:nvCxnSpPr>
            <p:spPr>
              <a:xfrm>
                <a:off x="50964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20FC66CA-2641-44A3-B643-449B7B25D17D}"/>
                  </a:ext>
                </a:extLst>
              </p:cNvPr>
              <p:cNvCxnSpPr/>
              <p:nvPr/>
            </p:nvCxnSpPr>
            <p:spPr>
              <a:xfrm>
                <a:off x="56298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F8120837-12D6-40F3-AE73-B6DC30A8C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533900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1E6A1F3E-84D7-4823-9FA3-9C43C8C2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600" y="4790927"/>
                <a:ext cx="0" cy="347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9861F6AE-88B9-474B-A404-E629B10DDFF4}"/>
                  </a:ext>
                </a:extLst>
              </p:cNvPr>
              <p:cNvCxnSpPr/>
              <p:nvPr/>
            </p:nvCxnSpPr>
            <p:spPr>
              <a:xfrm>
                <a:off x="6172200" y="4762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F0E59920-0C27-4063-9664-4576A089AA33}"/>
                  </a:ext>
                </a:extLst>
              </p:cNvPr>
              <p:cNvSpPr txBox="1"/>
              <p:nvPr/>
            </p:nvSpPr>
            <p:spPr>
              <a:xfrm rot="10800000" flipH="1" flipV="1">
                <a:off x="2286001" y="8303413"/>
                <a:ext cx="5562599" cy="4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 0    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3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4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5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6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7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8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1600" dirty="0"/>
              </a:p>
            </p:txBody>
          </p: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C24C454C-72D2-484C-9E1A-1D8BCD9BA576}"/>
                  </a:ext>
                </a:extLst>
              </p:cNvPr>
              <p:cNvSpPr txBox="1"/>
              <p:nvPr/>
            </p:nvSpPr>
            <p:spPr>
              <a:xfrm>
                <a:off x="7391400" y="52197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E87A9006-EF93-4A0E-96F2-A9C601B28C9F}"/>
                  </a:ext>
                </a:extLst>
              </p:cNvPr>
              <p:cNvGrpSpPr/>
              <p:nvPr/>
            </p:nvGrpSpPr>
            <p:grpSpPr>
              <a:xfrm>
                <a:off x="7543799" y="6692920"/>
                <a:ext cx="1244802" cy="795184"/>
                <a:chOff x="6644639" y="4358640"/>
                <a:chExt cx="1244802" cy="795184"/>
              </a:xfrm>
            </p:grpSpPr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05AF5C35-3243-41D7-82B9-1390D80FB272}"/>
                    </a:ext>
                  </a:extLst>
                </p:cNvPr>
                <p:cNvSpPr txBox="1"/>
                <p:nvPr/>
              </p:nvSpPr>
              <p:spPr>
                <a:xfrm>
                  <a:off x="6644639" y="4495801"/>
                  <a:ext cx="1244802" cy="658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x(t)</a:t>
                  </a:r>
                  <a:endParaRPr lang="es-AR" sz="2800" dirty="0"/>
                </a:p>
              </p:txBody>
            </p:sp>
            <p:sp>
              <p:nvSpPr>
                <p:cNvPr id="88" name="Triángulo isósceles 87">
                  <a:extLst>
                    <a:ext uri="{FF2B5EF4-FFF2-40B4-BE49-F238E27FC236}">
                      <a16:creationId xmlns:a16="http://schemas.microsoft.com/office/drawing/2014/main" id="{5913B832-8474-4928-9E32-108A1C9CE879}"/>
                    </a:ext>
                  </a:extLst>
                </p:cNvPr>
                <p:cNvSpPr/>
                <p:nvPr/>
              </p:nvSpPr>
              <p:spPr>
                <a:xfrm>
                  <a:off x="6705598" y="4358640"/>
                  <a:ext cx="243839" cy="1371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92" name="Flecha: a la derecha 91">
                <a:extLst>
                  <a:ext uri="{FF2B5EF4-FFF2-40B4-BE49-F238E27FC236}">
                    <a16:creationId xmlns:a16="http://schemas.microsoft.com/office/drawing/2014/main" id="{FE776C9E-BF3E-4F53-8ABA-08994BC1003B}"/>
                  </a:ext>
                </a:extLst>
              </p:cNvPr>
              <p:cNvSpPr/>
              <p:nvPr/>
            </p:nvSpPr>
            <p:spPr>
              <a:xfrm>
                <a:off x="6714582" y="6910313"/>
                <a:ext cx="692051" cy="3198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999CF96-27E3-426F-8BF5-A8F8CF718B25}"/>
              </a:ext>
            </a:extLst>
          </p:cNvPr>
          <p:cNvGrpSpPr/>
          <p:nvPr/>
        </p:nvGrpSpPr>
        <p:grpSpPr>
          <a:xfrm>
            <a:off x="152400" y="4986159"/>
            <a:ext cx="3039295" cy="4576941"/>
            <a:chOff x="-76199" y="4229101"/>
            <a:chExt cx="3019052" cy="4576941"/>
          </a:xfrm>
        </p:grpSpPr>
        <p:pic>
          <p:nvPicPr>
            <p:cNvPr id="135" name="Imagen 134">
              <a:extLst>
                <a:ext uri="{FF2B5EF4-FFF2-40B4-BE49-F238E27FC236}">
                  <a16:creationId xmlns:a16="http://schemas.microsoft.com/office/drawing/2014/main" id="{8523C210-EE1F-4FA0-938F-7B74C38A1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76199" y="4229101"/>
              <a:ext cx="3019052" cy="2979638"/>
            </a:xfrm>
            <a:prstGeom prst="rect">
              <a:avLst/>
            </a:prstGeom>
          </p:spPr>
        </p:pic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B667A307-04B9-4BF0-A244-CC75351085E4}"/>
                </a:ext>
              </a:extLst>
            </p:cNvPr>
            <p:cNvSpPr txBox="1"/>
            <p:nvPr/>
          </p:nvSpPr>
          <p:spPr>
            <a:xfrm>
              <a:off x="157386" y="5040336"/>
              <a:ext cx="2540589" cy="376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Area de un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rectángulo</a:t>
              </a:r>
              <a:endParaRPr lang="en-US" sz="24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Base x Altura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pPr algn="ctr"/>
              <a:endParaRPr lang="es-AR" sz="3200" dirty="0"/>
            </a:p>
          </p:txBody>
        </p:sp>
      </p:grp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BCA3DD53-5D03-4367-BF79-BB3E3CCFD88B}"/>
              </a:ext>
            </a:extLst>
          </p:cNvPr>
          <p:cNvSpPr txBox="1"/>
          <p:nvPr/>
        </p:nvSpPr>
        <p:spPr>
          <a:xfrm>
            <a:off x="1905000" y="9105900"/>
            <a:ext cx="813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El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segundo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:     x(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). </a:t>
            </a:r>
            <a:r>
              <a:rPr lang="en-US" sz="28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baseline="-250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(t-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 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   </a:t>
            </a:r>
            <a:r>
              <a:rPr lang="es-AR" sz="2800" dirty="0"/>
              <a:t>	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641C825-EC07-4775-848B-C86BF8CD3BA8}"/>
              </a:ext>
            </a:extLst>
          </p:cNvPr>
          <p:cNvGrpSpPr/>
          <p:nvPr/>
        </p:nvGrpSpPr>
        <p:grpSpPr>
          <a:xfrm>
            <a:off x="3449368" y="4305300"/>
            <a:ext cx="7157672" cy="4594860"/>
            <a:chOff x="3449368" y="4305300"/>
            <a:chExt cx="6913832" cy="4556435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A948C8-8092-46C1-86E0-F6D389AC22D6}"/>
                </a:ext>
              </a:extLst>
            </p:cNvPr>
            <p:cNvGrpSpPr/>
            <p:nvPr/>
          </p:nvGrpSpPr>
          <p:grpSpPr>
            <a:xfrm>
              <a:off x="3581400" y="4305300"/>
              <a:ext cx="6781800" cy="4556435"/>
              <a:chOff x="3581400" y="4305300"/>
              <a:chExt cx="6781800" cy="4556435"/>
            </a:xfrm>
          </p:grpSpPr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9E8C4102-7825-4610-B2F1-6D42F4A3F752}"/>
                  </a:ext>
                </a:extLst>
              </p:cNvPr>
              <p:cNvCxnSpPr/>
              <p:nvPr/>
            </p:nvCxnSpPr>
            <p:spPr>
              <a:xfrm flipH="1">
                <a:off x="4250767" y="43053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>
                <a:extLst>
                  <a:ext uri="{FF2B5EF4-FFF2-40B4-BE49-F238E27FC236}">
                    <a16:creationId xmlns:a16="http://schemas.microsoft.com/office/drawing/2014/main" id="{8971AE8F-9188-494A-AC73-AA9CFA47B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2840" y="83823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573B4F89-2947-45E9-91DD-5D09A9D34DDC}"/>
                  </a:ext>
                </a:extLst>
              </p:cNvPr>
              <p:cNvSpPr/>
              <p:nvPr/>
            </p:nvSpPr>
            <p:spPr>
              <a:xfrm>
                <a:off x="3581400" y="45905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2EDAD083-1A57-44C3-93FA-F772D6E9F303}"/>
                  </a:ext>
                </a:extLst>
              </p:cNvPr>
              <p:cNvCxnSpPr/>
              <p:nvPr/>
            </p:nvCxnSpPr>
            <p:spPr>
              <a:xfrm>
                <a:off x="4867818" y="5600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E68D38A0-E293-4DFD-8842-CD04F81ED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5840" y="5610521"/>
                <a:ext cx="0" cy="27717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26BD5105-44B0-4D71-B438-0F5EB3E8C2DC}"/>
                  </a:ext>
                </a:extLst>
              </p:cNvPr>
              <p:cNvSpPr txBox="1"/>
              <p:nvPr/>
            </p:nvSpPr>
            <p:spPr>
              <a:xfrm rot="10800000" flipH="1" flipV="1">
                <a:off x="4130041" y="8400070"/>
                <a:ext cx="55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0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  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3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4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5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6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7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8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2400" dirty="0"/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671F0B11-9AC8-40CA-A064-FC1E078ED8EC}"/>
                  </a:ext>
                </a:extLst>
              </p:cNvPr>
              <p:cNvSpPr txBox="1"/>
              <p:nvPr/>
            </p:nvSpPr>
            <p:spPr>
              <a:xfrm>
                <a:off x="9235440" y="53343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93BA1FB0-DBB4-4B9F-A067-703D991AD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200" y="5600700"/>
                <a:ext cx="0" cy="27717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BFE925CB-213B-4D90-AFE0-3CF46DAEE416}"/>
                </a:ext>
              </a:extLst>
            </p:cNvPr>
            <p:cNvSpPr txBox="1"/>
            <p:nvPr/>
          </p:nvSpPr>
          <p:spPr>
            <a:xfrm>
              <a:off x="3596081" y="5429190"/>
              <a:ext cx="1509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X (</a:t>
              </a:r>
              <a:r>
                <a:rPr lang="en-US" sz="2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s-AR" sz="2000" dirty="0"/>
                <a:t>) - - - - - 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D98AF2FE-BB47-4137-9656-CAADC5D53814}"/>
                </a:ext>
              </a:extLst>
            </p:cNvPr>
            <p:cNvSpPr txBox="1"/>
            <p:nvPr/>
          </p:nvSpPr>
          <p:spPr>
            <a:xfrm>
              <a:off x="3449368" y="5048190"/>
              <a:ext cx="2265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X (2</a:t>
              </a:r>
              <a:r>
                <a:rPr lang="en-US" sz="2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s-AR" sz="2000" dirty="0"/>
                <a:t>) - - - - - - - - -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189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6"/>
            <a:ext cx="15180995" cy="77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B93CBB43-7B19-4193-B708-D803D4EBD42B}"/>
              </a:ext>
            </a:extLst>
          </p:cNvPr>
          <p:cNvSpPr txBox="1"/>
          <p:nvPr/>
        </p:nvSpPr>
        <p:spPr>
          <a:xfrm>
            <a:off x="2133600" y="495300"/>
            <a:ext cx="9576539" cy="4039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Descomposición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de una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cualquiera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Lineal de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Impulsos</a:t>
            </a:r>
            <a:endParaRPr lang="en-US" sz="4400" b="1" u="sng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tercer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representación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incremental que forma x(t),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está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desplazado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2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D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y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33" name="Triángulo isósceles 132">
            <a:extLst>
              <a:ext uri="{FF2B5EF4-FFF2-40B4-BE49-F238E27FC236}">
                <a16:creationId xmlns:a16="http://schemas.microsoft.com/office/drawing/2014/main" id="{F4C7AC7A-8B84-4A63-BD35-11B4AE3439F5}"/>
              </a:ext>
            </a:extLst>
          </p:cNvPr>
          <p:cNvSpPr/>
          <p:nvPr/>
        </p:nvSpPr>
        <p:spPr>
          <a:xfrm flipH="1">
            <a:off x="4191000" y="3314700"/>
            <a:ext cx="200614" cy="166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F3E6C64-40E9-42A5-A9AD-0C4813FD7A8D}"/>
              </a:ext>
            </a:extLst>
          </p:cNvPr>
          <p:cNvGrpSpPr/>
          <p:nvPr/>
        </p:nvGrpSpPr>
        <p:grpSpPr>
          <a:xfrm>
            <a:off x="11783320" y="-264486"/>
            <a:ext cx="6673852" cy="5535302"/>
            <a:chOff x="10367525" y="2466863"/>
            <a:chExt cx="7234675" cy="689536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F6716C6-BE3E-456D-97B5-8984F3E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7525" y="2466863"/>
              <a:ext cx="6986575" cy="6895367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B4D0958-E9D5-4A38-9AE2-DA469D7AEB4F}"/>
                </a:ext>
              </a:extLst>
            </p:cNvPr>
            <p:cNvSpPr txBox="1"/>
            <p:nvPr/>
          </p:nvSpPr>
          <p:spPr>
            <a:xfrm>
              <a:off x="11082677" y="3571933"/>
              <a:ext cx="5918494" cy="4102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Recordemos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incremental del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91A4757B-2983-4228-BC2A-FC5DD82E3BAB}"/>
                </a:ext>
              </a:extLst>
            </p:cNvPr>
            <p:cNvGrpSpPr/>
            <p:nvPr/>
          </p:nvGrpSpPr>
          <p:grpSpPr>
            <a:xfrm>
              <a:off x="11684396" y="5383741"/>
              <a:ext cx="5917804" cy="2655359"/>
              <a:chOff x="11684396" y="5383741"/>
              <a:chExt cx="5917804" cy="2655359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F2F0201C-62DE-4FF2-AA19-1E22C9C4F955}"/>
                  </a:ext>
                </a:extLst>
              </p:cNvPr>
              <p:cNvGrpSpPr/>
              <p:nvPr/>
            </p:nvGrpSpPr>
            <p:grpSpPr>
              <a:xfrm>
                <a:off x="11684396" y="6004560"/>
                <a:ext cx="2656444" cy="2034540"/>
                <a:chOff x="11684396" y="5448300"/>
                <a:chExt cx="2565004" cy="1905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E33E2577-A261-4EBA-BD1B-63AB560B5C1D}"/>
                    </a:ext>
                  </a:extLst>
                </p:cNvPr>
                <p:cNvGrpSpPr/>
                <p:nvPr/>
              </p:nvGrpSpPr>
              <p:grpSpPr>
                <a:xfrm>
                  <a:off x="11684396" y="5600700"/>
                  <a:ext cx="2403599" cy="1752600"/>
                  <a:chOff x="11684396" y="5600700"/>
                  <a:chExt cx="2403599" cy="1752600"/>
                </a:xfrm>
              </p:grpSpPr>
              <p:cxnSp>
                <p:nvCxnSpPr>
                  <p:cNvPr id="18" name="Conector recto 17">
                    <a:extLst>
                      <a:ext uri="{FF2B5EF4-FFF2-40B4-BE49-F238E27FC236}">
                        <a16:creationId xmlns:a16="http://schemas.microsoft.com/office/drawing/2014/main" id="{77EBFD80-FCAD-4506-B37C-1E88FC340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5600700"/>
                    <a:ext cx="0" cy="1752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6CC1B0CE-B31C-4098-88A2-3A5FE5A3E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63400" y="6876298"/>
                    <a:ext cx="1829823" cy="198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2B30B684-F54E-4908-BA44-0B35316DC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6057900"/>
                    <a:ext cx="533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>
                    <a:extLst>
                      <a:ext uri="{FF2B5EF4-FFF2-40B4-BE49-F238E27FC236}">
                        <a16:creationId xmlns:a16="http://schemas.microsoft.com/office/drawing/2014/main" id="{634D0E19-9079-4D94-B251-5B720DDA3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30200" y="6057900"/>
                    <a:ext cx="0" cy="838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D8F6898A-9172-40B5-9A42-E7F43443600E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1684396" y="5914472"/>
                    <a:ext cx="897203" cy="497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1/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</a:t>
                    </a:r>
                    <a:endParaRPr lang="es-AR" sz="2400" dirty="0"/>
                  </a:p>
                </p:txBody>
              </p:sp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6736D2E2-BEC7-440B-A17C-68B5477F7E1B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609705" y="6876298"/>
                    <a:ext cx="1478290" cy="432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1D617A"/>
                        </a:solidFill>
                        <a:latin typeface="Poppins Light"/>
                      </a:rPr>
                      <a:t>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    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endParaRPr lang="es-AR" sz="2400" dirty="0"/>
                  </a:p>
                </p:txBody>
              </p:sp>
            </p:grpSp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461F5745-2E7A-4363-9127-007C97FBFDA6}"/>
                    </a:ext>
                  </a:extLst>
                </p:cNvPr>
                <p:cNvSpPr txBox="1"/>
                <p:nvPr/>
              </p:nvSpPr>
              <p:spPr>
                <a:xfrm>
                  <a:off x="12984480" y="5448300"/>
                  <a:ext cx="1264920" cy="61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(t)</a:t>
                  </a:r>
                  <a:endParaRPr lang="es-AR" sz="2800" dirty="0"/>
                </a:p>
              </p:txBody>
            </p:sp>
          </p:grpSp>
          <p:sp>
            <p:nvSpPr>
              <p:cNvPr id="35" name="Abrir llave 34">
                <a:extLst>
                  <a:ext uri="{FF2B5EF4-FFF2-40B4-BE49-F238E27FC236}">
                    <a16:creationId xmlns:a16="http://schemas.microsoft.com/office/drawing/2014/main" id="{5D6BE917-4817-423E-8A89-B3E633143342}"/>
                  </a:ext>
                </a:extLst>
              </p:cNvPr>
              <p:cNvSpPr/>
              <p:nvPr/>
            </p:nvSpPr>
            <p:spPr>
              <a:xfrm>
                <a:off x="14218921" y="5383741"/>
                <a:ext cx="335279" cy="158855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86F2B34-F077-420D-A507-0430B3D03DB7}"/>
                  </a:ext>
                </a:extLst>
              </p:cNvPr>
              <p:cNvSpPr txBox="1"/>
              <p:nvPr/>
            </p:nvSpPr>
            <p:spPr>
              <a:xfrm rot="10800000" flipH="1" flipV="1">
                <a:off x="14340840" y="5498623"/>
                <a:ext cx="3261360" cy="531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1/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 0 &lt; t &lt;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D</a:t>
                </a:r>
                <a:endParaRPr lang="es-AR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257556-4255-4376-9497-3671ECE0BA6C}"/>
                  </a:ext>
                </a:extLst>
              </p:cNvPr>
              <p:cNvSpPr txBox="1"/>
              <p:nvPr/>
            </p:nvSpPr>
            <p:spPr>
              <a:xfrm rot="10800000" flipH="1" flipV="1">
                <a:off x="14325599" y="6154418"/>
                <a:ext cx="3093091" cy="85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       	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dirty="0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C7E7D16-69B4-4F28-83C0-D719604A1A4D}"/>
              </a:ext>
            </a:extLst>
          </p:cNvPr>
          <p:cNvGrpSpPr/>
          <p:nvPr/>
        </p:nvGrpSpPr>
        <p:grpSpPr>
          <a:xfrm>
            <a:off x="11954285" y="4190398"/>
            <a:ext cx="6502887" cy="6287102"/>
            <a:chOff x="10380627" y="2510483"/>
            <a:chExt cx="6459574" cy="6287102"/>
          </a:xfrm>
        </p:grpSpPr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C8A807E0-7F9C-421F-BA25-95530241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0627" y="2510483"/>
              <a:ext cx="6459574" cy="6287102"/>
            </a:xfrm>
            <a:prstGeom prst="rect">
              <a:avLst/>
            </a:prstGeom>
          </p:spPr>
        </p:pic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CF47DE43-0D89-4428-B707-8568017E9651}"/>
                </a:ext>
              </a:extLst>
            </p:cNvPr>
            <p:cNvGrpSpPr/>
            <p:nvPr/>
          </p:nvGrpSpPr>
          <p:grpSpPr>
            <a:xfrm>
              <a:off x="11049000" y="3695700"/>
              <a:ext cx="5644165" cy="3608735"/>
              <a:chOff x="1737360" y="4190700"/>
              <a:chExt cx="7051241" cy="4538492"/>
            </a:xfrm>
          </p:grpSpPr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1A10C7C4-E91B-4A5A-AEF0-94C3DE911ACE}"/>
                  </a:ext>
                </a:extLst>
              </p:cNvPr>
              <p:cNvCxnSpPr/>
              <p:nvPr/>
            </p:nvCxnSpPr>
            <p:spPr>
              <a:xfrm flipH="1">
                <a:off x="2406727" y="41907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FDC83B78-747E-44C1-AE7C-EA84F0352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8800" y="82677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431B7E8E-F110-4A05-A106-ECC32F9C53F1}"/>
                  </a:ext>
                </a:extLst>
              </p:cNvPr>
              <p:cNvSpPr/>
              <p:nvPr/>
            </p:nvSpPr>
            <p:spPr>
              <a:xfrm>
                <a:off x="1737360" y="44759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28E7298-76A4-4329-B465-754008AAE2B7}"/>
                  </a:ext>
                </a:extLst>
              </p:cNvPr>
              <p:cNvCxnSpPr/>
              <p:nvPr/>
            </p:nvCxnSpPr>
            <p:spPr>
              <a:xfrm>
                <a:off x="2429418" y="5905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C83F68C3-3C6B-46DC-8C4B-ED27624368C6}"/>
                  </a:ext>
                </a:extLst>
              </p:cNvPr>
              <p:cNvCxnSpPr/>
              <p:nvPr/>
            </p:nvCxnSpPr>
            <p:spPr>
              <a:xfrm>
                <a:off x="2971800" y="5552927"/>
                <a:ext cx="0" cy="2714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560389F8-6A34-409D-8E4B-F45920B09E1C}"/>
                  </a:ext>
                </a:extLst>
              </p:cNvPr>
              <p:cNvCxnSpPr/>
              <p:nvPr/>
            </p:nvCxnSpPr>
            <p:spPr>
              <a:xfrm>
                <a:off x="2962818" y="5524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B1BEBE93-084E-4854-B699-6255FA913E88}"/>
                  </a:ext>
                </a:extLst>
              </p:cNvPr>
              <p:cNvCxnSpPr/>
              <p:nvPr/>
            </p:nvCxnSpPr>
            <p:spPr>
              <a:xfrm>
                <a:off x="4038600" y="4914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FC49F3CD-4E7D-493E-AE2C-68601D252F62}"/>
                  </a:ext>
                </a:extLst>
              </p:cNvPr>
              <p:cNvCxnSpPr/>
              <p:nvPr/>
            </p:nvCxnSpPr>
            <p:spPr>
              <a:xfrm>
                <a:off x="3496218" y="5219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6AEA17D0-6598-4F6C-959E-1B9F5A77B8BD}"/>
                  </a:ext>
                </a:extLst>
              </p:cNvPr>
              <p:cNvCxnSpPr/>
              <p:nvPr/>
            </p:nvCxnSpPr>
            <p:spPr>
              <a:xfrm>
                <a:off x="4563018" y="46863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092924D3-0976-478E-AB5A-327661761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44861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0D017D89-614F-4623-8E32-33F23BB8C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9309" y="4638527"/>
                <a:ext cx="22691" cy="3629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51525581-A26A-49DC-AE60-9223119EB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5171927"/>
                <a:ext cx="0" cy="3095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55D9DD4A-A367-41CC-9BF9-8CE8FC302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600" y="4914900"/>
                <a:ext cx="0" cy="335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4BC59BB1-F269-405C-A9D8-CA9268811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800" y="45623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6246674B-D479-4B6C-B45E-8D18F1217D2E}"/>
                  </a:ext>
                </a:extLst>
              </p:cNvPr>
              <p:cNvCxnSpPr/>
              <p:nvPr/>
            </p:nvCxnSpPr>
            <p:spPr>
              <a:xfrm>
                <a:off x="50964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20FC66CA-2641-44A3-B643-449B7B25D17D}"/>
                  </a:ext>
                </a:extLst>
              </p:cNvPr>
              <p:cNvCxnSpPr/>
              <p:nvPr/>
            </p:nvCxnSpPr>
            <p:spPr>
              <a:xfrm>
                <a:off x="56298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F8120837-12D6-40F3-AE73-B6DC30A8C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533900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1E6A1F3E-84D7-4823-9FA3-9C43C8C2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600" y="4790927"/>
                <a:ext cx="0" cy="347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9861F6AE-88B9-474B-A404-E629B10DDFF4}"/>
                  </a:ext>
                </a:extLst>
              </p:cNvPr>
              <p:cNvCxnSpPr/>
              <p:nvPr/>
            </p:nvCxnSpPr>
            <p:spPr>
              <a:xfrm>
                <a:off x="6172200" y="4762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F0E59920-0C27-4063-9664-4576A089AA33}"/>
                  </a:ext>
                </a:extLst>
              </p:cNvPr>
              <p:cNvSpPr txBox="1"/>
              <p:nvPr/>
            </p:nvSpPr>
            <p:spPr>
              <a:xfrm rot="10800000" flipH="1" flipV="1">
                <a:off x="2286001" y="8303413"/>
                <a:ext cx="5562599" cy="4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 0    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3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4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5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6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7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8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1600" dirty="0"/>
              </a:p>
            </p:txBody>
          </p: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C24C454C-72D2-484C-9E1A-1D8BCD9BA576}"/>
                  </a:ext>
                </a:extLst>
              </p:cNvPr>
              <p:cNvSpPr txBox="1"/>
              <p:nvPr/>
            </p:nvSpPr>
            <p:spPr>
              <a:xfrm>
                <a:off x="7391400" y="52197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E87A9006-EF93-4A0E-96F2-A9C601B28C9F}"/>
                  </a:ext>
                </a:extLst>
              </p:cNvPr>
              <p:cNvGrpSpPr/>
              <p:nvPr/>
            </p:nvGrpSpPr>
            <p:grpSpPr>
              <a:xfrm>
                <a:off x="7543799" y="6692920"/>
                <a:ext cx="1244802" cy="795184"/>
                <a:chOff x="6644639" y="4358640"/>
                <a:chExt cx="1244802" cy="795184"/>
              </a:xfrm>
            </p:grpSpPr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05AF5C35-3243-41D7-82B9-1390D80FB272}"/>
                    </a:ext>
                  </a:extLst>
                </p:cNvPr>
                <p:cNvSpPr txBox="1"/>
                <p:nvPr/>
              </p:nvSpPr>
              <p:spPr>
                <a:xfrm>
                  <a:off x="6644639" y="4495801"/>
                  <a:ext cx="1244802" cy="658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x(t)</a:t>
                  </a:r>
                  <a:endParaRPr lang="es-AR" sz="2800" dirty="0"/>
                </a:p>
              </p:txBody>
            </p:sp>
            <p:sp>
              <p:nvSpPr>
                <p:cNvPr id="88" name="Triángulo isósceles 87">
                  <a:extLst>
                    <a:ext uri="{FF2B5EF4-FFF2-40B4-BE49-F238E27FC236}">
                      <a16:creationId xmlns:a16="http://schemas.microsoft.com/office/drawing/2014/main" id="{5913B832-8474-4928-9E32-108A1C9CE879}"/>
                    </a:ext>
                  </a:extLst>
                </p:cNvPr>
                <p:cNvSpPr/>
                <p:nvPr/>
              </p:nvSpPr>
              <p:spPr>
                <a:xfrm>
                  <a:off x="6705598" y="4358640"/>
                  <a:ext cx="243839" cy="1371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92" name="Flecha: a la derecha 91">
                <a:extLst>
                  <a:ext uri="{FF2B5EF4-FFF2-40B4-BE49-F238E27FC236}">
                    <a16:creationId xmlns:a16="http://schemas.microsoft.com/office/drawing/2014/main" id="{FE776C9E-BF3E-4F53-8ABA-08994BC1003B}"/>
                  </a:ext>
                </a:extLst>
              </p:cNvPr>
              <p:cNvSpPr/>
              <p:nvPr/>
            </p:nvSpPr>
            <p:spPr>
              <a:xfrm>
                <a:off x="6714582" y="6910313"/>
                <a:ext cx="692051" cy="3198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999CF96-27E3-426F-8BF5-A8F8CF718B25}"/>
              </a:ext>
            </a:extLst>
          </p:cNvPr>
          <p:cNvGrpSpPr/>
          <p:nvPr/>
        </p:nvGrpSpPr>
        <p:grpSpPr>
          <a:xfrm>
            <a:off x="152400" y="4986159"/>
            <a:ext cx="3039295" cy="4576941"/>
            <a:chOff x="-76199" y="4229101"/>
            <a:chExt cx="3019052" cy="4576941"/>
          </a:xfrm>
        </p:grpSpPr>
        <p:pic>
          <p:nvPicPr>
            <p:cNvPr id="135" name="Imagen 134">
              <a:extLst>
                <a:ext uri="{FF2B5EF4-FFF2-40B4-BE49-F238E27FC236}">
                  <a16:creationId xmlns:a16="http://schemas.microsoft.com/office/drawing/2014/main" id="{8523C210-EE1F-4FA0-938F-7B74C38A1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76199" y="4229101"/>
              <a:ext cx="3019052" cy="2979638"/>
            </a:xfrm>
            <a:prstGeom prst="rect">
              <a:avLst/>
            </a:prstGeom>
          </p:spPr>
        </p:pic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B667A307-04B9-4BF0-A244-CC75351085E4}"/>
                </a:ext>
              </a:extLst>
            </p:cNvPr>
            <p:cNvSpPr txBox="1"/>
            <p:nvPr/>
          </p:nvSpPr>
          <p:spPr>
            <a:xfrm>
              <a:off x="157386" y="5040336"/>
              <a:ext cx="2540589" cy="376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Area de un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rectángulo</a:t>
              </a:r>
              <a:endParaRPr lang="en-US" sz="24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Base x Altura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pPr algn="ctr"/>
              <a:endParaRPr lang="es-AR" sz="3200" dirty="0"/>
            </a:p>
          </p:txBody>
        </p:sp>
      </p:grp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BCA3DD53-5D03-4367-BF79-BB3E3CCFD88B}"/>
              </a:ext>
            </a:extLst>
          </p:cNvPr>
          <p:cNvSpPr txBox="1"/>
          <p:nvPr/>
        </p:nvSpPr>
        <p:spPr>
          <a:xfrm>
            <a:off x="1905000" y="9105900"/>
            <a:ext cx="813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El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tercer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:     x(2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). </a:t>
            </a:r>
            <a:r>
              <a:rPr lang="en-US" sz="28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baseline="-250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(t-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 2D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   </a:t>
            </a:r>
            <a:r>
              <a:rPr lang="es-AR" sz="2800" dirty="0"/>
              <a:t>	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825B560-23B6-4A2B-86FC-A437788C2514}"/>
              </a:ext>
            </a:extLst>
          </p:cNvPr>
          <p:cNvGrpSpPr/>
          <p:nvPr/>
        </p:nvGrpSpPr>
        <p:grpSpPr>
          <a:xfrm>
            <a:off x="3449368" y="4305300"/>
            <a:ext cx="7131546" cy="4642757"/>
            <a:chOff x="3449368" y="4305300"/>
            <a:chExt cx="7131546" cy="4642757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A3CA676-A208-4DDD-8EEE-C6331A2318D3}"/>
                </a:ext>
              </a:extLst>
            </p:cNvPr>
            <p:cNvGrpSpPr/>
            <p:nvPr/>
          </p:nvGrpSpPr>
          <p:grpSpPr>
            <a:xfrm>
              <a:off x="3581400" y="4305300"/>
              <a:ext cx="6999514" cy="4642757"/>
              <a:chOff x="3581400" y="4305300"/>
              <a:chExt cx="6781800" cy="4556435"/>
            </a:xfrm>
          </p:grpSpPr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9E8C4102-7825-4610-B2F1-6D42F4A3F752}"/>
                  </a:ext>
                </a:extLst>
              </p:cNvPr>
              <p:cNvCxnSpPr/>
              <p:nvPr/>
            </p:nvCxnSpPr>
            <p:spPr>
              <a:xfrm flipH="1">
                <a:off x="4250767" y="43053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>
                <a:extLst>
                  <a:ext uri="{FF2B5EF4-FFF2-40B4-BE49-F238E27FC236}">
                    <a16:creationId xmlns:a16="http://schemas.microsoft.com/office/drawing/2014/main" id="{8971AE8F-9188-494A-AC73-AA9CFA47B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2840" y="83823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573B4F89-2947-45E9-91DD-5D09A9D34DDC}"/>
                  </a:ext>
                </a:extLst>
              </p:cNvPr>
              <p:cNvSpPr/>
              <p:nvPr/>
            </p:nvSpPr>
            <p:spPr>
              <a:xfrm>
                <a:off x="3581400" y="45905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2EDAD083-1A57-44C3-93FA-F772D6E9F303}"/>
                  </a:ext>
                </a:extLst>
              </p:cNvPr>
              <p:cNvCxnSpPr/>
              <p:nvPr/>
            </p:nvCxnSpPr>
            <p:spPr>
              <a:xfrm>
                <a:off x="5410200" y="5219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26BD5105-44B0-4D71-B438-0F5EB3E8C2DC}"/>
                  </a:ext>
                </a:extLst>
              </p:cNvPr>
              <p:cNvSpPr txBox="1"/>
              <p:nvPr/>
            </p:nvSpPr>
            <p:spPr>
              <a:xfrm rot="10800000" flipH="1" flipV="1">
                <a:off x="4130041" y="8400070"/>
                <a:ext cx="55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0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  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3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4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5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6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7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8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2400" dirty="0"/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671F0B11-9AC8-40CA-A064-FC1E078ED8EC}"/>
                  </a:ext>
                </a:extLst>
              </p:cNvPr>
              <p:cNvSpPr txBox="1"/>
              <p:nvPr/>
            </p:nvSpPr>
            <p:spPr>
              <a:xfrm>
                <a:off x="9235440" y="53343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93BA1FB0-DBB4-4B9F-A067-703D991AD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200" y="5270816"/>
                <a:ext cx="0" cy="3101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672D5BED-7D60-46C0-8C3E-6B8C89026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5242237"/>
                <a:ext cx="0" cy="3101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0722ED3A-474A-468F-B27A-DE8DF25F5F90}"/>
                </a:ext>
              </a:extLst>
            </p:cNvPr>
            <p:cNvSpPr txBox="1"/>
            <p:nvPr/>
          </p:nvSpPr>
          <p:spPr>
            <a:xfrm>
              <a:off x="3449368" y="5048190"/>
              <a:ext cx="2265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X (2</a:t>
              </a:r>
              <a:r>
                <a:rPr lang="en-US" sz="2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s-AR" sz="2000" dirty="0"/>
                <a:t>) - - - - - - - - -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734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6"/>
            <a:ext cx="15180995" cy="77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B93CBB43-7B19-4193-B708-D803D4EBD42B}"/>
              </a:ext>
            </a:extLst>
          </p:cNvPr>
          <p:cNvSpPr txBox="1"/>
          <p:nvPr/>
        </p:nvSpPr>
        <p:spPr>
          <a:xfrm>
            <a:off x="2133600" y="495300"/>
            <a:ext cx="9576539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Descomposición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de una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cualquiera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Lineal de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Impulsos</a:t>
            </a:r>
            <a:endParaRPr lang="en-US" sz="4400" b="1" u="sng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general, al que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llamaremos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k,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representación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incremental que forma x(t),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está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desplazado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k</a:t>
            </a:r>
            <a:r>
              <a:rPr lang="en-US" sz="32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y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33" name="Triángulo isósceles 132">
            <a:extLst>
              <a:ext uri="{FF2B5EF4-FFF2-40B4-BE49-F238E27FC236}">
                <a16:creationId xmlns:a16="http://schemas.microsoft.com/office/drawing/2014/main" id="{F4C7AC7A-8B84-4A63-BD35-11B4AE3439F5}"/>
              </a:ext>
            </a:extLst>
          </p:cNvPr>
          <p:cNvSpPr/>
          <p:nvPr/>
        </p:nvSpPr>
        <p:spPr>
          <a:xfrm flipH="1">
            <a:off x="9857786" y="3314700"/>
            <a:ext cx="200614" cy="166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F3E6C64-40E9-42A5-A9AD-0C4813FD7A8D}"/>
              </a:ext>
            </a:extLst>
          </p:cNvPr>
          <p:cNvGrpSpPr/>
          <p:nvPr/>
        </p:nvGrpSpPr>
        <p:grpSpPr>
          <a:xfrm>
            <a:off x="11783320" y="-264486"/>
            <a:ext cx="6673852" cy="5535302"/>
            <a:chOff x="10367525" y="2466863"/>
            <a:chExt cx="7234675" cy="689536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F6716C6-BE3E-456D-97B5-8984F3E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7525" y="2466863"/>
              <a:ext cx="6986575" cy="6895367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B4D0958-E9D5-4A38-9AE2-DA469D7AEB4F}"/>
                </a:ext>
              </a:extLst>
            </p:cNvPr>
            <p:cNvSpPr txBox="1"/>
            <p:nvPr/>
          </p:nvSpPr>
          <p:spPr>
            <a:xfrm>
              <a:off x="11082677" y="3571933"/>
              <a:ext cx="5918494" cy="4102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Recordemos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incremental del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91A4757B-2983-4228-BC2A-FC5DD82E3BAB}"/>
                </a:ext>
              </a:extLst>
            </p:cNvPr>
            <p:cNvGrpSpPr/>
            <p:nvPr/>
          </p:nvGrpSpPr>
          <p:grpSpPr>
            <a:xfrm>
              <a:off x="11684396" y="5383741"/>
              <a:ext cx="5917804" cy="2655359"/>
              <a:chOff x="11684396" y="5383741"/>
              <a:chExt cx="5917804" cy="2655359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F2F0201C-62DE-4FF2-AA19-1E22C9C4F955}"/>
                  </a:ext>
                </a:extLst>
              </p:cNvPr>
              <p:cNvGrpSpPr/>
              <p:nvPr/>
            </p:nvGrpSpPr>
            <p:grpSpPr>
              <a:xfrm>
                <a:off x="11684396" y="6004560"/>
                <a:ext cx="2656444" cy="2034540"/>
                <a:chOff x="11684396" y="5448300"/>
                <a:chExt cx="2565004" cy="1905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E33E2577-A261-4EBA-BD1B-63AB560B5C1D}"/>
                    </a:ext>
                  </a:extLst>
                </p:cNvPr>
                <p:cNvGrpSpPr/>
                <p:nvPr/>
              </p:nvGrpSpPr>
              <p:grpSpPr>
                <a:xfrm>
                  <a:off x="11684396" y="5600700"/>
                  <a:ext cx="2403599" cy="1752600"/>
                  <a:chOff x="11684396" y="5600700"/>
                  <a:chExt cx="2403599" cy="1752600"/>
                </a:xfrm>
              </p:grpSpPr>
              <p:cxnSp>
                <p:nvCxnSpPr>
                  <p:cNvPr id="18" name="Conector recto 17">
                    <a:extLst>
                      <a:ext uri="{FF2B5EF4-FFF2-40B4-BE49-F238E27FC236}">
                        <a16:creationId xmlns:a16="http://schemas.microsoft.com/office/drawing/2014/main" id="{77EBFD80-FCAD-4506-B37C-1E88FC340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5600700"/>
                    <a:ext cx="0" cy="1752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6CC1B0CE-B31C-4098-88A2-3A5FE5A3E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63400" y="6876298"/>
                    <a:ext cx="1829823" cy="198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2B30B684-F54E-4908-BA44-0B35316DC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96800" y="6057900"/>
                    <a:ext cx="533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>
                    <a:extLst>
                      <a:ext uri="{FF2B5EF4-FFF2-40B4-BE49-F238E27FC236}">
                        <a16:creationId xmlns:a16="http://schemas.microsoft.com/office/drawing/2014/main" id="{634D0E19-9079-4D94-B251-5B720DDA3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30200" y="6057900"/>
                    <a:ext cx="0" cy="838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D8F6898A-9172-40B5-9A42-E7F43443600E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1684396" y="5914472"/>
                    <a:ext cx="897203" cy="497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1/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</a:t>
                    </a:r>
                    <a:endParaRPr lang="es-AR" sz="2400" dirty="0"/>
                  </a:p>
                </p:txBody>
              </p:sp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6736D2E2-BEC7-440B-A17C-68B5477F7E1B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609705" y="6876298"/>
                    <a:ext cx="1478290" cy="432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1D617A"/>
                        </a:solidFill>
                        <a:latin typeface="Poppins Light"/>
                      </a:rPr>
                      <a:t>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    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endParaRPr lang="es-AR" sz="2400" dirty="0"/>
                  </a:p>
                </p:txBody>
              </p:sp>
            </p:grpSp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461F5745-2E7A-4363-9127-007C97FBFDA6}"/>
                    </a:ext>
                  </a:extLst>
                </p:cNvPr>
                <p:cNvSpPr txBox="1"/>
                <p:nvPr/>
              </p:nvSpPr>
              <p:spPr>
                <a:xfrm>
                  <a:off x="12984480" y="5448300"/>
                  <a:ext cx="1264920" cy="61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(t)</a:t>
                  </a:r>
                  <a:endParaRPr lang="es-AR" sz="2800" dirty="0"/>
                </a:p>
              </p:txBody>
            </p:sp>
          </p:grpSp>
          <p:sp>
            <p:nvSpPr>
              <p:cNvPr id="35" name="Abrir llave 34">
                <a:extLst>
                  <a:ext uri="{FF2B5EF4-FFF2-40B4-BE49-F238E27FC236}">
                    <a16:creationId xmlns:a16="http://schemas.microsoft.com/office/drawing/2014/main" id="{5D6BE917-4817-423E-8A89-B3E633143342}"/>
                  </a:ext>
                </a:extLst>
              </p:cNvPr>
              <p:cNvSpPr/>
              <p:nvPr/>
            </p:nvSpPr>
            <p:spPr>
              <a:xfrm>
                <a:off x="14218921" y="5383741"/>
                <a:ext cx="335279" cy="158855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86F2B34-F077-420D-A507-0430B3D03DB7}"/>
                  </a:ext>
                </a:extLst>
              </p:cNvPr>
              <p:cNvSpPr txBox="1"/>
              <p:nvPr/>
            </p:nvSpPr>
            <p:spPr>
              <a:xfrm rot="10800000" flipH="1" flipV="1">
                <a:off x="14340840" y="5498623"/>
                <a:ext cx="3261360" cy="531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1/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 0 &lt; t &lt;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D</a:t>
                </a:r>
                <a:endParaRPr lang="es-AR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257556-4255-4376-9497-3671ECE0BA6C}"/>
                  </a:ext>
                </a:extLst>
              </p:cNvPr>
              <p:cNvSpPr txBox="1"/>
              <p:nvPr/>
            </p:nvSpPr>
            <p:spPr>
              <a:xfrm rot="10800000" flipH="1" flipV="1">
                <a:off x="14325599" y="6154418"/>
                <a:ext cx="3093091" cy="85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para 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       	</a:t>
                </a:r>
                <a:r>
                  <a:rPr lang="en-US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dirty="0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C7E7D16-69B4-4F28-83C0-D719604A1A4D}"/>
              </a:ext>
            </a:extLst>
          </p:cNvPr>
          <p:cNvGrpSpPr/>
          <p:nvPr/>
        </p:nvGrpSpPr>
        <p:grpSpPr>
          <a:xfrm>
            <a:off x="11954285" y="4190398"/>
            <a:ext cx="6502887" cy="6287102"/>
            <a:chOff x="10380627" y="2510483"/>
            <a:chExt cx="6459574" cy="6287102"/>
          </a:xfrm>
        </p:grpSpPr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C8A807E0-7F9C-421F-BA25-95530241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0627" y="2510483"/>
              <a:ext cx="6459574" cy="6287102"/>
            </a:xfrm>
            <a:prstGeom prst="rect">
              <a:avLst/>
            </a:prstGeom>
          </p:spPr>
        </p:pic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CF47DE43-0D89-4428-B707-8568017E9651}"/>
                </a:ext>
              </a:extLst>
            </p:cNvPr>
            <p:cNvGrpSpPr/>
            <p:nvPr/>
          </p:nvGrpSpPr>
          <p:grpSpPr>
            <a:xfrm>
              <a:off x="11049000" y="3695700"/>
              <a:ext cx="5644165" cy="3608735"/>
              <a:chOff x="1737360" y="4190700"/>
              <a:chExt cx="7051241" cy="4538492"/>
            </a:xfrm>
          </p:grpSpPr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1A10C7C4-E91B-4A5A-AEF0-94C3DE911ACE}"/>
                  </a:ext>
                </a:extLst>
              </p:cNvPr>
              <p:cNvCxnSpPr/>
              <p:nvPr/>
            </p:nvCxnSpPr>
            <p:spPr>
              <a:xfrm flipH="1">
                <a:off x="2406727" y="41907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FDC83B78-747E-44C1-AE7C-EA84F0352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8800" y="82677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431B7E8E-F110-4A05-A106-ECC32F9C53F1}"/>
                  </a:ext>
                </a:extLst>
              </p:cNvPr>
              <p:cNvSpPr/>
              <p:nvPr/>
            </p:nvSpPr>
            <p:spPr>
              <a:xfrm>
                <a:off x="1737360" y="44759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28E7298-76A4-4329-B465-754008AAE2B7}"/>
                  </a:ext>
                </a:extLst>
              </p:cNvPr>
              <p:cNvCxnSpPr/>
              <p:nvPr/>
            </p:nvCxnSpPr>
            <p:spPr>
              <a:xfrm>
                <a:off x="2429418" y="5905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C83F68C3-3C6B-46DC-8C4B-ED27624368C6}"/>
                  </a:ext>
                </a:extLst>
              </p:cNvPr>
              <p:cNvCxnSpPr/>
              <p:nvPr/>
            </p:nvCxnSpPr>
            <p:spPr>
              <a:xfrm>
                <a:off x="2971800" y="5552927"/>
                <a:ext cx="0" cy="2714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560389F8-6A34-409D-8E4B-F45920B09E1C}"/>
                  </a:ext>
                </a:extLst>
              </p:cNvPr>
              <p:cNvCxnSpPr/>
              <p:nvPr/>
            </p:nvCxnSpPr>
            <p:spPr>
              <a:xfrm>
                <a:off x="2962818" y="5524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B1BEBE93-084E-4854-B699-6255FA913E88}"/>
                  </a:ext>
                </a:extLst>
              </p:cNvPr>
              <p:cNvCxnSpPr/>
              <p:nvPr/>
            </p:nvCxnSpPr>
            <p:spPr>
              <a:xfrm>
                <a:off x="4038600" y="4914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FC49F3CD-4E7D-493E-AE2C-68601D252F62}"/>
                  </a:ext>
                </a:extLst>
              </p:cNvPr>
              <p:cNvCxnSpPr/>
              <p:nvPr/>
            </p:nvCxnSpPr>
            <p:spPr>
              <a:xfrm>
                <a:off x="3496218" y="5219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6AEA17D0-6598-4F6C-959E-1B9F5A77B8BD}"/>
                  </a:ext>
                </a:extLst>
              </p:cNvPr>
              <p:cNvCxnSpPr/>
              <p:nvPr/>
            </p:nvCxnSpPr>
            <p:spPr>
              <a:xfrm>
                <a:off x="4563018" y="46863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092924D3-0976-478E-AB5A-327661761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44861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0D017D89-614F-4623-8E32-33F23BB8C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9309" y="4638527"/>
                <a:ext cx="22691" cy="3629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51525581-A26A-49DC-AE60-9223119EB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5171927"/>
                <a:ext cx="0" cy="3095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55D9DD4A-A367-41CC-9BF9-8CE8FC302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600" y="4914900"/>
                <a:ext cx="0" cy="335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4BC59BB1-F269-405C-A9D8-CA9268811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800" y="45623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6246674B-D479-4B6C-B45E-8D18F1217D2E}"/>
                  </a:ext>
                </a:extLst>
              </p:cNvPr>
              <p:cNvCxnSpPr/>
              <p:nvPr/>
            </p:nvCxnSpPr>
            <p:spPr>
              <a:xfrm>
                <a:off x="50964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20FC66CA-2641-44A3-B643-449B7B25D17D}"/>
                  </a:ext>
                </a:extLst>
              </p:cNvPr>
              <p:cNvCxnSpPr/>
              <p:nvPr/>
            </p:nvCxnSpPr>
            <p:spPr>
              <a:xfrm>
                <a:off x="56298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F8120837-12D6-40F3-AE73-B6DC30A8C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533900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1E6A1F3E-84D7-4823-9FA3-9C43C8C2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600" y="4790927"/>
                <a:ext cx="0" cy="347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9861F6AE-88B9-474B-A404-E629B10DDFF4}"/>
                  </a:ext>
                </a:extLst>
              </p:cNvPr>
              <p:cNvCxnSpPr/>
              <p:nvPr/>
            </p:nvCxnSpPr>
            <p:spPr>
              <a:xfrm>
                <a:off x="6172200" y="4762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F0E59920-0C27-4063-9664-4576A089AA33}"/>
                  </a:ext>
                </a:extLst>
              </p:cNvPr>
              <p:cNvSpPr txBox="1"/>
              <p:nvPr/>
            </p:nvSpPr>
            <p:spPr>
              <a:xfrm rot="10800000" flipH="1" flipV="1">
                <a:off x="2286001" y="8303413"/>
                <a:ext cx="5562599" cy="4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 0    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3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4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5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6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7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8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1600" dirty="0"/>
              </a:p>
            </p:txBody>
          </p: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C24C454C-72D2-484C-9E1A-1D8BCD9BA576}"/>
                  </a:ext>
                </a:extLst>
              </p:cNvPr>
              <p:cNvSpPr txBox="1"/>
              <p:nvPr/>
            </p:nvSpPr>
            <p:spPr>
              <a:xfrm>
                <a:off x="7391400" y="52197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E87A9006-EF93-4A0E-96F2-A9C601B28C9F}"/>
                  </a:ext>
                </a:extLst>
              </p:cNvPr>
              <p:cNvGrpSpPr/>
              <p:nvPr/>
            </p:nvGrpSpPr>
            <p:grpSpPr>
              <a:xfrm>
                <a:off x="7543799" y="6692920"/>
                <a:ext cx="1244802" cy="795184"/>
                <a:chOff x="6644639" y="4358640"/>
                <a:chExt cx="1244802" cy="795184"/>
              </a:xfrm>
            </p:grpSpPr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05AF5C35-3243-41D7-82B9-1390D80FB272}"/>
                    </a:ext>
                  </a:extLst>
                </p:cNvPr>
                <p:cNvSpPr txBox="1"/>
                <p:nvPr/>
              </p:nvSpPr>
              <p:spPr>
                <a:xfrm>
                  <a:off x="6644639" y="4495801"/>
                  <a:ext cx="1244802" cy="658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x(t)</a:t>
                  </a:r>
                  <a:endParaRPr lang="es-AR" sz="2800" dirty="0"/>
                </a:p>
              </p:txBody>
            </p:sp>
            <p:sp>
              <p:nvSpPr>
                <p:cNvPr id="88" name="Triángulo isósceles 87">
                  <a:extLst>
                    <a:ext uri="{FF2B5EF4-FFF2-40B4-BE49-F238E27FC236}">
                      <a16:creationId xmlns:a16="http://schemas.microsoft.com/office/drawing/2014/main" id="{5913B832-8474-4928-9E32-108A1C9CE879}"/>
                    </a:ext>
                  </a:extLst>
                </p:cNvPr>
                <p:cNvSpPr/>
                <p:nvPr/>
              </p:nvSpPr>
              <p:spPr>
                <a:xfrm>
                  <a:off x="6705598" y="4358640"/>
                  <a:ext cx="243839" cy="1371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92" name="Flecha: a la derecha 91">
                <a:extLst>
                  <a:ext uri="{FF2B5EF4-FFF2-40B4-BE49-F238E27FC236}">
                    <a16:creationId xmlns:a16="http://schemas.microsoft.com/office/drawing/2014/main" id="{FE776C9E-BF3E-4F53-8ABA-08994BC1003B}"/>
                  </a:ext>
                </a:extLst>
              </p:cNvPr>
              <p:cNvSpPr/>
              <p:nvPr/>
            </p:nvSpPr>
            <p:spPr>
              <a:xfrm>
                <a:off x="6714582" y="6910313"/>
                <a:ext cx="692051" cy="3198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999CF96-27E3-426F-8BF5-A8F8CF718B25}"/>
              </a:ext>
            </a:extLst>
          </p:cNvPr>
          <p:cNvGrpSpPr/>
          <p:nvPr/>
        </p:nvGrpSpPr>
        <p:grpSpPr>
          <a:xfrm>
            <a:off x="152400" y="4986159"/>
            <a:ext cx="3039295" cy="4576941"/>
            <a:chOff x="-76199" y="4229101"/>
            <a:chExt cx="3019052" cy="4576941"/>
          </a:xfrm>
        </p:grpSpPr>
        <p:pic>
          <p:nvPicPr>
            <p:cNvPr id="135" name="Imagen 134">
              <a:extLst>
                <a:ext uri="{FF2B5EF4-FFF2-40B4-BE49-F238E27FC236}">
                  <a16:creationId xmlns:a16="http://schemas.microsoft.com/office/drawing/2014/main" id="{8523C210-EE1F-4FA0-938F-7B74C38A1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76199" y="4229101"/>
              <a:ext cx="3019052" cy="2979638"/>
            </a:xfrm>
            <a:prstGeom prst="rect">
              <a:avLst/>
            </a:prstGeom>
          </p:spPr>
        </p:pic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B667A307-04B9-4BF0-A244-CC75351085E4}"/>
                </a:ext>
              </a:extLst>
            </p:cNvPr>
            <p:cNvSpPr txBox="1"/>
            <p:nvPr/>
          </p:nvSpPr>
          <p:spPr>
            <a:xfrm>
              <a:off x="157386" y="5040336"/>
              <a:ext cx="2540589" cy="376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Area de un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rectángulo</a:t>
              </a:r>
              <a:endParaRPr lang="en-US" sz="24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Base x Altura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pPr algn="ctr"/>
              <a:endParaRPr lang="es-AR" sz="3200" dirty="0"/>
            </a:p>
          </p:txBody>
        </p:sp>
      </p:grp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BCA3DD53-5D03-4367-BF79-BB3E3CCFD88B}"/>
              </a:ext>
            </a:extLst>
          </p:cNvPr>
          <p:cNvSpPr txBox="1"/>
          <p:nvPr/>
        </p:nvSpPr>
        <p:spPr>
          <a:xfrm>
            <a:off x="1905000" y="9105900"/>
            <a:ext cx="813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El k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:                x(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k</a:t>
            </a:r>
            <a:r>
              <a:rPr lang="en-US" sz="28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). </a:t>
            </a:r>
            <a:r>
              <a:rPr lang="en-US" sz="28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baseline="-250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(t-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k</a:t>
            </a:r>
            <a:r>
              <a:rPr lang="en-US" sz="28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   </a:t>
            </a:r>
            <a:r>
              <a:rPr lang="es-AR" sz="2800" dirty="0"/>
              <a:t>	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A48D4FD-1356-442E-9FC6-CF504B8B44E1}"/>
              </a:ext>
            </a:extLst>
          </p:cNvPr>
          <p:cNvGrpSpPr/>
          <p:nvPr/>
        </p:nvGrpSpPr>
        <p:grpSpPr>
          <a:xfrm>
            <a:off x="3449368" y="4479471"/>
            <a:ext cx="7115218" cy="4626429"/>
            <a:chOff x="3449368" y="4305300"/>
            <a:chExt cx="7115218" cy="4626429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A3CA676-A208-4DDD-8EEE-C6331A2318D3}"/>
                </a:ext>
              </a:extLst>
            </p:cNvPr>
            <p:cNvGrpSpPr/>
            <p:nvPr/>
          </p:nvGrpSpPr>
          <p:grpSpPr>
            <a:xfrm>
              <a:off x="3581400" y="4305300"/>
              <a:ext cx="6983186" cy="4626429"/>
              <a:chOff x="3581400" y="4305300"/>
              <a:chExt cx="6781800" cy="4556435"/>
            </a:xfrm>
          </p:grpSpPr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9E8C4102-7825-4610-B2F1-6D42F4A3F752}"/>
                  </a:ext>
                </a:extLst>
              </p:cNvPr>
              <p:cNvCxnSpPr/>
              <p:nvPr/>
            </p:nvCxnSpPr>
            <p:spPr>
              <a:xfrm flipH="1">
                <a:off x="4250767" y="43053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>
                <a:extLst>
                  <a:ext uri="{FF2B5EF4-FFF2-40B4-BE49-F238E27FC236}">
                    <a16:creationId xmlns:a16="http://schemas.microsoft.com/office/drawing/2014/main" id="{8971AE8F-9188-494A-AC73-AA9CFA47B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2840" y="83823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573B4F89-2947-45E9-91DD-5D09A9D34DDC}"/>
                  </a:ext>
                </a:extLst>
              </p:cNvPr>
              <p:cNvSpPr/>
              <p:nvPr/>
            </p:nvSpPr>
            <p:spPr>
              <a:xfrm>
                <a:off x="3581400" y="45905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2EDAD083-1A57-44C3-93FA-F772D6E9F303}"/>
                  </a:ext>
                </a:extLst>
              </p:cNvPr>
              <p:cNvCxnSpPr/>
              <p:nvPr/>
            </p:nvCxnSpPr>
            <p:spPr>
              <a:xfrm>
                <a:off x="5410200" y="5219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26BD5105-44B0-4D71-B438-0F5EB3E8C2DC}"/>
                  </a:ext>
                </a:extLst>
              </p:cNvPr>
              <p:cNvSpPr txBox="1"/>
              <p:nvPr/>
            </p:nvSpPr>
            <p:spPr>
              <a:xfrm rot="10800000" flipH="1" flipV="1">
                <a:off x="4130041" y="8400070"/>
                <a:ext cx="55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0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dirty="0">
                    <a:solidFill>
                      <a:srgbClr val="1D617A"/>
                    </a:solidFill>
                    <a:latin typeface="Poppins Light"/>
                  </a:rPr>
                  <a:t>  …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.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400" dirty="0" err="1">
                    <a:solidFill>
                      <a:srgbClr val="1D617A"/>
                    </a:solidFill>
                    <a:latin typeface="Poppins Light"/>
                  </a:rPr>
                  <a:t>k</a:t>
                </a:r>
                <a:r>
                  <a:rPr lang="en-US" sz="2400" dirty="0" err="1">
                    <a:solidFill>
                      <a:srgbClr val="1D617A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 (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k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+1)D                    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2400" dirty="0"/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671F0B11-9AC8-40CA-A064-FC1E078ED8EC}"/>
                  </a:ext>
                </a:extLst>
              </p:cNvPr>
              <p:cNvSpPr txBox="1"/>
              <p:nvPr/>
            </p:nvSpPr>
            <p:spPr>
              <a:xfrm>
                <a:off x="9235440" y="53343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93BA1FB0-DBB4-4B9F-A067-703D991AD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200" y="5270816"/>
                <a:ext cx="0" cy="3101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672D5BED-7D60-46C0-8C3E-6B8C89026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5242237"/>
                <a:ext cx="0" cy="3101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F8EAC0CA-C44B-4B5B-9096-C29B098E2F2B}"/>
                </a:ext>
              </a:extLst>
            </p:cNvPr>
            <p:cNvSpPr txBox="1"/>
            <p:nvPr/>
          </p:nvSpPr>
          <p:spPr>
            <a:xfrm>
              <a:off x="3449368" y="5048190"/>
              <a:ext cx="2265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X (k</a:t>
              </a:r>
              <a:r>
                <a:rPr lang="en-US" sz="2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s-AR" sz="2000" dirty="0"/>
                <a:t>) - - - - - - - - -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09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6"/>
            <a:ext cx="15180995" cy="77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C7E7D16-69B4-4F28-83C0-D719604A1A4D}"/>
              </a:ext>
            </a:extLst>
          </p:cNvPr>
          <p:cNvGrpSpPr/>
          <p:nvPr/>
        </p:nvGrpSpPr>
        <p:grpSpPr>
          <a:xfrm>
            <a:off x="11573088" y="1562100"/>
            <a:ext cx="6502887" cy="6287102"/>
            <a:chOff x="10380627" y="2510483"/>
            <a:chExt cx="6459574" cy="6287102"/>
          </a:xfrm>
        </p:grpSpPr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C8A807E0-7F9C-421F-BA25-95530241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0627" y="2510483"/>
              <a:ext cx="6459574" cy="6287102"/>
            </a:xfrm>
            <a:prstGeom prst="rect">
              <a:avLst/>
            </a:prstGeom>
          </p:spPr>
        </p:pic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CF47DE43-0D89-4428-B707-8568017E9651}"/>
                </a:ext>
              </a:extLst>
            </p:cNvPr>
            <p:cNvGrpSpPr/>
            <p:nvPr/>
          </p:nvGrpSpPr>
          <p:grpSpPr>
            <a:xfrm>
              <a:off x="11049000" y="3695700"/>
              <a:ext cx="5644165" cy="3608735"/>
              <a:chOff x="1737360" y="4190700"/>
              <a:chExt cx="7051241" cy="4538492"/>
            </a:xfrm>
          </p:grpSpPr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1A10C7C4-E91B-4A5A-AEF0-94C3DE911ACE}"/>
                  </a:ext>
                </a:extLst>
              </p:cNvPr>
              <p:cNvCxnSpPr/>
              <p:nvPr/>
            </p:nvCxnSpPr>
            <p:spPr>
              <a:xfrm flipH="1">
                <a:off x="2406727" y="4190700"/>
                <a:ext cx="22691" cy="453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FDC83B78-747E-44C1-AE7C-EA84F0352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8800" y="8267700"/>
                <a:ext cx="5899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431B7E8E-F110-4A05-A106-ECC32F9C53F1}"/>
                  </a:ext>
                </a:extLst>
              </p:cNvPr>
              <p:cNvSpPr/>
              <p:nvPr/>
            </p:nvSpPr>
            <p:spPr>
              <a:xfrm>
                <a:off x="1737360" y="4475909"/>
                <a:ext cx="5836920" cy="1924891"/>
              </a:xfrm>
              <a:custGeom>
                <a:avLst/>
                <a:gdLst>
                  <a:gd name="connsiteX0" fmla="*/ 0 w 5836920"/>
                  <a:gd name="connsiteY0" fmla="*/ 1924891 h 1924891"/>
                  <a:gd name="connsiteX1" fmla="*/ 3535680 w 5836920"/>
                  <a:gd name="connsiteY1" fmla="*/ 4651 h 1924891"/>
                  <a:gd name="connsiteX2" fmla="*/ 5836920 w 5836920"/>
                  <a:gd name="connsiteY2" fmla="*/ 1345771 h 1924891"/>
                  <a:gd name="connsiteX3" fmla="*/ 5836920 w 5836920"/>
                  <a:gd name="connsiteY3" fmla="*/ 1345771 h 192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6920" h="1924891">
                    <a:moveTo>
                      <a:pt x="0" y="1924891"/>
                    </a:moveTo>
                    <a:cubicBezTo>
                      <a:pt x="1281430" y="1013031"/>
                      <a:pt x="2562860" y="101171"/>
                      <a:pt x="3535680" y="4651"/>
                    </a:cubicBezTo>
                    <a:cubicBezTo>
                      <a:pt x="4508500" y="-91869"/>
                      <a:pt x="5836920" y="1345771"/>
                      <a:pt x="5836920" y="1345771"/>
                    </a:cubicBezTo>
                    <a:lnTo>
                      <a:pt x="5836920" y="134577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28E7298-76A4-4329-B465-754008AAE2B7}"/>
                  </a:ext>
                </a:extLst>
              </p:cNvPr>
              <p:cNvCxnSpPr/>
              <p:nvPr/>
            </p:nvCxnSpPr>
            <p:spPr>
              <a:xfrm>
                <a:off x="2429418" y="5905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C83F68C3-3C6B-46DC-8C4B-ED27624368C6}"/>
                  </a:ext>
                </a:extLst>
              </p:cNvPr>
              <p:cNvCxnSpPr/>
              <p:nvPr/>
            </p:nvCxnSpPr>
            <p:spPr>
              <a:xfrm>
                <a:off x="2971800" y="5552927"/>
                <a:ext cx="0" cy="2714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560389F8-6A34-409D-8E4B-F45920B09E1C}"/>
                  </a:ext>
                </a:extLst>
              </p:cNvPr>
              <p:cNvCxnSpPr/>
              <p:nvPr/>
            </p:nvCxnSpPr>
            <p:spPr>
              <a:xfrm>
                <a:off x="2962818" y="5524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B1BEBE93-084E-4854-B699-6255FA913E88}"/>
                  </a:ext>
                </a:extLst>
              </p:cNvPr>
              <p:cNvCxnSpPr/>
              <p:nvPr/>
            </p:nvCxnSpPr>
            <p:spPr>
              <a:xfrm>
                <a:off x="4038600" y="4914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FC49F3CD-4E7D-493E-AE2C-68601D252F62}"/>
                  </a:ext>
                </a:extLst>
              </p:cNvPr>
              <p:cNvCxnSpPr/>
              <p:nvPr/>
            </p:nvCxnSpPr>
            <p:spPr>
              <a:xfrm>
                <a:off x="3496218" y="52197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6AEA17D0-6598-4F6C-959E-1B9F5A77B8BD}"/>
                  </a:ext>
                </a:extLst>
              </p:cNvPr>
              <p:cNvCxnSpPr/>
              <p:nvPr/>
            </p:nvCxnSpPr>
            <p:spPr>
              <a:xfrm>
                <a:off x="4563018" y="46863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092924D3-0976-478E-AB5A-327661761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44861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0D017D89-614F-4623-8E32-33F23BB8C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9309" y="4638527"/>
                <a:ext cx="22691" cy="3629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51525581-A26A-49DC-AE60-9223119EB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5171927"/>
                <a:ext cx="0" cy="3095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55D9DD4A-A367-41CC-9BF9-8CE8FC302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600" y="4914900"/>
                <a:ext cx="0" cy="335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4BC59BB1-F269-405C-A9D8-CA9268811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800" y="4562327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6246674B-D479-4B6C-B45E-8D18F1217D2E}"/>
                  </a:ext>
                </a:extLst>
              </p:cNvPr>
              <p:cNvCxnSpPr/>
              <p:nvPr/>
            </p:nvCxnSpPr>
            <p:spPr>
              <a:xfrm>
                <a:off x="50964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20FC66CA-2641-44A3-B643-449B7B25D17D}"/>
                  </a:ext>
                </a:extLst>
              </p:cNvPr>
              <p:cNvCxnSpPr/>
              <p:nvPr/>
            </p:nvCxnSpPr>
            <p:spPr>
              <a:xfrm>
                <a:off x="5629818" y="45339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F8120837-12D6-40F3-AE73-B6DC30A8C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533900"/>
                <a:ext cx="0" cy="3781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1E6A1F3E-84D7-4823-9FA3-9C43C8C2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600" y="4790927"/>
                <a:ext cx="0" cy="347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9861F6AE-88B9-474B-A404-E629B10DDFF4}"/>
                  </a:ext>
                </a:extLst>
              </p:cNvPr>
              <p:cNvCxnSpPr/>
              <p:nvPr/>
            </p:nvCxnSpPr>
            <p:spPr>
              <a:xfrm>
                <a:off x="6172200" y="4762500"/>
                <a:ext cx="5423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F0E59920-0C27-4063-9664-4576A089AA33}"/>
                  </a:ext>
                </a:extLst>
              </p:cNvPr>
              <p:cNvSpPr txBox="1"/>
              <p:nvPr/>
            </p:nvSpPr>
            <p:spPr>
              <a:xfrm rot="10800000" flipH="1" flipV="1">
                <a:off x="2286001" y="8303413"/>
                <a:ext cx="5562599" cy="4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 0    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3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4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5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6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7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8</a:t>
                </a:r>
                <a:r>
                  <a:rPr lang="en-US" sz="16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      </a:t>
                </a:r>
                <a:r>
                  <a:rPr lang="en-US" sz="16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1600" dirty="0"/>
              </a:p>
            </p:txBody>
          </p: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C24C454C-72D2-484C-9E1A-1D8BCD9BA576}"/>
                  </a:ext>
                </a:extLst>
              </p:cNvPr>
              <p:cNvSpPr txBox="1"/>
              <p:nvPr/>
            </p:nvSpPr>
            <p:spPr>
              <a:xfrm>
                <a:off x="7391400" y="5219700"/>
                <a:ext cx="1127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E87A9006-EF93-4A0E-96F2-A9C601B28C9F}"/>
                  </a:ext>
                </a:extLst>
              </p:cNvPr>
              <p:cNvGrpSpPr/>
              <p:nvPr/>
            </p:nvGrpSpPr>
            <p:grpSpPr>
              <a:xfrm>
                <a:off x="7543799" y="6692920"/>
                <a:ext cx="1244802" cy="795184"/>
                <a:chOff x="6644639" y="4358640"/>
                <a:chExt cx="1244802" cy="795184"/>
              </a:xfrm>
            </p:grpSpPr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05AF5C35-3243-41D7-82B9-1390D80FB272}"/>
                    </a:ext>
                  </a:extLst>
                </p:cNvPr>
                <p:cNvSpPr txBox="1"/>
                <p:nvPr/>
              </p:nvSpPr>
              <p:spPr>
                <a:xfrm>
                  <a:off x="6644639" y="4495801"/>
                  <a:ext cx="1244802" cy="658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x(t)</a:t>
                  </a:r>
                  <a:endParaRPr lang="es-AR" sz="2800" dirty="0"/>
                </a:p>
              </p:txBody>
            </p:sp>
            <p:sp>
              <p:nvSpPr>
                <p:cNvPr id="88" name="Triángulo isósceles 87">
                  <a:extLst>
                    <a:ext uri="{FF2B5EF4-FFF2-40B4-BE49-F238E27FC236}">
                      <a16:creationId xmlns:a16="http://schemas.microsoft.com/office/drawing/2014/main" id="{5913B832-8474-4928-9E32-108A1C9CE879}"/>
                    </a:ext>
                  </a:extLst>
                </p:cNvPr>
                <p:cNvSpPr/>
                <p:nvPr/>
              </p:nvSpPr>
              <p:spPr>
                <a:xfrm>
                  <a:off x="6705598" y="4358640"/>
                  <a:ext cx="243839" cy="1371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92" name="Flecha: a la derecha 91">
                <a:extLst>
                  <a:ext uri="{FF2B5EF4-FFF2-40B4-BE49-F238E27FC236}">
                    <a16:creationId xmlns:a16="http://schemas.microsoft.com/office/drawing/2014/main" id="{FE776C9E-BF3E-4F53-8ABA-08994BC1003B}"/>
                  </a:ext>
                </a:extLst>
              </p:cNvPr>
              <p:cNvSpPr/>
              <p:nvPr/>
            </p:nvSpPr>
            <p:spPr>
              <a:xfrm>
                <a:off x="6714582" y="6910313"/>
                <a:ext cx="692051" cy="3198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575D035-87D5-4801-A0BB-F5569B92AA76}"/>
              </a:ext>
            </a:extLst>
          </p:cNvPr>
          <p:cNvGrpSpPr/>
          <p:nvPr/>
        </p:nvGrpSpPr>
        <p:grpSpPr>
          <a:xfrm>
            <a:off x="2133601" y="495300"/>
            <a:ext cx="11653702" cy="5770811"/>
            <a:chOff x="2133601" y="495300"/>
            <a:chExt cx="9074346" cy="5770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9">
                  <a:extLst>
                    <a:ext uri="{FF2B5EF4-FFF2-40B4-BE49-F238E27FC236}">
                      <a16:creationId xmlns:a16="http://schemas.microsoft.com/office/drawing/2014/main" id="{B93CBB43-7B19-4193-B708-D803D4EBD42B}"/>
                    </a:ext>
                  </a:extLst>
                </p:cNvPr>
                <p:cNvSpPr txBox="1"/>
                <p:nvPr/>
              </p:nvSpPr>
              <p:spPr>
                <a:xfrm>
                  <a:off x="2133601" y="495300"/>
                  <a:ext cx="9074346" cy="5770811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499"/>
                    </a:lnSpc>
                  </a:pPr>
                  <a:r>
                    <a:rPr lang="en-US" sz="4400" b="1" dirty="0">
                      <a:solidFill>
                        <a:srgbClr val="1D617A"/>
                      </a:solidFill>
                      <a:latin typeface="Poppins Light"/>
                    </a:rPr>
                    <a:t>Descomposición de una </a:t>
                  </a:r>
                  <a:r>
                    <a:rPr lang="en-US" sz="4400" b="1" dirty="0" err="1">
                      <a:solidFill>
                        <a:srgbClr val="1D617A"/>
                      </a:solidFill>
                      <a:latin typeface="Poppins Light"/>
                    </a:rPr>
                    <a:t>señal</a:t>
                  </a:r>
                  <a:r>
                    <a:rPr lang="en-US" sz="4400" b="1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4400" b="1" dirty="0" err="1">
                      <a:solidFill>
                        <a:srgbClr val="1D617A"/>
                      </a:solidFill>
                      <a:latin typeface="Poppins Light"/>
                    </a:rPr>
                    <a:t>cualquiera</a:t>
                  </a:r>
                  <a:r>
                    <a:rPr lang="en-US" sz="4400" b="1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4400" b="1" dirty="0" err="1">
                      <a:solidFill>
                        <a:srgbClr val="1D617A"/>
                      </a:solidFill>
                      <a:latin typeface="Poppins Light"/>
                    </a:rPr>
                    <a:t>en</a:t>
                  </a:r>
                  <a:r>
                    <a:rPr lang="en-US" sz="4400" b="1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4400" b="1" dirty="0" err="1">
                      <a:solidFill>
                        <a:srgbClr val="1D617A"/>
                      </a:solidFill>
                      <a:latin typeface="Poppins Light"/>
                    </a:rPr>
                    <a:t>Combinación</a:t>
                  </a:r>
                  <a:r>
                    <a:rPr lang="en-US" sz="4400" b="1" dirty="0">
                      <a:solidFill>
                        <a:srgbClr val="1D617A"/>
                      </a:solidFill>
                      <a:latin typeface="Poppins Light"/>
                    </a:rPr>
                    <a:t> Lineal de </a:t>
                  </a:r>
                  <a:r>
                    <a:rPr lang="en-US" sz="4400" b="1" dirty="0" err="1">
                      <a:solidFill>
                        <a:srgbClr val="1D617A"/>
                      </a:solidFill>
                      <a:latin typeface="Poppins Light"/>
                    </a:rPr>
                    <a:t>Impulsos</a:t>
                  </a:r>
                  <a:endParaRPr lang="en-US" sz="4400" b="1" dirty="0">
                    <a:solidFill>
                      <a:srgbClr val="1D617A"/>
                    </a:solidFill>
                    <a:latin typeface="Poppins Light"/>
                  </a:endParaRPr>
                </a:p>
                <a:p>
                  <a:pPr>
                    <a:lnSpc>
                      <a:spcPts val="4499"/>
                    </a:lnSpc>
                  </a:pPr>
                  <a:endParaRPr lang="es-AR" sz="4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  <a:p>
                  <a:pPr>
                    <a:lnSpc>
                      <a:spcPts val="4499"/>
                    </a:lnSpc>
                  </a:pPr>
                  <a:endParaRPr lang="es-AR" sz="1000" b="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ts val="44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4000" b="0" i="1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AR" sz="4000" i="1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b="0" i="1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AR" sz="40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pt-BR" sz="4000" i="1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4000" i="1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4000" i="1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pt-BR" sz="4000" i="1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s-AR" sz="4000" i="1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Poppins Light"/>
                              </a:rPr>
                              <m:t>(</m:t>
                            </m:r>
                            <m:r>
                              <a:rPr lang="es-AR" sz="4000" i="1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Symbol" panose="05050102010706020507" pitchFamily="18" charset="2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Poppins Light"/>
                              </a:rPr>
                              <m:t>). 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Symbol" panose="05050102010706020507" pitchFamily="18" charset="2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4000" baseline="-25000" dirty="0">
                                <a:solidFill>
                                  <a:srgbClr val="1D617A"/>
                                </a:solidFill>
                                <a:latin typeface="Symbol" panose="05050102010706020507" pitchFamily="18" charset="2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Poppins Light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Poppins Light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Poppins Ligh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Poppins Light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Symbol" panose="05050102010706020507" pitchFamily="18" charset="2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Poppins Light"/>
                              </a:rPr>
                              <m:t>). 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rgbClr val="1D617A"/>
                                </a:solidFill>
                                <a:latin typeface="Symbol" panose="05050102010706020507" pitchFamily="18" charset="2"/>
                              </a:rPr>
                              <m:t>D</m:t>
                            </m:r>
                          </m:e>
                        </m:nary>
                      </m:oMath>
                    </m:oMathPara>
                  </a14:m>
                  <a:endParaRPr lang="en-US" sz="4000" dirty="0">
                    <a:solidFill>
                      <a:srgbClr val="1D617A"/>
                    </a:solidFill>
                    <a:latin typeface="Poppins Light"/>
                  </a:endParaRPr>
                </a:p>
                <a:p>
                  <a:pPr algn="just">
                    <a:lnSpc>
                      <a:spcPts val="4499"/>
                    </a:lnSpc>
                  </a:pPr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  <a:p>
                  <a:pPr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                        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lim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    x(t)  =  x(t)</a:t>
                  </a:r>
                </a:p>
                <a:p>
                  <a:pPr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			</a:t>
                  </a:r>
                  <a:r>
                    <a:rPr lang="en-US" sz="32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     </a:t>
                  </a:r>
                  <a:r>
                    <a:rPr lang="es-AR" sz="3200" i="1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s-AR" sz="3200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0</a:t>
                  </a:r>
                </a:p>
                <a:p>
                  <a:pPr>
                    <a:lnSpc>
                      <a:spcPts val="4499"/>
                    </a:lnSpc>
                  </a:pPr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  <a:p>
                  <a:pPr>
                    <a:lnSpc>
                      <a:spcPts val="4499"/>
                    </a:lnSpc>
                  </a:pPr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</p:txBody>
            </p:sp>
          </mc:Choice>
          <mc:Fallback xmlns="">
            <p:sp>
              <p:nvSpPr>
                <p:cNvPr id="16" name="TextBox 9">
                  <a:extLst>
                    <a:ext uri="{FF2B5EF4-FFF2-40B4-BE49-F238E27FC236}">
                      <a16:creationId xmlns:a16="http://schemas.microsoft.com/office/drawing/2014/main" id="{B93CBB43-7B19-4193-B708-D803D4EBD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1" y="495300"/>
                  <a:ext cx="9074346" cy="5770811"/>
                </a:xfrm>
                <a:prstGeom prst="rect">
                  <a:avLst/>
                </a:prstGeom>
                <a:blipFill>
                  <a:blip r:embed="rId4"/>
                  <a:stretch>
                    <a:fillRect l="-2877" t="-9820" r="-2249" b="-781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Triángulo isósceles 132">
              <a:extLst>
                <a:ext uri="{FF2B5EF4-FFF2-40B4-BE49-F238E27FC236}">
                  <a16:creationId xmlns:a16="http://schemas.microsoft.com/office/drawing/2014/main" id="{F4C7AC7A-8B84-4A63-BD35-11B4AE3439F5}"/>
                </a:ext>
              </a:extLst>
            </p:cNvPr>
            <p:cNvSpPr/>
            <p:nvPr/>
          </p:nvSpPr>
          <p:spPr>
            <a:xfrm flipH="1">
              <a:off x="3854297" y="2400300"/>
              <a:ext cx="200614" cy="1667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1" name="Triángulo isósceles 70">
              <a:extLst>
                <a:ext uri="{FF2B5EF4-FFF2-40B4-BE49-F238E27FC236}">
                  <a16:creationId xmlns:a16="http://schemas.microsoft.com/office/drawing/2014/main" id="{42CB7237-E365-43F5-A55A-46EC0A9BADEF}"/>
                </a:ext>
              </a:extLst>
            </p:cNvPr>
            <p:cNvSpPr/>
            <p:nvPr/>
          </p:nvSpPr>
          <p:spPr>
            <a:xfrm flipH="1">
              <a:off x="5278322" y="3848100"/>
              <a:ext cx="200614" cy="1667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C38BC2A5-D9F7-4C1B-A50A-D538C619A3BF}"/>
                </a:ext>
              </a:extLst>
            </p:cNvPr>
            <p:cNvCxnSpPr/>
            <p:nvPr/>
          </p:nvCxnSpPr>
          <p:spPr>
            <a:xfrm>
              <a:off x="4506975" y="4762500"/>
              <a:ext cx="405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21541C-BA72-4308-B023-373EE1A8755D}"/>
              </a:ext>
            </a:extLst>
          </p:cNvPr>
          <p:cNvGrpSpPr/>
          <p:nvPr/>
        </p:nvGrpSpPr>
        <p:grpSpPr>
          <a:xfrm>
            <a:off x="2286000" y="5219700"/>
            <a:ext cx="8677488" cy="584775"/>
            <a:chOff x="2895600" y="7277100"/>
            <a:chExt cx="8677488" cy="584775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A55D2CA-198F-44BA-AB46-5CC66B24241E}"/>
                </a:ext>
              </a:extLst>
            </p:cNvPr>
            <p:cNvSpPr txBox="1"/>
            <p:nvPr/>
          </p:nvSpPr>
          <p:spPr>
            <a:xfrm>
              <a:off x="2895600" y="7277100"/>
              <a:ext cx="86774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Cuando </a:t>
              </a:r>
              <a:r>
                <a:rPr lang="en-US" sz="32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  </a:t>
              </a:r>
              <a:r>
                <a:rPr lang="es-AR" sz="3200" dirty="0">
                  <a:solidFill>
                    <a:srgbClr val="1D617A"/>
                  </a:solidFill>
                  <a:latin typeface="Cambria Math" panose="02040503050406030204" pitchFamily="18" charset="0"/>
                </a:rPr>
                <a:t>0 </a:t>
              </a:r>
              <a:r>
                <a:rPr lang="es-AR" sz="3200" i="1" dirty="0">
                  <a:solidFill>
                    <a:srgbClr val="1D617A"/>
                  </a:solidFill>
                  <a:latin typeface="Cambria Math" panose="02040503050406030204" pitchFamily="18" charset="0"/>
                </a:rPr>
                <a:t>        </a:t>
              </a:r>
              <a:r>
                <a:rPr lang="es-AR" sz="32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discreto       continuo</a:t>
              </a:r>
            </a:p>
          </p:txBody>
        </p: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E4C63DB1-F486-4AA1-9FED-AD1F234872F1}"/>
                </a:ext>
              </a:extLst>
            </p:cNvPr>
            <p:cNvCxnSpPr/>
            <p:nvPr/>
          </p:nvCxnSpPr>
          <p:spPr>
            <a:xfrm>
              <a:off x="5005144" y="7581900"/>
              <a:ext cx="405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16E81B05-4A1F-4E03-893A-813488FBEAAA}"/>
                </a:ext>
              </a:extLst>
            </p:cNvPr>
            <p:cNvCxnSpPr/>
            <p:nvPr/>
          </p:nvCxnSpPr>
          <p:spPr>
            <a:xfrm>
              <a:off x="8458200" y="7581900"/>
              <a:ext cx="405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81BC049-FB69-4C5F-B9F1-4AAFB42C3BB7}"/>
              </a:ext>
            </a:extLst>
          </p:cNvPr>
          <p:cNvGrpSpPr/>
          <p:nvPr/>
        </p:nvGrpSpPr>
        <p:grpSpPr>
          <a:xfrm>
            <a:off x="2286000" y="5676900"/>
            <a:ext cx="9525000" cy="707886"/>
            <a:chOff x="2286000" y="5861073"/>
            <a:chExt cx="9525000" cy="707886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A6779A1F-953D-4FB5-9A13-A57EA41811D7}"/>
                </a:ext>
              </a:extLst>
            </p:cNvPr>
            <p:cNvSpPr txBox="1"/>
            <p:nvPr/>
          </p:nvSpPr>
          <p:spPr>
            <a:xfrm>
              <a:off x="2286000" y="5861073"/>
              <a:ext cx="952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		    k</a:t>
              </a:r>
              <a:r>
                <a:rPr lang="en-US" sz="32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         </a:t>
              </a:r>
              <a:r>
                <a:rPr lang="es-AR" sz="3200" i="1" dirty="0">
                  <a:solidFill>
                    <a:srgbClr val="1D617A"/>
                  </a:solidFill>
                  <a:latin typeface="Cambria Math" panose="02040503050406030204" pitchFamily="18" charset="0"/>
                </a:rPr>
                <a:t>   </a:t>
              </a:r>
              <a:r>
                <a:rPr lang="es-AR" sz="4000" b="1" i="1" dirty="0">
                  <a:solidFill>
                    <a:srgbClr val="1D617A"/>
                  </a:solidFill>
                  <a:latin typeface="Symbol" panose="05050102010706020507" pitchFamily="18" charset="2"/>
                </a:rPr>
                <a:t>t</a:t>
              </a:r>
              <a:r>
                <a:rPr lang="es-AR" sz="3200" i="1" dirty="0">
                  <a:solidFill>
                    <a:srgbClr val="1D617A"/>
                  </a:solidFill>
                  <a:latin typeface="Cambria Math" panose="02040503050406030204" pitchFamily="18" charset="0"/>
                </a:rPr>
                <a:t>  </a:t>
              </a:r>
              <a:r>
                <a:rPr lang="es-AR" sz="32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var</a:t>
              </a:r>
              <a:r>
                <a:rPr lang="es-AR" sz="32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continua</a:t>
              </a:r>
            </a:p>
          </p:txBody>
        </p: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B612AAE7-4E14-4604-AA94-D93ED398B4A1}"/>
                </a:ext>
              </a:extLst>
            </p:cNvPr>
            <p:cNvCxnSpPr/>
            <p:nvPr/>
          </p:nvCxnSpPr>
          <p:spPr>
            <a:xfrm>
              <a:off x="7811951" y="6230638"/>
              <a:ext cx="416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5A0F916E-F737-4573-96A8-05935550A893}"/>
              </a:ext>
            </a:extLst>
          </p:cNvPr>
          <p:cNvGrpSpPr/>
          <p:nvPr/>
        </p:nvGrpSpPr>
        <p:grpSpPr>
          <a:xfrm>
            <a:off x="2356381" y="6204625"/>
            <a:ext cx="9530819" cy="584775"/>
            <a:chOff x="2895599" y="7835325"/>
            <a:chExt cx="9195539" cy="371676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60C62608-987A-45E0-960C-4B59DD62B684}"/>
                </a:ext>
              </a:extLst>
            </p:cNvPr>
            <p:cNvSpPr txBox="1"/>
            <p:nvPr/>
          </p:nvSpPr>
          <p:spPr>
            <a:xfrm>
              <a:off x="2895599" y="7835325"/>
              <a:ext cx="9195539" cy="37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		      ∑             ∫    (integral)</a:t>
              </a:r>
            </a:p>
          </p:txBody>
        </p: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0D103521-4D60-43C7-BDED-FEC3ACF5587B}"/>
                </a:ext>
              </a:extLst>
            </p:cNvPr>
            <p:cNvCxnSpPr/>
            <p:nvPr/>
          </p:nvCxnSpPr>
          <p:spPr>
            <a:xfrm>
              <a:off x="8205544" y="8039100"/>
              <a:ext cx="405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44BAB47-0F9D-4C5A-AFD4-5215F2E19761}"/>
              </a:ext>
            </a:extLst>
          </p:cNvPr>
          <p:cNvGrpSpPr/>
          <p:nvPr/>
        </p:nvGrpSpPr>
        <p:grpSpPr>
          <a:xfrm>
            <a:off x="2524021" y="6591300"/>
            <a:ext cx="9363179" cy="1631216"/>
            <a:chOff x="2438400" y="7019987"/>
            <a:chExt cx="9363179" cy="1631216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40A9E67C-08D1-4573-90C2-4A702CC71C8E}"/>
                </a:ext>
              </a:extLst>
            </p:cNvPr>
            <p:cNvSpPr txBox="1"/>
            <p:nvPr/>
          </p:nvSpPr>
          <p:spPr>
            <a:xfrm>
              <a:off x="2438400" y="7019987"/>
              <a:ext cx="936317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            </a:t>
              </a:r>
              <a:r>
                <a:rPr lang="en-US" sz="32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s-AR" sz="32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AR" sz="28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tiende a cero </a:t>
              </a:r>
              <a:r>
                <a:rPr lang="es-AR" sz="2800" b="1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(no es cero)</a:t>
              </a:r>
            </a:p>
            <a:p>
              <a:r>
                <a:rPr lang="en-US" sz="3200" dirty="0">
                  <a:solidFill>
                    <a:srgbClr val="1D617A"/>
                  </a:solidFill>
                  <a:latin typeface="Symbol" panose="05050102010706020507" pitchFamily="18" charset="2"/>
                </a:rPr>
                <a:t>                                           D 		</a:t>
              </a:r>
              <a:r>
                <a:rPr lang="es-AR" sz="32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</a:t>
              </a:r>
              <a:r>
                <a:rPr lang="es-AR" sz="4000" b="1" i="1" dirty="0" err="1">
                  <a:solidFill>
                    <a:srgbClr val="1D617A"/>
                  </a:solidFill>
                  <a:latin typeface="Symbol" panose="05050102010706020507" pitchFamily="18" charset="2"/>
                </a:rPr>
                <a:t>t</a:t>
              </a:r>
              <a:endParaRPr lang="en-US" sz="4000" i="1" dirty="0">
                <a:solidFill>
                  <a:srgbClr val="1D617A"/>
                </a:solidFill>
                <a:latin typeface="Symbol" panose="05050102010706020507" pitchFamily="18" charset="2"/>
              </a:endParaRPr>
            </a:p>
            <a:p>
              <a:r>
                <a:rPr lang="es-AR" sz="28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	   concepto de diferencial                              </a:t>
              </a:r>
            </a:p>
          </p:txBody>
        </p: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2F6DBA58-BF6D-4C75-93E3-B8B8E46AA24A}"/>
                </a:ext>
              </a:extLst>
            </p:cNvPr>
            <p:cNvCxnSpPr/>
            <p:nvPr/>
          </p:nvCxnSpPr>
          <p:spPr>
            <a:xfrm>
              <a:off x="7845148" y="7810504"/>
              <a:ext cx="412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971422A-C52D-4AEC-B2D5-73D4996CEEE3}"/>
                  </a:ext>
                </a:extLst>
              </p:cNvPr>
              <p:cNvSpPr txBox="1"/>
              <p:nvPr/>
            </p:nvSpPr>
            <p:spPr>
              <a:xfrm>
                <a:off x="3276601" y="7973016"/>
                <a:ext cx="7924800" cy="2212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32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∞</a:t>
                </a:r>
                <a:endParaRPr lang="es-AR" sz="44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∫   </a:t>
                </a:r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44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lang="es-AR" sz="4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d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a:rPr lang="es-AR" sz="4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s-AR" sz="4400" i="1" dirty="0">
                  <a:solidFill>
                    <a:srgbClr val="1D617A"/>
                  </a:solidFill>
                  <a:latin typeface="Poppins Light" panose="020B0604020202020204" charset="0"/>
                </a:endParaRPr>
              </a:p>
              <a:p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-∞</a:t>
                </a:r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971422A-C52D-4AEC-B2D5-73D4996C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1" y="7973016"/>
                <a:ext cx="7924800" cy="2212016"/>
              </a:xfrm>
              <a:prstGeom prst="rect">
                <a:avLst/>
              </a:prstGeom>
              <a:blipFill>
                <a:blip r:embed="rId5"/>
                <a:stretch>
                  <a:fillRect t="-4087" b="-114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964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6"/>
            <a:ext cx="15180995" cy="77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B93CBB43-7B19-4193-B708-D803D4EBD42B}"/>
              </a:ext>
            </a:extLst>
          </p:cNvPr>
          <p:cNvSpPr txBox="1"/>
          <p:nvPr/>
        </p:nvSpPr>
        <p:spPr>
          <a:xfrm>
            <a:off x="2133601" y="495300"/>
            <a:ext cx="11653702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Descomposición de una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cualquiera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Lineal de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Impulsos</a:t>
            </a:r>
            <a:endParaRPr lang="es-AR" sz="4000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>
              <a:lnSpc>
                <a:spcPts val="4499"/>
              </a:lnSpc>
            </a:pPr>
            <a:endParaRPr lang="es-AR" sz="1000" b="0" i="1" dirty="0">
              <a:solidFill>
                <a:srgbClr val="1D617A"/>
              </a:solidFill>
              <a:latin typeface="Cambria Math" panose="02040503050406030204" pitchFamily="18" charset="0"/>
            </a:endParaRPr>
          </a:p>
          <a:p>
            <a:pPr>
              <a:lnSpc>
                <a:spcPts val="4499"/>
              </a:lnSpc>
            </a:pPr>
            <a:endParaRPr lang="es-AR" sz="3200" i="1" dirty="0">
              <a:solidFill>
                <a:srgbClr val="1D617A"/>
              </a:solidFill>
              <a:latin typeface="Cambria Math" panose="02040503050406030204" pitchFamily="18" charset="0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971422A-C52D-4AEC-B2D5-73D4996CEEE3}"/>
                  </a:ext>
                </a:extLst>
              </p:cNvPr>
              <p:cNvSpPr txBox="1"/>
              <p:nvPr/>
            </p:nvSpPr>
            <p:spPr>
              <a:xfrm>
                <a:off x="2209800" y="6065520"/>
                <a:ext cx="7970520" cy="2212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32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∞</a:t>
                </a:r>
                <a:endParaRPr lang="es-AR" sz="44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∫   </a:t>
                </a:r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44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lang="es-AR" sz="4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d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a:rPr lang="es-AR" sz="4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s-AR" sz="4400" dirty="0">
                  <a:solidFill>
                    <a:srgbClr val="1D617A"/>
                  </a:solidFill>
                  <a:latin typeface="Poppins Light" panose="020B0604020202020204" charset="0"/>
                </a:endParaRPr>
              </a:p>
              <a:p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-∞</a:t>
                </a:r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971422A-C52D-4AEC-B2D5-73D4996C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65520"/>
                <a:ext cx="7970520" cy="2212016"/>
              </a:xfrm>
              <a:prstGeom prst="rect">
                <a:avLst/>
              </a:prstGeom>
              <a:blipFill>
                <a:blip r:embed="rId2"/>
                <a:stretch>
                  <a:fillRect t="-3815" b="-114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35B82AFC-8B6F-4E03-AD62-89EF08FF9E22}"/>
              </a:ext>
            </a:extLst>
          </p:cNvPr>
          <p:cNvSpPr txBox="1"/>
          <p:nvPr/>
        </p:nvSpPr>
        <p:spPr>
          <a:xfrm>
            <a:off x="2286000" y="3224581"/>
            <a:ext cx="789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Llamamos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a la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expresión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que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obtuvimos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: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Escudriñamiento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del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Unitario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entrada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continuo</a:t>
            </a:r>
            <a:endParaRPr lang="es-AR" sz="3600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9B3AF6E1-F1F9-4FBE-B413-982D5B40C7CC}"/>
              </a:ext>
            </a:extLst>
          </p:cNvPr>
          <p:cNvGrpSpPr/>
          <p:nvPr/>
        </p:nvGrpSpPr>
        <p:grpSpPr>
          <a:xfrm>
            <a:off x="11582400" y="1638301"/>
            <a:ext cx="6187441" cy="8348272"/>
            <a:chOff x="5360150" y="-719014"/>
            <a:chExt cx="7053943" cy="10471026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3B8A3104-791A-484F-B261-CD21DF700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54584" y1="32080" x2="54584" y2="32080"/>
                          <a14:foregroundMark x1="60554" y1="31078" x2="60554" y2="31078"/>
                          <a14:foregroundMark x1="60128" y1="27193" x2="60128" y2="27193"/>
                          <a14:foregroundMark x1="60128" y1="29073" x2="60128" y2="29073"/>
                          <a14:foregroundMark x1="63326" y1="33333" x2="63326" y2="33333"/>
                          <a14:foregroundMark x1="63326" y1="33333" x2="63326" y2="33333"/>
                          <a14:foregroundMark x1="60128" y1="32707" x2="60128" y2="32707"/>
                          <a14:foregroundMark x1="60128" y1="32707" x2="60128" y2="32707"/>
                          <a14:foregroundMark x1="58422" y1="30075" x2="58422" y2="30075"/>
                          <a14:foregroundMark x1="58422" y1="30075" x2="58422" y2="30075"/>
                          <a14:foregroundMark x1="58422" y1="30075" x2="58422" y2="30075"/>
                          <a14:foregroundMark x1="39019" y1="28195" x2="39019" y2="28195"/>
                          <a14:foregroundMark x1="38593" y1="28195" x2="38593" y2="28195"/>
                          <a14:foregroundMark x1="35181" y1="28822" x2="35181" y2="28822"/>
                          <a14:foregroundMark x1="35181" y1="28822" x2="35181" y2="28822"/>
                          <a14:foregroundMark x1="35181" y1="32080" x2="35181" y2="32080"/>
                          <a14:foregroundMark x1="59062" y1="50501" x2="59062" y2="50501"/>
                          <a14:foregroundMark x1="55011" y1="54135" x2="55011" y2="54135"/>
                          <a14:foregroundMark x1="50107" y1="52506" x2="50107" y2="52506"/>
                          <a14:foregroundMark x1="54584" y1="54511" x2="54584" y2="54511"/>
                          <a14:foregroundMark x1="40085" y1="60276" x2="40085" y2="60276"/>
                          <a14:foregroundMark x1="47974" y1="60652" x2="47974" y2="60652"/>
                          <a14:foregroundMark x1="45203" y1="57393" x2="45203" y2="57393"/>
                          <a14:foregroundMark x1="45203" y1="58396" x2="45203" y2="58396"/>
                          <a14:foregroundMark x1="45203" y1="58396" x2="45203" y2="58396"/>
                          <a14:foregroundMark x1="40085" y1="32707" x2="40085" y2="32707"/>
                          <a14:foregroundMark x1="69510" y1="94737" x2="69510" y2="94737"/>
                          <a14:foregroundMark x1="68443" y1="90476" x2="68443" y2="90476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3966" y1="92732" x2="63966" y2="92732"/>
                          <a14:foregroundMark x1="63966" y1="92732" x2="63966" y2="92732"/>
                          <a14:foregroundMark x1="32409" y1="93358" x2="32409" y2="93358"/>
                          <a14:foregroundMark x1="32409" y1="93358" x2="32409" y2="93358"/>
                          <a14:foregroundMark x1="49680" y1="55388" x2="49680" y2="55388"/>
                          <a14:foregroundMark x1="33475" y1="93734" x2="33475" y2="93734"/>
                          <a14:foregroundMark x1="40085" y1="91729" x2="40085" y2="91729"/>
                          <a14:foregroundMark x1="44136" y1="60276" x2="44136" y2="602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0150" y="4200002"/>
              <a:ext cx="3263024" cy="5552010"/>
            </a:xfrm>
            <a:prstGeom prst="rect">
              <a:avLst/>
            </a:prstGeom>
          </p:spPr>
        </p:pic>
        <p:sp>
          <p:nvSpPr>
            <p:cNvPr id="68" name="Bocadillo nube: nube 67">
              <a:extLst>
                <a:ext uri="{FF2B5EF4-FFF2-40B4-BE49-F238E27FC236}">
                  <a16:creationId xmlns:a16="http://schemas.microsoft.com/office/drawing/2014/main" id="{31AB227E-4CA6-43B6-82A9-A50593A468E1}"/>
                </a:ext>
              </a:extLst>
            </p:cNvPr>
            <p:cNvSpPr/>
            <p:nvPr/>
          </p:nvSpPr>
          <p:spPr>
            <a:xfrm>
              <a:off x="6262885" y="-719014"/>
              <a:ext cx="6151208" cy="5247107"/>
            </a:xfrm>
            <a:prstGeom prst="cloudCallou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¿Cuál es la importancia de la descomposición de una señal </a:t>
              </a:r>
              <a:r>
                <a:rPr lang="es-AR" sz="3200" dirty="0" err="1">
                  <a:solidFill>
                    <a:schemeClr val="tx1"/>
                  </a:solidFill>
                </a:rPr>
                <a:t>cualq</a:t>
              </a:r>
              <a:r>
                <a:rPr lang="es-AR" sz="3200" dirty="0">
                  <a:solidFill>
                    <a:schemeClr val="tx1"/>
                  </a:solidFill>
                </a:rPr>
                <a:t> en C. L. de impulsos?</a:t>
              </a:r>
              <a:endParaRPr lang="es-AR" sz="3200" dirty="0"/>
            </a:p>
            <a:p>
              <a:pPr algn="ctr"/>
              <a:endParaRPr lang="es-AR" dirty="0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F1CB5AE2-C79D-4120-9B59-1EDF9967F571}"/>
              </a:ext>
            </a:extLst>
          </p:cNvPr>
          <p:cNvGrpSpPr/>
          <p:nvPr/>
        </p:nvGrpSpPr>
        <p:grpSpPr>
          <a:xfrm>
            <a:off x="13106400" y="4876788"/>
            <a:ext cx="5105399" cy="5372112"/>
            <a:chOff x="10363201" y="2078702"/>
            <a:chExt cx="6734110" cy="6646198"/>
          </a:xfrm>
        </p:grpSpPr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1A43F819-35A5-4CF8-AB7C-5575ED219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3201" y="2078702"/>
              <a:ext cx="6734110" cy="6646198"/>
            </a:xfrm>
            <a:prstGeom prst="rect">
              <a:avLst/>
            </a:prstGeom>
          </p:spPr>
        </p:pic>
        <p:sp>
          <p:nvSpPr>
            <p:cNvPr id="72" name="TextBox 9">
              <a:extLst>
                <a:ext uri="{FF2B5EF4-FFF2-40B4-BE49-F238E27FC236}">
                  <a16:creationId xmlns:a16="http://schemas.microsoft.com/office/drawing/2014/main" id="{ED1DA69E-62F5-4F39-956E-9A22840EA7E8}"/>
                </a:ext>
              </a:extLst>
            </p:cNvPr>
            <p:cNvSpPr txBox="1"/>
            <p:nvPr/>
          </p:nvSpPr>
          <p:spPr>
            <a:xfrm>
              <a:off x="11166434" y="3150348"/>
              <a:ext cx="5026294" cy="49875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2400" b="1" i="1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2400" b="1" i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b="1" i="1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sz="2400" b="1" i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b="1" i="1" dirty="0" err="1">
                  <a:solidFill>
                    <a:srgbClr val="1D617A"/>
                  </a:solidFill>
                  <a:latin typeface="Poppins Light"/>
                </a:rPr>
                <a:t>Lineales</a:t>
              </a:r>
              <a:r>
                <a:rPr lang="en-US" sz="2400" b="1" i="1" dirty="0">
                  <a:solidFill>
                    <a:srgbClr val="1D617A"/>
                  </a:solidFill>
                  <a:latin typeface="Poppins Light"/>
                </a:rPr>
                <a:t> se </a:t>
              </a:r>
              <a:r>
                <a:rPr lang="en-US" sz="2400" b="1" i="1" dirty="0" err="1">
                  <a:solidFill>
                    <a:srgbClr val="1D617A"/>
                  </a:solidFill>
                  <a:latin typeface="Poppins Light"/>
                </a:rPr>
                <a:t>cumple</a:t>
              </a:r>
              <a:r>
                <a:rPr lang="en-US" sz="2400" b="1" i="1" dirty="0">
                  <a:solidFill>
                    <a:srgbClr val="1D617A"/>
                  </a:solidFill>
                  <a:latin typeface="Poppins Light"/>
                </a:rPr>
                <a:t> el Principio de </a:t>
              </a:r>
              <a:r>
                <a:rPr lang="en-US" sz="2400" b="1" i="1" dirty="0" err="1">
                  <a:solidFill>
                    <a:srgbClr val="1D617A"/>
                  </a:solidFill>
                  <a:latin typeface="Poppins Light"/>
                </a:rPr>
                <a:t>superposición</a:t>
              </a:r>
              <a:r>
                <a:rPr lang="en-US" sz="2400" b="1" i="1" dirty="0">
                  <a:solidFill>
                    <a:srgbClr val="1D617A"/>
                  </a:solidFill>
                  <a:latin typeface="Poppins Light"/>
                </a:rPr>
                <a:t>:</a:t>
              </a:r>
              <a:endParaRPr lang="en-US" sz="2400" b="1" dirty="0">
                <a:solidFill>
                  <a:srgbClr val="1D617A"/>
                </a:solidFill>
                <a:latin typeface="Poppins Light"/>
              </a:endParaRPr>
            </a:p>
            <a:p>
              <a:pPr algn="just"/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La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respuesta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a una </a:t>
              </a:r>
              <a:r>
                <a:rPr lang="en-US" sz="2400" u="sng" dirty="0" err="1">
                  <a:solidFill>
                    <a:srgbClr val="1D617A"/>
                  </a:solidFill>
                  <a:latin typeface="Poppins Light"/>
                </a:rPr>
                <a:t>combinación</a:t>
              </a:r>
              <a:r>
                <a:rPr lang="en-US" sz="2400" u="sng" dirty="0">
                  <a:solidFill>
                    <a:srgbClr val="1D617A"/>
                  </a:solidFill>
                  <a:latin typeface="Poppins Light"/>
                </a:rPr>
                <a:t> lineal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de las entradas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será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la “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misma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”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combinación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lineal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aplicada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a las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salidas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.</a:t>
              </a:r>
              <a:endParaRPr lang="en-US" sz="2400" b="1" i="1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C8AA3AE7-0400-4868-A02C-FABDE4B0162C}"/>
              </a:ext>
            </a:extLst>
          </p:cNvPr>
          <p:cNvGrpSpPr/>
          <p:nvPr/>
        </p:nvGrpSpPr>
        <p:grpSpPr>
          <a:xfrm>
            <a:off x="11049000" y="924042"/>
            <a:ext cx="5574955" cy="7191258"/>
            <a:chOff x="5360150" y="406996"/>
            <a:chExt cx="6321297" cy="9345016"/>
          </a:xfrm>
        </p:grpSpPr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B4CD5D7E-BDDC-4BDA-8631-347830797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54584" y1="32080" x2="54584" y2="32080"/>
                          <a14:foregroundMark x1="60554" y1="31078" x2="60554" y2="31078"/>
                          <a14:foregroundMark x1="60128" y1="27193" x2="60128" y2="27193"/>
                          <a14:foregroundMark x1="60128" y1="29073" x2="60128" y2="29073"/>
                          <a14:foregroundMark x1="63326" y1="33333" x2="63326" y2="33333"/>
                          <a14:foregroundMark x1="63326" y1="33333" x2="63326" y2="33333"/>
                          <a14:foregroundMark x1="60128" y1="32707" x2="60128" y2="32707"/>
                          <a14:foregroundMark x1="60128" y1="32707" x2="60128" y2="32707"/>
                          <a14:foregroundMark x1="58422" y1="30075" x2="58422" y2="30075"/>
                          <a14:foregroundMark x1="58422" y1="30075" x2="58422" y2="30075"/>
                          <a14:foregroundMark x1="58422" y1="30075" x2="58422" y2="30075"/>
                          <a14:foregroundMark x1="39019" y1="28195" x2="39019" y2="28195"/>
                          <a14:foregroundMark x1="38593" y1="28195" x2="38593" y2="28195"/>
                          <a14:foregroundMark x1="35181" y1="28822" x2="35181" y2="28822"/>
                          <a14:foregroundMark x1="35181" y1="28822" x2="35181" y2="28822"/>
                          <a14:foregroundMark x1="35181" y1="32080" x2="35181" y2="32080"/>
                          <a14:foregroundMark x1="59062" y1="50501" x2="59062" y2="50501"/>
                          <a14:foregroundMark x1="55011" y1="54135" x2="55011" y2="54135"/>
                          <a14:foregroundMark x1="50107" y1="52506" x2="50107" y2="52506"/>
                          <a14:foregroundMark x1="54584" y1="54511" x2="54584" y2="54511"/>
                          <a14:foregroundMark x1="40085" y1="60276" x2="40085" y2="60276"/>
                          <a14:foregroundMark x1="47974" y1="60652" x2="47974" y2="60652"/>
                          <a14:foregroundMark x1="45203" y1="57393" x2="45203" y2="57393"/>
                          <a14:foregroundMark x1="45203" y1="58396" x2="45203" y2="58396"/>
                          <a14:foregroundMark x1="45203" y1="58396" x2="45203" y2="58396"/>
                          <a14:foregroundMark x1="40085" y1="32707" x2="40085" y2="32707"/>
                          <a14:foregroundMark x1="69510" y1="94737" x2="69510" y2="94737"/>
                          <a14:foregroundMark x1="68443" y1="90476" x2="68443" y2="90476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3966" y1="92732" x2="63966" y2="92732"/>
                          <a14:foregroundMark x1="63966" y1="92732" x2="63966" y2="92732"/>
                          <a14:foregroundMark x1="32409" y1="93358" x2="32409" y2="93358"/>
                          <a14:foregroundMark x1="32409" y1="93358" x2="32409" y2="93358"/>
                          <a14:foregroundMark x1="49680" y1="55388" x2="49680" y2="55388"/>
                          <a14:foregroundMark x1="33475" y1="93734" x2="33475" y2="93734"/>
                          <a14:foregroundMark x1="40085" y1="91729" x2="40085" y2="91729"/>
                          <a14:foregroundMark x1="44136" y1="60276" x2="44136" y2="602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0150" y="4200002"/>
              <a:ext cx="3263024" cy="5552010"/>
            </a:xfrm>
            <a:prstGeom prst="rect">
              <a:avLst/>
            </a:prstGeom>
          </p:spPr>
        </p:pic>
        <p:sp>
          <p:nvSpPr>
            <p:cNvPr id="75" name="Bocadillo nube: nube 74">
              <a:extLst>
                <a:ext uri="{FF2B5EF4-FFF2-40B4-BE49-F238E27FC236}">
                  <a16:creationId xmlns:a16="http://schemas.microsoft.com/office/drawing/2014/main" id="{C755F2E0-7032-46F3-8E44-C601625B2204}"/>
                </a:ext>
              </a:extLst>
            </p:cNvPr>
            <p:cNvSpPr/>
            <p:nvPr/>
          </p:nvSpPr>
          <p:spPr>
            <a:xfrm>
              <a:off x="6242948" y="406996"/>
              <a:ext cx="5438499" cy="4121099"/>
            </a:xfrm>
            <a:prstGeom prst="cloudCallou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Asociemos con el principio de Superposición en Sistemas Lineales</a:t>
              </a:r>
              <a:endParaRPr lang="es-AR" sz="3200" dirty="0"/>
            </a:p>
            <a:p>
              <a:pPr algn="ctr"/>
              <a:endParaRPr lang="es-AR" dirty="0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2CF0F374-59DB-4577-89B6-26F83AEA57D8}"/>
              </a:ext>
            </a:extLst>
          </p:cNvPr>
          <p:cNvSpPr txBox="1"/>
          <p:nvPr/>
        </p:nvSpPr>
        <p:spPr>
          <a:xfrm>
            <a:off x="2286000" y="87249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</a:rPr>
              <a:t>Utilizaremos todos estos conceptos para definir la integral de Convolución</a:t>
            </a:r>
          </a:p>
        </p:txBody>
      </p:sp>
    </p:spTree>
    <p:extLst>
      <p:ext uri="{BB962C8B-B14F-4D97-AF65-F5344CB8AC3E}">
        <p14:creationId xmlns:p14="http://schemas.microsoft.com/office/powerpoint/2010/main" val="201294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560320" y="3956285"/>
            <a:ext cx="13530005" cy="5911615"/>
            <a:chOff x="0" y="125730"/>
            <a:chExt cx="17856467" cy="6544982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74536" y="1559439"/>
              <a:ext cx="14605533" cy="5111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Unidad 1 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Introducción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las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(continua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clase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1)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SISTEMAS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Definición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Conexión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entre los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endParaRPr lang="en-US" sz="3000" b="0" i="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Propiedades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Memoria,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Invertibilidad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Causalidad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Estabilidad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Linealidad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Invarianza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1261" y="125730"/>
              <a:ext cx="17735206" cy="1277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CONTENIDOS PRINCIPALES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359A1B64-18E1-431E-9752-7B014C4E94A2}"/>
              </a:ext>
            </a:extLst>
          </p:cNvPr>
          <p:cNvSpPr txBox="1"/>
          <p:nvPr/>
        </p:nvSpPr>
        <p:spPr>
          <a:xfrm>
            <a:off x="2743200" y="800100"/>
            <a:ext cx="13347125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Importante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: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Mirar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en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modo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presentación</a:t>
            </a:r>
            <a:endParaRPr lang="en-US" sz="6000" b="1" i="1" spc="-240" dirty="0">
              <a:solidFill>
                <a:srgbClr val="FFC492"/>
              </a:solidFill>
              <a:latin typeface="Poppins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52600" y="2977195"/>
            <a:ext cx="15224760" cy="57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57400" y="2476500"/>
            <a:ext cx="14447025" cy="1740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u="sng" dirty="0" err="1">
                <a:solidFill>
                  <a:srgbClr val="1D617A"/>
                </a:solidFill>
                <a:latin typeface="Poppins Light"/>
              </a:rPr>
              <a:t>Convolución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Definimos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como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nueva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operación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que se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realiza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entre dos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señales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y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utilizamos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símbolo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  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* 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para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identificarla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:  y(t) = x(t) * h(t)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62202" y="723900"/>
            <a:ext cx="142493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       SLIT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583FD9A6-6A76-4BF4-88FC-A8E1F383BB3E}"/>
              </a:ext>
            </a:extLst>
          </p:cNvPr>
          <p:cNvSpPr txBox="1"/>
          <p:nvPr/>
        </p:nvSpPr>
        <p:spPr>
          <a:xfrm>
            <a:off x="2057400" y="4686299"/>
            <a:ext cx="1444702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Si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sistema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SLIT la entrada es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unitario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llamaremos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respuesta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h(t)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45C94FE-E2BB-402A-93AF-F86EA71A3CFF}"/>
              </a:ext>
            </a:extLst>
          </p:cNvPr>
          <p:cNvGrpSpPr/>
          <p:nvPr/>
        </p:nvGrpSpPr>
        <p:grpSpPr>
          <a:xfrm>
            <a:off x="9433560" y="5600700"/>
            <a:ext cx="5044440" cy="845820"/>
            <a:chOff x="1188720" y="6694997"/>
            <a:chExt cx="4907280" cy="734503"/>
          </a:xfrm>
        </p:grpSpPr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06F0EC82-21F9-401F-9E63-5AD730B062C3}"/>
                </a:ext>
              </a:extLst>
            </p:cNvPr>
            <p:cNvSpPr txBox="1"/>
            <p:nvPr/>
          </p:nvSpPr>
          <p:spPr>
            <a:xfrm>
              <a:off x="1188720" y="6694998"/>
              <a:ext cx="4907280" cy="5482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                          h(t)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852F09B-4A97-473F-80D5-68799ABE65A3}"/>
                </a:ext>
              </a:extLst>
            </p:cNvPr>
            <p:cNvSpPr/>
            <p:nvPr/>
          </p:nvSpPr>
          <p:spPr>
            <a:xfrm>
              <a:off x="2667000" y="6694997"/>
              <a:ext cx="1676400" cy="734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SLIT</a:t>
              </a: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D7FF65A-5E13-4408-BA69-FE8C2396250B}"/>
                </a:ext>
              </a:extLst>
            </p:cNvPr>
            <p:cNvCxnSpPr/>
            <p:nvPr/>
          </p:nvCxnSpPr>
          <p:spPr>
            <a:xfrm>
              <a:off x="2139683" y="7048500"/>
              <a:ext cx="374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315CB334-0768-4A45-AB6C-C446A516909B}"/>
                </a:ext>
              </a:extLst>
            </p:cNvPr>
            <p:cNvCxnSpPr/>
            <p:nvPr/>
          </p:nvCxnSpPr>
          <p:spPr>
            <a:xfrm>
              <a:off x="4501883" y="7048500"/>
              <a:ext cx="374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5B105200-8F0D-4A37-A602-70D246FDA1AD}"/>
              </a:ext>
            </a:extLst>
          </p:cNvPr>
          <p:cNvSpPr txBox="1"/>
          <p:nvPr/>
        </p:nvSpPr>
        <p:spPr>
          <a:xfrm>
            <a:off x="7772400" y="6656338"/>
            <a:ext cx="88392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 Sistema SLIT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está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completamente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caracterizado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por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respuesta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h(t)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3B511DA-1C78-4B06-871C-C27FC66AA216}"/>
              </a:ext>
            </a:extLst>
          </p:cNvPr>
          <p:cNvGrpSpPr/>
          <p:nvPr/>
        </p:nvGrpSpPr>
        <p:grpSpPr>
          <a:xfrm>
            <a:off x="2514601" y="8154497"/>
            <a:ext cx="12794926" cy="1637206"/>
            <a:chOff x="2514601" y="8154497"/>
            <a:chExt cx="12794926" cy="1637206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0684F3B0-9DF6-4B6A-AE64-4D41A44E97EB}"/>
                </a:ext>
              </a:extLst>
            </p:cNvPr>
            <p:cNvGrpSpPr/>
            <p:nvPr/>
          </p:nvGrpSpPr>
          <p:grpSpPr>
            <a:xfrm>
              <a:off x="7308527" y="8154497"/>
              <a:ext cx="8001000" cy="1637206"/>
              <a:chOff x="1318345" y="6552763"/>
              <a:chExt cx="7116912" cy="876737"/>
            </a:xfrm>
          </p:grpSpPr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D6353D99-CFF2-4489-81CC-05EE49E8F656}"/>
                  </a:ext>
                </a:extLst>
              </p:cNvPr>
              <p:cNvSpPr txBox="1"/>
              <p:nvPr/>
            </p:nvSpPr>
            <p:spPr>
              <a:xfrm>
                <a:off x="1318345" y="6552763"/>
                <a:ext cx="7116912" cy="61806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</a:p>
              <a:p>
                <a:pPr>
                  <a:lnSpc>
                    <a:spcPts val="4499"/>
                  </a:lnSpc>
                </a:pPr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x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(t)                               y(t) = x(t) * h(t)</a:t>
                </a:r>
              </a:p>
            </p:txBody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0D14BFF-9AB0-41BA-8DDC-80F2767DE224}"/>
                  </a:ext>
                </a:extLst>
              </p:cNvPr>
              <p:cNvSpPr/>
              <p:nvPr/>
            </p:nvSpPr>
            <p:spPr>
              <a:xfrm>
                <a:off x="2667000" y="6694997"/>
                <a:ext cx="1676400" cy="7345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SLIT</a:t>
                </a:r>
              </a:p>
              <a:p>
                <a:pPr algn="ctr"/>
                <a:r>
                  <a:rPr lang="es-AR" sz="2800" dirty="0"/>
                  <a:t>h(t)</a:t>
                </a:r>
              </a:p>
            </p:txBody>
          </p:sp>
          <p:cxnSp>
            <p:nvCxnSpPr>
              <p:cNvPr id="46" name="Conector recto de flecha 45">
                <a:extLst>
                  <a:ext uri="{FF2B5EF4-FFF2-40B4-BE49-F238E27FC236}">
                    <a16:creationId xmlns:a16="http://schemas.microsoft.com/office/drawing/2014/main" id="{06F34441-C178-4557-A472-4387881C9CBA}"/>
                  </a:ext>
                </a:extLst>
              </p:cNvPr>
              <p:cNvCxnSpPr/>
              <p:nvPr/>
            </p:nvCxnSpPr>
            <p:spPr>
              <a:xfrm>
                <a:off x="2139683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de flecha 46">
                <a:extLst>
                  <a:ext uri="{FF2B5EF4-FFF2-40B4-BE49-F238E27FC236}">
                    <a16:creationId xmlns:a16="http://schemas.microsoft.com/office/drawing/2014/main" id="{58E50D70-1035-44F6-9725-91D2B9EB11EE}"/>
                  </a:ext>
                </a:extLst>
              </p:cNvPr>
              <p:cNvCxnSpPr/>
              <p:nvPr/>
            </p:nvCxnSpPr>
            <p:spPr>
              <a:xfrm>
                <a:off x="4501883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79F1AE6C-AD2E-4B00-8646-4A781FCED9FE}"/>
                </a:ext>
              </a:extLst>
            </p:cNvPr>
            <p:cNvSpPr txBox="1"/>
            <p:nvPr/>
          </p:nvSpPr>
          <p:spPr>
            <a:xfrm>
              <a:off x="2514601" y="8732412"/>
              <a:ext cx="4038599" cy="6020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4400" b="1" u="sng" dirty="0" err="1">
                  <a:solidFill>
                    <a:srgbClr val="1D617A"/>
                  </a:solidFill>
                  <a:latin typeface="Poppins Light"/>
                </a:rPr>
                <a:t>Convolución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32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4F03-1FEB-4CB1-8B52-5EAD05C410B2}"/>
                  </a:ext>
                </a:extLst>
              </p:cNvPr>
              <p:cNvSpPr txBox="1"/>
              <p:nvPr/>
            </p:nvSpPr>
            <p:spPr>
              <a:xfrm>
                <a:off x="10439400" y="7962900"/>
                <a:ext cx="7315200" cy="221201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32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∞</a:t>
                </a:r>
                <a:endParaRPr lang="es-AR" sz="44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∫   </a:t>
                </a:r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44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lang="es-AR" sz="4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a:rPr lang="es-AR" sz="4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s-AR" sz="4400" dirty="0">
                  <a:solidFill>
                    <a:srgbClr val="1D617A"/>
                  </a:solidFill>
                  <a:latin typeface="Poppins Light" panose="020B0604020202020204" charset="0"/>
                </a:endParaRPr>
              </a:p>
              <a:p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-∞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4F03-1FEB-4CB1-8B52-5EAD05C4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7962900"/>
                <a:ext cx="7315200" cy="2212016"/>
              </a:xfrm>
              <a:prstGeom prst="rect">
                <a:avLst/>
              </a:prstGeom>
              <a:blipFill>
                <a:blip r:embed="rId2"/>
                <a:stretch>
                  <a:fillRect t="-3815" b="-11444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8"/>
          <p:cNvSpPr txBox="1"/>
          <p:nvPr/>
        </p:nvSpPr>
        <p:spPr>
          <a:xfrm>
            <a:off x="1752600" y="2977195"/>
            <a:ext cx="15224760" cy="57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57401" y="2476500"/>
            <a:ext cx="126492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u="sng" dirty="0">
                <a:solidFill>
                  <a:srgbClr val="1D617A"/>
                </a:solidFill>
                <a:latin typeface="Poppins Light"/>
              </a:rPr>
              <a:t>Integral de </a:t>
            </a:r>
            <a:r>
              <a:rPr lang="en-US" sz="4400" b="1" u="sng" dirty="0" err="1">
                <a:solidFill>
                  <a:srgbClr val="1D617A"/>
                </a:solidFill>
                <a:latin typeface="Poppins Light"/>
              </a:rPr>
              <a:t>Convolución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Definiremos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fórmula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cálculo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uniendo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todos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los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conceptos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vistos hasta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momento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     y(t) = x(t) * h(t)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62202" y="723900"/>
            <a:ext cx="142493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       SLIT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04D0161-0ACA-49DB-BB3C-CF565468ADBB}"/>
              </a:ext>
            </a:extLst>
          </p:cNvPr>
          <p:cNvGrpSpPr/>
          <p:nvPr/>
        </p:nvGrpSpPr>
        <p:grpSpPr>
          <a:xfrm>
            <a:off x="1524000" y="8257864"/>
            <a:ext cx="5712066" cy="1633973"/>
            <a:chOff x="1524000" y="8257864"/>
            <a:chExt cx="5712066" cy="1633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9415ECEC-9C5E-45FF-83FF-4B499EEBCD4C}"/>
                    </a:ext>
                  </a:extLst>
                </p:cNvPr>
                <p:cNvSpPr txBox="1"/>
                <p:nvPr/>
              </p:nvSpPr>
              <p:spPr>
                <a:xfrm>
                  <a:off x="1524000" y="8257864"/>
                  <a:ext cx="5497286" cy="16339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2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∞</a:t>
                  </a:r>
                  <a:endParaRPr lang="es-AR" sz="32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2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2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2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32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32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2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2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2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d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32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32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2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32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32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9415ECEC-9C5E-45FF-83FF-4B499EEB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8257864"/>
                  <a:ext cx="5497286" cy="1633973"/>
                </a:xfrm>
                <a:prstGeom prst="rect">
                  <a:avLst/>
                </a:prstGeom>
                <a:blipFill>
                  <a:blip r:embed="rId3"/>
                  <a:stretch>
                    <a:fillRect t="-4104" b="-11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06F34441-C178-4557-A472-4387881C9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0" y="9080229"/>
              <a:ext cx="530466" cy="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40C104D-F793-4151-A5F0-E290DA42E36E}"/>
              </a:ext>
            </a:extLst>
          </p:cNvPr>
          <p:cNvGrpSpPr/>
          <p:nvPr/>
        </p:nvGrpSpPr>
        <p:grpSpPr>
          <a:xfrm>
            <a:off x="7467600" y="8420103"/>
            <a:ext cx="2478891" cy="1371600"/>
            <a:chOff x="7467600" y="8420103"/>
            <a:chExt cx="2478891" cy="1371600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D0D14BFF-9AB0-41BA-8DDC-80F2767DE224}"/>
                </a:ext>
              </a:extLst>
            </p:cNvPr>
            <p:cNvSpPr/>
            <p:nvPr/>
          </p:nvSpPr>
          <p:spPr>
            <a:xfrm>
              <a:off x="7467600" y="8420103"/>
              <a:ext cx="1884648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SLIT</a:t>
              </a:r>
            </a:p>
            <a:p>
              <a:pPr algn="ctr"/>
              <a:r>
                <a:rPr lang="es-AR" sz="2800" dirty="0"/>
                <a:t>h(t)</a:t>
              </a:r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58E50D70-1035-44F6-9725-91D2B9EB11EE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0" y="9080229"/>
              <a:ext cx="421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9">
            <a:extLst>
              <a:ext uri="{FF2B5EF4-FFF2-40B4-BE49-F238E27FC236}">
                <a16:creationId xmlns:a16="http://schemas.microsoft.com/office/drawing/2014/main" id="{79F1AE6C-AD2E-4B00-8646-4A781FCED9FE}"/>
              </a:ext>
            </a:extLst>
          </p:cNvPr>
          <p:cNvSpPr txBox="1"/>
          <p:nvPr/>
        </p:nvSpPr>
        <p:spPr>
          <a:xfrm>
            <a:off x="10622280" y="7408357"/>
            <a:ext cx="6934200" cy="60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u="sng" dirty="0">
                <a:solidFill>
                  <a:srgbClr val="1D617A"/>
                </a:solidFill>
                <a:latin typeface="Poppins Light"/>
              </a:rPr>
              <a:t>Integral de </a:t>
            </a:r>
            <a:r>
              <a:rPr lang="en-US" sz="4400" b="1" u="sng" dirty="0" err="1">
                <a:solidFill>
                  <a:srgbClr val="1D617A"/>
                </a:solidFill>
                <a:latin typeface="Poppins Light"/>
              </a:rPr>
              <a:t>Convolución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844F574-6729-4FF1-BCF8-F664AC826E6D}"/>
              </a:ext>
            </a:extLst>
          </p:cNvPr>
          <p:cNvGrpSpPr/>
          <p:nvPr/>
        </p:nvGrpSpPr>
        <p:grpSpPr>
          <a:xfrm>
            <a:off x="13548360" y="-100235"/>
            <a:ext cx="5120640" cy="3233825"/>
            <a:chOff x="13548360" y="-100235"/>
            <a:chExt cx="5120640" cy="3233825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2857177-B790-4212-81D1-15C0C3331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086415" y="-100235"/>
              <a:ext cx="3678766" cy="3233825"/>
            </a:xfrm>
            <a:prstGeom prst="rect">
              <a:avLst/>
            </a:prstGeom>
          </p:spPr>
        </p:pic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562E4D0-5C07-463C-B2D5-C3951009A6C9}"/>
                </a:ext>
              </a:extLst>
            </p:cNvPr>
            <p:cNvGrpSpPr/>
            <p:nvPr/>
          </p:nvGrpSpPr>
          <p:grpSpPr>
            <a:xfrm>
              <a:off x="13548360" y="1173480"/>
              <a:ext cx="5120640" cy="845820"/>
              <a:chOff x="1188720" y="6694998"/>
              <a:chExt cx="4907280" cy="734503"/>
            </a:xfrm>
          </p:grpSpPr>
          <p:sp>
            <p:nvSpPr>
              <p:cNvPr id="35" name="TextBox 9">
                <a:extLst>
                  <a:ext uri="{FF2B5EF4-FFF2-40B4-BE49-F238E27FC236}">
                    <a16:creationId xmlns:a16="http://schemas.microsoft.com/office/drawing/2014/main" id="{3BEC9424-18D5-4C1A-B4F2-E015B4064370}"/>
                  </a:ext>
                </a:extLst>
              </p:cNvPr>
              <p:cNvSpPr txBox="1"/>
              <p:nvPr/>
            </p:nvSpPr>
            <p:spPr>
              <a:xfrm>
                <a:off x="1188720" y="6694998"/>
                <a:ext cx="4907280" cy="50113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    </a:t>
                </a:r>
                <a:r>
                  <a:rPr lang="en-US" sz="20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000" dirty="0">
                    <a:solidFill>
                      <a:srgbClr val="1D617A"/>
                    </a:solidFill>
                    <a:latin typeface="Poppins Light"/>
                  </a:rPr>
                  <a:t>(t)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            </a:t>
                </a:r>
                <a:r>
                  <a:rPr lang="en-US" sz="2000" dirty="0">
                    <a:solidFill>
                      <a:srgbClr val="1D617A"/>
                    </a:solidFill>
                    <a:latin typeface="Poppins Light"/>
                  </a:rPr>
                  <a:t>h(t)</a:t>
                </a:r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AC5A1588-A645-43E0-B5E8-8420384D830F}"/>
                  </a:ext>
                </a:extLst>
              </p:cNvPr>
              <p:cNvSpPr/>
              <p:nvPr/>
            </p:nvSpPr>
            <p:spPr>
              <a:xfrm>
                <a:off x="2905068" y="6694998"/>
                <a:ext cx="1000182" cy="7345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SLIT</a:t>
                </a: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83F6E843-7926-446C-8759-4D57E60910D4}"/>
                  </a:ext>
                </a:extLst>
              </p:cNvPr>
              <p:cNvCxnSpPr/>
              <p:nvPr/>
            </p:nvCxnSpPr>
            <p:spPr>
              <a:xfrm>
                <a:off x="2528194" y="7048500"/>
                <a:ext cx="2816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6BD8A770-D3B1-48BE-8117-189CC318D891}"/>
                  </a:ext>
                </a:extLst>
              </p:cNvPr>
              <p:cNvCxnSpPr/>
              <p:nvPr/>
            </p:nvCxnSpPr>
            <p:spPr>
              <a:xfrm>
                <a:off x="3978275" y="7025854"/>
                <a:ext cx="2816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9">
            <a:extLst>
              <a:ext uri="{FF2B5EF4-FFF2-40B4-BE49-F238E27FC236}">
                <a16:creationId xmlns:a16="http://schemas.microsoft.com/office/drawing/2014/main" id="{967E35B0-B308-4B96-A063-AA42F4BAA98E}"/>
              </a:ext>
            </a:extLst>
          </p:cNvPr>
          <p:cNvSpPr txBox="1"/>
          <p:nvPr/>
        </p:nvSpPr>
        <p:spPr>
          <a:xfrm>
            <a:off x="2057400" y="5829300"/>
            <a:ext cx="14507985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va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 ser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misma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lineal de las entradas, con las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mismas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conocidas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(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respuesta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) y con los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mismos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desplazamientos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. 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128D874-8642-462A-A80D-D980204CDFC0}"/>
              </a:ext>
            </a:extLst>
          </p:cNvPr>
          <p:cNvGrpSpPr/>
          <p:nvPr/>
        </p:nvGrpSpPr>
        <p:grpSpPr>
          <a:xfrm>
            <a:off x="2072640" y="4533900"/>
            <a:ext cx="14431786" cy="1154162"/>
            <a:chOff x="2072640" y="4533900"/>
            <a:chExt cx="14431786" cy="1154162"/>
          </a:xfrm>
        </p:grpSpPr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583FD9A6-6A76-4BF4-88FC-A8E1F383BB3E}"/>
                </a:ext>
              </a:extLst>
            </p:cNvPr>
            <p:cNvSpPr txBox="1"/>
            <p:nvPr/>
          </p:nvSpPr>
          <p:spPr>
            <a:xfrm>
              <a:off x="2072640" y="4533900"/>
              <a:ext cx="14431786" cy="11541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Si la entrada x(t) que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obtuvimos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(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cuando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4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    </a:t>
              </a:r>
              <a:r>
                <a:rPr lang="es-AR" sz="2400" dirty="0">
                  <a:solidFill>
                    <a:srgbClr val="1D617A"/>
                  </a:solidFill>
                  <a:latin typeface="Cambria Math" panose="02040503050406030204" pitchFamily="18" charset="0"/>
                </a:rPr>
                <a:t>0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)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ingresa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un SISTEMA LINEAL INVARIANTE EN EL TIEMPO        ¿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cómo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será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salida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y(t)?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1BCB2096-10FA-40A9-9F60-A89EEA86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0170309" y="4838700"/>
              <a:ext cx="421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458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/>
      <p:bldP spid="48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4F03-1FEB-4CB1-8B52-5EAD05C410B2}"/>
                  </a:ext>
                </a:extLst>
              </p:cNvPr>
              <p:cNvSpPr txBox="1"/>
              <p:nvPr/>
            </p:nvSpPr>
            <p:spPr>
              <a:xfrm>
                <a:off x="5334000" y="4684084"/>
                <a:ext cx="7315200" cy="221201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32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∞</a:t>
                </a:r>
                <a:endParaRPr lang="es-AR" sz="44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∫   </a:t>
                </a:r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44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lang="es-AR" sz="4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a:rPr lang="es-AR" sz="4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s-AR" sz="4400" dirty="0">
                  <a:solidFill>
                    <a:srgbClr val="1D617A"/>
                  </a:solidFill>
                  <a:latin typeface="Poppins Light" panose="020B0604020202020204" charset="0"/>
                </a:endParaRPr>
              </a:p>
              <a:p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-∞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4F03-1FEB-4CB1-8B52-5EAD05C4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684084"/>
                <a:ext cx="7315200" cy="2212016"/>
              </a:xfrm>
              <a:prstGeom prst="rect">
                <a:avLst/>
              </a:prstGeom>
              <a:blipFill>
                <a:blip r:embed="rId2"/>
                <a:stretch>
                  <a:fillRect t="-3815" b="-11444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/>
          <p:cNvSpPr txBox="1"/>
          <p:nvPr/>
        </p:nvSpPr>
        <p:spPr>
          <a:xfrm>
            <a:off x="2057401" y="2476500"/>
            <a:ext cx="12649200" cy="60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       y(t) = x(t) * h(t)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62202" y="723900"/>
            <a:ext cx="142493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    SLIT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1782F4C-C721-4B8A-A9DE-0822EE886C43}"/>
              </a:ext>
            </a:extLst>
          </p:cNvPr>
          <p:cNvGrpSpPr/>
          <p:nvPr/>
        </p:nvGrpSpPr>
        <p:grpSpPr>
          <a:xfrm>
            <a:off x="1524000" y="2820494"/>
            <a:ext cx="12794926" cy="1637206"/>
            <a:chOff x="2514601" y="8154497"/>
            <a:chExt cx="12794926" cy="1637206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D2858C1-B4E6-40D5-BC57-D9FBEF162616}"/>
                </a:ext>
              </a:extLst>
            </p:cNvPr>
            <p:cNvGrpSpPr/>
            <p:nvPr/>
          </p:nvGrpSpPr>
          <p:grpSpPr>
            <a:xfrm>
              <a:off x="7308527" y="8154497"/>
              <a:ext cx="8001000" cy="1637206"/>
              <a:chOff x="1318345" y="6552763"/>
              <a:chExt cx="7116912" cy="876737"/>
            </a:xfrm>
          </p:grpSpPr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88DA0674-A911-4E4A-90EF-581F20B4B58D}"/>
                  </a:ext>
                </a:extLst>
              </p:cNvPr>
              <p:cNvSpPr txBox="1"/>
              <p:nvPr/>
            </p:nvSpPr>
            <p:spPr>
              <a:xfrm>
                <a:off x="1318345" y="6552763"/>
                <a:ext cx="7116912" cy="61806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</a:p>
              <a:p>
                <a:pPr>
                  <a:lnSpc>
                    <a:spcPts val="4499"/>
                  </a:lnSpc>
                </a:pPr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x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(t)                               y(t) = x(t) * h(t)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A40ABE4-3E9A-4A98-9507-166A0484DCAB}"/>
                  </a:ext>
                </a:extLst>
              </p:cNvPr>
              <p:cNvSpPr/>
              <p:nvPr/>
            </p:nvSpPr>
            <p:spPr>
              <a:xfrm>
                <a:off x="2667000" y="6694997"/>
                <a:ext cx="1676400" cy="7345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SLIT</a:t>
                </a:r>
              </a:p>
              <a:p>
                <a:pPr algn="ctr"/>
                <a:r>
                  <a:rPr lang="es-AR" sz="2800" dirty="0"/>
                  <a:t>h(t)</a:t>
                </a: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83C11E41-FB83-4209-8295-9A1A517E43AB}"/>
                  </a:ext>
                </a:extLst>
              </p:cNvPr>
              <p:cNvCxnSpPr/>
              <p:nvPr/>
            </p:nvCxnSpPr>
            <p:spPr>
              <a:xfrm>
                <a:off x="2139683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>
                <a:extLst>
                  <a:ext uri="{FF2B5EF4-FFF2-40B4-BE49-F238E27FC236}">
                    <a16:creationId xmlns:a16="http://schemas.microsoft.com/office/drawing/2014/main" id="{0B820F0D-4FE1-4211-A3EA-EA55F8550B72}"/>
                  </a:ext>
                </a:extLst>
              </p:cNvPr>
              <p:cNvCxnSpPr/>
              <p:nvPr/>
            </p:nvCxnSpPr>
            <p:spPr>
              <a:xfrm>
                <a:off x="4501883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DFEFCE2D-67E3-49BC-8B6E-788ACAA934CE}"/>
                </a:ext>
              </a:extLst>
            </p:cNvPr>
            <p:cNvSpPr txBox="1"/>
            <p:nvPr/>
          </p:nvSpPr>
          <p:spPr>
            <a:xfrm>
              <a:off x="2514601" y="8736560"/>
              <a:ext cx="4038599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B55237E-7A5D-44A9-B5B3-034FE206A0A9}"/>
              </a:ext>
            </a:extLst>
          </p:cNvPr>
          <p:cNvGrpSpPr/>
          <p:nvPr/>
        </p:nvGrpSpPr>
        <p:grpSpPr>
          <a:xfrm>
            <a:off x="12636845" y="3612046"/>
            <a:ext cx="5574955" cy="6484454"/>
            <a:chOff x="5360150" y="1325486"/>
            <a:chExt cx="6321297" cy="8426526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ECE7BE9C-D056-420B-A686-C12B7BC2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54584" y1="32080" x2="54584" y2="32080"/>
                          <a14:foregroundMark x1="60554" y1="31078" x2="60554" y2="31078"/>
                          <a14:foregroundMark x1="60128" y1="27193" x2="60128" y2="27193"/>
                          <a14:foregroundMark x1="60128" y1="29073" x2="60128" y2="29073"/>
                          <a14:foregroundMark x1="63326" y1="33333" x2="63326" y2="33333"/>
                          <a14:foregroundMark x1="63326" y1="33333" x2="63326" y2="33333"/>
                          <a14:foregroundMark x1="60128" y1="32707" x2="60128" y2="32707"/>
                          <a14:foregroundMark x1="60128" y1="32707" x2="60128" y2="32707"/>
                          <a14:foregroundMark x1="58422" y1="30075" x2="58422" y2="30075"/>
                          <a14:foregroundMark x1="58422" y1="30075" x2="58422" y2="30075"/>
                          <a14:foregroundMark x1="58422" y1="30075" x2="58422" y2="30075"/>
                          <a14:foregroundMark x1="39019" y1="28195" x2="39019" y2="28195"/>
                          <a14:foregroundMark x1="38593" y1="28195" x2="38593" y2="28195"/>
                          <a14:foregroundMark x1="35181" y1="28822" x2="35181" y2="28822"/>
                          <a14:foregroundMark x1="35181" y1="28822" x2="35181" y2="28822"/>
                          <a14:foregroundMark x1="35181" y1="32080" x2="35181" y2="32080"/>
                          <a14:foregroundMark x1="59062" y1="50501" x2="59062" y2="50501"/>
                          <a14:foregroundMark x1="55011" y1="54135" x2="55011" y2="54135"/>
                          <a14:foregroundMark x1="50107" y1="52506" x2="50107" y2="52506"/>
                          <a14:foregroundMark x1="54584" y1="54511" x2="54584" y2="54511"/>
                          <a14:foregroundMark x1="40085" y1="60276" x2="40085" y2="60276"/>
                          <a14:foregroundMark x1="47974" y1="60652" x2="47974" y2="60652"/>
                          <a14:foregroundMark x1="45203" y1="57393" x2="45203" y2="57393"/>
                          <a14:foregroundMark x1="45203" y1="58396" x2="45203" y2="58396"/>
                          <a14:foregroundMark x1="45203" y1="58396" x2="45203" y2="58396"/>
                          <a14:foregroundMark x1="40085" y1="32707" x2="40085" y2="32707"/>
                          <a14:foregroundMark x1="69510" y1="94737" x2="69510" y2="94737"/>
                          <a14:foregroundMark x1="68443" y1="90476" x2="68443" y2="90476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3966" y1="92732" x2="63966" y2="92732"/>
                          <a14:foregroundMark x1="63966" y1="92732" x2="63966" y2="92732"/>
                          <a14:foregroundMark x1="32409" y1="93358" x2="32409" y2="93358"/>
                          <a14:foregroundMark x1="32409" y1="93358" x2="32409" y2="93358"/>
                          <a14:foregroundMark x1="49680" y1="55388" x2="49680" y2="55388"/>
                          <a14:foregroundMark x1="33475" y1="93734" x2="33475" y2="93734"/>
                          <a14:foregroundMark x1="40085" y1="91729" x2="40085" y2="91729"/>
                          <a14:foregroundMark x1="44136" y1="60276" x2="44136" y2="602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0150" y="4200002"/>
              <a:ext cx="3263024" cy="5552010"/>
            </a:xfrm>
            <a:prstGeom prst="rect">
              <a:avLst/>
            </a:prstGeom>
          </p:spPr>
        </p:pic>
        <p:sp>
          <p:nvSpPr>
            <p:cNvPr id="49" name="Bocadillo nube: nube 48">
              <a:extLst>
                <a:ext uri="{FF2B5EF4-FFF2-40B4-BE49-F238E27FC236}">
                  <a16:creationId xmlns:a16="http://schemas.microsoft.com/office/drawing/2014/main" id="{2F9305AB-EEF1-4A9F-86BB-00DB92E39B0E}"/>
                </a:ext>
              </a:extLst>
            </p:cNvPr>
            <p:cNvSpPr/>
            <p:nvPr/>
          </p:nvSpPr>
          <p:spPr>
            <a:xfrm>
              <a:off x="6242948" y="1325486"/>
              <a:ext cx="5438499" cy="2874509"/>
            </a:xfrm>
            <a:prstGeom prst="cloudCallou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Cómo se interpreta esta fórmula</a:t>
              </a:r>
              <a:endParaRPr lang="es-AR" sz="3200" dirty="0"/>
            </a:p>
            <a:p>
              <a:pPr algn="ctr"/>
              <a:endParaRPr lang="es-AR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F5DCE4F-7A7D-4884-9B52-6494D4AFA01F}"/>
              </a:ext>
            </a:extLst>
          </p:cNvPr>
          <p:cNvGrpSpPr/>
          <p:nvPr/>
        </p:nvGrpSpPr>
        <p:grpSpPr>
          <a:xfrm>
            <a:off x="10134600" y="6134099"/>
            <a:ext cx="3886200" cy="3131821"/>
            <a:chOff x="1143000" y="6134099"/>
            <a:chExt cx="3886200" cy="3131821"/>
          </a:xfrm>
        </p:grpSpPr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id="{924CAEE9-795E-46D2-AF1F-2D56FDD32ABA}"/>
                </a:ext>
              </a:extLst>
            </p:cNvPr>
            <p:cNvSpPr/>
            <p:nvPr/>
          </p:nvSpPr>
          <p:spPr>
            <a:xfrm>
              <a:off x="2819400" y="6134099"/>
              <a:ext cx="125961" cy="10718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D9B5D72B-0F89-48BB-AF54-57979A4AD7CD}"/>
                </a:ext>
              </a:extLst>
            </p:cNvPr>
            <p:cNvSpPr txBox="1"/>
            <p:nvPr/>
          </p:nvSpPr>
          <p:spPr>
            <a:xfrm>
              <a:off x="1143000" y="7397926"/>
              <a:ext cx="3886200" cy="1867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diferencial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me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ayuda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identificar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variable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98541C8A-BCB8-4CA2-B443-7DE429804055}"/>
              </a:ext>
            </a:extLst>
          </p:cNvPr>
          <p:cNvGrpSpPr/>
          <p:nvPr/>
        </p:nvGrpSpPr>
        <p:grpSpPr>
          <a:xfrm>
            <a:off x="11156191" y="6083897"/>
            <a:ext cx="1569209" cy="1650403"/>
            <a:chOff x="11217728" y="6134100"/>
            <a:chExt cx="1507671" cy="1529581"/>
          </a:xfrm>
        </p:grpSpPr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B713F13B-E684-4B90-A9D0-A88348F859EF}"/>
                </a:ext>
              </a:extLst>
            </p:cNvPr>
            <p:cNvSpPr txBox="1"/>
            <p:nvPr/>
          </p:nvSpPr>
          <p:spPr>
            <a:xfrm>
              <a:off x="11217728" y="7086600"/>
              <a:ext cx="1507671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variable</a:t>
              </a:r>
            </a:p>
          </p:txBody>
        </p:sp>
        <p:sp>
          <p:nvSpPr>
            <p:cNvPr id="56" name="Flecha: hacia abajo 55">
              <a:extLst>
                <a:ext uri="{FF2B5EF4-FFF2-40B4-BE49-F238E27FC236}">
                  <a16:creationId xmlns:a16="http://schemas.microsoft.com/office/drawing/2014/main" id="{E1006EB4-646C-4D08-99A7-EF0B74D89942}"/>
                </a:ext>
              </a:extLst>
            </p:cNvPr>
            <p:cNvSpPr/>
            <p:nvPr/>
          </p:nvSpPr>
          <p:spPr>
            <a:xfrm>
              <a:off x="11811000" y="6134100"/>
              <a:ext cx="125961" cy="10718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964DEC5-CE04-4D57-A321-BE6B73E48665}"/>
              </a:ext>
            </a:extLst>
          </p:cNvPr>
          <p:cNvGrpSpPr/>
          <p:nvPr/>
        </p:nvGrpSpPr>
        <p:grpSpPr>
          <a:xfrm>
            <a:off x="8224157" y="6438900"/>
            <a:ext cx="4806043" cy="2139181"/>
            <a:chOff x="8382000" y="6433319"/>
            <a:chExt cx="4572000" cy="2112243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6AE5AE57-513C-4791-954E-3C1439FF49B9}"/>
                </a:ext>
              </a:extLst>
            </p:cNvPr>
            <p:cNvGrpSpPr/>
            <p:nvPr/>
          </p:nvGrpSpPr>
          <p:grpSpPr>
            <a:xfrm>
              <a:off x="10303328" y="6438900"/>
              <a:ext cx="2650672" cy="2106662"/>
              <a:chOff x="11217727" y="6134100"/>
              <a:chExt cx="2650672" cy="2106662"/>
            </a:xfrm>
          </p:grpSpPr>
          <p:sp>
            <p:nvSpPr>
              <p:cNvPr id="58" name="TextBox 9">
                <a:extLst>
                  <a:ext uri="{FF2B5EF4-FFF2-40B4-BE49-F238E27FC236}">
                    <a16:creationId xmlns:a16="http://schemas.microsoft.com/office/drawing/2014/main" id="{E41822F1-2E8C-4057-A49E-0753DAFC417B}"/>
                  </a:ext>
                </a:extLst>
              </p:cNvPr>
              <p:cNvSpPr txBox="1"/>
              <p:nvPr/>
            </p:nvSpPr>
            <p:spPr>
              <a:xfrm>
                <a:off x="11217727" y="7086600"/>
                <a:ext cx="2650672" cy="115416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var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reflejada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sp>
            <p:nvSpPr>
              <p:cNvPr id="59" name="Flecha: hacia abajo 58">
                <a:extLst>
                  <a:ext uri="{FF2B5EF4-FFF2-40B4-BE49-F238E27FC236}">
                    <a16:creationId xmlns:a16="http://schemas.microsoft.com/office/drawing/2014/main" id="{C6681C71-54BF-4CFE-9852-C2537CB94DF7}"/>
                  </a:ext>
                </a:extLst>
              </p:cNvPr>
              <p:cNvSpPr/>
              <p:nvPr/>
            </p:nvSpPr>
            <p:spPr>
              <a:xfrm>
                <a:off x="11811000" y="6134100"/>
                <a:ext cx="125961" cy="107183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5F82B37F-D2CB-48DA-97AF-290DD744C836}"/>
                </a:ext>
              </a:extLst>
            </p:cNvPr>
            <p:cNvGrpSpPr/>
            <p:nvPr/>
          </p:nvGrpSpPr>
          <p:grpSpPr>
            <a:xfrm>
              <a:off x="8382000" y="6433319"/>
              <a:ext cx="1507671" cy="1529581"/>
              <a:chOff x="11217728" y="6134100"/>
              <a:chExt cx="1507671" cy="1529581"/>
            </a:xfrm>
          </p:grpSpPr>
          <p:sp>
            <p:nvSpPr>
              <p:cNvPr id="61" name="TextBox 9">
                <a:extLst>
                  <a:ext uri="{FF2B5EF4-FFF2-40B4-BE49-F238E27FC236}">
                    <a16:creationId xmlns:a16="http://schemas.microsoft.com/office/drawing/2014/main" id="{E1B3F1C6-AA52-4A2F-BDF1-9928282D6E32}"/>
                  </a:ext>
                </a:extLst>
              </p:cNvPr>
              <p:cNvSpPr txBox="1"/>
              <p:nvPr/>
            </p:nvSpPr>
            <p:spPr>
              <a:xfrm>
                <a:off x="11217728" y="7086600"/>
                <a:ext cx="1507671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var</a:t>
                </a:r>
              </a:p>
            </p:txBody>
          </p:sp>
          <p:sp>
            <p:nvSpPr>
              <p:cNvPr id="62" name="Flecha: hacia abajo 61">
                <a:extLst>
                  <a:ext uri="{FF2B5EF4-FFF2-40B4-BE49-F238E27FC236}">
                    <a16:creationId xmlns:a16="http://schemas.microsoft.com/office/drawing/2014/main" id="{50A0DE0A-1BF2-424E-BD74-B5F1D5CD7A5A}"/>
                  </a:ext>
                </a:extLst>
              </p:cNvPr>
              <p:cNvSpPr/>
              <p:nvPr/>
            </p:nvSpPr>
            <p:spPr>
              <a:xfrm>
                <a:off x="11811000" y="6134100"/>
                <a:ext cx="125961" cy="107183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93304586-1D21-4985-A2BA-6DCFE290D480}"/>
              </a:ext>
            </a:extLst>
          </p:cNvPr>
          <p:cNvGrpSpPr/>
          <p:nvPr/>
        </p:nvGrpSpPr>
        <p:grpSpPr>
          <a:xfrm>
            <a:off x="9784590" y="6057900"/>
            <a:ext cx="3245609" cy="3237416"/>
            <a:chOff x="11217728" y="5155856"/>
            <a:chExt cx="3118329" cy="3000412"/>
          </a:xfrm>
        </p:grpSpPr>
        <p:sp>
          <p:nvSpPr>
            <p:cNvPr id="64" name="TextBox 9">
              <a:extLst>
                <a:ext uri="{FF2B5EF4-FFF2-40B4-BE49-F238E27FC236}">
                  <a16:creationId xmlns:a16="http://schemas.microsoft.com/office/drawing/2014/main" id="{A3D4B790-BD72-4D2B-AD3D-A70CD020B8A2}"/>
                </a:ext>
              </a:extLst>
            </p:cNvPr>
            <p:cNvSpPr txBox="1"/>
            <p:nvPr/>
          </p:nvSpPr>
          <p:spPr>
            <a:xfrm>
              <a:off x="11217728" y="7086600"/>
              <a:ext cx="3118329" cy="10696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Desplazamiento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65" name="Flecha: hacia abajo 64">
              <a:extLst>
                <a:ext uri="{FF2B5EF4-FFF2-40B4-BE49-F238E27FC236}">
                  <a16:creationId xmlns:a16="http://schemas.microsoft.com/office/drawing/2014/main" id="{8C4D9B29-4535-43E2-8247-99E37C502CB1}"/>
                </a:ext>
              </a:extLst>
            </p:cNvPr>
            <p:cNvSpPr/>
            <p:nvPr/>
          </p:nvSpPr>
          <p:spPr>
            <a:xfrm>
              <a:off x="11736368" y="5155856"/>
              <a:ext cx="200591" cy="20500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715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362202" y="723900"/>
            <a:ext cx="142493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       SLIT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EAA2F8C-311A-4AA1-9C79-7A1E397B1CAD}"/>
              </a:ext>
            </a:extLst>
          </p:cNvPr>
          <p:cNvGrpSpPr/>
          <p:nvPr/>
        </p:nvGrpSpPr>
        <p:grpSpPr>
          <a:xfrm>
            <a:off x="2057400" y="1943100"/>
            <a:ext cx="14706599" cy="1521823"/>
            <a:chOff x="2057400" y="2476500"/>
            <a:chExt cx="14706599" cy="1521823"/>
          </a:xfrm>
        </p:grpSpPr>
        <p:sp>
          <p:nvSpPr>
            <p:cNvPr id="9" name="TextBox 9"/>
            <p:cNvSpPr txBox="1"/>
            <p:nvPr/>
          </p:nvSpPr>
          <p:spPr>
            <a:xfrm>
              <a:off x="2057400" y="2476500"/>
              <a:ext cx="14706599" cy="11541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Convolución</a:t>
              </a:r>
              <a:r>
                <a:rPr lang="en-US" sz="4400" b="1" dirty="0">
                  <a:solidFill>
                    <a:srgbClr val="1D617A"/>
                  </a:solidFill>
                  <a:latin typeface="Poppins Light"/>
                </a:rPr>
                <a:t>                   </a:t>
              </a: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Resumen</a:t>
              </a:r>
              <a:r>
                <a:rPr lang="en-US" sz="4400" b="1" dirty="0">
                  <a:solidFill>
                    <a:srgbClr val="1D617A"/>
                  </a:solidFill>
                  <a:latin typeface="Poppins Light"/>
                </a:rPr>
                <a:t> para el </a:t>
              </a:r>
              <a:r>
                <a:rPr lang="en-US" sz="4400" b="1" dirty="0" err="1">
                  <a:solidFill>
                    <a:srgbClr val="1D617A"/>
                  </a:solidFill>
                  <a:latin typeface="Poppins Light"/>
                </a:rPr>
                <a:t>práctico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   </a:t>
              </a: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y(t) = x(t) * h(t)</a:t>
              </a:r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01782F4C-C721-4B8A-A9DE-0822EE886C43}"/>
                </a:ext>
              </a:extLst>
            </p:cNvPr>
            <p:cNvGrpSpPr/>
            <p:nvPr/>
          </p:nvGrpSpPr>
          <p:grpSpPr>
            <a:xfrm>
              <a:off x="3429000" y="2552700"/>
              <a:ext cx="12794926" cy="1445623"/>
              <a:chOff x="2514601" y="8154494"/>
              <a:chExt cx="12794926" cy="1445623"/>
            </a:xfrm>
          </p:grpSpPr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3D2858C1-B4E6-40D5-BC57-D9FBEF162616}"/>
                  </a:ext>
                </a:extLst>
              </p:cNvPr>
              <p:cNvGrpSpPr/>
              <p:nvPr/>
            </p:nvGrpSpPr>
            <p:grpSpPr>
              <a:xfrm>
                <a:off x="7308527" y="8154494"/>
                <a:ext cx="8001000" cy="1445623"/>
                <a:chOff x="1318345" y="6552763"/>
                <a:chExt cx="7116912" cy="774143"/>
              </a:xfrm>
            </p:grpSpPr>
            <p:sp>
              <p:nvSpPr>
                <p:cNvPr id="33" name="TextBox 9">
                  <a:extLst>
                    <a:ext uri="{FF2B5EF4-FFF2-40B4-BE49-F238E27FC236}">
                      <a16:creationId xmlns:a16="http://schemas.microsoft.com/office/drawing/2014/main" id="{88DA0674-A911-4E4A-90EF-581F20B4B58D}"/>
                    </a:ext>
                  </a:extLst>
                </p:cNvPr>
                <p:cNvSpPr txBox="1"/>
                <p:nvPr/>
              </p:nvSpPr>
              <p:spPr>
                <a:xfrm>
                  <a:off x="1318345" y="6552763"/>
                  <a:ext cx="7116912" cy="61806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</a:p>
                <a:p>
                  <a:pPr>
                    <a:lnSpc>
                      <a:spcPts val="4499"/>
                    </a:lnSpc>
                  </a:pPr>
                  <a:r>
                    <a:rPr lang="en-US" sz="3200" dirty="0">
                      <a:solidFill>
                        <a:srgbClr val="1D617A"/>
                      </a:solidFill>
                      <a:latin typeface="Poppins Light"/>
                    </a:rPr>
                    <a:t>x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(t)                               y(t) = x(t) * h(t)</a:t>
                  </a:r>
                </a:p>
              </p:txBody>
            </p:sp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8A40ABE4-3E9A-4A98-9507-166A0484DCAB}"/>
                    </a:ext>
                  </a:extLst>
                </p:cNvPr>
                <p:cNvSpPr/>
                <p:nvPr/>
              </p:nvSpPr>
              <p:spPr>
                <a:xfrm>
                  <a:off x="2667000" y="6776611"/>
                  <a:ext cx="1633670" cy="5502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800" dirty="0"/>
                    <a:t>SLIT</a:t>
                  </a:r>
                </a:p>
                <a:p>
                  <a:pPr algn="ctr"/>
                  <a:r>
                    <a:rPr lang="es-AR" sz="2800" dirty="0"/>
                    <a:t>h(t)</a:t>
                  </a:r>
                </a:p>
              </p:txBody>
            </p:sp>
            <p:cxnSp>
              <p:nvCxnSpPr>
                <p:cNvPr id="41" name="Conector recto de flecha 40">
                  <a:extLst>
                    <a:ext uri="{FF2B5EF4-FFF2-40B4-BE49-F238E27FC236}">
                      <a16:creationId xmlns:a16="http://schemas.microsoft.com/office/drawing/2014/main" id="{83C11E41-FB83-4209-8295-9A1A517E43AB}"/>
                    </a:ext>
                  </a:extLst>
                </p:cNvPr>
                <p:cNvCxnSpPr/>
                <p:nvPr/>
              </p:nvCxnSpPr>
              <p:spPr>
                <a:xfrm>
                  <a:off x="2139683" y="7048500"/>
                  <a:ext cx="37491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>
                  <a:extLst>
                    <a:ext uri="{FF2B5EF4-FFF2-40B4-BE49-F238E27FC236}">
                      <a16:creationId xmlns:a16="http://schemas.microsoft.com/office/drawing/2014/main" id="{0B820F0D-4FE1-4211-A3EA-EA55F8550B72}"/>
                    </a:ext>
                  </a:extLst>
                </p:cNvPr>
                <p:cNvCxnSpPr/>
                <p:nvPr/>
              </p:nvCxnSpPr>
              <p:spPr>
                <a:xfrm>
                  <a:off x="4501883" y="7048500"/>
                  <a:ext cx="37491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9">
                <a:extLst>
                  <a:ext uri="{FF2B5EF4-FFF2-40B4-BE49-F238E27FC236}">
                    <a16:creationId xmlns:a16="http://schemas.microsoft.com/office/drawing/2014/main" id="{DFEFCE2D-67E3-49BC-8B6E-788ACAA934CE}"/>
                  </a:ext>
                </a:extLst>
              </p:cNvPr>
              <p:cNvSpPr txBox="1"/>
              <p:nvPr/>
            </p:nvSpPr>
            <p:spPr>
              <a:xfrm>
                <a:off x="2514601" y="8736560"/>
                <a:ext cx="4038599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8D440F5-7147-4DF9-A173-2D0262E9B40C}"/>
              </a:ext>
            </a:extLst>
          </p:cNvPr>
          <p:cNvGrpSpPr/>
          <p:nvPr/>
        </p:nvGrpSpPr>
        <p:grpSpPr>
          <a:xfrm>
            <a:off x="4876800" y="3543300"/>
            <a:ext cx="7696200" cy="4611232"/>
            <a:chOff x="5334000" y="4684084"/>
            <a:chExt cx="7696200" cy="4611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F4F14F03-1FEB-4CB1-8B52-5EAD05C410B2}"/>
                    </a:ext>
                  </a:extLst>
                </p:cNvPr>
                <p:cNvSpPr txBox="1"/>
                <p:nvPr/>
              </p:nvSpPr>
              <p:spPr>
                <a:xfrm>
                  <a:off x="5334000" y="4684084"/>
                  <a:ext cx="7315200" cy="221201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2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s-AR" sz="44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∞</a:t>
                  </a:r>
                  <a:endParaRPr lang="es-AR" sz="44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44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44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4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44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44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44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44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44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44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s-AR" sz="44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44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44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44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44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44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F4F14F03-1FEB-4CB1-8B52-5EAD05C41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684084"/>
                  <a:ext cx="7315200" cy="2212016"/>
                </a:xfrm>
                <a:prstGeom prst="rect">
                  <a:avLst/>
                </a:prstGeom>
                <a:blipFill>
                  <a:blip r:embed="rId2"/>
                  <a:stretch>
                    <a:fillRect t="-3815" b="-11444"/>
                  </a:stretch>
                </a:blipFill>
                <a:ln/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8541C8A-BCB8-4CA2-B443-7DE429804055}"/>
                </a:ext>
              </a:extLst>
            </p:cNvPr>
            <p:cNvGrpSpPr/>
            <p:nvPr/>
          </p:nvGrpSpPr>
          <p:grpSpPr>
            <a:xfrm>
              <a:off x="11156191" y="6083897"/>
              <a:ext cx="1569209" cy="1650403"/>
              <a:chOff x="11217728" y="6134100"/>
              <a:chExt cx="1507671" cy="1529581"/>
            </a:xfrm>
          </p:grpSpPr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B713F13B-E684-4B90-A9D0-A88348F859EF}"/>
                  </a:ext>
                </a:extLst>
              </p:cNvPr>
              <p:cNvSpPr txBox="1"/>
              <p:nvPr/>
            </p:nvSpPr>
            <p:spPr>
              <a:xfrm>
                <a:off x="11217728" y="7086600"/>
                <a:ext cx="1507671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variable</a:t>
                </a:r>
              </a:p>
            </p:txBody>
          </p:sp>
          <p:sp>
            <p:nvSpPr>
              <p:cNvPr id="56" name="Flecha: hacia abajo 55">
                <a:extLst>
                  <a:ext uri="{FF2B5EF4-FFF2-40B4-BE49-F238E27FC236}">
                    <a16:creationId xmlns:a16="http://schemas.microsoft.com/office/drawing/2014/main" id="{E1006EB4-646C-4D08-99A7-EF0B74D89942}"/>
                  </a:ext>
                </a:extLst>
              </p:cNvPr>
              <p:cNvSpPr/>
              <p:nvPr/>
            </p:nvSpPr>
            <p:spPr>
              <a:xfrm>
                <a:off x="11811000" y="6134100"/>
                <a:ext cx="125961" cy="107183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964DEC5-CE04-4D57-A321-BE6B73E48665}"/>
                </a:ext>
              </a:extLst>
            </p:cNvPr>
            <p:cNvGrpSpPr/>
            <p:nvPr/>
          </p:nvGrpSpPr>
          <p:grpSpPr>
            <a:xfrm>
              <a:off x="8224157" y="6438900"/>
              <a:ext cx="4806043" cy="2139181"/>
              <a:chOff x="8382000" y="6433319"/>
              <a:chExt cx="4572000" cy="2112243"/>
            </a:xfrm>
          </p:grpSpPr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6AE5AE57-513C-4791-954E-3C1439FF49B9}"/>
                  </a:ext>
                </a:extLst>
              </p:cNvPr>
              <p:cNvGrpSpPr/>
              <p:nvPr/>
            </p:nvGrpSpPr>
            <p:grpSpPr>
              <a:xfrm>
                <a:off x="10303328" y="6438900"/>
                <a:ext cx="2650672" cy="2106662"/>
                <a:chOff x="11217727" y="6134100"/>
                <a:chExt cx="2650672" cy="2106662"/>
              </a:xfrm>
            </p:grpSpPr>
            <p:sp>
              <p:nvSpPr>
                <p:cNvPr id="58" name="TextBox 9">
                  <a:extLst>
                    <a:ext uri="{FF2B5EF4-FFF2-40B4-BE49-F238E27FC236}">
                      <a16:creationId xmlns:a16="http://schemas.microsoft.com/office/drawing/2014/main" id="{E41822F1-2E8C-4057-A49E-0753DAFC417B}"/>
                    </a:ext>
                  </a:extLst>
                </p:cNvPr>
                <p:cNvSpPr txBox="1"/>
                <p:nvPr/>
              </p:nvSpPr>
              <p:spPr>
                <a:xfrm>
                  <a:off x="11217727" y="7086600"/>
                  <a:ext cx="2650672" cy="1154162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  var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reflejada</a:t>
                  </a:r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</p:txBody>
            </p:sp>
            <p:sp>
              <p:nvSpPr>
                <p:cNvPr id="59" name="Flecha: hacia abajo 58">
                  <a:extLst>
                    <a:ext uri="{FF2B5EF4-FFF2-40B4-BE49-F238E27FC236}">
                      <a16:creationId xmlns:a16="http://schemas.microsoft.com/office/drawing/2014/main" id="{C6681C71-54BF-4CFE-9852-C2537CB94DF7}"/>
                    </a:ext>
                  </a:extLst>
                </p:cNvPr>
                <p:cNvSpPr/>
                <p:nvPr/>
              </p:nvSpPr>
              <p:spPr>
                <a:xfrm>
                  <a:off x="11811000" y="6134100"/>
                  <a:ext cx="125961" cy="107183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5F82B37F-D2CB-48DA-97AF-290DD744C836}"/>
                  </a:ext>
                </a:extLst>
              </p:cNvPr>
              <p:cNvGrpSpPr/>
              <p:nvPr/>
            </p:nvGrpSpPr>
            <p:grpSpPr>
              <a:xfrm>
                <a:off x="8382000" y="6433319"/>
                <a:ext cx="1507671" cy="1529581"/>
                <a:chOff x="11217728" y="6134100"/>
                <a:chExt cx="1507671" cy="1529581"/>
              </a:xfrm>
            </p:grpSpPr>
            <p:sp>
              <p:nvSpPr>
                <p:cNvPr id="61" name="TextBox 9">
                  <a:extLst>
                    <a:ext uri="{FF2B5EF4-FFF2-40B4-BE49-F238E27FC236}">
                      <a16:creationId xmlns:a16="http://schemas.microsoft.com/office/drawing/2014/main" id="{E1B3F1C6-AA52-4A2F-BDF1-9928282D6E32}"/>
                    </a:ext>
                  </a:extLst>
                </p:cNvPr>
                <p:cNvSpPr txBox="1"/>
                <p:nvPr/>
              </p:nvSpPr>
              <p:spPr>
                <a:xfrm>
                  <a:off x="11217728" y="7086600"/>
                  <a:ext cx="1507671" cy="577081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   var</a:t>
                  </a:r>
                </a:p>
              </p:txBody>
            </p:sp>
            <p:sp>
              <p:nvSpPr>
                <p:cNvPr id="62" name="Flecha: hacia abajo 61">
                  <a:extLst>
                    <a:ext uri="{FF2B5EF4-FFF2-40B4-BE49-F238E27FC236}">
                      <a16:creationId xmlns:a16="http://schemas.microsoft.com/office/drawing/2014/main" id="{50A0DE0A-1BF2-424E-BD74-B5F1D5CD7A5A}"/>
                    </a:ext>
                  </a:extLst>
                </p:cNvPr>
                <p:cNvSpPr/>
                <p:nvPr/>
              </p:nvSpPr>
              <p:spPr>
                <a:xfrm>
                  <a:off x="11811000" y="6134100"/>
                  <a:ext cx="125961" cy="107183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</p:grp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93304586-1D21-4985-A2BA-6DCFE290D480}"/>
                </a:ext>
              </a:extLst>
            </p:cNvPr>
            <p:cNvGrpSpPr/>
            <p:nvPr/>
          </p:nvGrpSpPr>
          <p:grpSpPr>
            <a:xfrm>
              <a:off x="9784590" y="6057900"/>
              <a:ext cx="3245609" cy="3237416"/>
              <a:chOff x="11217728" y="5155856"/>
              <a:chExt cx="3118329" cy="3000412"/>
            </a:xfrm>
          </p:grpSpPr>
          <p:sp>
            <p:nvSpPr>
              <p:cNvPr id="64" name="TextBox 9">
                <a:extLst>
                  <a:ext uri="{FF2B5EF4-FFF2-40B4-BE49-F238E27FC236}">
                    <a16:creationId xmlns:a16="http://schemas.microsoft.com/office/drawing/2014/main" id="{A3D4B790-BD72-4D2B-AD3D-A70CD020B8A2}"/>
                  </a:ext>
                </a:extLst>
              </p:cNvPr>
              <p:cNvSpPr txBox="1"/>
              <p:nvPr/>
            </p:nvSpPr>
            <p:spPr>
              <a:xfrm>
                <a:off x="11217728" y="7086600"/>
                <a:ext cx="3118329" cy="106966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9"/>
                  </a:lnSpc>
                </a:pP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Desplazamiento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el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tiempo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sp>
            <p:nvSpPr>
              <p:cNvPr id="65" name="Flecha: hacia abajo 64">
                <a:extLst>
                  <a:ext uri="{FF2B5EF4-FFF2-40B4-BE49-F238E27FC236}">
                    <a16:creationId xmlns:a16="http://schemas.microsoft.com/office/drawing/2014/main" id="{8C4D9B29-4535-43E2-8247-99E37C502CB1}"/>
                  </a:ext>
                </a:extLst>
              </p:cNvPr>
              <p:cNvSpPr/>
              <p:nvPr/>
            </p:nvSpPr>
            <p:spPr>
              <a:xfrm>
                <a:off x="11736368" y="5155856"/>
                <a:ext cx="200591" cy="205007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3299CE4-4529-4618-BB8B-5945A0E798C3}"/>
              </a:ext>
            </a:extLst>
          </p:cNvPr>
          <p:cNvGrpSpPr/>
          <p:nvPr/>
        </p:nvGrpSpPr>
        <p:grpSpPr>
          <a:xfrm>
            <a:off x="1676400" y="8191500"/>
            <a:ext cx="16154400" cy="1708801"/>
            <a:chOff x="1676400" y="8191500"/>
            <a:chExt cx="16154400" cy="1708801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B7F4AFA7-87B3-4FA6-B665-D3DBD32442E7}"/>
                </a:ext>
              </a:extLst>
            </p:cNvPr>
            <p:cNvGrpSpPr/>
            <p:nvPr/>
          </p:nvGrpSpPr>
          <p:grpSpPr>
            <a:xfrm>
              <a:off x="1676400" y="8191500"/>
              <a:ext cx="16154400" cy="1708801"/>
              <a:chOff x="2072640" y="3935462"/>
              <a:chExt cx="15086483" cy="17088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9">
                    <a:extLst>
                      <a:ext uri="{FF2B5EF4-FFF2-40B4-BE49-F238E27FC236}">
                        <a16:creationId xmlns:a16="http://schemas.microsoft.com/office/drawing/2014/main" id="{8E401410-2149-4CE0-BC00-34B231B68A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72640" y="3935462"/>
                    <a:ext cx="15086483" cy="1708801"/>
                  </a:xfrm>
                  <a:prstGeom prst="rect">
                    <a:avLst/>
                  </a:prstGeom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>
                      <a:lnSpc>
                        <a:spcPts val="4499"/>
                      </a:lnSpc>
                    </a:pP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Observar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que:  x(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AR" sz="32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oMath>
                    </a14:m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) es la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señal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de entrada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en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donde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cambia la variable t </a:t>
                    </a:r>
                    <a14:m>
                      <m:oMath xmlns:m="http://schemas.openxmlformats.org/officeDocument/2006/math">
                        <m:r>
                          <a:rPr lang="es-AR" sz="4000" b="0" i="0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nor/>
                          </m:rPr>
                          <a:rPr lang="es-AR" sz="40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s-AR" sz="4000" b="1" i="1" dirty="0" smtClean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 </m:t>
                        </m:r>
                      </m:oMath>
                    </a14:m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 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</a:p>
                  <a:p>
                    <a:pPr>
                      <a:lnSpc>
                        <a:spcPts val="4499"/>
                      </a:lnSpc>
                    </a:pPr>
                    <a:r>
                      <a:rPr lang="es-AR" sz="3200" dirty="0">
                        <a:solidFill>
                          <a:srgbClr val="1D617A"/>
                        </a:solidFill>
                      </a:rPr>
                      <a:t>                             </a:t>
                    </a:r>
                    <a14:m>
                      <m:oMath xmlns:m="http://schemas.openxmlformats.org/officeDocument/2006/math">
                        <m:r>
                          <a:rPr lang="es-AR" sz="32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AR" sz="32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)</m:t>
                        </m:r>
                      </m:oMath>
                    </a14:m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es la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señal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h en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donde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cambia la variable t       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-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AR" sz="40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s-AR" sz="40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 </m:t>
                        </m:r>
                      </m:oMath>
                    </a14:m>
                    <a:endParaRPr lang="en-US" sz="3000" dirty="0">
                      <a:solidFill>
                        <a:srgbClr val="1D617A"/>
                      </a:solidFill>
                      <a:latin typeface="Poppins Light"/>
                    </a:endParaRPr>
                  </a:p>
                  <a:p>
                    <a:pPr>
                      <a:lnSpc>
                        <a:spcPts val="4499"/>
                      </a:lnSpc>
                    </a:pPr>
                    <a:r>
                      <a:rPr lang="es-AR" sz="2800" dirty="0">
                        <a:solidFill>
                          <a:srgbClr val="1D617A"/>
                        </a:solidFill>
                      </a:rPr>
                      <a:t>                        </a:t>
                    </a:r>
                    <a14:m>
                      <m:oMath xmlns:m="http://schemas.openxmlformats.org/officeDocument/2006/math">
                        <m:r>
                          <a:rPr lang="es-AR" sz="32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AR" sz="32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1D617A"/>
                            </a:solidFill>
                            <a:latin typeface="Poppins Light"/>
                          </a:rPr>
                          <m:t>)</m:t>
                        </m:r>
                      </m:oMath>
                    </a14:m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es una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señal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que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va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a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estar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reflejada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y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desplazada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en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el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tiempo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en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b="1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</a:p>
                </p:txBody>
              </p:sp>
            </mc:Choice>
            <mc:Fallback xmlns="">
              <p:sp>
                <p:nvSpPr>
                  <p:cNvPr id="35" name="TextBox 9">
                    <a:extLst>
                      <a:ext uri="{FF2B5EF4-FFF2-40B4-BE49-F238E27FC236}">
                        <a16:creationId xmlns:a16="http://schemas.microsoft.com/office/drawing/2014/main" id="{8E401410-2149-4CE0-BC00-34B231B68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2640" y="3935462"/>
                    <a:ext cx="15086483" cy="17088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34" t="-357" r="-717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50EF645C-8F43-4F23-8B23-6EF1ED34F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9728" y="4240262"/>
                <a:ext cx="4214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716DD4F-7712-4940-8562-14343BD955E8}"/>
                </a:ext>
              </a:extLst>
            </p:cNvPr>
            <p:cNvCxnSpPr>
              <a:cxnSpLocks/>
            </p:cNvCxnSpPr>
            <p:nvPr/>
          </p:nvCxnSpPr>
          <p:spPr>
            <a:xfrm>
              <a:off x="13868400" y="9029700"/>
              <a:ext cx="45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77568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5562600" y="3362006"/>
            <a:ext cx="1020440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7200" b="1" dirty="0">
                <a:solidFill>
                  <a:srgbClr val="1D617A"/>
                </a:solidFill>
                <a:latin typeface="Poppins Light"/>
              </a:rPr>
              <a:t>¡MUCHAS GRACIAS!</a:t>
            </a:r>
            <a:endParaRPr lang="en-US" sz="7200" b="1" i="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7010400" y="4305300"/>
            <a:ext cx="10043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3600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8129" y="4305300"/>
            <a:ext cx="4925071" cy="470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697974" y="952500"/>
            <a:ext cx="13392351" cy="8391544"/>
            <a:chOff x="0" y="66675"/>
            <a:chExt cx="17856467" cy="8376612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74536" y="1559439"/>
              <a:ext cx="14605533" cy="68838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Unidad 2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Lineales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Invariante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S.L.I.T.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Importancia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descomposición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cualquiera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Combinación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Lineal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Básicas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Interpretación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del Principio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Superposición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términos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incremental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desplazados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continuo: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Escudriñamiento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continuo (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Aproximación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Incremental). 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Integral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convolución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aplicada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aproximada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lim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para </a:t>
              </a: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-&gt; 0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538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CONTENIDOS PRINCIPALES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3851640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752600" y="1585374"/>
            <a:ext cx="15392400" cy="7137812"/>
            <a:chOff x="0" y="66675"/>
            <a:chExt cx="17856467" cy="7794489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90616" y="1564010"/>
              <a:ext cx="15416672" cy="62971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Sistema: 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Proceso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por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entrada x(t) 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transforma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salida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y(t)</a:t>
              </a:r>
            </a:p>
            <a:p>
              <a:pPr lvl="2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lvl="2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      X(t) 					     y(t)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 Sistema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complejo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puede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ser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analizado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como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conexión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más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elementales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interconexiones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son: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serie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cascada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paralelo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suma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277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Unidad 1        </a:t>
              </a:r>
              <a:r>
                <a:rPr lang="en-US" sz="8000" b="1" i="1" spc="-240" dirty="0" err="1">
                  <a:solidFill>
                    <a:srgbClr val="1D617A"/>
                  </a:solidFill>
                  <a:latin typeface="Poppins Bold"/>
                </a:rPr>
                <a:t>Sistemas</a:t>
              </a:r>
              <a:endParaRPr lang="en-US" sz="8000" b="1" i="1" spc="-240" dirty="0">
                <a:solidFill>
                  <a:srgbClr val="1D617A"/>
                </a:solidFill>
                <a:latin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71C970-6571-46B0-8022-75D347D1016B}"/>
              </a:ext>
            </a:extLst>
          </p:cNvPr>
          <p:cNvCxnSpPr/>
          <p:nvPr/>
        </p:nvCxnSpPr>
        <p:spPr>
          <a:xfrm>
            <a:off x="5486400" y="49149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D5E6B10-C714-41DC-9E10-BD5513066CD8}"/>
              </a:ext>
            </a:extLst>
          </p:cNvPr>
          <p:cNvSpPr/>
          <p:nvPr/>
        </p:nvSpPr>
        <p:spPr>
          <a:xfrm>
            <a:off x="6400800" y="4610100"/>
            <a:ext cx="3048000" cy="73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SISTEMA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82A2920-6DC6-4605-9A36-C33034400A26}"/>
              </a:ext>
            </a:extLst>
          </p:cNvPr>
          <p:cNvCxnSpPr/>
          <p:nvPr/>
        </p:nvCxnSpPr>
        <p:spPr>
          <a:xfrm>
            <a:off x="9677400" y="49149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42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1257300"/>
            <a:ext cx="11042918" cy="10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de los </a:t>
            </a: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Sistemas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3817026" y="65295"/>
            <a:ext cx="3739088" cy="369027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4589441" y="3009901"/>
              <a:ext cx="3140293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Consideramos:</a:t>
              </a:r>
            </a:p>
            <a:p>
              <a:r>
                <a:rPr lang="es-AR" sz="2000" dirty="0"/>
                <a:t>  </a:t>
              </a:r>
              <a:r>
                <a:rPr lang="es-AR" sz="2400" dirty="0"/>
                <a:t>t  instante de tiempo t</a:t>
              </a:r>
            </a:p>
            <a:p>
              <a:r>
                <a:rPr lang="es-AR" sz="2400" dirty="0"/>
                <a:t>   t-1  tiempo anterior</a:t>
              </a:r>
            </a:p>
            <a:p>
              <a:r>
                <a:rPr lang="es-AR" sz="2400" dirty="0"/>
                <a:t>   t+1 tiempo posterior</a:t>
              </a:r>
            </a:p>
            <a:p>
              <a:endParaRPr lang="es-AR" sz="2000" dirty="0"/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219200" y="3140443"/>
            <a:ext cx="12948412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499"/>
              </a:lnSpc>
              <a:buFont typeface="+mj-lt"/>
              <a:buAutoNum type="arabicPeriod"/>
            </a:pP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Sistemas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con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memoria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/ sin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memoria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 Sistema es sin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memoria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instante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t,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depende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 entrada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mismo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instante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t.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654EA92-F6E9-4E3A-A9BE-DC17A45057A3}"/>
              </a:ext>
            </a:extLst>
          </p:cNvPr>
          <p:cNvSpPr txBox="1"/>
          <p:nvPr/>
        </p:nvSpPr>
        <p:spPr>
          <a:xfrm>
            <a:off x="1219200" y="5425976"/>
            <a:ext cx="12948412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499"/>
              </a:lnSpc>
              <a:buAutoNum type="arabicPeriod" startAt="2"/>
            </a:pP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Invertibilidad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Sistemas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inversos</a:t>
            </a:r>
            <a:endParaRPr lang="en-US" sz="3000" b="1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 Sistema es invertible,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y(t) le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aplicamos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otro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Sistema (Sistema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Inverso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);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éste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arroja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por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nuestra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entrada original x(t)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C9D7849-F832-42EB-8ADF-99AF06E7976E}"/>
              </a:ext>
            </a:extLst>
          </p:cNvPr>
          <p:cNvGrpSpPr/>
          <p:nvPr/>
        </p:nvGrpSpPr>
        <p:grpSpPr>
          <a:xfrm>
            <a:off x="1295400" y="7863840"/>
            <a:ext cx="12948412" cy="1036314"/>
            <a:chOff x="1219200" y="7863840"/>
            <a:chExt cx="12948412" cy="1036314"/>
          </a:xfrm>
        </p:grpSpPr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47952B4B-D173-4FF7-90D5-A001C32512FF}"/>
                </a:ext>
              </a:extLst>
            </p:cNvPr>
            <p:cNvSpPr txBox="1"/>
            <p:nvPr/>
          </p:nvSpPr>
          <p:spPr>
            <a:xfrm>
              <a:off x="1219200" y="8039100"/>
              <a:ext cx="12948412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   x(t)				 y(t)                                     z(t) = x(t) </a:t>
              </a: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13FFDD76-2486-40A2-8588-1D77E6054556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8267700"/>
              <a:ext cx="345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234A5F1-694C-40E9-9244-284E0F2FF6A3}"/>
                </a:ext>
              </a:extLst>
            </p:cNvPr>
            <p:cNvSpPr/>
            <p:nvPr/>
          </p:nvSpPr>
          <p:spPr>
            <a:xfrm>
              <a:off x="3200400" y="7863840"/>
              <a:ext cx="2087880" cy="1013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SISTEMA</a:t>
              </a:r>
            </a:p>
            <a:p>
              <a:pPr algn="ctr"/>
              <a:r>
                <a:rPr lang="es-AR" sz="2800" dirty="0"/>
                <a:t>y(t) = 2 x(t)</a:t>
              </a:r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1B9897C3-2E5D-4459-A7A1-FB91FA18D5EC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8267700"/>
              <a:ext cx="345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FEDE39B8-0D93-4C5E-993C-60CBE0AF5F4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772" y="8267700"/>
              <a:ext cx="345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735EB650-4894-4D10-AA63-02EA1B4248F1}"/>
                </a:ext>
              </a:extLst>
            </p:cNvPr>
            <p:cNvSpPr/>
            <p:nvPr/>
          </p:nvSpPr>
          <p:spPr>
            <a:xfrm>
              <a:off x="7391400" y="7886700"/>
              <a:ext cx="2743200" cy="1013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Sistema Inverso</a:t>
              </a:r>
            </a:p>
            <a:p>
              <a:pPr algn="ctr"/>
              <a:r>
                <a:rPr lang="es-AR" sz="2800" dirty="0"/>
                <a:t>z(t) = 1/2 y(t)</a:t>
              </a: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3AE17906-B273-4D5C-8093-9FFE530F5A3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372" y="8267700"/>
              <a:ext cx="345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424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1257300"/>
            <a:ext cx="11042918" cy="10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de los </a:t>
            </a: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Sistemas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3908038" y="65296"/>
            <a:ext cx="3648075" cy="3600450"/>
            <a:chOff x="14324279" y="2078702"/>
            <a:chExt cx="3648075" cy="36004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24279" y="2078702"/>
              <a:ext cx="3648075" cy="360045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4583853" y="3009901"/>
              <a:ext cx="3140293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Consideramos:</a:t>
              </a:r>
            </a:p>
            <a:p>
              <a:r>
                <a:rPr lang="es-AR" sz="2000" dirty="0"/>
                <a:t>  </a:t>
              </a:r>
              <a:r>
                <a:rPr lang="es-AR" sz="2400" dirty="0"/>
                <a:t>t  instante de tiempo t</a:t>
              </a:r>
            </a:p>
            <a:p>
              <a:r>
                <a:rPr lang="es-AR" sz="2400" dirty="0"/>
                <a:t>t-1  tiempo anterior</a:t>
              </a:r>
            </a:p>
            <a:p>
              <a:r>
                <a:rPr lang="es-AR" sz="2400" dirty="0"/>
                <a:t>t+1 tiempo posterior</a:t>
              </a:r>
            </a:p>
            <a:p>
              <a:endParaRPr lang="es-AR" sz="2000" dirty="0"/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066800" y="2715295"/>
            <a:ext cx="1478280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3.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Causalidad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 Sistema es causal,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los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valores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instante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t,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depende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los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valores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 entrada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mismo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instante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t o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anteriores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Causal    y(t) = x(t) – x(t-1)             </a:t>
            </a: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No causal   y(t) = x(t) – x(t+1)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B0B597B-5336-4678-8CBD-DE0C7E86A0E2}"/>
              </a:ext>
            </a:extLst>
          </p:cNvPr>
          <p:cNvGrpSpPr/>
          <p:nvPr/>
        </p:nvGrpSpPr>
        <p:grpSpPr>
          <a:xfrm>
            <a:off x="9982201" y="4722579"/>
            <a:ext cx="6187439" cy="5450121"/>
            <a:chOff x="5360150" y="1799895"/>
            <a:chExt cx="7053941" cy="7952117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D053B1EB-A15E-4CAF-AD19-637DDCD3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54584" y1="32080" x2="54584" y2="32080"/>
                          <a14:foregroundMark x1="60554" y1="31078" x2="60554" y2="31078"/>
                          <a14:foregroundMark x1="60128" y1="27193" x2="60128" y2="27193"/>
                          <a14:foregroundMark x1="60128" y1="29073" x2="60128" y2="29073"/>
                          <a14:foregroundMark x1="63326" y1="33333" x2="63326" y2="33333"/>
                          <a14:foregroundMark x1="63326" y1="33333" x2="63326" y2="33333"/>
                          <a14:foregroundMark x1="60128" y1="32707" x2="60128" y2="32707"/>
                          <a14:foregroundMark x1="60128" y1="32707" x2="60128" y2="32707"/>
                          <a14:foregroundMark x1="58422" y1="30075" x2="58422" y2="30075"/>
                          <a14:foregroundMark x1="58422" y1="30075" x2="58422" y2="30075"/>
                          <a14:foregroundMark x1="58422" y1="30075" x2="58422" y2="30075"/>
                          <a14:foregroundMark x1="39019" y1="28195" x2="39019" y2="28195"/>
                          <a14:foregroundMark x1="38593" y1="28195" x2="38593" y2="28195"/>
                          <a14:foregroundMark x1="35181" y1="28822" x2="35181" y2="28822"/>
                          <a14:foregroundMark x1="35181" y1="28822" x2="35181" y2="28822"/>
                          <a14:foregroundMark x1="35181" y1="32080" x2="35181" y2="32080"/>
                          <a14:foregroundMark x1="59062" y1="50501" x2="59062" y2="50501"/>
                          <a14:foregroundMark x1="55011" y1="54135" x2="55011" y2="54135"/>
                          <a14:foregroundMark x1="50107" y1="52506" x2="50107" y2="52506"/>
                          <a14:foregroundMark x1="54584" y1="54511" x2="54584" y2="54511"/>
                          <a14:foregroundMark x1="40085" y1="60276" x2="40085" y2="60276"/>
                          <a14:foregroundMark x1="47974" y1="60652" x2="47974" y2="60652"/>
                          <a14:foregroundMark x1="45203" y1="57393" x2="45203" y2="57393"/>
                          <a14:foregroundMark x1="45203" y1="58396" x2="45203" y2="58396"/>
                          <a14:foregroundMark x1="45203" y1="58396" x2="45203" y2="58396"/>
                          <a14:foregroundMark x1="40085" y1="32707" x2="40085" y2="32707"/>
                          <a14:foregroundMark x1="69510" y1="94737" x2="69510" y2="94737"/>
                          <a14:foregroundMark x1="68443" y1="90476" x2="68443" y2="90476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3966" y1="92732" x2="63966" y2="92732"/>
                          <a14:foregroundMark x1="63966" y1="92732" x2="63966" y2="92732"/>
                          <a14:foregroundMark x1="32409" y1="93358" x2="32409" y2="93358"/>
                          <a14:foregroundMark x1="32409" y1="93358" x2="32409" y2="93358"/>
                          <a14:foregroundMark x1="49680" y1="55388" x2="49680" y2="55388"/>
                          <a14:foregroundMark x1="33475" y1="93734" x2="33475" y2="93734"/>
                          <a14:foregroundMark x1="40085" y1="91729" x2="40085" y2="91729"/>
                          <a14:foregroundMark x1="44136" y1="60276" x2="44136" y2="602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0150" y="4200002"/>
              <a:ext cx="3263024" cy="5552010"/>
            </a:xfrm>
            <a:prstGeom prst="rect">
              <a:avLst/>
            </a:prstGeom>
          </p:spPr>
        </p:pic>
        <p:sp>
          <p:nvSpPr>
            <p:cNvPr id="26" name="Bocadillo nube: nube 25">
              <a:extLst>
                <a:ext uri="{FF2B5EF4-FFF2-40B4-BE49-F238E27FC236}">
                  <a16:creationId xmlns:a16="http://schemas.microsoft.com/office/drawing/2014/main" id="{9058C57D-5BCE-49D0-92AE-10D518FD5309}"/>
                </a:ext>
              </a:extLst>
            </p:cNvPr>
            <p:cNvSpPr/>
            <p:nvPr/>
          </p:nvSpPr>
          <p:spPr>
            <a:xfrm>
              <a:off x="6262886" y="1799895"/>
              <a:ext cx="6151207" cy="2759952"/>
            </a:xfrm>
            <a:prstGeom prst="cloudCallou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si es causal es con memoria</a:t>
              </a:r>
              <a:endParaRPr lang="es-AR" sz="3200" dirty="0"/>
            </a:p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510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1257300"/>
            <a:ext cx="11042918" cy="10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de los </a:t>
            </a: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Sistemas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066800" y="2715295"/>
            <a:ext cx="15621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4.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Estabilidad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 Sistema es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estable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entrada es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acotada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o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limitada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,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también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lo 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FA0D07A9-B6E1-4C7F-8107-AB917AB31B07}"/>
                  </a:ext>
                </a:extLst>
              </p:cNvPr>
              <p:cNvSpPr txBox="1"/>
              <p:nvPr/>
            </p:nvSpPr>
            <p:spPr>
              <a:xfrm>
                <a:off x="1066800" y="4305300"/>
                <a:ext cx="14325600" cy="519372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El </a:t>
                </a:r>
                <a:r>
                  <a:rPr lang="en-US" sz="3000" b="1" dirty="0" err="1">
                    <a:solidFill>
                      <a:srgbClr val="1D617A"/>
                    </a:solidFill>
                    <a:latin typeface="Poppins Light"/>
                  </a:rPr>
                  <a:t>siguiente</a:t>
                </a:r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b="1" dirty="0" err="1">
                    <a:solidFill>
                      <a:srgbClr val="1D617A"/>
                    </a:solidFill>
                    <a:latin typeface="Poppins Light"/>
                  </a:rPr>
                  <a:t>ejemplo</a:t>
                </a:r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 no es </a:t>
                </a:r>
                <a:r>
                  <a:rPr lang="en-US" sz="3000" b="1" dirty="0" err="1">
                    <a:solidFill>
                      <a:srgbClr val="1D617A"/>
                    </a:solidFill>
                    <a:latin typeface="Poppins Light"/>
                  </a:rPr>
                  <a:t>estable</a:t>
                </a:r>
                <a:endParaRPr lang="en-US" sz="3000" b="1" dirty="0">
                  <a:solidFill>
                    <a:srgbClr val="1D617A"/>
                  </a:solidFill>
                  <a:latin typeface="Poppins Light"/>
                </a:endParaRPr>
              </a:p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   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si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la entrada es          x(n) = u(n) 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escalón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unitario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tiempo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discreto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                         el valor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máximo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es 1 (entrada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acotada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y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limitada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)</a:t>
                </a:r>
              </a:p>
              <a:p>
                <a:pPr>
                  <a:lnSpc>
                    <a:spcPts val="4499"/>
                  </a:lnSpc>
                </a:pP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  <a:p>
                <a:pPr marL="457200" indent="-457200">
                  <a:lnSpc>
                    <a:spcPts val="4499"/>
                  </a:lnSpc>
                  <a:buFont typeface="Symbol" panose="05050102010706020507" pitchFamily="18" charset="2"/>
                  <a:buChar char=" "/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si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la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salida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es               </a:t>
                </a:r>
                <a:endParaRPr lang="en-US" sz="3000" dirty="0">
                  <a:solidFill>
                    <a:srgbClr val="1D617A"/>
                  </a:solidFill>
                  <a:latin typeface="Symbol" panose="05050102010706020507" pitchFamily="18" charset="2"/>
                </a:endParaRPr>
              </a:p>
              <a:p>
                <a:pPr>
                  <a:lnSpc>
                    <a:spcPts val="449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000" b="0" i="1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000" b="0" i="1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30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0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pt-B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30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  <a:p>
                <a:pPr>
                  <a:lnSpc>
                    <a:spcPts val="4499"/>
                  </a:lnSpc>
                </a:pP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y(0)=1   y(1)= 1+1       y(2) = 1+1+1      y(3) = 4  …  y(1000)=1001</a:t>
                </a:r>
              </a:p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La entrada es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acotada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cambio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la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salida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crece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indefinidamente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.</a:t>
                </a:r>
              </a:p>
            </p:txBody>
          </p:sp>
        </mc:Choice>
        <mc:Fallback xmlns=""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FA0D07A9-B6E1-4C7F-8107-AB917AB3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05300"/>
                <a:ext cx="14325600" cy="5193729"/>
              </a:xfrm>
              <a:prstGeom prst="rect">
                <a:avLst/>
              </a:prstGeom>
              <a:blipFill>
                <a:blip r:embed="rId3"/>
                <a:stretch>
                  <a:fillRect l="-1660" t="-117" b="-140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935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1257300"/>
            <a:ext cx="11042918" cy="10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de los </a:t>
            </a: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Sistemas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066800" y="2715295"/>
            <a:ext cx="153162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5.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Invarianza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 Sistema es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invariante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,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cuando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desplazamiento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entrada, produce el “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mismo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”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desplazamiento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.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4DD60A3-CE37-4444-B077-714D9D25BABD}"/>
              </a:ext>
            </a:extLst>
          </p:cNvPr>
          <p:cNvGrpSpPr/>
          <p:nvPr/>
        </p:nvGrpSpPr>
        <p:grpSpPr>
          <a:xfrm>
            <a:off x="1219200" y="4914900"/>
            <a:ext cx="13024612" cy="2026378"/>
            <a:chOff x="1219200" y="5425976"/>
            <a:chExt cx="13024612" cy="2026378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A357D22C-312A-4696-B331-523A91086946}"/>
                </a:ext>
              </a:extLst>
            </p:cNvPr>
            <p:cNvSpPr txBox="1"/>
            <p:nvPr/>
          </p:nvSpPr>
          <p:spPr>
            <a:xfrm>
              <a:off x="1219200" y="5425976"/>
              <a:ext cx="6400800" cy="17312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Si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conocemos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                                		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20647DE-EFD2-40F7-B357-646C244C432D}"/>
                </a:ext>
              </a:extLst>
            </p:cNvPr>
            <p:cNvGrpSpPr/>
            <p:nvPr/>
          </p:nvGrpSpPr>
          <p:grpSpPr>
            <a:xfrm>
              <a:off x="1295400" y="6438900"/>
              <a:ext cx="12948412" cy="1013454"/>
              <a:chOff x="1219200" y="7863840"/>
              <a:chExt cx="12948412" cy="1013454"/>
            </a:xfrm>
          </p:grpSpPr>
          <p:sp>
            <p:nvSpPr>
              <p:cNvPr id="25" name="TextBox 9">
                <a:extLst>
                  <a:ext uri="{FF2B5EF4-FFF2-40B4-BE49-F238E27FC236}">
                    <a16:creationId xmlns:a16="http://schemas.microsoft.com/office/drawing/2014/main" id="{98C84EDD-9B09-4EC2-BC8E-046A73D26F20}"/>
                  </a:ext>
                </a:extLst>
              </p:cNvPr>
              <p:cNvSpPr txBox="1"/>
              <p:nvPr/>
            </p:nvSpPr>
            <p:spPr>
              <a:xfrm>
                <a:off x="1219200" y="8039100"/>
                <a:ext cx="12948412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 x(t)				 y(t) </a:t>
                </a:r>
              </a:p>
            </p:txBody>
          </p: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9537F689-E587-42DD-90D0-8271B1C24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8267700"/>
                <a:ext cx="345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7DF0B260-9FF8-436F-BA42-D88A2F753A10}"/>
                  </a:ext>
                </a:extLst>
              </p:cNvPr>
              <p:cNvSpPr/>
              <p:nvPr/>
            </p:nvSpPr>
            <p:spPr>
              <a:xfrm>
                <a:off x="3200400" y="7863840"/>
                <a:ext cx="2087880" cy="1013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SISTEMA</a:t>
                </a:r>
              </a:p>
              <a:p>
                <a:pPr algn="ctr"/>
                <a:r>
                  <a:rPr lang="es-AR" sz="2800" dirty="0"/>
                  <a:t>IT</a:t>
                </a:r>
              </a:p>
            </p:txBody>
          </p: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CE8DF524-3506-45A8-BBB5-E7EF43FBD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8267700"/>
                <a:ext cx="345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06FF50E-061A-4A69-B944-C061BA8F2F60}"/>
              </a:ext>
            </a:extLst>
          </p:cNvPr>
          <p:cNvGrpSpPr/>
          <p:nvPr/>
        </p:nvGrpSpPr>
        <p:grpSpPr>
          <a:xfrm>
            <a:off x="3581400" y="4991097"/>
            <a:ext cx="14035924" cy="3733803"/>
            <a:chOff x="3581400" y="5067294"/>
            <a:chExt cx="14035924" cy="3733803"/>
          </a:xfrm>
        </p:grpSpPr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107CE208-2B56-4D80-8A85-77822F9991FE}"/>
                </a:ext>
              </a:extLst>
            </p:cNvPr>
            <p:cNvSpPr txBox="1"/>
            <p:nvPr/>
          </p:nvSpPr>
          <p:spPr>
            <a:xfrm>
              <a:off x="7238995" y="5067294"/>
              <a:ext cx="10378329" cy="34624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Si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aplicamos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desplazamiento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en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el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tiempo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en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la entrada produce la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misma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salida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con el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mismo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desplazamiento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en</a:t>
              </a:r>
              <a:r>
                <a:rPr lang="en-US" sz="3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 el </a:t>
              </a:r>
              <a:r>
                <a:rPr lang="en-US" sz="3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724AFEAC-C0C8-4C23-A428-1AF7B66EB7F9}"/>
                </a:ext>
              </a:extLst>
            </p:cNvPr>
            <p:cNvGrpSpPr/>
            <p:nvPr/>
          </p:nvGrpSpPr>
          <p:grpSpPr>
            <a:xfrm>
              <a:off x="3581400" y="7549753"/>
              <a:ext cx="13426326" cy="1251344"/>
              <a:chOff x="-3420360" y="8816088"/>
              <a:chExt cx="16751213" cy="990593"/>
            </a:xfrm>
          </p:grpSpPr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229BDF83-B515-41DD-BC6E-90B4E7AE0CEC}"/>
                  </a:ext>
                </a:extLst>
              </p:cNvPr>
              <p:cNvSpPr txBox="1"/>
              <p:nvPr/>
            </p:nvSpPr>
            <p:spPr>
              <a:xfrm>
                <a:off x="-3420360" y="8962180"/>
                <a:ext cx="16751213" cy="4568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				                      x(t-1)                                  y(t-1)  </a:t>
                </a:r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B00B06F2-1358-4CC1-A48F-7AE955C09002}"/>
                  </a:ext>
                </a:extLst>
              </p:cNvPr>
              <p:cNvSpPr/>
              <p:nvPr/>
            </p:nvSpPr>
            <p:spPr>
              <a:xfrm>
                <a:off x="6561999" y="8816088"/>
                <a:ext cx="2352034" cy="99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SISTEMA</a:t>
                </a:r>
              </a:p>
              <a:p>
                <a:pPr algn="ctr"/>
                <a:r>
                  <a:rPr lang="es-AR" sz="2800" dirty="0"/>
                  <a:t>IT</a:t>
                </a:r>
              </a:p>
            </p:txBody>
          </p:sp>
        </p:grp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E808C4C2-466E-41D9-9079-5586B342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0" y="7962900"/>
              <a:ext cx="2768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37678240-A780-4B5D-B6CD-6D27C11C533A}"/>
                </a:ext>
              </a:extLst>
            </p:cNvPr>
            <p:cNvSpPr/>
            <p:nvPr/>
          </p:nvSpPr>
          <p:spPr>
            <a:xfrm>
              <a:off x="10363200" y="6852916"/>
              <a:ext cx="61075" cy="7289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B6ABA3CA-D8A8-434F-9C48-3F965C59074A}"/>
                </a:ext>
              </a:extLst>
            </p:cNvPr>
            <p:cNvSpPr/>
            <p:nvPr/>
          </p:nvSpPr>
          <p:spPr>
            <a:xfrm>
              <a:off x="15392400" y="6852916"/>
              <a:ext cx="61075" cy="7289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FB55AD6F-4919-4810-ADB9-C53BF6C34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049000" y="8039099"/>
              <a:ext cx="2768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436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1257300"/>
            <a:ext cx="11042918" cy="10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de los </a:t>
            </a:r>
            <a:r>
              <a:rPr lang="en-US" sz="5400" b="1" i="1" spc="-240" dirty="0" err="1">
                <a:solidFill>
                  <a:srgbClr val="1D617A"/>
                </a:solidFill>
                <a:latin typeface="Poppins Bold"/>
              </a:rPr>
              <a:t>Sistemas</a:t>
            </a:r>
            <a:r>
              <a:rPr lang="en-US" sz="5400" b="1" i="1" spc="-240" dirty="0">
                <a:solidFill>
                  <a:srgbClr val="1D617A"/>
                </a:solidFill>
                <a:latin typeface="Poppins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036320" y="2715294"/>
            <a:ext cx="1534668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6.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Linealidad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</a:t>
            </a: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Si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conocemos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dos entradas de 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sistema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y sus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respectivas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, un Sistema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va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 ser lineal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se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cumple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con el </a:t>
            </a:r>
            <a:r>
              <a:rPr lang="en-US" sz="3000" b="1" i="1" dirty="0">
                <a:solidFill>
                  <a:srgbClr val="1D617A"/>
                </a:solidFill>
                <a:latin typeface="Poppins Light"/>
              </a:rPr>
              <a:t>Principio de </a:t>
            </a:r>
            <a:r>
              <a:rPr lang="en-US" sz="3000" b="1" i="1" dirty="0" err="1">
                <a:solidFill>
                  <a:srgbClr val="1D617A"/>
                </a:solidFill>
                <a:latin typeface="Poppins Light"/>
              </a:rPr>
              <a:t>superposición</a:t>
            </a:r>
            <a:r>
              <a:rPr lang="en-US" sz="3000" b="1" i="1" dirty="0">
                <a:solidFill>
                  <a:srgbClr val="1D617A"/>
                </a:solidFill>
                <a:latin typeface="Poppins Light"/>
              </a:rPr>
              <a:t>.</a:t>
            </a: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7DFDDADE-93DE-44DD-89E1-5FD2E444F6B1}"/>
              </a:ext>
            </a:extLst>
          </p:cNvPr>
          <p:cNvSpPr txBox="1"/>
          <p:nvPr/>
        </p:nvSpPr>
        <p:spPr>
          <a:xfrm>
            <a:off x="2895600" y="4709160"/>
            <a:ext cx="1101852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i="1" dirty="0">
                <a:solidFill>
                  <a:srgbClr val="1D617A"/>
                </a:solidFill>
                <a:latin typeface="Poppins Light"/>
              </a:rPr>
              <a:t>Principio de </a:t>
            </a:r>
            <a:r>
              <a:rPr lang="en-US" sz="3000" b="1" i="1" dirty="0" err="1">
                <a:solidFill>
                  <a:srgbClr val="1D617A"/>
                </a:solidFill>
                <a:latin typeface="Poppins Light"/>
              </a:rPr>
              <a:t>superposición</a:t>
            </a:r>
            <a:r>
              <a:rPr lang="en-US" sz="3000" b="1" i="1" dirty="0">
                <a:solidFill>
                  <a:srgbClr val="1D617A"/>
                </a:solidFill>
                <a:latin typeface="Poppins Light"/>
              </a:rPr>
              <a:t>:</a:t>
            </a:r>
            <a:endParaRPr lang="en-US" sz="3000" b="1" dirty="0">
              <a:solidFill>
                <a:srgbClr val="1D617A"/>
              </a:solidFill>
              <a:latin typeface="Poppins Light"/>
            </a:endParaRP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respuesta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 una </a:t>
            </a:r>
            <a:r>
              <a:rPr lang="en-US" sz="3000" u="sng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3000" u="sng" dirty="0">
                <a:solidFill>
                  <a:srgbClr val="1D617A"/>
                </a:solidFill>
                <a:latin typeface="Poppins Light"/>
              </a:rPr>
              <a:t> lineal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las entradas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será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la “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misma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”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combinación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lineal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aplicada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 las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salidas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.</a:t>
            </a:r>
            <a:endParaRPr lang="en-US" sz="3000" b="1" i="1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0240E82-B770-400A-A0FD-0EECED2046DD}"/>
              </a:ext>
            </a:extLst>
          </p:cNvPr>
          <p:cNvGrpSpPr/>
          <p:nvPr/>
        </p:nvGrpSpPr>
        <p:grpSpPr>
          <a:xfrm>
            <a:off x="1158240" y="7017484"/>
            <a:ext cx="4907280" cy="1971007"/>
            <a:chOff x="1188720" y="6694997"/>
            <a:chExt cx="4907280" cy="1971007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F4C7767-D89E-45D5-8A0A-6A48E2F15AE2}"/>
                </a:ext>
              </a:extLst>
            </p:cNvPr>
            <p:cNvGrpSpPr/>
            <p:nvPr/>
          </p:nvGrpSpPr>
          <p:grpSpPr>
            <a:xfrm>
              <a:off x="1188720" y="6694997"/>
              <a:ext cx="4907280" cy="734503"/>
              <a:chOff x="1188720" y="6694997"/>
              <a:chExt cx="4907280" cy="734503"/>
            </a:xfrm>
          </p:grpSpPr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8092F726-6D1F-4CF9-87C1-4B4615418DF3}"/>
                  </a:ext>
                </a:extLst>
              </p:cNvPr>
              <p:cNvSpPr txBox="1"/>
              <p:nvPr/>
            </p:nvSpPr>
            <p:spPr>
              <a:xfrm>
                <a:off x="1188720" y="6694998"/>
                <a:ext cx="4907280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X</a:t>
                </a:r>
                <a:r>
                  <a:rPr lang="en-US" sz="2800" baseline="-25000" dirty="0">
                    <a:solidFill>
                      <a:srgbClr val="1D617A"/>
                    </a:solidFill>
                    <a:latin typeface="Poppins Light"/>
                  </a:rPr>
                  <a:t>1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(t)                          y</a:t>
                </a:r>
                <a:r>
                  <a:rPr lang="en-US" sz="3000" baseline="-25000" dirty="0">
                    <a:solidFill>
                      <a:srgbClr val="1D617A"/>
                    </a:solidFill>
                    <a:latin typeface="Poppins Light"/>
                  </a:rPr>
                  <a:t>1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(t)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A697448-81FA-4603-B839-0BF130C5AAF1}"/>
                  </a:ext>
                </a:extLst>
              </p:cNvPr>
              <p:cNvSpPr/>
              <p:nvPr/>
            </p:nvSpPr>
            <p:spPr>
              <a:xfrm>
                <a:off x="2667000" y="6694997"/>
                <a:ext cx="1935480" cy="7345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Sistema A</a:t>
                </a:r>
              </a:p>
            </p:txBody>
          </p:sp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E2319CC0-2279-4158-9724-81DDDFA7DBED}"/>
                  </a:ext>
                </a:extLst>
              </p:cNvPr>
              <p:cNvCxnSpPr/>
              <p:nvPr/>
            </p:nvCxnSpPr>
            <p:spPr>
              <a:xfrm>
                <a:off x="2139683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F31DD26F-198A-43F7-B9F6-8B158392EC63}"/>
                  </a:ext>
                </a:extLst>
              </p:cNvPr>
              <p:cNvCxnSpPr/>
              <p:nvPr/>
            </p:nvCxnSpPr>
            <p:spPr>
              <a:xfrm>
                <a:off x="4608563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3E95F13E-896E-43A5-B3FB-5E6B25ACEB95}"/>
                </a:ext>
              </a:extLst>
            </p:cNvPr>
            <p:cNvGrpSpPr/>
            <p:nvPr/>
          </p:nvGrpSpPr>
          <p:grpSpPr>
            <a:xfrm>
              <a:off x="1188720" y="7931501"/>
              <a:ext cx="4907280" cy="734503"/>
              <a:chOff x="1188720" y="6694997"/>
              <a:chExt cx="4907280" cy="734503"/>
            </a:xfrm>
          </p:grpSpPr>
          <p:sp>
            <p:nvSpPr>
              <p:cNvPr id="25" name="TextBox 9">
                <a:extLst>
                  <a:ext uri="{FF2B5EF4-FFF2-40B4-BE49-F238E27FC236}">
                    <a16:creationId xmlns:a16="http://schemas.microsoft.com/office/drawing/2014/main" id="{981AEF6B-9881-49D8-A567-0A51E9BF9597}"/>
                  </a:ext>
                </a:extLst>
              </p:cNvPr>
              <p:cNvSpPr txBox="1"/>
              <p:nvPr/>
            </p:nvSpPr>
            <p:spPr>
              <a:xfrm>
                <a:off x="1188720" y="6694998"/>
                <a:ext cx="4907280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X</a:t>
                </a:r>
                <a:r>
                  <a:rPr lang="en-US" sz="2800" baseline="-250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(t)                          y</a:t>
                </a:r>
                <a:r>
                  <a:rPr lang="en-US" sz="3000" baseline="-250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(t)</a:t>
                </a: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AEEB2E78-68FF-442A-8126-9C591311F579}"/>
                  </a:ext>
                </a:extLst>
              </p:cNvPr>
              <p:cNvSpPr/>
              <p:nvPr/>
            </p:nvSpPr>
            <p:spPr>
              <a:xfrm>
                <a:off x="2667000" y="6694997"/>
                <a:ext cx="1935480" cy="7345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Sistema A</a:t>
                </a:r>
              </a:p>
            </p:txBody>
          </p: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E0FBD28C-ACF9-4BAE-97EB-C71663334457}"/>
                  </a:ext>
                </a:extLst>
              </p:cNvPr>
              <p:cNvCxnSpPr/>
              <p:nvPr/>
            </p:nvCxnSpPr>
            <p:spPr>
              <a:xfrm>
                <a:off x="2139683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7ABB492D-D51F-4005-BD20-EC4707BB0AB6}"/>
                  </a:ext>
                </a:extLst>
              </p:cNvPr>
              <p:cNvCxnSpPr/>
              <p:nvPr/>
            </p:nvCxnSpPr>
            <p:spPr>
              <a:xfrm>
                <a:off x="4602480" y="7048500"/>
                <a:ext cx="3749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4D15EC0-273B-4ED6-B9FC-13AA9D10F739}"/>
              </a:ext>
            </a:extLst>
          </p:cNvPr>
          <p:cNvGrpSpPr/>
          <p:nvPr/>
        </p:nvGrpSpPr>
        <p:grpSpPr>
          <a:xfrm>
            <a:off x="7162800" y="7353305"/>
            <a:ext cx="9982200" cy="914395"/>
            <a:chOff x="1188720" y="6515105"/>
            <a:chExt cx="4907280" cy="914395"/>
          </a:xfrm>
        </p:grpSpPr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6B8070D7-90D1-498F-A434-F869385E4DF5}"/>
                </a:ext>
              </a:extLst>
            </p:cNvPr>
            <p:cNvSpPr txBox="1"/>
            <p:nvPr/>
          </p:nvSpPr>
          <p:spPr>
            <a:xfrm>
              <a:off x="1188720" y="6694998"/>
              <a:ext cx="490728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FF0000"/>
                  </a:solidFill>
                  <a:latin typeface="Poppins Light"/>
                </a:rPr>
                <a:t>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X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1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(t)+</a:t>
              </a:r>
              <a:r>
                <a:rPr lang="en-US" sz="3000" dirty="0">
                  <a:solidFill>
                    <a:srgbClr val="FF0000"/>
                  </a:solidFill>
                  <a:latin typeface="Poppins Light"/>
                </a:rPr>
                <a:t>b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X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2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                                     </a:t>
              </a:r>
              <a:r>
                <a:rPr lang="en-US" sz="3000" dirty="0">
                  <a:solidFill>
                    <a:srgbClr val="FF0000"/>
                  </a:solidFill>
                  <a:latin typeface="Poppins Light"/>
                </a:rPr>
                <a:t>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y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1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(t)+</a:t>
              </a:r>
              <a:r>
                <a:rPr lang="en-US" sz="3000" dirty="0">
                  <a:solidFill>
                    <a:srgbClr val="FF0000"/>
                  </a:solidFill>
                  <a:latin typeface="Poppins Light"/>
                </a:rPr>
                <a:t>b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y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2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BFA6C997-96C8-476A-9D37-0D12CA28AE2D}"/>
                </a:ext>
              </a:extLst>
            </p:cNvPr>
            <p:cNvSpPr/>
            <p:nvPr/>
          </p:nvSpPr>
          <p:spPr>
            <a:xfrm>
              <a:off x="2799507" y="6515105"/>
              <a:ext cx="1293771" cy="91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SISTEMA</a:t>
              </a:r>
            </a:p>
            <a:p>
              <a:pPr algn="ctr"/>
              <a:r>
                <a:rPr lang="es-AR" sz="2800" dirty="0"/>
                <a:t>Lineal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4E52678B-2ED2-4D1E-AA2A-53904DF1702E}"/>
                </a:ext>
              </a:extLst>
            </p:cNvPr>
            <p:cNvCxnSpPr>
              <a:cxnSpLocks/>
            </p:cNvCxnSpPr>
            <p:nvPr/>
          </p:nvCxnSpPr>
          <p:spPr>
            <a:xfrm>
              <a:off x="2499510" y="7048500"/>
              <a:ext cx="22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A7D5055E-03B4-4F66-B078-B1F61EBC298A}"/>
                </a:ext>
              </a:extLst>
            </p:cNvPr>
            <p:cNvCxnSpPr/>
            <p:nvPr/>
          </p:nvCxnSpPr>
          <p:spPr>
            <a:xfrm>
              <a:off x="4148072" y="7048500"/>
              <a:ext cx="374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23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1774</Words>
  <Application>Microsoft Office PowerPoint</Application>
  <PresentationFormat>Personalizado</PresentationFormat>
  <Paragraphs>339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Calibri</vt:lpstr>
      <vt:lpstr>Poppins Bold</vt:lpstr>
      <vt:lpstr>Poppins Medium</vt:lpstr>
      <vt:lpstr>Cambria Math</vt:lpstr>
      <vt:lpstr>Arial</vt:lpstr>
      <vt:lpstr>Symbol</vt:lpstr>
      <vt:lpstr>Poppins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dc:creator>Marcela</dc:creator>
  <cp:lastModifiedBy>Equipo</cp:lastModifiedBy>
  <cp:revision>149</cp:revision>
  <dcterms:created xsi:type="dcterms:W3CDTF">2006-08-16T00:00:00Z</dcterms:created>
  <dcterms:modified xsi:type="dcterms:W3CDTF">2021-03-26T22:10:52Z</dcterms:modified>
  <dc:identifier>DADlxbESGi8</dc:identifier>
</cp:coreProperties>
</file>