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B5B-EB3C-4E0C-BBE7-8645986828F2}" type="datetimeFigureOut">
              <a:rPr lang="es-AR" smtClean="0"/>
              <a:t>4/4/2020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3E0F-7352-4BD8-B132-616C0359C2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923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B5B-EB3C-4E0C-BBE7-8645986828F2}" type="datetimeFigureOut">
              <a:rPr lang="es-AR" smtClean="0"/>
              <a:t>4/4/2020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3E0F-7352-4BD8-B132-616C0359C2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248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B5B-EB3C-4E0C-BBE7-8645986828F2}" type="datetimeFigureOut">
              <a:rPr lang="es-AR" smtClean="0"/>
              <a:t>4/4/2020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3E0F-7352-4BD8-B132-616C0359C2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216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B5B-EB3C-4E0C-BBE7-8645986828F2}" type="datetimeFigureOut">
              <a:rPr lang="es-AR" smtClean="0"/>
              <a:t>4/4/2020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3E0F-7352-4BD8-B132-616C0359C2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869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B5B-EB3C-4E0C-BBE7-8645986828F2}" type="datetimeFigureOut">
              <a:rPr lang="es-AR" smtClean="0"/>
              <a:t>4/4/2020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3E0F-7352-4BD8-B132-616C0359C2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796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B5B-EB3C-4E0C-BBE7-8645986828F2}" type="datetimeFigureOut">
              <a:rPr lang="es-AR" smtClean="0"/>
              <a:t>4/4/2020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3E0F-7352-4BD8-B132-616C0359C2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633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B5B-EB3C-4E0C-BBE7-8645986828F2}" type="datetimeFigureOut">
              <a:rPr lang="es-AR" smtClean="0"/>
              <a:t>4/4/2020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3E0F-7352-4BD8-B132-616C0359C2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15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B5B-EB3C-4E0C-BBE7-8645986828F2}" type="datetimeFigureOut">
              <a:rPr lang="es-AR" smtClean="0"/>
              <a:t>4/4/2020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3E0F-7352-4BD8-B132-616C0359C2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32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B5B-EB3C-4E0C-BBE7-8645986828F2}" type="datetimeFigureOut">
              <a:rPr lang="es-AR" smtClean="0"/>
              <a:t>4/4/2020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3E0F-7352-4BD8-B132-616C0359C2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474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B5B-EB3C-4E0C-BBE7-8645986828F2}" type="datetimeFigureOut">
              <a:rPr lang="es-AR" smtClean="0"/>
              <a:t>4/4/2020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3E0F-7352-4BD8-B132-616C0359C2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575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B5B-EB3C-4E0C-BBE7-8645986828F2}" type="datetimeFigureOut">
              <a:rPr lang="es-AR" smtClean="0"/>
              <a:t>4/4/2020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3E0F-7352-4BD8-B132-616C0359C2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91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DB5B-EB3C-4E0C-BBE7-8645986828F2}" type="datetimeFigureOut">
              <a:rPr lang="es-AR" smtClean="0"/>
              <a:t>4/4/2020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B3E0F-7352-4BD8-B132-616C0359C2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92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2047164" y="559558"/>
            <a:ext cx="0" cy="3084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 flipV="1">
            <a:off x="832514" y="2756847"/>
            <a:ext cx="5445457" cy="1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3261815" y="2814554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515970" y="2813712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6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744571" y="1998975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481317" y="716382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381836" y="381294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x(t)</a:t>
            </a:r>
            <a:endParaRPr lang="es-AR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149453" y="2813712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9664888" y="2789881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-2</a:t>
            </a:r>
            <a:endParaRPr lang="es-AR" dirty="0"/>
          </a:p>
        </p:txBody>
      </p:sp>
      <p:sp>
        <p:nvSpPr>
          <p:cNvPr id="17" name="CuadroTexto 16"/>
          <p:cNvSpPr txBox="1"/>
          <p:nvPr/>
        </p:nvSpPr>
        <p:spPr>
          <a:xfrm>
            <a:off x="9902586" y="1978081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579427" y="2813712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1781032" y="2814554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grpSp>
        <p:nvGrpSpPr>
          <p:cNvPr id="25" name="Grupo 24"/>
          <p:cNvGrpSpPr/>
          <p:nvPr/>
        </p:nvGrpSpPr>
        <p:grpSpPr>
          <a:xfrm>
            <a:off x="2720452" y="900752"/>
            <a:ext cx="2988861" cy="1869743"/>
            <a:chOff x="8038531" y="3398293"/>
            <a:chExt cx="2988861" cy="1869743"/>
          </a:xfrm>
        </p:grpSpPr>
        <p:sp>
          <p:nvSpPr>
            <p:cNvPr id="22" name="Rectángulo 21"/>
            <p:cNvSpPr/>
            <p:nvPr/>
          </p:nvSpPr>
          <p:spPr>
            <a:xfrm>
              <a:off x="8038531" y="3398293"/>
              <a:ext cx="696036" cy="1869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8734568" y="4681182"/>
              <a:ext cx="2292824" cy="586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6" name="CuadroTexto 25"/>
          <p:cNvSpPr txBox="1"/>
          <p:nvPr/>
        </p:nvSpPr>
        <p:spPr>
          <a:xfrm>
            <a:off x="8802807" y="347050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h(t) = u ( - 2 – t) </a:t>
            </a:r>
            <a:endParaRPr lang="es-AR" dirty="0"/>
          </a:p>
        </p:txBody>
      </p:sp>
      <p:cxnSp>
        <p:nvCxnSpPr>
          <p:cNvPr id="27" name="Conector recto 26"/>
          <p:cNvCxnSpPr/>
          <p:nvPr/>
        </p:nvCxnSpPr>
        <p:spPr>
          <a:xfrm>
            <a:off x="10672548" y="330409"/>
            <a:ext cx="0" cy="3084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10254016" y="2794010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cxnSp>
        <p:nvCxnSpPr>
          <p:cNvPr id="37" name="Conector recto 36"/>
          <p:cNvCxnSpPr/>
          <p:nvPr/>
        </p:nvCxnSpPr>
        <p:spPr>
          <a:xfrm flipV="1">
            <a:off x="7583606" y="2721296"/>
            <a:ext cx="4374108" cy="16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7588155" y="2142730"/>
            <a:ext cx="2292824" cy="5868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" name="Conector recto de flecha 4"/>
          <p:cNvCxnSpPr/>
          <p:nvPr/>
        </p:nvCxnSpPr>
        <p:spPr>
          <a:xfrm flipH="1" flipV="1">
            <a:off x="7654121" y="1834956"/>
            <a:ext cx="718782" cy="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2313295" y="4326708"/>
            <a:ext cx="7811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 smtClean="0"/>
              <a:t>PROBLEMA: Sean x(t) y h(t) las señales de entrada y respuesta al impulso de un sistema LTI, se pide encontrar </a:t>
            </a:r>
          </a:p>
          <a:p>
            <a:pPr algn="ctr"/>
            <a:r>
              <a:rPr lang="es-AR" sz="2400" dirty="0" smtClean="0"/>
              <a:t>y(t) = x(t) * h(t) 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81609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76776" y="262626"/>
            <a:ext cx="5050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ELABORANDO LA RESPUESTA:</a:t>
            </a:r>
          </a:p>
          <a:p>
            <a:endParaRPr lang="es-AR" sz="2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844062" y="3544546"/>
            <a:ext cx="87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y</a:t>
            </a:r>
            <a:r>
              <a:rPr lang="es-AR" sz="2400" dirty="0" smtClean="0"/>
              <a:t>(t) = </a:t>
            </a:r>
            <a:endParaRPr lang="es-AR" sz="2400" dirty="0"/>
          </a:p>
        </p:txBody>
      </p:sp>
      <p:sp>
        <p:nvSpPr>
          <p:cNvPr id="4" name="Abrir llave 3"/>
          <p:cNvSpPr/>
          <p:nvPr/>
        </p:nvSpPr>
        <p:spPr>
          <a:xfrm>
            <a:off x="1856936" y="2171661"/>
            <a:ext cx="1364566" cy="32074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/>
          <p:cNvSpPr txBox="1"/>
          <p:nvPr/>
        </p:nvSpPr>
        <p:spPr>
          <a:xfrm>
            <a:off x="2912011" y="2277595"/>
            <a:ext cx="312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      ; t &gt; 4</a:t>
            </a:r>
            <a:endParaRPr lang="es-A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490024" y="961977"/>
                <a:ext cx="11369041" cy="510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sz="2000" dirty="0" smtClean="0"/>
                  <a:t>y(t) 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AR" sz="2000" i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s-AR" sz="2000" i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s-A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s-AR" sz="2000" i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s-A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AR" sz="2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𝑑𝑍</m:t>
                        </m:r>
                        <m:r>
                          <a:rPr lang="es-AR" sz="2000" i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limLoc m:val="subSup"/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000" b="0" i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  <m:sup>
                        <m:r>
                          <a:rPr lang="es-AR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s-AR" sz="20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AR" sz="2000" i="0">
                            <a:latin typeface="Cambria Math" panose="02040503050406030204" pitchFamily="18" charset="0"/>
                          </a:rPr>
                          <m:t> . </m:t>
                        </m:r>
                        <m:r>
                          <a:rPr lang="es-AR" sz="2000" i="0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AR" sz="200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000" i="1" smtClean="0">
                            <a:latin typeface="Cambria Math" panose="02040503050406030204" pitchFamily="18" charset="0"/>
                          </a:rPr>
                          <m:t>𝑑𝑍</m:t>
                        </m:r>
                        <m:r>
                          <a:rPr lang="es-AR" sz="2000" b="0" i="0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s-AR" sz="2000" i="0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limLoc m:val="subSup"/>
                            <m:ctrlPr>
                              <a:rPr lang="es-A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s-AR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AR" sz="2000" b="0" i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  <m:e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1 . 1</m:t>
                            </m:r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𝑑𝑍</m:t>
                            </m:r>
                            <m:r>
                              <a:rPr lang="es-AR" sz="2000" i="0">
                                <a:latin typeface="Cambria Math" panose="02040503050406030204" pitchFamily="18" charset="0"/>
                              </a:rPr>
                              <m:t>= </m:t>
                            </m:r>
                          </m:e>
                        </m:nary>
                        <m:r>
                          <a:rPr lang="es-AR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b="0" i="0" smtClean="0">
                                <a:latin typeface="Cambria Math" panose="02040503050406030204" pitchFamily="18" charset="0"/>
                              </a:rPr>
                              <m:t>2 −</m:t>
                            </m:r>
                            <m:d>
                              <m:dPr>
                                <m:ctrlP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s-AR" sz="20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s-AR" sz="2000" b="0" i="0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d>
                          </m:e>
                        </m:d>
                        <m:r>
                          <a:rPr lang="es-AR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b="0" i="0" smtClean="0">
                                <a:latin typeface="Cambria Math" panose="02040503050406030204" pitchFamily="18" charset="0"/>
                              </a:rPr>
                              <m:t>6−2</m:t>
                            </m:r>
                          </m:e>
                        </m:d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=−3</m:t>
                        </m:r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nary>
                  </m:oMath>
                </a14:m>
                <a:endParaRPr lang="es-AR" sz="2000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24" y="961977"/>
                <a:ext cx="11369041" cy="510076"/>
              </a:xfrm>
              <a:prstGeom prst="rect">
                <a:avLst/>
              </a:prstGeom>
              <a:blipFill rotWithShape="0">
                <a:blip r:embed="rId2"/>
                <a:stretch>
                  <a:fillRect l="-536" b="-1325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/>
          <p:cNvSpPr txBox="1"/>
          <p:nvPr/>
        </p:nvSpPr>
        <p:spPr>
          <a:xfrm>
            <a:off x="2912011" y="2845194"/>
            <a:ext cx="312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- t + 4   ; 0 &lt; t &lt; 4</a:t>
            </a:r>
            <a:endParaRPr lang="es-AR" sz="2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2912011" y="3438868"/>
            <a:ext cx="312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- 3t + 4 ; - 1 &lt; t &lt; 0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36463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81241" y="236324"/>
            <a:ext cx="8633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dirty="0" smtClean="0"/>
              <a:t>Ahora vemos que t + 2 es menor que 1.  Si consideramos ahora la nueva figura, podemos ver que la integral debería pensarse como la suma de dos partes, lo que ocurre entre 1 y 2 y lo que ocurre entre 2 y 6.</a:t>
            </a:r>
            <a:endParaRPr lang="es-AR" sz="2400" dirty="0"/>
          </a:p>
        </p:txBody>
      </p:sp>
      <p:cxnSp>
        <p:nvCxnSpPr>
          <p:cNvPr id="4" name="Conector recto 3"/>
          <p:cNvCxnSpPr/>
          <p:nvPr/>
        </p:nvCxnSpPr>
        <p:spPr>
          <a:xfrm>
            <a:off x="1463040" y="4162181"/>
            <a:ext cx="9467557" cy="1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10861413" y="4206240"/>
            <a:ext cx="53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Z</a:t>
            </a:r>
            <a:endParaRPr lang="es-AR" sz="24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3381241" y="4206240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635396" y="4180022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6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698853" y="4205398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2819095" y="2292438"/>
            <a:ext cx="2988861" cy="1869743"/>
            <a:chOff x="8038531" y="3398293"/>
            <a:chExt cx="2988861" cy="1869743"/>
          </a:xfrm>
        </p:grpSpPr>
        <p:sp>
          <p:nvSpPr>
            <p:cNvPr id="10" name="Rectángulo 9"/>
            <p:cNvSpPr/>
            <p:nvPr/>
          </p:nvSpPr>
          <p:spPr>
            <a:xfrm>
              <a:off x="8038531" y="3398293"/>
              <a:ext cx="696036" cy="1869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8734568" y="4681182"/>
              <a:ext cx="2292824" cy="586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11107109" y="3275396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039815" y="3575327"/>
            <a:ext cx="9087730" cy="586854"/>
          </a:xfrm>
          <a:prstGeom prst="rect">
            <a:avLst/>
          </a:prstGeom>
          <a:solidFill>
            <a:schemeClr val="accent2">
              <a:lumMod val="60000"/>
              <a:lumOff val="40000"/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/>
          <p:cNvSpPr txBox="1"/>
          <p:nvPr/>
        </p:nvSpPr>
        <p:spPr>
          <a:xfrm>
            <a:off x="1831275" y="4161339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t+2</a:t>
            </a:r>
            <a:endParaRPr lang="es-AR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252024" y="4646778"/>
            <a:ext cx="98895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dirty="0" smtClean="0"/>
              <a:t>Como puede verse, sea cual sea el valor de t + 2, las intersecciones temporales no nulas de las señales x(Z) y h(t – Z) no cambiarán. Eso implica que esta situación se mantendrá igual de aquí hasta -∞.</a:t>
            </a:r>
          </a:p>
          <a:p>
            <a:pPr algn="just"/>
            <a:r>
              <a:rPr lang="es-AR" sz="2400" dirty="0" smtClean="0"/>
              <a:t>Entonces t + 1 &lt; 1, implica que t &lt; - 1.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03485" y="324873"/>
            <a:ext cx="311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>
                <a:solidFill>
                  <a:schemeClr val="accent1">
                    <a:lumMod val="75000"/>
                  </a:schemeClr>
                </a:solidFill>
              </a:rPr>
              <a:t>INTERVALO 4</a:t>
            </a:r>
            <a:endParaRPr lang="es-A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515131" y="2105915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4073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76776" y="262626"/>
            <a:ext cx="5050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ELABORANDO LA RESPUESTA:</a:t>
            </a:r>
          </a:p>
          <a:p>
            <a:endParaRPr lang="es-AR" sz="2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893300" y="3144048"/>
            <a:ext cx="87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y</a:t>
            </a:r>
            <a:r>
              <a:rPr lang="es-AR" sz="2400" dirty="0" smtClean="0"/>
              <a:t>(t) = </a:t>
            </a:r>
            <a:endParaRPr lang="es-AR" sz="2400" dirty="0"/>
          </a:p>
        </p:txBody>
      </p:sp>
      <p:sp>
        <p:nvSpPr>
          <p:cNvPr id="4" name="Abrir llave 3"/>
          <p:cNvSpPr/>
          <p:nvPr/>
        </p:nvSpPr>
        <p:spPr>
          <a:xfrm>
            <a:off x="1856936" y="2171661"/>
            <a:ext cx="1364566" cy="24425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/>
          <p:cNvSpPr txBox="1"/>
          <p:nvPr/>
        </p:nvSpPr>
        <p:spPr>
          <a:xfrm>
            <a:off x="2912011" y="2277595"/>
            <a:ext cx="312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      ; t &gt; 4</a:t>
            </a:r>
            <a:endParaRPr lang="es-A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490024" y="961977"/>
                <a:ext cx="11369041" cy="510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sz="2000" dirty="0" smtClean="0"/>
                  <a:t>y(t) 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AR" sz="2000" i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s-AR" sz="2000" i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s-A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s-AR" sz="2000" i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s-A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AR" sz="2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𝑑𝑍</m:t>
                        </m:r>
                        <m:r>
                          <a:rPr lang="es-AR" sz="2000" i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limLoc m:val="subSup"/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s-A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AR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s-AR" sz="20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AR" sz="2000" i="0">
                            <a:latin typeface="Cambria Math" panose="02040503050406030204" pitchFamily="18" charset="0"/>
                          </a:rPr>
                          <m:t> . </m:t>
                        </m:r>
                        <m:r>
                          <a:rPr lang="es-AR" sz="2000" i="0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AR" sz="200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000" i="1" smtClean="0">
                            <a:latin typeface="Cambria Math" panose="02040503050406030204" pitchFamily="18" charset="0"/>
                          </a:rPr>
                          <m:t>𝑑𝑍</m:t>
                        </m:r>
                        <m:r>
                          <a:rPr lang="es-AR" sz="2000" b="0" i="0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s-AR" sz="2000" i="0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limLoc m:val="subSup"/>
                            <m:ctrlPr>
                              <a:rPr lang="es-A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s-AR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AR" sz="2000" b="0" i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  <m:e>
                            <m:r>
                              <a:rPr lang="es-AR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 . </m:t>
                            </m:r>
                            <m:r>
                              <a:rPr lang="es-AR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𝑑𝑍</m:t>
                            </m:r>
                            <m:r>
                              <a:rPr lang="es-AR" sz="2000" i="0">
                                <a:latin typeface="Cambria Math" panose="02040503050406030204" pitchFamily="18" charset="0"/>
                              </a:rPr>
                              <m:t>= </m:t>
                            </m:r>
                          </m:e>
                        </m:nary>
                        <m:r>
                          <a:rPr lang="es-AR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b="0" i="0" smtClean="0">
                                <a:latin typeface="Cambria Math" panose="02040503050406030204" pitchFamily="18" charset="0"/>
                              </a:rPr>
                              <m:t>2 −1</m:t>
                            </m:r>
                          </m:e>
                        </m:d>
                        <m:r>
                          <a:rPr lang="es-AR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b="0" i="0" smtClean="0">
                                <a:latin typeface="Cambria Math" panose="02040503050406030204" pitchFamily="18" charset="0"/>
                              </a:rPr>
                              <m:t>6−2</m:t>
                            </m:r>
                          </m:e>
                        </m:d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s-AR" sz="2000" dirty="0" smtClean="0"/>
                  <a:t> 7</a:t>
                </a:r>
                <a:endParaRPr lang="es-AR" sz="2000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24" y="961977"/>
                <a:ext cx="11369041" cy="510076"/>
              </a:xfrm>
              <a:prstGeom prst="rect">
                <a:avLst/>
              </a:prstGeom>
              <a:blipFill rotWithShape="0">
                <a:blip r:embed="rId2"/>
                <a:stretch>
                  <a:fillRect l="-536" b="-1325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/>
          <p:cNvSpPr txBox="1"/>
          <p:nvPr/>
        </p:nvSpPr>
        <p:spPr>
          <a:xfrm>
            <a:off x="2912011" y="2845194"/>
            <a:ext cx="312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- t + 4   ; 0 &lt; t &lt; 4</a:t>
            </a:r>
            <a:endParaRPr lang="es-AR" sz="2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2912011" y="3438868"/>
            <a:ext cx="312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- 3t + 4 ; - 1 &lt; t &lt; 0</a:t>
            </a:r>
            <a:endParaRPr lang="es-AR" sz="2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912011" y="4032542"/>
            <a:ext cx="312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7           ;  t &lt; -1</a:t>
            </a:r>
            <a:endParaRPr lang="es-AR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93300" y="5085869"/>
            <a:ext cx="9819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dirty="0" smtClean="0"/>
              <a:t>Y esa sería la salida del sistema.  Como podemos ver, y a modo de control, ningún intervalo se superpone con otro ni falta ningún valor de t contemplado en la señal.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4759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28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F4F14F03-1FEB-4CB1-8B52-5EAD05C410B2}"/>
                  </a:ext>
                </a:extLst>
              </p:cNvPr>
              <p:cNvSpPr txBox="1"/>
              <p:nvPr/>
            </p:nvSpPr>
            <p:spPr>
              <a:xfrm>
                <a:off x="2416588" y="379828"/>
                <a:ext cx="6811046" cy="212365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AR" sz="32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</a:t>
                </a:r>
                <a:r>
                  <a:rPr lang="es-AR" sz="44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      ∞</a:t>
                </a:r>
                <a:endParaRPr lang="es-AR" sz="4400" i="1" dirty="0">
                  <a:solidFill>
                    <a:srgbClr val="1D617A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AR" sz="4400" b="0" i="1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s-AR" sz="4400" i="1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4400" i="1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AR" sz="4400" i="1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sz="44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∫   </a:t>
                </a:r>
                <a14:m>
                  <m:oMath xmlns:m="http://schemas.openxmlformats.org/officeDocument/2006/math">
                    <m:r>
                      <a:rPr lang="es-AR" sz="4400" i="1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AR" sz="4400" i="1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4400" b="0" i="1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m:rPr>
                        <m:nor/>
                      </m:rPr>
                      <a:rPr lang="es-AR" sz="4400" b="0" i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 .</m:t>
                    </m:r>
                    <m:r>
                      <a:rPr lang="es-AR" sz="4400" b="0" i="1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sz="4400" dirty="0">
                        <a:solidFill>
                          <a:srgbClr val="1D617A"/>
                        </a:solidFill>
                        <a:latin typeface="Poppins Light"/>
                      </a:rPr>
                      <m:t>(</m:t>
                    </m:r>
                    <m:r>
                      <m:rPr>
                        <m:nor/>
                      </m:rPr>
                      <a:rPr lang="en-US" sz="4400" dirty="0">
                        <a:solidFill>
                          <a:srgbClr val="1D617A"/>
                        </a:solidFill>
                        <a:latin typeface="Poppins Light"/>
                      </a:rPr>
                      <m:t>t</m:t>
                    </m:r>
                    <m:r>
                      <m:rPr>
                        <m:nor/>
                      </m:rPr>
                      <a:rPr lang="en-US" sz="4400" dirty="0">
                        <a:solidFill>
                          <a:srgbClr val="1D617A"/>
                        </a:solidFill>
                        <a:latin typeface="Poppins Light"/>
                      </a:rPr>
                      <m:t>−</m:t>
                    </m:r>
                    <m:r>
                      <a:rPr lang="es-AR" sz="4400" i="1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m:rPr>
                        <m:nor/>
                      </m:rPr>
                      <a:rPr lang="en-US" sz="4400" dirty="0">
                        <a:solidFill>
                          <a:srgbClr val="1D617A"/>
                        </a:solidFill>
                        <a:latin typeface="Poppins Light"/>
                      </a:rPr>
                      <m:t>)</m:t>
                    </m:r>
                    <m:r>
                      <a:rPr lang="es-AR" sz="4400" b="0" i="1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AR" sz="4400" i="1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s-AR" sz="4400" dirty="0">
                  <a:solidFill>
                    <a:srgbClr val="1D617A"/>
                  </a:solidFill>
                  <a:latin typeface="Poppins Light" panose="020B0604020202020204" charset="0"/>
                </a:endParaRPr>
              </a:p>
              <a:p>
                <a:r>
                  <a:rPr lang="es-AR" sz="44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     -∞</a:t>
                </a:r>
              </a:p>
            </p:txBody>
          </p:sp>
        </mc:Choice>
        <mc:Fallback xmlns="">
          <p:sp>
            <p:nvSpPr>
              <p:cNvPr id="4" name="CuadroTexto 28">
                <a:extLst>
                  <a:ext uri="{FF2B5EF4-FFF2-40B4-BE49-F238E27FC236}">
                    <a16:creationId xmlns="" xmlns:a14="http://schemas.microsoft.com/office/drawing/2010/main" xmlns:a16="http://schemas.microsoft.com/office/drawing/2014/main" xmlns:lc="http://schemas.openxmlformats.org/drawingml/2006/lockedCanvas" id="{F4F14F03-1FEB-4CB1-8B52-5EAD05C41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588" y="379828"/>
                <a:ext cx="6811046" cy="2123658"/>
              </a:xfrm>
              <a:prstGeom prst="rect">
                <a:avLst/>
              </a:prstGeom>
              <a:blipFill rotWithShape="0">
                <a:blip r:embed="rId2"/>
                <a:stretch>
                  <a:fillRect t="-5413" b="-12251"/>
                </a:stretch>
              </a:blipFill>
              <a:ln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1688124" y="3038621"/>
            <a:ext cx="87360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dirty="0" smtClean="0"/>
              <a:t>Para resolver el sistema deberemos resolver el integral de </a:t>
            </a:r>
            <a:r>
              <a:rPr lang="es-AR" sz="2000" dirty="0" err="1" smtClean="0"/>
              <a:t>convolución</a:t>
            </a:r>
            <a:r>
              <a:rPr lang="es-AR" sz="2000" dirty="0" smtClean="0"/>
              <a:t>. Como la </a:t>
            </a:r>
            <a:r>
              <a:rPr lang="es-AR" sz="2000" dirty="0" err="1" smtClean="0"/>
              <a:t>convolución</a:t>
            </a:r>
            <a:r>
              <a:rPr lang="es-AR" sz="2000" dirty="0" smtClean="0"/>
              <a:t> es una operación que cumple la propiedad conmutativa, debemos decidir, en primera instancia, cuál señal dejaremos en Z y cuál señal plantearemos en (t – Z) (DESPLAZADA). En general, suele ser más práctico desplazar a la señal más simple.</a:t>
            </a:r>
          </a:p>
          <a:p>
            <a:pPr algn="just"/>
            <a:endParaRPr lang="es-AR" sz="2000" dirty="0"/>
          </a:p>
          <a:p>
            <a:pPr algn="just"/>
            <a:r>
              <a:rPr lang="es-AR" sz="2000" dirty="0" smtClean="0"/>
              <a:t>En este problema dejaremos en Z a la señal x(t) y desplazaremos a la señal en “t” a la señal h(t) [tomando como criterio que es más simple).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6245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1814898" y="566802"/>
            <a:ext cx="0" cy="2795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 flipV="1">
            <a:off x="520371" y="2754595"/>
            <a:ext cx="5445457" cy="1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2949672" y="2812302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203827" y="2811460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6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432428" y="1996723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169174" y="714130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152982" y="509447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x(t)</a:t>
            </a:r>
            <a:endParaRPr lang="es-AR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983971" y="2812763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9664888" y="2789881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-2</a:t>
            </a:r>
            <a:endParaRPr lang="es-AR" dirty="0"/>
          </a:p>
        </p:txBody>
      </p:sp>
      <p:sp>
        <p:nvSpPr>
          <p:cNvPr id="17" name="CuadroTexto 16"/>
          <p:cNvSpPr txBox="1"/>
          <p:nvPr/>
        </p:nvSpPr>
        <p:spPr>
          <a:xfrm>
            <a:off x="9902586" y="1978081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267284" y="2811460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1468889" y="2812302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grpSp>
        <p:nvGrpSpPr>
          <p:cNvPr id="25" name="Grupo 24"/>
          <p:cNvGrpSpPr/>
          <p:nvPr/>
        </p:nvGrpSpPr>
        <p:grpSpPr>
          <a:xfrm>
            <a:off x="2408309" y="898500"/>
            <a:ext cx="2988861" cy="1869743"/>
            <a:chOff x="8038531" y="3398293"/>
            <a:chExt cx="2988861" cy="1869743"/>
          </a:xfrm>
        </p:grpSpPr>
        <p:sp>
          <p:nvSpPr>
            <p:cNvPr id="22" name="Rectángulo 21"/>
            <p:cNvSpPr/>
            <p:nvPr/>
          </p:nvSpPr>
          <p:spPr>
            <a:xfrm>
              <a:off x="8038531" y="3398293"/>
              <a:ext cx="696036" cy="1869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8734568" y="4681182"/>
              <a:ext cx="2292824" cy="586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6" name="CuadroTexto 25"/>
          <p:cNvSpPr txBox="1"/>
          <p:nvPr/>
        </p:nvSpPr>
        <p:spPr>
          <a:xfrm>
            <a:off x="8802807" y="347050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h(t) = u ( - 2 – t) </a:t>
            </a:r>
            <a:endParaRPr lang="es-AR" dirty="0"/>
          </a:p>
        </p:txBody>
      </p:sp>
      <p:cxnSp>
        <p:nvCxnSpPr>
          <p:cNvPr id="27" name="Conector recto 26"/>
          <p:cNvCxnSpPr/>
          <p:nvPr/>
        </p:nvCxnSpPr>
        <p:spPr>
          <a:xfrm>
            <a:off x="10672548" y="330409"/>
            <a:ext cx="4830" cy="2828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10380572" y="2780298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cxnSp>
        <p:nvCxnSpPr>
          <p:cNvPr id="37" name="Conector recto 36"/>
          <p:cNvCxnSpPr/>
          <p:nvPr/>
        </p:nvCxnSpPr>
        <p:spPr>
          <a:xfrm flipV="1">
            <a:off x="7583606" y="2721296"/>
            <a:ext cx="4374108" cy="16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7588155" y="2142730"/>
            <a:ext cx="2292824" cy="5868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" name="Conector recto de flecha 4"/>
          <p:cNvCxnSpPr/>
          <p:nvPr/>
        </p:nvCxnSpPr>
        <p:spPr>
          <a:xfrm flipH="1" flipV="1">
            <a:off x="7654121" y="1834956"/>
            <a:ext cx="718782" cy="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/>
          <p:cNvCxnSpPr/>
          <p:nvPr/>
        </p:nvCxnSpPr>
        <p:spPr>
          <a:xfrm flipH="1">
            <a:off x="2742946" y="3414803"/>
            <a:ext cx="5642" cy="23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2898787" y="3362675"/>
            <a:ext cx="311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Cambio de Variable: x(t) </a:t>
            </a:r>
            <a:r>
              <a:rPr lang="es-AR" dirty="0" smtClean="0">
                <a:sym typeface="Wingdings" panose="05000000000000000000" pitchFamily="2" charset="2"/>
              </a:rPr>
              <a:t> x(Z)</a:t>
            </a:r>
            <a:endParaRPr lang="es-AR" dirty="0"/>
          </a:p>
        </p:txBody>
      </p:sp>
      <p:cxnSp>
        <p:nvCxnSpPr>
          <p:cNvPr id="29" name="Conector recto 28"/>
          <p:cNvCxnSpPr/>
          <p:nvPr/>
        </p:nvCxnSpPr>
        <p:spPr>
          <a:xfrm>
            <a:off x="1814898" y="3651196"/>
            <a:ext cx="0" cy="3084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V="1">
            <a:off x="600248" y="5848485"/>
            <a:ext cx="5445457" cy="1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3029549" y="5906192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5283704" y="5905350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6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512305" y="5090613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3249051" y="3808020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347161" y="5905350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1548766" y="5906192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grpSp>
        <p:nvGrpSpPr>
          <p:cNvPr id="39" name="Grupo 38"/>
          <p:cNvGrpSpPr/>
          <p:nvPr/>
        </p:nvGrpSpPr>
        <p:grpSpPr>
          <a:xfrm>
            <a:off x="2488186" y="3992390"/>
            <a:ext cx="2988861" cy="1869743"/>
            <a:chOff x="8038531" y="3398293"/>
            <a:chExt cx="2988861" cy="1869743"/>
          </a:xfrm>
        </p:grpSpPr>
        <p:sp>
          <p:nvSpPr>
            <p:cNvPr id="40" name="Rectángulo 39"/>
            <p:cNvSpPr/>
            <p:nvPr/>
          </p:nvSpPr>
          <p:spPr>
            <a:xfrm>
              <a:off x="8038531" y="3398293"/>
              <a:ext cx="696036" cy="1869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8734568" y="4681182"/>
              <a:ext cx="2292824" cy="586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2" name="CuadroTexto 41"/>
          <p:cNvSpPr txBox="1"/>
          <p:nvPr/>
        </p:nvSpPr>
        <p:spPr>
          <a:xfrm>
            <a:off x="6010702" y="5879798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Z</a:t>
            </a:r>
            <a:endParaRPr lang="es-AR" dirty="0"/>
          </a:p>
        </p:txBody>
      </p:sp>
      <p:cxnSp>
        <p:nvCxnSpPr>
          <p:cNvPr id="43" name="Conector recto de flecha 42"/>
          <p:cNvCxnSpPr/>
          <p:nvPr/>
        </p:nvCxnSpPr>
        <p:spPr>
          <a:xfrm>
            <a:off x="7888385" y="3294560"/>
            <a:ext cx="14090" cy="79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8181387" y="3402500"/>
            <a:ext cx="3627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Desplazamiento a “t”: h(t) </a:t>
            </a:r>
            <a:r>
              <a:rPr lang="es-AR" dirty="0" smtClean="0">
                <a:sym typeface="Wingdings" panose="05000000000000000000" pitchFamily="2" charset="2"/>
              </a:rPr>
              <a:t> h(t – Z)</a:t>
            </a:r>
          </a:p>
          <a:p>
            <a:r>
              <a:rPr lang="es-AR" dirty="0" smtClean="0">
                <a:sym typeface="Wingdings" panose="05000000000000000000" pitchFamily="2" charset="2"/>
              </a:rPr>
              <a:t>(se refleja y se desplaza “t” lugares)</a:t>
            </a:r>
            <a:endParaRPr lang="es-AR" dirty="0"/>
          </a:p>
        </p:txBody>
      </p:sp>
      <p:cxnSp>
        <p:nvCxnSpPr>
          <p:cNvPr id="48" name="Conector recto de flecha 47"/>
          <p:cNvCxnSpPr>
            <a:stCxn id="13" idx="2"/>
          </p:cNvCxnSpPr>
          <p:nvPr/>
        </p:nvCxnSpPr>
        <p:spPr>
          <a:xfrm flipH="1">
            <a:off x="6250102" y="3182095"/>
            <a:ext cx="1" cy="25434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9331677" y="4895413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</a:t>
            </a:r>
          </a:p>
        </p:txBody>
      </p:sp>
      <p:cxnSp>
        <p:nvCxnSpPr>
          <p:cNvPr id="50" name="Conector recto 49"/>
          <p:cNvCxnSpPr/>
          <p:nvPr/>
        </p:nvCxnSpPr>
        <p:spPr>
          <a:xfrm flipV="1">
            <a:off x="7492880" y="5638531"/>
            <a:ext cx="4374108" cy="16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9631601" y="5066361"/>
            <a:ext cx="2452547" cy="5868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11282289" y="4889910"/>
            <a:ext cx="773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 flipH="1">
            <a:off x="6991643" y="330409"/>
            <a:ext cx="14068" cy="61547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9479507" y="5689413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t+2</a:t>
            </a:r>
            <a:endParaRPr lang="es-AR" dirty="0"/>
          </a:p>
        </p:txBody>
      </p:sp>
      <p:sp>
        <p:nvSpPr>
          <p:cNvPr id="59" name="CuadroTexto 58"/>
          <p:cNvSpPr txBox="1"/>
          <p:nvPr/>
        </p:nvSpPr>
        <p:spPr>
          <a:xfrm>
            <a:off x="11818016" y="5677467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Z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7008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64234" y="750054"/>
            <a:ext cx="9889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dirty="0" smtClean="0"/>
              <a:t>Como puede visualizarse en la diapositiva anterior, ambas señales </a:t>
            </a:r>
          </a:p>
          <a:p>
            <a:pPr algn="just"/>
            <a:r>
              <a:rPr lang="es-AR" sz="2400" dirty="0" smtClean="0"/>
              <a:t>(x(t) y h(t – Z)) están ambas en el mismo eje Z</a:t>
            </a:r>
            <a:endParaRPr lang="es-AR" sz="2400" dirty="0"/>
          </a:p>
        </p:txBody>
      </p:sp>
      <p:cxnSp>
        <p:nvCxnSpPr>
          <p:cNvPr id="4" name="Conector recto 3"/>
          <p:cNvCxnSpPr/>
          <p:nvPr/>
        </p:nvCxnSpPr>
        <p:spPr>
          <a:xfrm>
            <a:off x="1463040" y="4162181"/>
            <a:ext cx="9467557" cy="1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10861413" y="4206240"/>
            <a:ext cx="53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Z</a:t>
            </a:r>
            <a:endParaRPr lang="es-AR" sz="24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3381241" y="4206240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635396" y="4205398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6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698853" y="4205398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2819095" y="2292438"/>
            <a:ext cx="2988861" cy="1869743"/>
            <a:chOff x="8038531" y="3398293"/>
            <a:chExt cx="2988861" cy="1869743"/>
          </a:xfrm>
        </p:grpSpPr>
        <p:sp>
          <p:nvSpPr>
            <p:cNvPr id="10" name="Rectángulo 9"/>
            <p:cNvSpPr/>
            <p:nvPr/>
          </p:nvSpPr>
          <p:spPr>
            <a:xfrm>
              <a:off x="8038531" y="3398293"/>
              <a:ext cx="696036" cy="1869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8734568" y="4681182"/>
              <a:ext cx="2292824" cy="586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8028164" y="3404379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8328088" y="3575327"/>
            <a:ext cx="2452547" cy="5868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/>
          <p:cNvSpPr txBox="1"/>
          <p:nvPr/>
        </p:nvSpPr>
        <p:spPr>
          <a:xfrm>
            <a:off x="8175994" y="4198379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t+2</a:t>
            </a:r>
            <a:endParaRPr lang="es-AR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899138" y="5167822"/>
            <a:ext cx="9889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dirty="0" smtClean="0"/>
              <a:t>Como t puede asumir cualquier valor, ya que es la variable independiente de y(t) (Salida del sistema) podemos pensar varios intervalos dependiendo de cuál sea el valor de t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65717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3381241" y="236324"/>
                <a:ext cx="863348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AR" sz="2400" dirty="0" smtClean="0"/>
                  <a:t>Puede verse claramente que mientras t + 2 sea mayor que 6, ambas señales no se encuentran en el mismo tiempo. Al hacer 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AR" sz="2400" b="0" i="1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s-AR" sz="2400" i="1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AR" sz="2400" i="1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sz="2400" dirty="0" smtClean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</a:t>
                </a:r>
                <a:r>
                  <a:rPr lang="es-AR" sz="24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∫ </a:t>
                </a:r>
                <a14:m>
                  <m:oMath xmlns:m="http://schemas.openxmlformats.org/officeDocument/2006/math">
                    <m:r>
                      <a:rPr lang="es-AR" sz="2400" i="1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AR" sz="2400" i="1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m:rPr>
                        <m:nor/>
                      </m:rPr>
                      <a:rPr lang="es-AR" sz="2400" b="0" i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 .</m:t>
                    </m:r>
                    <m:r>
                      <a:rPr lang="es-AR" sz="2400" b="0" i="1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AR" sz="2400" b="0" i="1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1D617A"/>
                        </a:solidFill>
                        <a:latin typeface="Poppins Light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1D617A"/>
                        </a:solidFill>
                        <a:latin typeface="Poppins Light"/>
                      </a:rPr>
                      <m:t>t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1D617A"/>
                        </a:solidFill>
                        <a:latin typeface="Poppins Light"/>
                      </a:rPr>
                      <m:t>−</m:t>
                    </m:r>
                    <m:r>
                      <a:rPr lang="es-AR" sz="2400" i="1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1D617A"/>
                        </a:solidFill>
                        <a:latin typeface="Poppins Light"/>
                      </a:rPr>
                      <m:t>)</m:t>
                    </m:r>
                    <m:r>
                      <m:rPr>
                        <m:nor/>
                      </m:rPr>
                      <a:rPr lang="es-AR" sz="2400" b="0" i="0" dirty="0" smtClean="0">
                        <a:solidFill>
                          <a:srgbClr val="1D617A"/>
                        </a:solidFill>
                        <a:latin typeface="Poppins Light"/>
                      </a:rPr>
                      <m:t> </m:t>
                    </m:r>
                    <m:r>
                      <a:rPr lang="es-AR" sz="2400" b="0" i="1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AR" sz="2400" i="1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AR" sz="2400" dirty="0" smtClean="0">
                    <a:solidFill>
                      <a:srgbClr val="1D617A"/>
                    </a:solidFill>
                    <a:latin typeface="Poppins Light" panose="020B0604020202020204" charset="0"/>
                  </a:rPr>
                  <a:t> </a:t>
                </a:r>
                <a:r>
                  <a:rPr lang="es-AR" sz="2400" dirty="0" smtClean="0">
                    <a:solidFill>
                      <a:srgbClr val="1D617A"/>
                    </a:solidFill>
                  </a:rPr>
                  <a:t>podemos ver que el producto que se encuentra dentro del integral va a ser siempre cero, ya que sea cual sea Z, el producto es cero (no tienen intersección temporal).</a:t>
                </a:r>
                <a:endParaRPr lang="es-AR" sz="2400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241" y="236324"/>
                <a:ext cx="8633485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1130" t="-2516" r="-1059" b="-62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3"/>
          <p:cNvCxnSpPr/>
          <p:nvPr/>
        </p:nvCxnSpPr>
        <p:spPr>
          <a:xfrm>
            <a:off x="1463040" y="4162181"/>
            <a:ext cx="9467557" cy="1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10861413" y="4206240"/>
            <a:ext cx="53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Z</a:t>
            </a:r>
            <a:endParaRPr lang="es-AR" sz="24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3381241" y="4206240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635396" y="4205398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6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698853" y="4205398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2819095" y="2292438"/>
            <a:ext cx="2988861" cy="1869743"/>
            <a:chOff x="8038531" y="3398293"/>
            <a:chExt cx="2988861" cy="1869743"/>
          </a:xfrm>
        </p:grpSpPr>
        <p:sp>
          <p:nvSpPr>
            <p:cNvPr id="10" name="Rectángulo 9"/>
            <p:cNvSpPr/>
            <p:nvPr/>
          </p:nvSpPr>
          <p:spPr>
            <a:xfrm>
              <a:off x="8038531" y="3398293"/>
              <a:ext cx="696036" cy="1869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8734568" y="4681182"/>
              <a:ext cx="2292824" cy="586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8028164" y="3404379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8328088" y="3575327"/>
            <a:ext cx="2452547" cy="5868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/>
          <p:cNvSpPr txBox="1"/>
          <p:nvPr/>
        </p:nvSpPr>
        <p:spPr>
          <a:xfrm>
            <a:off x="8175994" y="4198379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t+2</a:t>
            </a:r>
            <a:endParaRPr lang="es-AR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617784" y="5291733"/>
            <a:ext cx="9889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dirty="0" smtClean="0"/>
              <a:t>Entonces podemos decir que: Si t + 2 &gt; 6 </a:t>
            </a:r>
            <a:r>
              <a:rPr lang="es-AR" sz="2400" dirty="0" smtClean="0">
                <a:sym typeface="Wingdings" panose="05000000000000000000" pitchFamily="2" charset="2"/>
              </a:rPr>
              <a:t> t  &gt; 4  y(t) = 0</a:t>
            </a:r>
          </a:p>
          <a:p>
            <a:pPr algn="just"/>
            <a:r>
              <a:rPr lang="es-AR" sz="2400" dirty="0" smtClean="0">
                <a:sym typeface="Wingdings" panose="05000000000000000000" pitchFamily="2" charset="2"/>
              </a:rPr>
              <a:t>Y ya tenemos la primer parte de la solución.</a:t>
            </a:r>
            <a:endParaRPr lang="es-AR" sz="2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403485" y="324873"/>
            <a:ext cx="311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>
                <a:solidFill>
                  <a:schemeClr val="accent1">
                    <a:lumMod val="75000"/>
                  </a:schemeClr>
                </a:solidFill>
              </a:rPr>
              <a:t>INTERVALO 1</a:t>
            </a:r>
            <a:endParaRPr lang="es-A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807956" y="3404379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3515131" y="2105915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866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76775" y="478302"/>
            <a:ext cx="5050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ELABORANDO LA RESPUESTA:</a:t>
            </a:r>
            <a:endParaRPr lang="es-AR" sz="2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842868" y="2737450"/>
            <a:ext cx="87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y</a:t>
            </a:r>
            <a:r>
              <a:rPr lang="es-AR" sz="2400" dirty="0" smtClean="0"/>
              <a:t>(t) = </a:t>
            </a:r>
            <a:endParaRPr lang="es-AR" sz="2400" dirty="0"/>
          </a:p>
        </p:txBody>
      </p:sp>
      <p:sp>
        <p:nvSpPr>
          <p:cNvPr id="4" name="Abrir llave 3"/>
          <p:cNvSpPr/>
          <p:nvPr/>
        </p:nvSpPr>
        <p:spPr>
          <a:xfrm>
            <a:off x="2715065" y="1364566"/>
            <a:ext cx="1364566" cy="32074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/>
          <p:cNvSpPr txBox="1"/>
          <p:nvPr/>
        </p:nvSpPr>
        <p:spPr>
          <a:xfrm>
            <a:off x="3812344" y="1497511"/>
            <a:ext cx="312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; t &gt; 4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24752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81241" y="236324"/>
            <a:ext cx="8633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dirty="0" smtClean="0"/>
              <a:t>Ahora vemos que t + 2 es menor que 6.  Si consideramos ahora la nueva figura, podemos ver que en el intervalo [t + 2; 6] ambas señales tienen valor diferente de cero, razón por la cual el integral no se anulará.</a:t>
            </a:r>
            <a:endParaRPr lang="es-AR" sz="2400" dirty="0"/>
          </a:p>
        </p:txBody>
      </p:sp>
      <p:cxnSp>
        <p:nvCxnSpPr>
          <p:cNvPr id="4" name="Conector recto 3"/>
          <p:cNvCxnSpPr/>
          <p:nvPr/>
        </p:nvCxnSpPr>
        <p:spPr>
          <a:xfrm>
            <a:off x="1463040" y="4162181"/>
            <a:ext cx="9467557" cy="1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10861413" y="4206240"/>
            <a:ext cx="53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Z</a:t>
            </a:r>
            <a:endParaRPr lang="es-AR" sz="24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3381241" y="4206240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635396" y="4180022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6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698853" y="4205398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2819095" y="2292438"/>
            <a:ext cx="2988861" cy="1869743"/>
            <a:chOff x="8038531" y="3398293"/>
            <a:chExt cx="2988861" cy="1869743"/>
          </a:xfrm>
        </p:grpSpPr>
        <p:sp>
          <p:nvSpPr>
            <p:cNvPr id="10" name="Rectángulo 9"/>
            <p:cNvSpPr/>
            <p:nvPr/>
          </p:nvSpPr>
          <p:spPr>
            <a:xfrm>
              <a:off x="8038531" y="3398293"/>
              <a:ext cx="696036" cy="1869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8734568" y="4681182"/>
              <a:ext cx="2292824" cy="586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10930597" y="3308252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5336304" y="3575327"/>
            <a:ext cx="5594293" cy="586854"/>
          </a:xfrm>
          <a:prstGeom prst="rect">
            <a:avLst/>
          </a:prstGeom>
          <a:solidFill>
            <a:schemeClr val="accent2">
              <a:lumMod val="60000"/>
              <a:lumOff val="40000"/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/>
          <p:cNvSpPr txBox="1"/>
          <p:nvPr/>
        </p:nvSpPr>
        <p:spPr>
          <a:xfrm>
            <a:off x="5097490" y="4172030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t+2</a:t>
            </a:r>
            <a:endParaRPr lang="es-AR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252024" y="4646778"/>
            <a:ext cx="98895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dirty="0" smtClean="0"/>
              <a:t>En ese intervalo la señal x(Z) es la señal constante 1 y la señal h(t – Z) también. Esa situación recién cambia cuando t + 2 sea menor a 2 (porque la señal x(Z) va a ser la señal constante 3). </a:t>
            </a:r>
          </a:p>
          <a:p>
            <a:pPr algn="just"/>
            <a:r>
              <a:rPr lang="es-AR" sz="2400" dirty="0" smtClean="0"/>
              <a:t>Entonces t + 2 &lt; 6 pero a su vez t + 2 debe ser mayor que 2, por lo tanto: </a:t>
            </a:r>
          </a:p>
          <a:p>
            <a:pPr algn="just"/>
            <a:r>
              <a:rPr lang="es-AR" sz="2400" dirty="0" smtClean="0"/>
              <a:t>0 &lt; t &lt; 4 (si combinamos ambas desigualdades).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03485" y="324873"/>
            <a:ext cx="311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>
                <a:solidFill>
                  <a:schemeClr val="accent1">
                    <a:lumMod val="75000"/>
                  </a:schemeClr>
                </a:solidFill>
              </a:rPr>
              <a:t>INTERVALO 2</a:t>
            </a:r>
            <a:endParaRPr lang="es-A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515131" y="2105915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1926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76776" y="262626"/>
            <a:ext cx="5050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ELABORANDO LA RESPUESTA:</a:t>
            </a:r>
          </a:p>
          <a:p>
            <a:endParaRPr lang="es-AR" sz="2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844062" y="3544546"/>
            <a:ext cx="87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y</a:t>
            </a:r>
            <a:r>
              <a:rPr lang="es-AR" sz="2400" dirty="0" smtClean="0"/>
              <a:t>(t) = </a:t>
            </a:r>
            <a:endParaRPr lang="es-AR" sz="2400" dirty="0"/>
          </a:p>
        </p:txBody>
      </p:sp>
      <p:sp>
        <p:nvSpPr>
          <p:cNvPr id="4" name="Abrir llave 3"/>
          <p:cNvSpPr/>
          <p:nvPr/>
        </p:nvSpPr>
        <p:spPr>
          <a:xfrm>
            <a:off x="1856936" y="2171661"/>
            <a:ext cx="1364566" cy="32074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/>
          <p:cNvSpPr txBox="1"/>
          <p:nvPr/>
        </p:nvSpPr>
        <p:spPr>
          <a:xfrm>
            <a:off x="2912011" y="2277595"/>
            <a:ext cx="312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; t &gt; 4</a:t>
            </a:r>
            <a:endParaRPr lang="es-A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/>
              <p:cNvSpPr/>
              <p:nvPr/>
            </p:nvSpPr>
            <p:spPr>
              <a:xfrm>
                <a:off x="490024" y="961977"/>
                <a:ext cx="9835661" cy="510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sz="2000" dirty="0"/>
                  <a:t>y</a:t>
                </a:r>
                <a:r>
                  <a:rPr lang="es-AR" sz="2000" dirty="0" smtClean="0"/>
                  <a:t>(t) 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AR" sz="2000" i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s-AR" sz="2000" i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s-A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s-AR" sz="2000" i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s-A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AR" sz="2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𝑑𝑍</m:t>
                        </m:r>
                        <m:r>
                          <a:rPr lang="es-AR" sz="2000" i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limLoc m:val="subSup"/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000" i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  <m:sup>
                        <m:r>
                          <a:rPr lang="es-AR" sz="2000" i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r>
                          <a:rPr lang="es-AR" sz="200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AR" sz="2000" i="0">
                            <a:latin typeface="Cambria Math" panose="02040503050406030204" pitchFamily="18" charset="0"/>
                          </a:rPr>
                          <m:t> . </m:t>
                        </m:r>
                        <m:r>
                          <a:rPr lang="es-AR" sz="2000" i="0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AR" sz="20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𝑑𝑍</m:t>
                        </m:r>
                        <m:r>
                          <a:rPr lang="es-AR" sz="200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subSup"/>
                            <m:ctrlPr>
                              <a:rPr lang="es-A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AR" sz="200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  <m:sup>
                            <m:r>
                              <a:rPr lang="es-AR" sz="200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  <m:e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𝑑𝑍</m:t>
                            </m:r>
                            <m:r>
                              <a:rPr lang="es-AR" sz="200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d>
                              <m:dPr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ctrlPr>
                                      <a:rPr lang="es-A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2000">
                                        <a:latin typeface="Cambria Math" panose="02040503050406030204" pitchFamily="18" charset="0"/>
                                      </a:rPr>
                                      <m:t>6−(</m:t>
                                    </m:r>
                                    <m:r>
                                      <a:rPr lang="es-AR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s-AR" sz="200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s-AR" sz="200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AR" sz="2000">
                                <a:latin typeface="Cambria Math" panose="02040503050406030204" pitchFamily="18" charset="0"/>
                              </a:rPr>
                              <m:t>+4 </m:t>
                            </m:r>
                          </m:e>
                        </m:nary>
                        <m:r>
                          <a:rPr lang="es-AR" sz="2000" i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s-AR" sz="2000" dirty="0"/>
              </a:p>
            </p:txBody>
          </p:sp>
        </mc:Choice>
        <mc:Fallback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24" y="961977"/>
                <a:ext cx="9835661" cy="510076"/>
              </a:xfrm>
              <a:prstGeom prst="rect">
                <a:avLst/>
              </a:prstGeom>
              <a:blipFill rotWithShape="0">
                <a:blip r:embed="rId2"/>
                <a:stretch>
                  <a:fillRect l="-620" b="-1325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/>
          <p:cNvSpPr txBox="1"/>
          <p:nvPr/>
        </p:nvSpPr>
        <p:spPr>
          <a:xfrm>
            <a:off x="2912011" y="2845194"/>
            <a:ext cx="312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- t + 4 ; 0 &lt; t &lt; 4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97662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81241" y="236324"/>
            <a:ext cx="86334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dirty="0" smtClean="0"/>
              <a:t>Ahora vemos que t + 2 está comprendido entre 1 y 2.  Si consideramos ahora la nueva figura, podemos ver que la integral debería pensarse como la suma de dos partes, lo que ocurre entre t + 2 y 2 (donde x(Z) es la señal 3 y h(t – Z) es la señal 1) y lo que ocurre entre 2 y 6 (ya visto en el intervalo anterior).</a:t>
            </a:r>
            <a:endParaRPr lang="es-AR" sz="2400" dirty="0"/>
          </a:p>
        </p:txBody>
      </p:sp>
      <p:cxnSp>
        <p:nvCxnSpPr>
          <p:cNvPr id="4" name="Conector recto 3"/>
          <p:cNvCxnSpPr/>
          <p:nvPr/>
        </p:nvCxnSpPr>
        <p:spPr>
          <a:xfrm>
            <a:off x="1463040" y="4162181"/>
            <a:ext cx="9467557" cy="1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10861413" y="4206240"/>
            <a:ext cx="53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Z</a:t>
            </a:r>
            <a:endParaRPr lang="es-AR" sz="24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3381241" y="4206240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635396" y="4180022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6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698853" y="4205398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2819095" y="2292438"/>
            <a:ext cx="2988861" cy="1869743"/>
            <a:chOff x="8038531" y="3398293"/>
            <a:chExt cx="2988861" cy="1869743"/>
          </a:xfrm>
        </p:grpSpPr>
        <p:sp>
          <p:nvSpPr>
            <p:cNvPr id="10" name="Rectángulo 9"/>
            <p:cNvSpPr/>
            <p:nvPr/>
          </p:nvSpPr>
          <p:spPr>
            <a:xfrm>
              <a:off x="8038531" y="3398293"/>
              <a:ext cx="696036" cy="1869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8734568" y="4681182"/>
              <a:ext cx="2292824" cy="586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11197883" y="3227309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3094639" y="3575327"/>
            <a:ext cx="8032906" cy="586854"/>
          </a:xfrm>
          <a:prstGeom prst="rect">
            <a:avLst/>
          </a:prstGeom>
          <a:solidFill>
            <a:schemeClr val="accent2">
              <a:lumMod val="60000"/>
              <a:lumOff val="40000"/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/>
          <p:cNvSpPr txBox="1"/>
          <p:nvPr/>
        </p:nvSpPr>
        <p:spPr>
          <a:xfrm>
            <a:off x="2896745" y="4203541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t+2</a:t>
            </a:r>
            <a:endParaRPr lang="es-AR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252024" y="4646778"/>
            <a:ext cx="98895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dirty="0" smtClean="0"/>
              <a:t>Esta situación recién cambiará, como puede verse cuando t + 2 sea menor a 1 (porque va a cambiar la intersección temporal de las señales). </a:t>
            </a:r>
          </a:p>
          <a:p>
            <a:pPr algn="just"/>
            <a:r>
              <a:rPr lang="es-AR" sz="2400" dirty="0" smtClean="0"/>
              <a:t>Entonces t + 2 &lt; 2 pero a su vez t + 2 debe ser mayor que 1, por lo tanto: </a:t>
            </a:r>
          </a:p>
          <a:p>
            <a:pPr algn="just"/>
            <a:r>
              <a:rPr lang="es-AR" sz="2400" dirty="0" smtClean="0"/>
              <a:t>-1 &lt; t &lt; 0 (si combinamos ambas desigualdades).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03485" y="324873"/>
            <a:ext cx="311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>
                <a:solidFill>
                  <a:schemeClr val="accent1">
                    <a:lumMod val="75000"/>
                  </a:schemeClr>
                </a:solidFill>
              </a:rPr>
              <a:t>INTERVALO 3</a:t>
            </a:r>
            <a:endParaRPr lang="es-A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515131" y="2105915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757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904</Words>
  <Application>Microsoft Office PowerPoint</Application>
  <PresentationFormat>Panorámica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Poppins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Almacen Informatico</dc:creator>
  <cp:lastModifiedBy>Almacen Informatico</cp:lastModifiedBy>
  <cp:revision>14</cp:revision>
  <dcterms:created xsi:type="dcterms:W3CDTF">2020-03-23T19:59:03Z</dcterms:created>
  <dcterms:modified xsi:type="dcterms:W3CDTF">2020-04-04T11:17:14Z</dcterms:modified>
</cp:coreProperties>
</file>