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342" r:id="rId4"/>
    <p:sldId id="344" r:id="rId5"/>
    <p:sldId id="345" r:id="rId6"/>
    <p:sldId id="309" r:id="rId7"/>
    <p:sldId id="346" r:id="rId8"/>
    <p:sldId id="347" r:id="rId9"/>
    <p:sldId id="348" r:id="rId10"/>
    <p:sldId id="351" r:id="rId11"/>
    <p:sldId id="352" r:id="rId12"/>
    <p:sldId id="353" r:id="rId13"/>
    <p:sldId id="259" r:id="rId14"/>
  </p:sldIdLst>
  <p:sldSz cx="18288000" cy="10287000"/>
  <p:notesSz cx="6858000" cy="9144000"/>
  <p:embeddedFontLst>
    <p:embeddedFont>
      <p:font typeface="Cambria Math" panose="02040503050406030204" pitchFamily="18" charset="0"/>
      <p:regular r:id="rId17"/>
    </p:embeddedFont>
    <p:embeddedFont>
      <p:font typeface="Poppins Bold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Poppins Light" panose="020B0604020202020204" charset="0"/>
      <p:regular r:id="rId23"/>
      <p:bold r:id="rId24"/>
    </p:embeddedFont>
    <p:embeddedFont>
      <p:font typeface="Poppins Medium" panose="020B0604020202020204" charset="0"/>
      <p:regular r:id="rId25"/>
      <p:bold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492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8" d="100"/>
          <a:sy n="58" d="100"/>
        </p:scale>
        <p:origin x="684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048B8016-6A4C-41A5-B545-BBF526C092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63E6DDB-7DFA-45EC-84A5-9832A2161B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C6837-D085-4912-A493-F07A2B0EE830}" type="datetimeFigureOut">
              <a:rPr lang="es-AR" smtClean="0"/>
              <a:t>5/4/2021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A99EAE-DBD3-4EE7-B8E1-19F8769501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AR"/>
              <a:t>Proyecto 34-87/19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6A3CBA2-79D4-402D-8DBF-E4EAD95CCD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8FC8B-647C-4378-8DD8-34A64CA1FBE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087347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E84E4-A11F-49BB-985F-D8C42CD2CDF3}" type="datetimeFigureOut">
              <a:rPr lang="es-AR" smtClean="0"/>
              <a:t>5/4/2021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AR"/>
              <a:t>Proyecto 34-87/19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1517C-3904-4197-9EAA-180DEF957A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543850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s-AR"/>
              <a:t>Proyecto 34-87/19</a:t>
            </a:r>
          </a:p>
        </p:txBody>
      </p:sp>
    </p:spTree>
    <p:extLst>
      <p:ext uri="{BB962C8B-B14F-4D97-AF65-F5344CB8AC3E}">
        <p14:creationId xmlns:p14="http://schemas.microsoft.com/office/powerpoint/2010/main" val="822934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5364-3C40-40D4-8BDD-84236009270F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34-87/19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EF699-C27F-441A-B369-DF084B311EDE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34-87/19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70E6-04A6-472F-AA4C-B7EF2FAAB24D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34-87/19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1345-8D7E-4424-BA17-5D93A092F391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34-87/19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0370-4B9A-4804-8538-FC1079DAB1E1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34-87/19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8264-5354-45BA-85B2-BEC893C67FEE}" type="datetime1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34-87/19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5CFE-0FD6-4D7F-9948-30694A08E8A5}" type="datetime1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34-87/19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EA48-1EAF-4C1C-B77C-56BCAD5652BE}" type="datetime1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34-87/19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3840-9F53-408F-A8E7-1387B8DAA2A4}" type="datetime1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34-87/19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737D-14CC-4FE5-B478-0413BE73EAD7}" type="datetime1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34-87/19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4D5E-392C-4AFE-ACC4-02C4858DE35B}" type="datetime1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34-87/19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87A55-9054-41E8-AEE2-431D1BC9FBEC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Proyecto 34-87/19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118883" y="5010150"/>
            <a:ext cx="6126160" cy="7255193"/>
            <a:chOff x="0" y="0"/>
            <a:chExt cx="8168214" cy="9673590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1435895" y="2036143"/>
              <a:ext cx="6823242" cy="2569108"/>
              <a:chOff x="0" y="0"/>
              <a:chExt cx="1079350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-168048" y="4882144"/>
              <a:ext cx="7349881" cy="2569108"/>
              <a:chOff x="0" y="0"/>
              <a:chExt cx="1162657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0806949" y="-1244263"/>
            <a:ext cx="3426960" cy="4265666"/>
            <a:chOff x="0" y="0"/>
            <a:chExt cx="4569280" cy="5687554"/>
          </a:xfrm>
        </p:grpSpPr>
        <p:grpSp>
          <p:nvGrpSpPr>
            <p:cNvPr id="8" name="Group 8"/>
            <p:cNvGrpSpPr/>
            <p:nvPr/>
          </p:nvGrpSpPr>
          <p:grpSpPr>
            <a:xfrm rot="-2700000">
              <a:off x="27432" y="2577082"/>
              <a:ext cx="4305215" cy="1860867"/>
              <a:chOff x="0" y="0"/>
              <a:chExt cx="940228" cy="4064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7780" y="22860"/>
                <a:ext cx="91482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14828" h="360680">
                    <a:moveTo>
                      <a:pt x="914828" y="180340"/>
                    </a:moveTo>
                    <a:cubicBezTo>
                      <a:pt x="914828" y="81280"/>
                      <a:pt x="834818" y="0"/>
                      <a:pt x="73448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4488" y="360680"/>
                    </a:lnTo>
                    <a:cubicBezTo>
                      <a:pt x="833548" y="360680"/>
                      <a:pt x="914828" y="279400"/>
                      <a:pt x="914828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2700000">
              <a:off x="528051" y="1128897"/>
              <a:ext cx="3963799" cy="1860867"/>
              <a:chOff x="0" y="0"/>
              <a:chExt cx="865665" cy="4064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7780" y="22860"/>
                <a:ext cx="84026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40266" h="360680">
                    <a:moveTo>
                      <a:pt x="840266" y="180340"/>
                    </a:moveTo>
                    <a:cubicBezTo>
                      <a:pt x="840266" y="81280"/>
                      <a:pt x="760256" y="0"/>
                      <a:pt x="65992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59925" y="360680"/>
                    </a:lnTo>
                    <a:cubicBezTo>
                      <a:pt x="758985" y="360680"/>
                      <a:pt x="840265" y="279400"/>
                      <a:pt x="840265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grpSp>
        <p:nvGrpSpPr>
          <p:cNvPr id="12" name="Group 12"/>
          <p:cNvGrpSpPr/>
          <p:nvPr/>
        </p:nvGrpSpPr>
        <p:grpSpPr>
          <a:xfrm>
            <a:off x="-3533562" y="-2517735"/>
            <a:ext cx="10908612" cy="12919035"/>
            <a:chOff x="0" y="0"/>
            <a:chExt cx="14544816" cy="17225380"/>
          </a:xfrm>
        </p:grpSpPr>
        <p:grpSp>
          <p:nvGrpSpPr>
            <p:cNvPr id="13" name="Group 13"/>
            <p:cNvGrpSpPr/>
            <p:nvPr/>
          </p:nvGrpSpPr>
          <p:grpSpPr>
            <a:xfrm rot="-2700000">
              <a:off x="2556842" y="3625680"/>
              <a:ext cx="12149878" cy="4574709"/>
              <a:chOff x="0" y="0"/>
              <a:chExt cx="1079350" cy="4064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>
                  <a:alpha val="14901"/>
                </a:srgbClr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 rot="-2700000">
              <a:off x="-299237" y="8693441"/>
              <a:ext cx="13087643" cy="4574709"/>
              <a:chOff x="0" y="0"/>
              <a:chExt cx="1162657" cy="4064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>
                  <a:alpha val="14901"/>
                </a:srgbClr>
              </a:solidFill>
            </p:spPr>
          </p:sp>
        </p:grpSp>
      </p:grpSp>
      <p:grpSp>
        <p:nvGrpSpPr>
          <p:cNvPr id="17" name="Group 17"/>
          <p:cNvGrpSpPr/>
          <p:nvPr/>
        </p:nvGrpSpPr>
        <p:grpSpPr>
          <a:xfrm>
            <a:off x="513374" y="1009161"/>
            <a:ext cx="13737981" cy="7816820"/>
            <a:chOff x="-687101" y="-2432161"/>
            <a:chExt cx="18317308" cy="10422426"/>
          </a:xfrm>
        </p:grpSpPr>
        <p:sp>
          <p:nvSpPr>
            <p:cNvPr id="18" name="TextBox 18"/>
            <p:cNvSpPr txBox="1"/>
            <p:nvPr/>
          </p:nvSpPr>
          <p:spPr>
            <a:xfrm>
              <a:off x="-687101" y="-2432161"/>
              <a:ext cx="18317308" cy="591614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7280"/>
                </a:lnSpc>
              </a:pPr>
              <a:r>
                <a:rPr lang="en-US" sz="14400" b="1" i="1" spc="-863" dirty="0" err="1">
                  <a:solidFill>
                    <a:srgbClr val="1D617A"/>
                  </a:solidFill>
                  <a:latin typeface="Poppins Bold"/>
                </a:rPr>
                <a:t>Señales</a:t>
              </a:r>
              <a:r>
                <a:rPr lang="en-US" sz="14400" b="1" i="1" spc="-863" dirty="0">
                  <a:solidFill>
                    <a:srgbClr val="1D617A"/>
                  </a:solidFill>
                  <a:latin typeface="Poppins Bold"/>
                </a:rPr>
                <a:t> y </a:t>
              </a:r>
              <a:r>
                <a:rPr lang="en-US" sz="14400" b="1" i="1" spc="-863" dirty="0" err="1">
                  <a:solidFill>
                    <a:srgbClr val="1D617A"/>
                  </a:solidFill>
                  <a:latin typeface="Poppins Bold"/>
                </a:rPr>
                <a:t>Sistemas</a:t>
              </a:r>
              <a:endParaRPr lang="en-US" sz="14400" b="1" i="1" spc="-863" dirty="0">
                <a:solidFill>
                  <a:srgbClr val="1D617A"/>
                </a:solidFill>
                <a:latin typeface="Poppins Bold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6109408"/>
              <a:ext cx="16790491" cy="18808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466"/>
                </a:lnSpc>
              </a:pPr>
              <a:r>
                <a:rPr lang="en-US" sz="4205" dirty="0">
                  <a:solidFill>
                    <a:srgbClr val="1D617A"/>
                  </a:solidFill>
                  <a:latin typeface="Poppins Medium"/>
                </a:rPr>
                <a:t>U.T.N. – </a:t>
              </a:r>
              <a:r>
                <a:rPr lang="en-US" sz="4205" dirty="0" err="1">
                  <a:solidFill>
                    <a:srgbClr val="1D617A"/>
                  </a:solidFill>
                  <a:latin typeface="Poppins Medium"/>
                </a:rPr>
                <a:t>Facultad</a:t>
              </a:r>
              <a:r>
                <a:rPr lang="en-US" sz="4205" dirty="0">
                  <a:solidFill>
                    <a:srgbClr val="1D617A"/>
                  </a:solidFill>
                  <a:latin typeface="Poppins Medium"/>
                </a:rPr>
                <a:t> Regional Córdoba</a:t>
              </a:r>
            </a:p>
            <a:p>
              <a:pPr>
                <a:lnSpc>
                  <a:spcPts val="5466"/>
                </a:lnSpc>
              </a:pPr>
              <a:r>
                <a:rPr lang="en-US" sz="4205" i="0" dirty="0" err="1">
                  <a:solidFill>
                    <a:srgbClr val="1D617A"/>
                  </a:solidFill>
                  <a:latin typeface="Poppins Medium"/>
                </a:rPr>
                <a:t>Matemática</a:t>
              </a:r>
              <a:r>
                <a:rPr lang="en-US" sz="4205" i="0" dirty="0">
                  <a:solidFill>
                    <a:srgbClr val="1D617A"/>
                  </a:solidFill>
                  <a:latin typeface="Poppins Medium"/>
                </a:rPr>
                <a:t> Superior</a:t>
              </a: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1752600" y="423912"/>
            <a:ext cx="15544800" cy="21287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b="1" i="1" spc="-240" dirty="0">
                <a:solidFill>
                  <a:srgbClr val="1D617A"/>
                </a:solidFill>
                <a:latin typeface="Poppins Bold"/>
              </a:rPr>
              <a:t>Unidad 2     . </a:t>
            </a:r>
            <a:r>
              <a:rPr lang="en-US" sz="4000" b="1" i="1" spc="-240" dirty="0" err="1">
                <a:solidFill>
                  <a:srgbClr val="1D617A"/>
                </a:solidFill>
                <a:latin typeface="Poppins Bold"/>
              </a:rPr>
              <a:t>Condiciones</a:t>
            </a:r>
            <a:r>
              <a:rPr lang="en-US" sz="4000" b="1" i="1" spc="-240" dirty="0">
                <a:solidFill>
                  <a:srgbClr val="1D617A"/>
                </a:solidFill>
                <a:latin typeface="Poppins Bold"/>
              </a:rPr>
              <a:t> que debe </a:t>
            </a:r>
            <a:r>
              <a:rPr lang="en-US" sz="4000" b="1" i="1" spc="-240" dirty="0" err="1">
                <a:solidFill>
                  <a:srgbClr val="1D617A"/>
                </a:solidFill>
                <a:latin typeface="Poppins Bold"/>
              </a:rPr>
              <a:t>cumplir</a:t>
            </a:r>
            <a:r>
              <a:rPr lang="en-US" sz="4000" b="1" i="1" spc="-240" dirty="0">
                <a:solidFill>
                  <a:srgbClr val="1D617A"/>
                </a:solidFill>
                <a:latin typeface="Poppins Bold"/>
              </a:rPr>
              <a:t>  la </a:t>
            </a:r>
            <a:r>
              <a:rPr lang="en-US" sz="4000" b="1" i="1" spc="-240" dirty="0" err="1">
                <a:solidFill>
                  <a:srgbClr val="1D617A"/>
                </a:solidFill>
                <a:latin typeface="Poppins Bold"/>
              </a:rPr>
              <a:t>respuesta</a:t>
            </a:r>
            <a:r>
              <a:rPr lang="en-US" sz="4000" b="1" i="1" spc="-240" dirty="0">
                <a:solidFill>
                  <a:srgbClr val="1D617A"/>
                </a:solidFill>
                <a:latin typeface="Poppins Bold"/>
              </a:rPr>
              <a:t> al </a:t>
            </a:r>
            <a:r>
              <a:rPr lang="en-US" sz="4000" b="1" i="1" spc="-240" dirty="0" err="1">
                <a:solidFill>
                  <a:srgbClr val="1D617A"/>
                </a:solidFill>
                <a:latin typeface="Poppins Bold"/>
              </a:rPr>
              <a:t>impulso</a:t>
            </a:r>
            <a:r>
              <a:rPr lang="en-US" sz="4000" b="1" i="1" spc="-240" dirty="0">
                <a:solidFill>
                  <a:srgbClr val="1D617A"/>
                </a:solidFill>
                <a:latin typeface="Poppins Bold"/>
              </a:rPr>
              <a:t> h(t) de un SLIT para :  Ser Causal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-1193738" y="-931767"/>
            <a:ext cx="3955788" cy="4663763"/>
            <a:chOff x="0" y="0"/>
            <a:chExt cx="5274385" cy="6218350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5B8889D0-B5C8-47E0-AA89-4A7C60A98E85}"/>
              </a:ext>
            </a:extLst>
          </p:cNvPr>
          <p:cNvGrpSpPr/>
          <p:nvPr/>
        </p:nvGrpSpPr>
        <p:grpSpPr>
          <a:xfrm>
            <a:off x="14510903" y="2322075"/>
            <a:ext cx="3739088" cy="3690275"/>
            <a:chOff x="14233267" y="2078701"/>
            <a:chExt cx="3739088" cy="3690275"/>
          </a:xfrm>
        </p:grpSpPr>
        <p:pic>
          <p:nvPicPr>
            <p:cNvPr id="28" name="Imagen 27">
              <a:extLst>
                <a:ext uri="{FF2B5EF4-FFF2-40B4-BE49-F238E27FC236}">
                  <a16:creationId xmlns:a16="http://schemas.microsoft.com/office/drawing/2014/main" id="{A0406779-E437-4F36-B065-FE18DE29F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65535" y1="11376" x2="65535" y2="11376"/>
                          <a14:foregroundMark x1="35509" y1="19841" x2="35509" y2="19841"/>
                          <a14:foregroundMark x1="35509" y1="19841" x2="35509" y2="19841"/>
                          <a14:foregroundMark x1="13316" y1="16667" x2="13316" y2="16667"/>
                          <a14:foregroundMark x1="67102" y1="14550" x2="67102" y2="14550"/>
                          <a14:foregroundMark x1="67102" y1="14550" x2="67102" y2="14550"/>
                          <a14:foregroundMark x1="84334" y1="14286" x2="84334" y2="14286"/>
                          <a14:foregroundMark x1="52219" y1="16402" x2="52219" y2="16402"/>
                          <a14:foregroundMark x1="24021" y1="20635" x2="24021" y2="20635"/>
                          <a14:foregroundMark x1="9138" y1="19312" x2="9138" y2="19312"/>
                          <a14:foregroundMark x1="9138" y1="19312" x2="9138" y2="19312"/>
                          <a14:foregroundMark x1="29504" y1="15608" x2="29504" y2="15608"/>
                          <a14:foregroundMark x1="55091" y1="7407" x2="55091" y2="7407"/>
                          <a14:foregroundMark x1="57963" y1="3968" x2="57963" y2="3968"/>
                          <a14:foregroundMark x1="52219" y1="14286" x2="52219" y2="14286"/>
                          <a14:foregroundMark x1="52219" y1="10847" x2="52219" y2="10847"/>
                          <a14:foregroundMark x1="39687" y1="15079" x2="39687" y2="15079"/>
                          <a14:foregroundMark x1="39687" y1="15608" x2="39687" y2="15608"/>
                          <a14:foregroundMark x1="44648" y1="15873" x2="44648" y2="15873"/>
                          <a14:foregroundMark x1="50392" y1="15608" x2="50392" y2="15608"/>
                          <a14:foregroundMark x1="78851" y1="18519" x2="78851" y2="18519"/>
                          <a14:foregroundMark x1="77285" y1="15079" x2="77285" y2="15079"/>
                          <a14:foregroundMark x1="76240" y1="15079" x2="76240" y2="15079"/>
                          <a14:foregroundMark x1="65013" y1="15873" x2="65013" y2="15873"/>
                          <a14:foregroundMark x1="62663" y1="15873" x2="62663" y2="15873"/>
                          <a14:foregroundMark x1="60574" y1="16402" x2="60574" y2="16402"/>
                          <a14:foregroundMark x1="56397" y1="16667" x2="56397" y2="16667"/>
                          <a14:foregroundMark x1="16188" y1="20899" x2="16188" y2="20899"/>
                          <a14:foregroundMark x1="19060" y1="19841" x2="19060" y2="19841"/>
                          <a14:foregroundMark x1="19060" y1="19841" x2="19060" y2="19841"/>
                          <a14:foregroundMark x1="24021" y1="17989" x2="24021" y2="17989"/>
                          <a14:foregroundMark x1="27937" y1="18783" x2="27937" y2="18783"/>
                          <a14:foregroundMark x1="27937" y1="18783" x2="27937" y2="18783"/>
                          <a14:foregroundMark x1="48303" y1="20635" x2="48303" y2="20635"/>
                          <a14:foregroundMark x1="42037" y1="20899" x2="42037" y2="20899"/>
                          <a14:foregroundMark x1="42037" y1="20899" x2="42037" y2="20899"/>
                          <a14:foregroundMark x1="76240" y1="10317" x2="76240" y2="10317"/>
                          <a14:foregroundMark x1="78068" y1="15608" x2="78068" y2="15608"/>
                          <a14:foregroundMark x1="78068" y1="15608" x2="78068" y2="15608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85640" y1="13492" x2="85640" y2="13492"/>
                          <a14:foregroundMark x1="79373" y1="15079" x2="79373" y2="15079"/>
                          <a14:foregroundMark x1="49086" y1="5291" x2="49086" y2="5291"/>
                          <a14:foregroundMark x1="49608" y1="22751" x2="49608" y2="22751"/>
                          <a14:foregroundMark x1="49608" y1="22751" x2="43342" y2="22751"/>
                          <a14:foregroundMark x1="43342" y1="22751" x2="14883" y2="16667"/>
                          <a14:foregroundMark x1="61619" y1="21429" x2="64230" y2="16667"/>
                          <a14:foregroundMark x1="64230" y1="16667" x2="64230" y2="16667"/>
                          <a14:foregroundMark x1="51697" y1="14286" x2="51697" y2="14286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3175"/>
                          <a14:foregroundMark x1="55352" y1="3175" x2="55352" y2="3175"/>
                          <a14:foregroundMark x1="55091" y1="18783" x2="55091" y2="18783"/>
                          <a14:foregroundMark x1="55091" y1="18783" x2="55091" y2="18783"/>
                          <a14:foregroundMark x1="53003" y1="12169" x2="53003" y2="12169"/>
                          <a14:foregroundMark x1="53003" y1="12169" x2="53003" y2="12169"/>
                          <a14:foregroundMark x1="55091" y1="13492" x2="55091" y2="13492"/>
                          <a14:foregroundMark x1="55091" y1="13492" x2="55091" y2="13492"/>
                          <a14:foregroundMark x1="55091" y1="13492" x2="55091" y2="13492"/>
                          <a14:foregroundMark x1="72063" y1="17725" x2="72063" y2="177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233267" y="2078701"/>
              <a:ext cx="3739088" cy="3690275"/>
            </a:xfrm>
            <a:prstGeom prst="rect">
              <a:avLst/>
            </a:prstGeom>
          </p:spPr>
        </p:pic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04437BE4-F023-48A3-803D-ABFE0309F660}"/>
                </a:ext>
              </a:extLst>
            </p:cNvPr>
            <p:cNvSpPr txBox="1"/>
            <p:nvPr/>
          </p:nvSpPr>
          <p:spPr>
            <a:xfrm>
              <a:off x="14532664" y="2947023"/>
              <a:ext cx="3140293" cy="2000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3200" dirty="0">
                  <a:solidFill>
                    <a:schemeClr val="accent5">
                      <a:lumMod val="50000"/>
                    </a:schemeClr>
                  </a:solidFill>
                </a:rPr>
                <a:t>Recordemos:</a:t>
              </a:r>
            </a:p>
            <a:p>
              <a:r>
                <a:rPr lang="es-AR" sz="2000" dirty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s-AR" sz="2400" dirty="0">
                  <a:solidFill>
                    <a:schemeClr val="accent5">
                      <a:lumMod val="50000"/>
                    </a:schemeClr>
                  </a:solidFill>
                </a:rPr>
                <a:t>t  instante de tiempo t</a:t>
              </a:r>
            </a:p>
            <a:p>
              <a:r>
                <a:rPr lang="es-AR" sz="2400" dirty="0">
                  <a:solidFill>
                    <a:schemeClr val="accent5">
                      <a:lumMod val="50000"/>
                    </a:schemeClr>
                  </a:solidFill>
                </a:rPr>
                <a:t>   t-1  tiempo anterior</a:t>
              </a:r>
            </a:p>
            <a:p>
              <a:r>
                <a:rPr lang="es-AR" sz="2400" dirty="0">
                  <a:solidFill>
                    <a:schemeClr val="accent5">
                      <a:lumMod val="50000"/>
                    </a:schemeClr>
                  </a:solidFill>
                </a:rPr>
                <a:t>   t+1 tiempo posterior</a:t>
              </a:r>
            </a:p>
            <a:p>
              <a:endParaRPr lang="es-AR" sz="2000" dirty="0"/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6FCCAF43-1561-419C-8768-CC78932AF38E}"/>
              </a:ext>
            </a:extLst>
          </p:cNvPr>
          <p:cNvGrpSpPr/>
          <p:nvPr/>
        </p:nvGrpSpPr>
        <p:grpSpPr>
          <a:xfrm>
            <a:off x="12801730" y="6097979"/>
            <a:ext cx="5867270" cy="4191000"/>
            <a:chOff x="12496800" y="4381500"/>
            <a:chExt cx="5410200" cy="4223674"/>
          </a:xfrm>
        </p:grpSpPr>
        <p:pic>
          <p:nvPicPr>
            <p:cNvPr id="31" name="Imagen 30">
              <a:extLst>
                <a:ext uri="{FF2B5EF4-FFF2-40B4-BE49-F238E27FC236}">
                  <a16:creationId xmlns:a16="http://schemas.microsoft.com/office/drawing/2014/main" id="{DDC93160-D0F3-44BD-BE73-1AE6E7054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65535" y1="11376" x2="65535" y2="11376"/>
                          <a14:foregroundMark x1="35509" y1="19841" x2="35509" y2="19841"/>
                          <a14:foregroundMark x1="35509" y1="19841" x2="35509" y2="19841"/>
                          <a14:foregroundMark x1="13316" y1="16667" x2="13316" y2="16667"/>
                          <a14:foregroundMark x1="67102" y1="14550" x2="67102" y2="14550"/>
                          <a14:foregroundMark x1="67102" y1="14550" x2="67102" y2="14550"/>
                          <a14:foregroundMark x1="84334" y1="14286" x2="84334" y2="14286"/>
                          <a14:foregroundMark x1="52219" y1="16402" x2="52219" y2="16402"/>
                          <a14:foregroundMark x1="24021" y1="20635" x2="24021" y2="20635"/>
                          <a14:foregroundMark x1="9138" y1="19312" x2="9138" y2="19312"/>
                          <a14:foregroundMark x1="9138" y1="19312" x2="9138" y2="19312"/>
                          <a14:foregroundMark x1="29504" y1="15608" x2="29504" y2="15608"/>
                          <a14:foregroundMark x1="55091" y1="7407" x2="55091" y2="7407"/>
                          <a14:foregroundMark x1="57963" y1="3968" x2="57963" y2="3968"/>
                          <a14:foregroundMark x1="52219" y1="14286" x2="52219" y2="14286"/>
                          <a14:foregroundMark x1="52219" y1="10847" x2="52219" y2="10847"/>
                          <a14:foregroundMark x1="39687" y1="15079" x2="39687" y2="15079"/>
                          <a14:foregroundMark x1="39687" y1="15608" x2="39687" y2="15608"/>
                          <a14:foregroundMark x1="44648" y1="15873" x2="44648" y2="15873"/>
                          <a14:foregroundMark x1="50392" y1="15608" x2="50392" y2="15608"/>
                          <a14:foregroundMark x1="78851" y1="18519" x2="78851" y2="18519"/>
                          <a14:foregroundMark x1="77285" y1="15079" x2="77285" y2="15079"/>
                          <a14:foregroundMark x1="76240" y1="15079" x2="76240" y2="15079"/>
                          <a14:foregroundMark x1="65013" y1="15873" x2="65013" y2="15873"/>
                          <a14:foregroundMark x1="62663" y1="15873" x2="62663" y2="15873"/>
                          <a14:foregroundMark x1="60574" y1="16402" x2="60574" y2="16402"/>
                          <a14:foregroundMark x1="56397" y1="16667" x2="56397" y2="16667"/>
                          <a14:foregroundMark x1="16188" y1="20899" x2="16188" y2="20899"/>
                          <a14:foregroundMark x1="19060" y1="19841" x2="19060" y2="19841"/>
                          <a14:foregroundMark x1="19060" y1="19841" x2="19060" y2="19841"/>
                          <a14:foregroundMark x1="24021" y1="17989" x2="24021" y2="17989"/>
                          <a14:foregroundMark x1="27937" y1="18783" x2="27937" y2="18783"/>
                          <a14:foregroundMark x1="27937" y1="18783" x2="27937" y2="18783"/>
                          <a14:foregroundMark x1="48303" y1="20635" x2="48303" y2="20635"/>
                          <a14:foregroundMark x1="42037" y1="20899" x2="42037" y2="20899"/>
                          <a14:foregroundMark x1="42037" y1="20899" x2="42037" y2="20899"/>
                          <a14:foregroundMark x1="76240" y1="10317" x2="76240" y2="10317"/>
                          <a14:foregroundMark x1="78068" y1="15608" x2="78068" y2="15608"/>
                          <a14:foregroundMark x1="78068" y1="15608" x2="78068" y2="15608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85640" y1="13492" x2="85640" y2="13492"/>
                          <a14:foregroundMark x1="79373" y1="15079" x2="79373" y2="15079"/>
                          <a14:foregroundMark x1="49086" y1="5291" x2="49086" y2="5291"/>
                          <a14:foregroundMark x1="49608" y1="22751" x2="49608" y2="22751"/>
                          <a14:foregroundMark x1="49608" y1="22751" x2="43342" y2="22751"/>
                          <a14:foregroundMark x1="43342" y1="22751" x2="14883" y2="16667"/>
                          <a14:foregroundMark x1="61619" y1="21429" x2="64230" y2="16667"/>
                          <a14:foregroundMark x1="64230" y1="16667" x2="64230" y2="16667"/>
                          <a14:foregroundMark x1="51697" y1="14286" x2="51697" y2="14286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3175"/>
                          <a14:foregroundMark x1="55352" y1="3175" x2="55352" y2="3175"/>
                          <a14:foregroundMark x1="55091" y1="18783" x2="55091" y2="18783"/>
                          <a14:foregroundMark x1="55091" y1="18783" x2="55091" y2="18783"/>
                          <a14:foregroundMark x1="53003" y1="12169" x2="53003" y2="12169"/>
                          <a14:foregroundMark x1="53003" y1="12169" x2="53003" y2="12169"/>
                          <a14:foregroundMark x1="55091" y1="13492" x2="55091" y2="13492"/>
                          <a14:foregroundMark x1="55091" y1="13492" x2="55091" y2="13492"/>
                          <a14:foregroundMark x1="55091" y1="13492" x2="55091" y2="13492"/>
                          <a14:foregroundMark x1="72063" y1="17725" x2="72063" y2="177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496800" y="4381500"/>
              <a:ext cx="5410200" cy="4223674"/>
            </a:xfrm>
            <a:prstGeom prst="rect">
              <a:avLst/>
            </a:prstGeom>
          </p:spPr>
        </p:pic>
        <p:sp>
          <p:nvSpPr>
            <p:cNvPr id="32" name="TextBox 9">
              <a:extLst>
                <a:ext uri="{FF2B5EF4-FFF2-40B4-BE49-F238E27FC236}">
                  <a16:creationId xmlns:a16="http://schemas.microsoft.com/office/drawing/2014/main" id="{C88FBDD0-3A62-452B-9B4D-D05737B075CB}"/>
                </a:ext>
              </a:extLst>
            </p:cNvPr>
            <p:cNvSpPr txBox="1"/>
            <p:nvPr/>
          </p:nvSpPr>
          <p:spPr>
            <a:xfrm>
              <a:off x="12987084" y="4876367"/>
              <a:ext cx="4447350" cy="342162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499"/>
                </a:lnSpc>
              </a:pPr>
              <a:r>
                <a:rPr lang="en-US" sz="3200" dirty="0" err="1">
                  <a:solidFill>
                    <a:schemeClr val="accent5">
                      <a:lumMod val="50000"/>
                    </a:schemeClr>
                  </a:solidFill>
                </a:rPr>
                <a:t>Recordemos</a:t>
              </a:r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</a:rPr>
                <a:t> Causal: </a:t>
              </a:r>
              <a:r>
                <a:rPr lang="en-US" sz="2000" dirty="0">
                  <a:solidFill>
                    <a:srgbClr val="1D617A"/>
                  </a:solidFill>
                  <a:latin typeface="Poppins Light"/>
                </a:rPr>
                <a:t>los </a:t>
              </a:r>
              <a:r>
                <a:rPr lang="en-US" sz="2000" dirty="0" err="1">
                  <a:solidFill>
                    <a:srgbClr val="1D617A"/>
                  </a:solidFill>
                  <a:latin typeface="Poppins Light"/>
                </a:rPr>
                <a:t>valores</a:t>
              </a:r>
              <a:r>
                <a:rPr lang="en-US" sz="2000" dirty="0">
                  <a:solidFill>
                    <a:srgbClr val="1D617A"/>
                  </a:solidFill>
                  <a:latin typeface="Poppins Light"/>
                </a:rPr>
                <a:t> de la </a:t>
              </a:r>
              <a:r>
                <a:rPr lang="en-US" sz="2000" dirty="0" err="1">
                  <a:solidFill>
                    <a:srgbClr val="1D617A"/>
                  </a:solidFill>
                  <a:latin typeface="Poppins Light"/>
                </a:rPr>
                <a:t>salida</a:t>
              </a:r>
              <a:r>
                <a:rPr lang="en-US" sz="2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2000" dirty="0" err="1">
                  <a:solidFill>
                    <a:srgbClr val="1D617A"/>
                  </a:solidFill>
                  <a:latin typeface="Poppins Light"/>
                </a:rPr>
                <a:t>en</a:t>
              </a:r>
              <a:r>
                <a:rPr lang="en-US" sz="2000" dirty="0">
                  <a:solidFill>
                    <a:srgbClr val="1D617A"/>
                  </a:solidFill>
                  <a:latin typeface="Poppins Light"/>
                </a:rPr>
                <a:t> un </a:t>
              </a:r>
              <a:r>
                <a:rPr lang="en-US" sz="2000" dirty="0" err="1">
                  <a:solidFill>
                    <a:srgbClr val="1D617A"/>
                  </a:solidFill>
                  <a:latin typeface="Poppins Light"/>
                </a:rPr>
                <a:t>instante</a:t>
              </a:r>
              <a:r>
                <a:rPr lang="en-US" sz="2000" dirty="0">
                  <a:solidFill>
                    <a:srgbClr val="1D617A"/>
                  </a:solidFill>
                  <a:latin typeface="Poppins Light"/>
                </a:rPr>
                <a:t> de </a:t>
              </a:r>
              <a:r>
                <a:rPr lang="en-US" sz="2000" dirty="0" err="1">
                  <a:solidFill>
                    <a:srgbClr val="1D617A"/>
                  </a:solidFill>
                  <a:latin typeface="Poppins Light"/>
                </a:rPr>
                <a:t>tiempo</a:t>
              </a:r>
              <a:r>
                <a:rPr lang="en-US" sz="2000" dirty="0">
                  <a:solidFill>
                    <a:srgbClr val="1D617A"/>
                  </a:solidFill>
                  <a:latin typeface="Poppins Light"/>
                </a:rPr>
                <a:t> t, </a:t>
              </a:r>
              <a:r>
                <a:rPr lang="en-US" sz="2000" dirty="0" err="1">
                  <a:solidFill>
                    <a:srgbClr val="1D617A"/>
                  </a:solidFill>
                  <a:latin typeface="Poppins Light"/>
                </a:rPr>
                <a:t>depende</a:t>
              </a:r>
              <a:r>
                <a:rPr lang="en-US" sz="2000" dirty="0">
                  <a:solidFill>
                    <a:srgbClr val="1D617A"/>
                  </a:solidFill>
                  <a:latin typeface="Poppins Light"/>
                </a:rPr>
                <a:t> de los </a:t>
              </a:r>
              <a:r>
                <a:rPr lang="en-US" sz="2000" dirty="0" err="1">
                  <a:solidFill>
                    <a:srgbClr val="1D617A"/>
                  </a:solidFill>
                  <a:latin typeface="Poppins Light"/>
                </a:rPr>
                <a:t>valores</a:t>
              </a:r>
              <a:r>
                <a:rPr lang="en-US" sz="2000" dirty="0">
                  <a:solidFill>
                    <a:srgbClr val="1D617A"/>
                  </a:solidFill>
                  <a:latin typeface="Poppins Light"/>
                </a:rPr>
                <a:t> de la entrada </a:t>
              </a:r>
              <a:r>
                <a:rPr lang="en-US" sz="2000" dirty="0" err="1">
                  <a:solidFill>
                    <a:srgbClr val="1D617A"/>
                  </a:solidFill>
                  <a:latin typeface="Poppins Light"/>
                </a:rPr>
                <a:t>en</a:t>
              </a:r>
              <a:r>
                <a:rPr lang="en-US" sz="2000" dirty="0">
                  <a:solidFill>
                    <a:srgbClr val="1D617A"/>
                  </a:solidFill>
                  <a:latin typeface="Poppins Light"/>
                </a:rPr>
                <a:t> el </a:t>
              </a:r>
              <a:r>
                <a:rPr lang="en-US" sz="2000" dirty="0" err="1">
                  <a:solidFill>
                    <a:srgbClr val="1D617A"/>
                  </a:solidFill>
                  <a:latin typeface="Poppins Light"/>
                </a:rPr>
                <a:t>mismo</a:t>
              </a:r>
              <a:r>
                <a:rPr lang="en-US" sz="2000" dirty="0">
                  <a:solidFill>
                    <a:srgbClr val="1D617A"/>
                  </a:solidFill>
                  <a:latin typeface="Poppins Light"/>
                </a:rPr>
                <a:t>  t o </a:t>
              </a:r>
              <a:r>
                <a:rPr lang="en-US" sz="2000" dirty="0" err="1">
                  <a:solidFill>
                    <a:srgbClr val="1D617A"/>
                  </a:solidFill>
                  <a:latin typeface="Poppins Light"/>
                </a:rPr>
                <a:t>tiempos</a:t>
              </a:r>
              <a:r>
                <a:rPr lang="en-US" sz="2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2000" dirty="0" err="1">
                  <a:solidFill>
                    <a:srgbClr val="1D617A"/>
                  </a:solidFill>
                  <a:latin typeface="Poppins Light"/>
                </a:rPr>
                <a:t>anteriores</a:t>
              </a:r>
              <a:r>
                <a:rPr lang="en-US" sz="2000" dirty="0">
                  <a:solidFill>
                    <a:srgbClr val="1D617A"/>
                  </a:solidFill>
                  <a:latin typeface="Poppins Light"/>
                </a:rPr>
                <a:t> (</a:t>
              </a:r>
              <a:r>
                <a:rPr lang="en-US" sz="2000" dirty="0" err="1">
                  <a:solidFill>
                    <a:srgbClr val="1D617A"/>
                  </a:solidFill>
                  <a:latin typeface="Poppins Light"/>
                </a:rPr>
                <a:t>desplazamientos</a:t>
              </a:r>
              <a:r>
                <a:rPr lang="en-US" sz="2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2000" dirty="0" err="1">
                  <a:solidFill>
                    <a:srgbClr val="1D617A"/>
                  </a:solidFill>
                  <a:latin typeface="Poppins Light"/>
                </a:rPr>
                <a:t>hacia</a:t>
              </a:r>
              <a:r>
                <a:rPr lang="en-US" sz="2000" dirty="0">
                  <a:solidFill>
                    <a:srgbClr val="1D617A"/>
                  </a:solidFill>
                  <a:latin typeface="Poppins Light"/>
                </a:rPr>
                <a:t> la                            </a:t>
              </a:r>
              <a:r>
                <a:rPr lang="en-US" sz="2000" dirty="0" err="1">
                  <a:solidFill>
                    <a:srgbClr val="1D617A"/>
                  </a:solidFill>
                  <a:latin typeface="Poppins Light"/>
                </a:rPr>
                <a:t>derecha</a:t>
              </a:r>
              <a:r>
                <a:rPr lang="en-US" sz="2000" dirty="0">
                  <a:solidFill>
                    <a:srgbClr val="1D617A"/>
                  </a:solidFill>
                  <a:latin typeface="Poppins Light"/>
                </a:rPr>
                <a:t>)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D41B9AD1-CA50-4AF5-AADD-EA8C22CD8B11}"/>
              </a:ext>
            </a:extLst>
          </p:cNvPr>
          <p:cNvGrpSpPr/>
          <p:nvPr/>
        </p:nvGrpSpPr>
        <p:grpSpPr>
          <a:xfrm>
            <a:off x="1219200" y="7462808"/>
            <a:ext cx="6680175" cy="2522605"/>
            <a:chOff x="4213123" y="3187057"/>
            <a:chExt cx="7757623" cy="21120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uadroTexto 38">
                  <a:extLst>
                    <a:ext uri="{FF2B5EF4-FFF2-40B4-BE49-F238E27FC236}">
                      <a16:creationId xmlns:a16="http://schemas.microsoft.com/office/drawing/2014/main" id="{7CAE0790-4937-469B-B45C-3A6CA64D3084}"/>
                    </a:ext>
                  </a:extLst>
                </p:cNvPr>
                <p:cNvSpPr txBox="1"/>
                <p:nvPr/>
              </p:nvSpPr>
              <p:spPr>
                <a:xfrm>
                  <a:off x="4419600" y="3769684"/>
                  <a:ext cx="7315200" cy="1529410"/>
                </a:xfrm>
                <a:prstGeom prst="rect">
                  <a:avLst/>
                </a:prstGeom>
                <a:ln>
                  <a:solidFill>
                    <a:srgbClr val="FFC49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s-AR" sz="3600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             </a:t>
                  </a:r>
                  <a:r>
                    <a:rPr lang="es-AR" sz="2800" dirty="0">
                      <a:solidFill>
                        <a:srgbClr val="FF0000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t</a:t>
                  </a:r>
                  <a:endParaRPr lang="es-AR" sz="2800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s-AR" sz="3600" b="0" i="1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AR" sz="3600" i="1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3600" i="1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AR" sz="3600" i="1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s-AR" sz="3600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   ∫   </a:t>
                  </a:r>
                  <a14:m>
                    <m:oMath xmlns:m="http://schemas.openxmlformats.org/officeDocument/2006/math">
                      <m:r>
                        <a:rPr lang="es-AR" sz="3600" i="1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AR" sz="3600" i="1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AR" sz="3600" b="1" i="1" dirty="0">
                              <a:solidFill>
                                <a:srgbClr val="1D617A"/>
                              </a:solidFill>
                              <a:latin typeface="Symbol" panose="05050102010706020507" pitchFamily="18" charset="2"/>
                            </a:rPr>
                            <m:t>t</m:t>
                          </m:r>
                        </m:e>
                      </m:d>
                      <m:r>
                        <m:rPr>
                          <m:nor/>
                        </m:rPr>
                        <a:rPr lang="es-AR" sz="3600" b="0" i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 .</m:t>
                      </m:r>
                      <m:r>
                        <a:rPr lang="es-AR" sz="3600" b="0" i="1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1D617A"/>
                          </a:solidFill>
                          <a:latin typeface="Poppins Light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1D617A"/>
                          </a:solidFill>
                          <a:latin typeface="Poppins Light"/>
                        </a:rPr>
                        <m:t>t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1D617A"/>
                          </a:solidFill>
                          <a:latin typeface="Poppins Light"/>
                        </a:rPr>
                        <m:t>−</m:t>
                      </m:r>
                      <m:r>
                        <m:rPr>
                          <m:nor/>
                        </m:rPr>
                        <a:rPr lang="es-AR" sz="3600" b="1" i="1" dirty="0">
                          <a:solidFill>
                            <a:srgbClr val="1D617A"/>
                          </a:solidFill>
                          <a:latin typeface="Symbol" panose="05050102010706020507" pitchFamily="18" charset="2"/>
                        </a:rPr>
                        <m:t>t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1D617A"/>
                          </a:solidFill>
                          <a:latin typeface="Poppins Light"/>
                        </a:rPr>
                        <m:t>)</m:t>
                      </m:r>
                      <m:r>
                        <a:rPr lang="es-AR" sz="3600" b="0" i="1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nor/>
                        </m:rPr>
                        <a:rPr lang="es-AR" sz="3600" b="1" i="1" dirty="0">
                          <a:solidFill>
                            <a:srgbClr val="1D617A"/>
                          </a:solidFill>
                          <a:latin typeface="Symbol" panose="05050102010706020507" pitchFamily="18" charset="2"/>
                        </a:rPr>
                        <m:t>t</m:t>
                      </m:r>
                    </m:oMath>
                  </a14:m>
                  <a:endParaRPr lang="es-AR" sz="3600" dirty="0">
                    <a:solidFill>
                      <a:srgbClr val="1D617A"/>
                    </a:solidFill>
                    <a:latin typeface="Poppins Light" panose="020B0604020202020204" charset="0"/>
                  </a:endParaRPr>
                </a:p>
                <a:p>
                  <a:r>
                    <a:rPr lang="es-AR" sz="3600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          -∞</a:t>
                  </a:r>
                </a:p>
              </p:txBody>
            </p:sp>
          </mc:Choice>
          <mc:Fallback xmlns="">
            <p:sp>
              <p:nvSpPr>
                <p:cNvPr id="39" name="CuadroTexto 38">
                  <a:extLst>
                    <a:ext uri="{FF2B5EF4-FFF2-40B4-BE49-F238E27FC236}">
                      <a16:creationId xmlns:a16="http://schemas.microsoft.com/office/drawing/2014/main" id="{7CAE0790-4937-469B-B45C-3A6CA64D30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3769684"/>
                  <a:ext cx="7315200" cy="1529410"/>
                </a:xfrm>
                <a:prstGeom prst="rect">
                  <a:avLst/>
                </a:prstGeom>
                <a:blipFill>
                  <a:blip r:embed="rId4"/>
                  <a:stretch>
                    <a:fillRect b="-10855"/>
                  </a:stretch>
                </a:blipFill>
                <a:ln>
                  <a:solidFill>
                    <a:srgbClr val="FFC492"/>
                  </a:solidFill>
                </a:ln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C04E4B78-4944-4EC4-9813-F58A1BB1E9EB}"/>
                </a:ext>
              </a:extLst>
            </p:cNvPr>
            <p:cNvSpPr txBox="1"/>
            <p:nvPr/>
          </p:nvSpPr>
          <p:spPr>
            <a:xfrm>
              <a:off x="4213123" y="3187057"/>
              <a:ext cx="7757623" cy="48960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3200" dirty="0">
                  <a:solidFill>
                    <a:schemeClr val="accent6">
                      <a:lumMod val="75000"/>
                    </a:schemeClr>
                  </a:solidFill>
                </a:rPr>
                <a:t>Planteamos la Integral de Convolución</a:t>
              </a:r>
            </a:p>
          </p:txBody>
        </p:sp>
      </p:grpSp>
      <p:sp>
        <p:nvSpPr>
          <p:cNvPr id="37" name="Bocadillo nube: nube 36">
            <a:extLst>
              <a:ext uri="{FF2B5EF4-FFF2-40B4-BE49-F238E27FC236}">
                <a16:creationId xmlns:a16="http://schemas.microsoft.com/office/drawing/2014/main" id="{D5E95119-1A5D-4205-8494-FA9F70E83D22}"/>
              </a:ext>
            </a:extLst>
          </p:cNvPr>
          <p:cNvSpPr/>
          <p:nvPr/>
        </p:nvSpPr>
        <p:spPr>
          <a:xfrm>
            <a:off x="9205400" y="2507574"/>
            <a:ext cx="5343143" cy="3504776"/>
          </a:xfrm>
          <a:prstGeom prst="cloudCallout">
            <a:avLst>
              <a:gd name="adj1" fmla="val -90315"/>
              <a:gd name="adj2" fmla="val -2764"/>
            </a:avLst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3200" dirty="0">
              <a:solidFill>
                <a:schemeClr val="tx1"/>
              </a:solidFill>
            </a:endParaRPr>
          </a:p>
          <a:p>
            <a:pPr algn="ctr"/>
            <a:r>
              <a:rPr lang="es-AR" sz="3200" dirty="0">
                <a:solidFill>
                  <a:schemeClr val="tx1"/>
                </a:solidFill>
              </a:rPr>
              <a:t>Ok.. Entonces Para que el Sistema sea causal</a:t>
            </a:r>
          </a:p>
          <a:p>
            <a:pPr algn="ctr"/>
            <a:r>
              <a:rPr lang="es-AR" sz="3200" dirty="0">
                <a:solidFill>
                  <a:schemeClr val="tx1"/>
                </a:solidFill>
              </a:rPr>
              <a:t>h(t) = 0  </a:t>
            </a:r>
          </a:p>
          <a:p>
            <a:pPr algn="ctr"/>
            <a:r>
              <a:rPr lang="es-AR" sz="3200" dirty="0">
                <a:solidFill>
                  <a:schemeClr val="tx1"/>
                </a:solidFill>
              </a:rPr>
              <a:t>para t&lt;0</a:t>
            </a:r>
          </a:p>
          <a:p>
            <a:pPr algn="ctr"/>
            <a:endParaRPr lang="es-AR" dirty="0"/>
          </a:p>
        </p:txBody>
      </p: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D88B825E-E86F-4A42-8AAD-6DBF5BEA48F7}"/>
              </a:ext>
            </a:extLst>
          </p:cNvPr>
          <p:cNvGrpSpPr/>
          <p:nvPr/>
        </p:nvGrpSpPr>
        <p:grpSpPr>
          <a:xfrm>
            <a:off x="1752600" y="2746207"/>
            <a:ext cx="5791200" cy="2625893"/>
            <a:chOff x="990600" y="2639095"/>
            <a:chExt cx="5791200" cy="2625893"/>
          </a:xfrm>
        </p:grpSpPr>
        <p:sp>
          <p:nvSpPr>
            <p:cNvPr id="51" name="TextBox 9">
              <a:extLst>
                <a:ext uri="{FF2B5EF4-FFF2-40B4-BE49-F238E27FC236}">
                  <a16:creationId xmlns:a16="http://schemas.microsoft.com/office/drawing/2014/main" id="{A16FF18F-1EEB-42CC-B5E7-761D88B37CFF}"/>
                </a:ext>
              </a:extLst>
            </p:cNvPr>
            <p:cNvSpPr txBox="1"/>
            <p:nvPr/>
          </p:nvSpPr>
          <p:spPr>
            <a:xfrm>
              <a:off x="990601" y="2639095"/>
              <a:ext cx="5638799" cy="54822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499"/>
                </a:lnSpc>
              </a:pP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Ejemplo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de Sistema causal: </a:t>
              </a:r>
              <a:endParaRPr lang="es-AR" sz="3200" i="1" dirty="0">
                <a:solidFill>
                  <a:srgbClr val="1D617A"/>
                </a:solidFill>
                <a:latin typeface="Cambria Math" panose="02040503050406030204" pitchFamily="18" charset="0"/>
              </a:endParaRPr>
            </a:p>
          </p:txBody>
        </p:sp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C5F86728-1105-4EBD-B310-EDCFB8FB13CF}"/>
                </a:ext>
              </a:extLst>
            </p:cNvPr>
            <p:cNvGrpSpPr/>
            <p:nvPr/>
          </p:nvGrpSpPr>
          <p:grpSpPr>
            <a:xfrm>
              <a:off x="990600" y="3380442"/>
              <a:ext cx="2974520" cy="1884546"/>
              <a:chOff x="431801" y="3376434"/>
              <a:chExt cx="2006599" cy="1171931"/>
            </a:xfrm>
          </p:grpSpPr>
          <p:cxnSp>
            <p:nvCxnSpPr>
              <p:cNvPr id="18" name="Conector recto 17">
                <a:extLst>
                  <a:ext uri="{FF2B5EF4-FFF2-40B4-BE49-F238E27FC236}">
                    <a16:creationId xmlns:a16="http://schemas.microsoft.com/office/drawing/2014/main" id="{804A68B4-0582-40E0-9626-ECCF159B2794}"/>
                  </a:ext>
                </a:extLst>
              </p:cNvPr>
              <p:cNvCxnSpPr/>
              <p:nvPr/>
            </p:nvCxnSpPr>
            <p:spPr>
              <a:xfrm>
                <a:off x="1219200" y="3467100"/>
                <a:ext cx="0" cy="990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cto 53">
                <a:extLst>
                  <a:ext uri="{FF2B5EF4-FFF2-40B4-BE49-F238E27FC236}">
                    <a16:creationId xmlns:a16="http://schemas.microsoft.com/office/drawing/2014/main" id="{A2320EB1-7932-46B7-B3A0-6C5DA76DB4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7200" y="4229100"/>
                <a:ext cx="140257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Forma libre: forma 22">
                <a:extLst>
                  <a:ext uri="{FF2B5EF4-FFF2-40B4-BE49-F238E27FC236}">
                    <a16:creationId xmlns:a16="http://schemas.microsoft.com/office/drawing/2014/main" id="{ABDB6E28-8369-4DA0-9B6B-84A97C67A0C4}"/>
                  </a:ext>
                </a:extLst>
              </p:cNvPr>
              <p:cNvSpPr/>
              <p:nvPr/>
            </p:nvSpPr>
            <p:spPr>
              <a:xfrm>
                <a:off x="431801" y="3634270"/>
                <a:ext cx="1447800" cy="234998"/>
              </a:xfrm>
              <a:custGeom>
                <a:avLst/>
                <a:gdLst>
                  <a:gd name="connsiteX0" fmla="*/ 0 w 1684867"/>
                  <a:gd name="connsiteY0" fmla="*/ 330200 h 330200"/>
                  <a:gd name="connsiteX1" fmla="*/ 550333 w 1684867"/>
                  <a:gd name="connsiteY1" fmla="*/ 8467 h 330200"/>
                  <a:gd name="connsiteX2" fmla="*/ 931333 w 1684867"/>
                  <a:gd name="connsiteY2" fmla="*/ 237067 h 330200"/>
                  <a:gd name="connsiteX3" fmla="*/ 1363133 w 1684867"/>
                  <a:gd name="connsiteY3" fmla="*/ 76200 h 330200"/>
                  <a:gd name="connsiteX4" fmla="*/ 1363133 w 1684867"/>
                  <a:gd name="connsiteY4" fmla="*/ 76200 h 330200"/>
                  <a:gd name="connsiteX5" fmla="*/ 1473200 w 1684867"/>
                  <a:gd name="connsiteY5" fmla="*/ 16933 h 330200"/>
                  <a:gd name="connsiteX6" fmla="*/ 1515533 w 1684867"/>
                  <a:gd name="connsiteY6" fmla="*/ 0 h 330200"/>
                  <a:gd name="connsiteX7" fmla="*/ 1515533 w 1684867"/>
                  <a:gd name="connsiteY7" fmla="*/ 0 h 330200"/>
                  <a:gd name="connsiteX8" fmla="*/ 1684867 w 1684867"/>
                  <a:gd name="connsiteY8" fmla="*/ 67733 h 33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4867" h="330200">
                    <a:moveTo>
                      <a:pt x="0" y="330200"/>
                    </a:moveTo>
                    <a:cubicBezTo>
                      <a:pt x="197555" y="177094"/>
                      <a:pt x="395111" y="23989"/>
                      <a:pt x="550333" y="8467"/>
                    </a:cubicBezTo>
                    <a:cubicBezTo>
                      <a:pt x="705555" y="-7055"/>
                      <a:pt x="795866" y="225778"/>
                      <a:pt x="931333" y="237067"/>
                    </a:cubicBezTo>
                    <a:cubicBezTo>
                      <a:pt x="1066800" y="248356"/>
                      <a:pt x="1363133" y="76200"/>
                      <a:pt x="1363133" y="76200"/>
                    </a:cubicBezTo>
                    <a:lnTo>
                      <a:pt x="1363133" y="76200"/>
                    </a:lnTo>
                    <a:cubicBezTo>
                      <a:pt x="1381478" y="66322"/>
                      <a:pt x="1447800" y="29633"/>
                      <a:pt x="1473200" y="16933"/>
                    </a:cubicBezTo>
                    <a:cubicBezTo>
                      <a:pt x="1498600" y="4233"/>
                      <a:pt x="1515533" y="0"/>
                      <a:pt x="1515533" y="0"/>
                    </a:cubicBezTo>
                    <a:lnTo>
                      <a:pt x="1515533" y="0"/>
                    </a:lnTo>
                    <a:lnTo>
                      <a:pt x="1684867" y="67733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7416F8E9-6102-4B05-A54A-655DB1F1F1AD}"/>
                  </a:ext>
                </a:extLst>
              </p:cNvPr>
              <p:cNvSpPr txBox="1"/>
              <p:nvPr/>
            </p:nvSpPr>
            <p:spPr>
              <a:xfrm rot="10800000" flipH="1" flipV="1">
                <a:off x="1659467" y="4222993"/>
                <a:ext cx="245532" cy="325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1D617A"/>
                    </a:solidFill>
                    <a:latin typeface="Poppins Light"/>
                  </a:rPr>
                  <a:t>t</a:t>
                </a:r>
                <a:endParaRPr lang="es-AR" sz="2800" dirty="0"/>
              </a:p>
            </p:txBody>
          </p:sp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E1BE2FA1-AB69-4448-B708-FD82938ED688}"/>
                  </a:ext>
                </a:extLst>
              </p:cNvPr>
              <p:cNvSpPr txBox="1"/>
              <p:nvPr/>
            </p:nvSpPr>
            <p:spPr>
              <a:xfrm rot="10800000" flipH="1" flipV="1">
                <a:off x="1456071" y="3376434"/>
                <a:ext cx="982329" cy="325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1D617A"/>
                    </a:solidFill>
                    <a:latin typeface="Poppins Light"/>
                  </a:rPr>
                  <a:t>X(t)</a:t>
                </a:r>
                <a:endParaRPr lang="es-AR" sz="2800" dirty="0"/>
              </a:p>
            </p:txBody>
          </p:sp>
        </p:grpSp>
        <p:grpSp>
          <p:nvGrpSpPr>
            <p:cNvPr id="79" name="Grupo 78">
              <a:extLst>
                <a:ext uri="{FF2B5EF4-FFF2-40B4-BE49-F238E27FC236}">
                  <a16:creationId xmlns:a16="http://schemas.microsoft.com/office/drawing/2014/main" id="{FFEAEB48-3F61-46FA-9984-15C0C35CB8BF}"/>
                </a:ext>
              </a:extLst>
            </p:cNvPr>
            <p:cNvGrpSpPr/>
            <p:nvPr/>
          </p:nvGrpSpPr>
          <p:grpSpPr>
            <a:xfrm>
              <a:off x="3495674" y="3420845"/>
              <a:ext cx="3286126" cy="1836955"/>
              <a:chOff x="3810000" y="3416575"/>
              <a:chExt cx="1600200" cy="1143642"/>
            </a:xfrm>
          </p:grpSpPr>
          <p:cxnSp>
            <p:nvCxnSpPr>
              <p:cNvPr id="58" name="Conector recto 57">
                <a:extLst>
                  <a:ext uri="{FF2B5EF4-FFF2-40B4-BE49-F238E27FC236}">
                    <a16:creationId xmlns:a16="http://schemas.microsoft.com/office/drawing/2014/main" id="{67E91955-44B2-4EAA-8B89-D948C4CDB32D}"/>
                  </a:ext>
                </a:extLst>
              </p:cNvPr>
              <p:cNvCxnSpPr/>
              <p:nvPr/>
            </p:nvCxnSpPr>
            <p:spPr>
              <a:xfrm>
                <a:off x="4191000" y="3506855"/>
                <a:ext cx="0" cy="990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recto 58">
                <a:extLst>
                  <a:ext uri="{FF2B5EF4-FFF2-40B4-BE49-F238E27FC236}">
                    <a16:creationId xmlns:a16="http://schemas.microsoft.com/office/drawing/2014/main" id="{B2489980-BFCE-4064-A918-C6209A8680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10000" y="4268855"/>
                <a:ext cx="1219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CuadroTexto 60">
                <a:extLst>
                  <a:ext uri="{FF2B5EF4-FFF2-40B4-BE49-F238E27FC236}">
                    <a16:creationId xmlns:a16="http://schemas.microsoft.com/office/drawing/2014/main" id="{16753BA8-6923-4B60-9350-0926E26E2489}"/>
                  </a:ext>
                </a:extLst>
              </p:cNvPr>
              <p:cNvSpPr txBox="1"/>
              <p:nvPr/>
            </p:nvSpPr>
            <p:spPr>
              <a:xfrm rot="10800000" flipH="1" flipV="1">
                <a:off x="4868334" y="4235619"/>
                <a:ext cx="313266" cy="324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1D617A"/>
                    </a:solidFill>
                    <a:latin typeface="Poppins Light"/>
                  </a:rPr>
                  <a:t>t</a:t>
                </a:r>
                <a:endParaRPr lang="es-AR" sz="2800" dirty="0"/>
              </a:p>
            </p:txBody>
          </p:sp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88513793-46B6-4EC1-9833-662C0EB68E9A}"/>
                  </a:ext>
                </a:extLst>
              </p:cNvPr>
              <p:cNvSpPr txBox="1"/>
              <p:nvPr/>
            </p:nvSpPr>
            <p:spPr>
              <a:xfrm rot="10800000" flipH="1" flipV="1">
                <a:off x="4427871" y="3416575"/>
                <a:ext cx="982329" cy="324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1D617A"/>
                    </a:solidFill>
                    <a:latin typeface="Poppins Light"/>
                  </a:rPr>
                  <a:t>h(t)</a:t>
                </a:r>
                <a:endParaRPr lang="es-AR" sz="2800" dirty="0"/>
              </a:p>
            </p:txBody>
          </p:sp>
          <p:sp>
            <p:nvSpPr>
              <p:cNvPr id="74" name="Forma libre: forma 73">
                <a:extLst>
                  <a:ext uri="{FF2B5EF4-FFF2-40B4-BE49-F238E27FC236}">
                    <a16:creationId xmlns:a16="http://schemas.microsoft.com/office/drawing/2014/main" id="{411B7845-AEE8-46DD-ACF6-2DDAD5EA8035}"/>
                  </a:ext>
                </a:extLst>
              </p:cNvPr>
              <p:cNvSpPr/>
              <p:nvPr/>
            </p:nvSpPr>
            <p:spPr>
              <a:xfrm>
                <a:off x="4203615" y="3909466"/>
                <a:ext cx="744579" cy="64467"/>
              </a:xfrm>
              <a:custGeom>
                <a:avLst/>
                <a:gdLst>
                  <a:gd name="connsiteX0" fmla="*/ 0 w 1684867"/>
                  <a:gd name="connsiteY0" fmla="*/ 330200 h 330200"/>
                  <a:gd name="connsiteX1" fmla="*/ 550333 w 1684867"/>
                  <a:gd name="connsiteY1" fmla="*/ 8467 h 330200"/>
                  <a:gd name="connsiteX2" fmla="*/ 931333 w 1684867"/>
                  <a:gd name="connsiteY2" fmla="*/ 237067 h 330200"/>
                  <a:gd name="connsiteX3" fmla="*/ 1363133 w 1684867"/>
                  <a:gd name="connsiteY3" fmla="*/ 76200 h 330200"/>
                  <a:gd name="connsiteX4" fmla="*/ 1363133 w 1684867"/>
                  <a:gd name="connsiteY4" fmla="*/ 76200 h 330200"/>
                  <a:gd name="connsiteX5" fmla="*/ 1473200 w 1684867"/>
                  <a:gd name="connsiteY5" fmla="*/ 16933 h 330200"/>
                  <a:gd name="connsiteX6" fmla="*/ 1515533 w 1684867"/>
                  <a:gd name="connsiteY6" fmla="*/ 0 h 330200"/>
                  <a:gd name="connsiteX7" fmla="*/ 1515533 w 1684867"/>
                  <a:gd name="connsiteY7" fmla="*/ 0 h 330200"/>
                  <a:gd name="connsiteX8" fmla="*/ 1684867 w 1684867"/>
                  <a:gd name="connsiteY8" fmla="*/ 67733 h 33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4867" h="330200">
                    <a:moveTo>
                      <a:pt x="0" y="330200"/>
                    </a:moveTo>
                    <a:cubicBezTo>
                      <a:pt x="197555" y="177094"/>
                      <a:pt x="395111" y="23989"/>
                      <a:pt x="550333" y="8467"/>
                    </a:cubicBezTo>
                    <a:cubicBezTo>
                      <a:pt x="705555" y="-7055"/>
                      <a:pt x="795866" y="225778"/>
                      <a:pt x="931333" y="237067"/>
                    </a:cubicBezTo>
                    <a:cubicBezTo>
                      <a:pt x="1066800" y="248356"/>
                      <a:pt x="1363133" y="76200"/>
                      <a:pt x="1363133" y="76200"/>
                    </a:cubicBezTo>
                    <a:lnTo>
                      <a:pt x="1363133" y="76200"/>
                    </a:lnTo>
                    <a:cubicBezTo>
                      <a:pt x="1381478" y="66322"/>
                      <a:pt x="1447800" y="29633"/>
                      <a:pt x="1473200" y="16933"/>
                    </a:cubicBezTo>
                    <a:cubicBezTo>
                      <a:pt x="1498600" y="4233"/>
                      <a:pt x="1515533" y="0"/>
                      <a:pt x="1515533" y="0"/>
                    </a:cubicBezTo>
                    <a:lnTo>
                      <a:pt x="1515533" y="0"/>
                    </a:lnTo>
                    <a:lnTo>
                      <a:pt x="1684867" y="67733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</p:grpSp>
      </p:grpSp>
      <p:grpSp>
        <p:nvGrpSpPr>
          <p:cNvPr id="106" name="Grupo 105">
            <a:extLst>
              <a:ext uri="{FF2B5EF4-FFF2-40B4-BE49-F238E27FC236}">
                <a16:creationId xmlns:a16="http://schemas.microsoft.com/office/drawing/2014/main" id="{62D3C539-37E7-44DB-9B2E-45A158FB9943}"/>
              </a:ext>
            </a:extLst>
          </p:cNvPr>
          <p:cNvGrpSpPr/>
          <p:nvPr/>
        </p:nvGrpSpPr>
        <p:grpSpPr>
          <a:xfrm>
            <a:off x="1752600" y="5392554"/>
            <a:ext cx="6324600" cy="1884546"/>
            <a:chOff x="990600" y="5240154"/>
            <a:chExt cx="6324600" cy="1884546"/>
          </a:xfrm>
        </p:grpSpPr>
        <p:grpSp>
          <p:nvGrpSpPr>
            <p:cNvPr id="80" name="Grupo 79">
              <a:extLst>
                <a:ext uri="{FF2B5EF4-FFF2-40B4-BE49-F238E27FC236}">
                  <a16:creationId xmlns:a16="http://schemas.microsoft.com/office/drawing/2014/main" id="{15DC13C7-DAE6-4D01-83D9-5E014C51FF1F}"/>
                </a:ext>
              </a:extLst>
            </p:cNvPr>
            <p:cNvGrpSpPr/>
            <p:nvPr/>
          </p:nvGrpSpPr>
          <p:grpSpPr>
            <a:xfrm>
              <a:off x="990600" y="5240154"/>
              <a:ext cx="2974520" cy="1884546"/>
              <a:chOff x="431801" y="3376434"/>
              <a:chExt cx="2006599" cy="1171931"/>
            </a:xfrm>
          </p:grpSpPr>
          <p:cxnSp>
            <p:nvCxnSpPr>
              <p:cNvPr id="81" name="Conector recto 80">
                <a:extLst>
                  <a:ext uri="{FF2B5EF4-FFF2-40B4-BE49-F238E27FC236}">
                    <a16:creationId xmlns:a16="http://schemas.microsoft.com/office/drawing/2014/main" id="{A9B7A9DB-DBA2-45F9-923B-9863F6351E15}"/>
                  </a:ext>
                </a:extLst>
              </p:cNvPr>
              <p:cNvCxnSpPr/>
              <p:nvPr/>
            </p:nvCxnSpPr>
            <p:spPr>
              <a:xfrm>
                <a:off x="1219200" y="3467100"/>
                <a:ext cx="0" cy="990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81">
                <a:extLst>
                  <a:ext uri="{FF2B5EF4-FFF2-40B4-BE49-F238E27FC236}">
                    <a16:creationId xmlns:a16="http://schemas.microsoft.com/office/drawing/2014/main" id="{F1C9CD0D-6378-4D5A-A141-9AE57E3572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7200" y="4229100"/>
                <a:ext cx="140257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Forma libre: forma 82">
                <a:extLst>
                  <a:ext uri="{FF2B5EF4-FFF2-40B4-BE49-F238E27FC236}">
                    <a16:creationId xmlns:a16="http://schemas.microsoft.com/office/drawing/2014/main" id="{168FDC1D-89C1-4C05-BE75-9B64580F327F}"/>
                  </a:ext>
                </a:extLst>
              </p:cNvPr>
              <p:cNvSpPr/>
              <p:nvPr/>
            </p:nvSpPr>
            <p:spPr>
              <a:xfrm>
                <a:off x="431801" y="3634270"/>
                <a:ext cx="1447800" cy="234998"/>
              </a:xfrm>
              <a:custGeom>
                <a:avLst/>
                <a:gdLst>
                  <a:gd name="connsiteX0" fmla="*/ 0 w 1684867"/>
                  <a:gd name="connsiteY0" fmla="*/ 330200 h 330200"/>
                  <a:gd name="connsiteX1" fmla="*/ 550333 w 1684867"/>
                  <a:gd name="connsiteY1" fmla="*/ 8467 h 330200"/>
                  <a:gd name="connsiteX2" fmla="*/ 931333 w 1684867"/>
                  <a:gd name="connsiteY2" fmla="*/ 237067 h 330200"/>
                  <a:gd name="connsiteX3" fmla="*/ 1363133 w 1684867"/>
                  <a:gd name="connsiteY3" fmla="*/ 76200 h 330200"/>
                  <a:gd name="connsiteX4" fmla="*/ 1363133 w 1684867"/>
                  <a:gd name="connsiteY4" fmla="*/ 76200 h 330200"/>
                  <a:gd name="connsiteX5" fmla="*/ 1473200 w 1684867"/>
                  <a:gd name="connsiteY5" fmla="*/ 16933 h 330200"/>
                  <a:gd name="connsiteX6" fmla="*/ 1515533 w 1684867"/>
                  <a:gd name="connsiteY6" fmla="*/ 0 h 330200"/>
                  <a:gd name="connsiteX7" fmla="*/ 1515533 w 1684867"/>
                  <a:gd name="connsiteY7" fmla="*/ 0 h 330200"/>
                  <a:gd name="connsiteX8" fmla="*/ 1684867 w 1684867"/>
                  <a:gd name="connsiteY8" fmla="*/ 67733 h 33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4867" h="330200">
                    <a:moveTo>
                      <a:pt x="0" y="330200"/>
                    </a:moveTo>
                    <a:cubicBezTo>
                      <a:pt x="197555" y="177094"/>
                      <a:pt x="395111" y="23989"/>
                      <a:pt x="550333" y="8467"/>
                    </a:cubicBezTo>
                    <a:cubicBezTo>
                      <a:pt x="705555" y="-7055"/>
                      <a:pt x="795866" y="225778"/>
                      <a:pt x="931333" y="237067"/>
                    </a:cubicBezTo>
                    <a:cubicBezTo>
                      <a:pt x="1066800" y="248356"/>
                      <a:pt x="1363133" y="76200"/>
                      <a:pt x="1363133" y="76200"/>
                    </a:cubicBezTo>
                    <a:lnTo>
                      <a:pt x="1363133" y="76200"/>
                    </a:lnTo>
                    <a:cubicBezTo>
                      <a:pt x="1381478" y="66322"/>
                      <a:pt x="1447800" y="29633"/>
                      <a:pt x="1473200" y="16933"/>
                    </a:cubicBezTo>
                    <a:cubicBezTo>
                      <a:pt x="1498600" y="4233"/>
                      <a:pt x="1515533" y="0"/>
                      <a:pt x="1515533" y="0"/>
                    </a:cubicBezTo>
                    <a:lnTo>
                      <a:pt x="1515533" y="0"/>
                    </a:lnTo>
                    <a:lnTo>
                      <a:pt x="1684867" y="67733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sp>
            <p:nvSpPr>
              <p:cNvPr id="84" name="CuadroTexto 83">
                <a:extLst>
                  <a:ext uri="{FF2B5EF4-FFF2-40B4-BE49-F238E27FC236}">
                    <a16:creationId xmlns:a16="http://schemas.microsoft.com/office/drawing/2014/main" id="{3490E53D-0F1D-4066-B1F6-EDD532AC8D37}"/>
                  </a:ext>
                </a:extLst>
              </p:cNvPr>
              <p:cNvSpPr txBox="1"/>
              <p:nvPr/>
            </p:nvSpPr>
            <p:spPr>
              <a:xfrm rot="10800000" flipH="1" flipV="1">
                <a:off x="1659467" y="4222993"/>
                <a:ext cx="245532" cy="325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1D617A"/>
                    </a:solidFill>
                    <a:latin typeface="Poppins Light"/>
                  </a:rPr>
                  <a:t>z</a:t>
                </a:r>
                <a:endParaRPr lang="es-AR" sz="2800" dirty="0"/>
              </a:p>
            </p:txBody>
          </p:sp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8D54C6B1-16A6-4EE6-B4F8-A8D070429989}"/>
                  </a:ext>
                </a:extLst>
              </p:cNvPr>
              <p:cNvSpPr txBox="1"/>
              <p:nvPr/>
            </p:nvSpPr>
            <p:spPr>
              <a:xfrm rot="10800000" flipH="1" flipV="1">
                <a:off x="1456071" y="3376434"/>
                <a:ext cx="982329" cy="325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1D617A"/>
                    </a:solidFill>
                    <a:latin typeface="Poppins Light"/>
                  </a:rPr>
                  <a:t>X(z)</a:t>
                </a:r>
                <a:endParaRPr lang="es-AR" sz="2800" dirty="0"/>
              </a:p>
            </p:txBody>
          </p:sp>
        </p:grpSp>
        <p:grpSp>
          <p:nvGrpSpPr>
            <p:cNvPr id="103" name="Grupo 102">
              <a:extLst>
                <a:ext uri="{FF2B5EF4-FFF2-40B4-BE49-F238E27FC236}">
                  <a16:creationId xmlns:a16="http://schemas.microsoft.com/office/drawing/2014/main" id="{A4234E3B-090C-48C5-9B31-53307F5005B0}"/>
                </a:ext>
              </a:extLst>
            </p:cNvPr>
            <p:cNvGrpSpPr/>
            <p:nvPr/>
          </p:nvGrpSpPr>
          <p:grpSpPr>
            <a:xfrm>
              <a:off x="4029074" y="5287745"/>
              <a:ext cx="3286126" cy="1836955"/>
              <a:chOff x="4029074" y="5287745"/>
              <a:chExt cx="3286126" cy="1836955"/>
            </a:xfrm>
          </p:grpSpPr>
          <p:cxnSp>
            <p:nvCxnSpPr>
              <p:cNvPr id="87" name="Conector recto 86">
                <a:extLst>
                  <a:ext uri="{FF2B5EF4-FFF2-40B4-BE49-F238E27FC236}">
                    <a16:creationId xmlns:a16="http://schemas.microsoft.com/office/drawing/2014/main" id="{FD509768-412B-4307-86C3-66253216E6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5000" y="6106751"/>
                <a:ext cx="0" cy="5264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recto 87">
                <a:extLst>
                  <a:ext uri="{FF2B5EF4-FFF2-40B4-BE49-F238E27FC236}">
                    <a16:creationId xmlns:a16="http://schemas.microsoft.com/office/drawing/2014/main" id="{8B6DC19A-3254-4990-88B8-823CE941A5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29074" y="6656705"/>
                <a:ext cx="250371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CuadroTexto 88">
                <a:extLst>
                  <a:ext uri="{FF2B5EF4-FFF2-40B4-BE49-F238E27FC236}">
                    <a16:creationId xmlns:a16="http://schemas.microsoft.com/office/drawing/2014/main" id="{43E66603-BD58-4492-BC05-E4BE22C837E1}"/>
                  </a:ext>
                </a:extLst>
              </p:cNvPr>
              <p:cNvSpPr txBox="1"/>
              <p:nvPr/>
            </p:nvSpPr>
            <p:spPr>
              <a:xfrm rot="10800000" flipH="1" flipV="1">
                <a:off x="6202439" y="6603320"/>
                <a:ext cx="643314" cy="521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1D617A"/>
                    </a:solidFill>
                    <a:latin typeface="Poppins Light"/>
                  </a:rPr>
                  <a:t>z</a:t>
                </a:r>
                <a:endParaRPr lang="es-AR" sz="2800" dirty="0"/>
              </a:p>
            </p:txBody>
          </p:sp>
          <p:sp>
            <p:nvSpPr>
              <p:cNvPr id="90" name="CuadroTexto 89">
                <a:extLst>
                  <a:ext uri="{FF2B5EF4-FFF2-40B4-BE49-F238E27FC236}">
                    <a16:creationId xmlns:a16="http://schemas.microsoft.com/office/drawing/2014/main" id="{F5C370D7-D4BA-48A8-8E3A-468C7052F060}"/>
                  </a:ext>
                </a:extLst>
              </p:cNvPr>
              <p:cNvSpPr txBox="1"/>
              <p:nvPr/>
            </p:nvSpPr>
            <p:spPr>
              <a:xfrm rot="10800000" flipH="1" flipV="1">
                <a:off x="5297917" y="5287745"/>
                <a:ext cx="2017283" cy="521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1D617A"/>
                    </a:solidFill>
                    <a:latin typeface="Poppins Light"/>
                  </a:rPr>
                  <a:t>h(t-z)</a:t>
                </a:r>
                <a:endParaRPr lang="es-AR" sz="2800" dirty="0"/>
              </a:p>
            </p:txBody>
          </p:sp>
          <p:sp>
            <p:nvSpPr>
              <p:cNvPr id="99" name="Forma libre: forma 98">
                <a:extLst>
                  <a:ext uri="{FF2B5EF4-FFF2-40B4-BE49-F238E27FC236}">
                    <a16:creationId xmlns:a16="http://schemas.microsoft.com/office/drawing/2014/main" id="{1E7D69B0-10A0-46B5-8FF6-5EA788F0B7CE}"/>
                  </a:ext>
                </a:extLst>
              </p:cNvPr>
              <p:cNvSpPr/>
              <p:nvPr/>
            </p:nvSpPr>
            <p:spPr>
              <a:xfrm>
                <a:off x="4185953" y="6106751"/>
                <a:ext cx="1529047" cy="103549"/>
              </a:xfrm>
              <a:custGeom>
                <a:avLst/>
                <a:gdLst>
                  <a:gd name="connsiteX0" fmla="*/ 0 w 1684867"/>
                  <a:gd name="connsiteY0" fmla="*/ 330200 h 330200"/>
                  <a:gd name="connsiteX1" fmla="*/ 550333 w 1684867"/>
                  <a:gd name="connsiteY1" fmla="*/ 8467 h 330200"/>
                  <a:gd name="connsiteX2" fmla="*/ 931333 w 1684867"/>
                  <a:gd name="connsiteY2" fmla="*/ 237067 h 330200"/>
                  <a:gd name="connsiteX3" fmla="*/ 1363133 w 1684867"/>
                  <a:gd name="connsiteY3" fmla="*/ 76200 h 330200"/>
                  <a:gd name="connsiteX4" fmla="*/ 1363133 w 1684867"/>
                  <a:gd name="connsiteY4" fmla="*/ 76200 h 330200"/>
                  <a:gd name="connsiteX5" fmla="*/ 1473200 w 1684867"/>
                  <a:gd name="connsiteY5" fmla="*/ 16933 h 330200"/>
                  <a:gd name="connsiteX6" fmla="*/ 1515533 w 1684867"/>
                  <a:gd name="connsiteY6" fmla="*/ 0 h 330200"/>
                  <a:gd name="connsiteX7" fmla="*/ 1515533 w 1684867"/>
                  <a:gd name="connsiteY7" fmla="*/ 0 h 330200"/>
                  <a:gd name="connsiteX8" fmla="*/ 1684867 w 1684867"/>
                  <a:gd name="connsiteY8" fmla="*/ 67733 h 33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4867" h="330200">
                    <a:moveTo>
                      <a:pt x="0" y="330200"/>
                    </a:moveTo>
                    <a:cubicBezTo>
                      <a:pt x="197555" y="177094"/>
                      <a:pt x="395111" y="23989"/>
                      <a:pt x="550333" y="8467"/>
                    </a:cubicBezTo>
                    <a:cubicBezTo>
                      <a:pt x="705555" y="-7055"/>
                      <a:pt x="795866" y="225778"/>
                      <a:pt x="931333" y="237067"/>
                    </a:cubicBezTo>
                    <a:cubicBezTo>
                      <a:pt x="1066800" y="248356"/>
                      <a:pt x="1363133" y="76200"/>
                      <a:pt x="1363133" y="76200"/>
                    </a:cubicBezTo>
                    <a:lnTo>
                      <a:pt x="1363133" y="76200"/>
                    </a:lnTo>
                    <a:cubicBezTo>
                      <a:pt x="1381478" y="66322"/>
                      <a:pt x="1447800" y="29633"/>
                      <a:pt x="1473200" y="16933"/>
                    </a:cubicBezTo>
                    <a:cubicBezTo>
                      <a:pt x="1498600" y="4233"/>
                      <a:pt x="1515533" y="0"/>
                      <a:pt x="1515533" y="0"/>
                    </a:cubicBezTo>
                    <a:lnTo>
                      <a:pt x="1515533" y="0"/>
                    </a:lnTo>
                    <a:lnTo>
                      <a:pt x="1684867" y="67733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EF3E2563-63C9-4EFE-BF6E-C82E9662EFD8}"/>
                  </a:ext>
                </a:extLst>
              </p:cNvPr>
              <p:cNvSpPr txBox="1"/>
              <p:nvPr/>
            </p:nvSpPr>
            <p:spPr>
              <a:xfrm rot="10800000" flipH="1" flipV="1">
                <a:off x="5562601" y="6591300"/>
                <a:ext cx="643314" cy="521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1D617A"/>
                    </a:solidFill>
                    <a:latin typeface="Poppins Light"/>
                  </a:rPr>
                  <a:t>t</a:t>
                </a:r>
                <a:endParaRPr lang="es-AR" sz="2800" dirty="0"/>
              </a:p>
            </p:txBody>
          </p:sp>
        </p:grp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8A6655DB-0F1D-4A56-8308-B6448BF73EC6}"/>
              </a:ext>
            </a:extLst>
          </p:cNvPr>
          <p:cNvGrpSpPr/>
          <p:nvPr/>
        </p:nvGrpSpPr>
        <p:grpSpPr>
          <a:xfrm>
            <a:off x="8270273" y="6185065"/>
            <a:ext cx="4823075" cy="3954327"/>
            <a:chOff x="8270273" y="6185065"/>
            <a:chExt cx="4823075" cy="3954327"/>
          </a:xfrm>
        </p:grpSpPr>
        <p:sp>
          <p:nvSpPr>
            <p:cNvPr id="107" name="Bocadillo nube: nube 106">
              <a:extLst>
                <a:ext uri="{FF2B5EF4-FFF2-40B4-BE49-F238E27FC236}">
                  <a16:creationId xmlns:a16="http://schemas.microsoft.com/office/drawing/2014/main" id="{5F96F827-D6E4-4078-BCDA-F517C72DEE0F}"/>
                </a:ext>
              </a:extLst>
            </p:cNvPr>
            <p:cNvSpPr/>
            <p:nvPr/>
          </p:nvSpPr>
          <p:spPr>
            <a:xfrm>
              <a:off x="8270273" y="6185065"/>
              <a:ext cx="4823075" cy="3954327"/>
            </a:xfrm>
            <a:prstGeom prst="cloudCallout">
              <a:avLst>
                <a:gd name="adj1" fmla="val -70148"/>
                <a:gd name="adj2" fmla="val 20453"/>
              </a:avLst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200" dirty="0">
                  <a:solidFill>
                    <a:schemeClr val="tx1"/>
                  </a:solidFill>
                </a:rPr>
                <a:t>La salida depende de valores de x(t) hasta t        causal</a:t>
              </a:r>
            </a:p>
            <a:p>
              <a:pPr algn="ctr"/>
              <a:r>
                <a:rPr lang="es-AR" sz="3200" dirty="0">
                  <a:solidFill>
                    <a:srgbClr val="FF0000"/>
                  </a:solidFill>
                  <a:latin typeface="Symbol" panose="05050102010706020507" pitchFamily="18" charset="2"/>
                </a:rPr>
                <a:t>t</a:t>
              </a:r>
              <a:r>
                <a:rPr lang="es-AR" sz="3200" dirty="0">
                  <a:solidFill>
                    <a:srgbClr val="FF0000"/>
                  </a:solidFill>
                </a:rPr>
                <a:t>&lt;=t</a:t>
              </a:r>
              <a:r>
                <a:rPr lang="es-AR" sz="3200" dirty="0">
                  <a:solidFill>
                    <a:schemeClr val="tx1"/>
                  </a:solidFill>
                </a:rPr>
                <a:t>, se integra </a:t>
              </a:r>
              <a:r>
                <a:rPr lang="es-AR" sz="3200" dirty="0">
                  <a:solidFill>
                    <a:schemeClr val="tx1"/>
                  </a:solidFill>
                  <a:latin typeface="Symbol" panose="05050102010706020507" pitchFamily="18" charset="2"/>
                </a:rPr>
                <a:t>t</a:t>
              </a:r>
              <a:r>
                <a:rPr lang="es-AR" sz="3200" dirty="0">
                  <a:solidFill>
                    <a:schemeClr val="tx1"/>
                  </a:solidFill>
                </a:rPr>
                <a:t> desde -</a:t>
              </a:r>
              <a:r>
                <a:rPr lang="es-AR" sz="4000" dirty="0">
                  <a:solidFill>
                    <a:schemeClr val="tx1"/>
                  </a:solidFill>
                  <a:latin typeface="Poppins Light" panose="020B0604020202020204" charset="0"/>
                  <a:cs typeface="Poppins Light" panose="020B0604020202020204" charset="0"/>
                </a:rPr>
                <a:t>∞</a:t>
              </a:r>
              <a:r>
                <a:rPr lang="es-AR" sz="3200" dirty="0">
                  <a:solidFill>
                    <a:schemeClr val="tx1"/>
                  </a:solidFill>
                </a:rPr>
                <a:t> hasta </a:t>
              </a:r>
              <a:r>
                <a:rPr lang="es-AR" sz="3200" dirty="0">
                  <a:solidFill>
                    <a:srgbClr val="FF0000"/>
                  </a:solidFill>
                </a:rPr>
                <a:t>t</a:t>
              </a:r>
              <a:endParaRPr lang="es-AR" dirty="0">
                <a:solidFill>
                  <a:srgbClr val="FF0000"/>
                </a:solidFill>
              </a:endParaRPr>
            </a:p>
          </p:txBody>
        </p:sp>
        <p:sp>
          <p:nvSpPr>
            <p:cNvPr id="4" name="Flecha: a la derecha 3">
              <a:extLst>
                <a:ext uri="{FF2B5EF4-FFF2-40B4-BE49-F238E27FC236}">
                  <a16:creationId xmlns:a16="http://schemas.microsoft.com/office/drawing/2014/main" id="{B219C279-9626-4BEB-9860-7152BD7A27C6}"/>
                </a:ext>
              </a:extLst>
            </p:cNvPr>
            <p:cNvSpPr/>
            <p:nvPr/>
          </p:nvSpPr>
          <p:spPr>
            <a:xfrm>
              <a:off x="10332722" y="7963763"/>
              <a:ext cx="487678" cy="2277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</p:spTree>
    <p:extLst>
      <p:ext uri="{BB962C8B-B14F-4D97-AF65-F5344CB8AC3E}">
        <p14:creationId xmlns:p14="http://schemas.microsoft.com/office/powerpoint/2010/main" val="12805418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1752600" y="423912"/>
            <a:ext cx="15544800" cy="21287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b="1" i="1" spc="-240" dirty="0">
                <a:solidFill>
                  <a:srgbClr val="1D617A"/>
                </a:solidFill>
                <a:latin typeface="Poppins Bold"/>
              </a:rPr>
              <a:t>Unidad 2     . </a:t>
            </a:r>
            <a:r>
              <a:rPr lang="en-US" sz="4000" b="1" i="1" spc="-240" dirty="0" err="1">
                <a:solidFill>
                  <a:srgbClr val="1D617A"/>
                </a:solidFill>
                <a:latin typeface="Poppins Bold"/>
              </a:rPr>
              <a:t>Condiciones</a:t>
            </a:r>
            <a:r>
              <a:rPr lang="en-US" sz="4000" b="1" i="1" spc="-240" dirty="0">
                <a:solidFill>
                  <a:srgbClr val="1D617A"/>
                </a:solidFill>
                <a:latin typeface="Poppins Bold"/>
              </a:rPr>
              <a:t> que debe </a:t>
            </a:r>
            <a:r>
              <a:rPr lang="en-US" sz="4000" b="1" i="1" spc="-240" dirty="0" err="1">
                <a:solidFill>
                  <a:srgbClr val="1D617A"/>
                </a:solidFill>
                <a:latin typeface="Poppins Bold"/>
              </a:rPr>
              <a:t>cumplir</a:t>
            </a:r>
            <a:r>
              <a:rPr lang="en-US" sz="4000" b="1" i="1" spc="-240" dirty="0">
                <a:solidFill>
                  <a:srgbClr val="1D617A"/>
                </a:solidFill>
                <a:latin typeface="Poppins Bold"/>
              </a:rPr>
              <a:t>  la </a:t>
            </a:r>
            <a:r>
              <a:rPr lang="en-US" sz="4000" b="1" i="1" spc="-240" dirty="0" err="1">
                <a:solidFill>
                  <a:srgbClr val="1D617A"/>
                </a:solidFill>
                <a:latin typeface="Poppins Bold"/>
              </a:rPr>
              <a:t>respuesta</a:t>
            </a:r>
            <a:r>
              <a:rPr lang="en-US" sz="4000" b="1" i="1" spc="-240" dirty="0">
                <a:solidFill>
                  <a:srgbClr val="1D617A"/>
                </a:solidFill>
                <a:latin typeface="Poppins Bold"/>
              </a:rPr>
              <a:t> al </a:t>
            </a:r>
            <a:r>
              <a:rPr lang="en-US" sz="4000" b="1" i="1" spc="-240" dirty="0" err="1">
                <a:solidFill>
                  <a:srgbClr val="1D617A"/>
                </a:solidFill>
                <a:latin typeface="Poppins Bold"/>
              </a:rPr>
              <a:t>impulso</a:t>
            </a:r>
            <a:r>
              <a:rPr lang="en-US" sz="4000" b="1" i="1" spc="-240" dirty="0">
                <a:solidFill>
                  <a:srgbClr val="1D617A"/>
                </a:solidFill>
                <a:latin typeface="Poppins Bold"/>
              </a:rPr>
              <a:t> h(t) de un SLIT para :  Ser Causal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-1193738" y="-931767"/>
            <a:ext cx="3955788" cy="4663763"/>
            <a:chOff x="0" y="0"/>
            <a:chExt cx="5274385" cy="6218350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5B8889D0-B5C8-47E0-AA89-4A7C60A98E85}"/>
              </a:ext>
            </a:extLst>
          </p:cNvPr>
          <p:cNvGrpSpPr/>
          <p:nvPr/>
        </p:nvGrpSpPr>
        <p:grpSpPr>
          <a:xfrm>
            <a:off x="14510903" y="2322075"/>
            <a:ext cx="3739088" cy="3690275"/>
            <a:chOff x="14233267" y="2078701"/>
            <a:chExt cx="3739088" cy="3690275"/>
          </a:xfrm>
        </p:grpSpPr>
        <p:pic>
          <p:nvPicPr>
            <p:cNvPr id="28" name="Imagen 27">
              <a:extLst>
                <a:ext uri="{FF2B5EF4-FFF2-40B4-BE49-F238E27FC236}">
                  <a16:creationId xmlns:a16="http://schemas.microsoft.com/office/drawing/2014/main" id="{A0406779-E437-4F36-B065-FE18DE29F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65535" y1="11376" x2="65535" y2="11376"/>
                          <a14:foregroundMark x1="35509" y1="19841" x2="35509" y2="19841"/>
                          <a14:foregroundMark x1="35509" y1="19841" x2="35509" y2="19841"/>
                          <a14:foregroundMark x1="13316" y1="16667" x2="13316" y2="16667"/>
                          <a14:foregroundMark x1="67102" y1="14550" x2="67102" y2="14550"/>
                          <a14:foregroundMark x1="67102" y1="14550" x2="67102" y2="14550"/>
                          <a14:foregroundMark x1="84334" y1="14286" x2="84334" y2="14286"/>
                          <a14:foregroundMark x1="52219" y1="16402" x2="52219" y2="16402"/>
                          <a14:foregroundMark x1="24021" y1="20635" x2="24021" y2="20635"/>
                          <a14:foregroundMark x1="9138" y1="19312" x2="9138" y2="19312"/>
                          <a14:foregroundMark x1="9138" y1="19312" x2="9138" y2="19312"/>
                          <a14:foregroundMark x1="29504" y1="15608" x2="29504" y2="15608"/>
                          <a14:foregroundMark x1="55091" y1="7407" x2="55091" y2="7407"/>
                          <a14:foregroundMark x1="57963" y1="3968" x2="57963" y2="3968"/>
                          <a14:foregroundMark x1="52219" y1="14286" x2="52219" y2="14286"/>
                          <a14:foregroundMark x1="52219" y1="10847" x2="52219" y2="10847"/>
                          <a14:foregroundMark x1="39687" y1="15079" x2="39687" y2="15079"/>
                          <a14:foregroundMark x1="39687" y1="15608" x2="39687" y2="15608"/>
                          <a14:foregroundMark x1="44648" y1="15873" x2="44648" y2="15873"/>
                          <a14:foregroundMark x1="50392" y1="15608" x2="50392" y2="15608"/>
                          <a14:foregroundMark x1="78851" y1="18519" x2="78851" y2="18519"/>
                          <a14:foregroundMark x1="77285" y1="15079" x2="77285" y2="15079"/>
                          <a14:foregroundMark x1="76240" y1="15079" x2="76240" y2="15079"/>
                          <a14:foregroundMark x1="65013" y1="15873" x2="65013" y2="15873"/>
                          <a14:foregroundMark x1="62663" y1="15873" x2="62663" y2="15873"/>
                          <a14:foregroundMark x1="60574" y1="16402" x2="60574" y2="16402"/>
                          <a14:foregroundMark x1="56397" y1="16667" x2="56397" y2="16667"/>
                          <a14:foregroundMark x1="16188" y1="20899" x2="16188" y2="20899"/>
                          <a14:foregroundMark x1="19060" y1="19841" x2="19060" y2="19841"/>
                          <a14:foregroundMark x1="19060" y1="19841" x2="19060" y2="19841"/>
                          <a14:foregroundMark x1="24021" y1="17989" x2="24021" y2="17989"/>
                          <a14:foregroundMark x1="27937" y1="18783" x2="27937" y2="18783"/>
                          <a14:foregroundMark x1="27937" y1="18783" x2="27937" y2="18783"/>
                          <a14:foregroundMark x1="48303" y1="20635" x2="48303" y2="20635"/>
                          <a14:foregroundMark x1="42037" y1="20899" x2="42037" y2="20899"/>
                          <a14:foregroundMark x1="42037" y1="20899" x2="42037" y2="20899"/>
                          <a14:foregroundMark x1="76240" y1="10317" x2="76240" y2="10317"/>
                          <a14:foregroundMark x1="78068" y1="15608" x2="78068" y2="15608"/>
                          <a14:foregroundMark x1="78068" y1="15608" x2="78068" y2="15608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85640" y1="13492" x2="85640" y2="13492"/>
                          <a14:foregroundMark x1="79373" y1="15079" x2="79373" y2="15079"/>
                          <a14:foregroundMark x1="49086" y1="5291" x2="49086" y2="5291"/>
                          <a14:foregroundMark x1="49608" y1="22751" x2="49608" y2="22751"/>
                          <a14:foregroundMark x1="49608" y1="22751" x2="43342" y2="22751"/>
                          <a14:foregroundMark x1="43342" y1="22751" x2="14883" y2="16667"/>
                          <a14:foregroundMark x1="61619" y1="21429" x2="64230" y2="16667"/>
                          <a14:foregroundMark x1="64230" y1="16667" x2="64230" y2="16667"/>
                          <a14:foregroundMark x1="51697" y1="14286" x2="51697" y2="14286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3175"/>
                          <a14:foregroundMark x1="55352" y1="3175" x2="55352" y2="3175"/>
                          <a14:foregroundMark x1="55091" y1="18783" x2="55091" y2="18783"/>
                          <a14:foregroundMark x1="55091" y1="18783" x2="55091" y2="18783"/>
                          <a14:foregroundMark x1="53003" y1="12169" x2="53003" y2="12169"/>
                          <a14:foregroundMark x1="53003" y1="12169" x2="53003" y2="12169"/>
                          <a14:foregroundMark x1="55091" y1="13492" x2="55091" y2="13492"/>
                          <a14:foregroundMark x1="55091" y1="13492" x2="55091" y2="13492"/>
                          <a14:foregroundMark x1="55091" y1="13492" x2="55091" y2="13492"/>
                          <a14:foregroundMark x1="72063" y1="17725" x2="72063" y2="177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233267" y="2078701"/>
              <a:ext cx="3739088" cy="3690275"/>
            </a:xfrm>
            <a:prstGeom prst="rect">
              <a:avLst/>
            </a:prstGeom>
          </p:spPr>
        </p:pic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04437BE4-F023-48A3-803D-ABFE0309F660}"/>
                </a:ext>
              </a:extLst>
            </p:cNvPr>
            <p:cNvSpPr txBox="1"/>
            <p:nvPr/>
          </p:nvSpPr>
          <p:spPr>
            <a:xfrm>
              <a:off x="14532664" y="2947023"/>
              <a:ext cx="3140293" cy="2000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3200" dirty="0">
                  <a:solidFill>
                    <a:schemeClr val="accent5">
                      <a:lumMod val="50000"/>
                    </a:schemeClr>
                  </a:solidFill>
                </a:rPr>
                <a:t>Recordemos:</a:t>
              </a:r>
            </a:p>
            <a:p>
              <a:r>
                <a:rPr lang="es-AR" sz="2000" dirty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s-AR" sz="2400" dirty="0">
                  <a:solidFill>
                    <a:schemeClr val="accent5">
                      <a:lumMod val="50000"/>
                    </a:schemeClr>
                  </a:solidFill>
                </a:rPr>
                <a:t>t  instante de tiempo t</a:t>
              </a:r>
            </a:p>
            <a:p>
              <a:r>
                <a:rPr lang="es-AR" sz="2400" dirty="0">
                  <a:solidFill>
                    <a:schemeClr val="accent5">
                      <a:lumMod val="50000"/>
                    </a:schemeClr>
                  </a:solidFill>
                </a:rPr>
                <a:t>   t-1  tiempo anterior</a:t>
              </a:r>
            </a:p>
            <a:p>
              <a:r>
                <a:rPr lang="es-AR" sz="2400" dirty="0">
                  <a:solidFill>
                    <a:schemeClr val="accent5">
                      <a:lumMod val="50000"/>
                    </a:schemeClr>
                  </a:solidFill>
                </a:rPr>
                <a:t>   t+1 tiempo posterior</a:t>
              </a:r>
            </a:p>
            <a:p>
              <a:endParaRPr lang="es-AR" sz="2000" dirty="0"/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6FCCAF43-1561-419C-8768-CC78932AF38E}"/>
              </a:ext>
            </a:extLst>
          </p:cNvPr>
          <p:cNvGrpSpPr/>
          <p:nvPr/>
        </p:nvGrpSpPr>
        <p:grpSpPr>
          <a:xfrm>
            <a:off x="12405491" y="6097979"/>
            <a:ext cx="5844500" cy="4191000"/>
            <a:chOff x="12496800" y="4381500"/>
            <a:chExt cx="5410200" cy="4223674"/>
          </a:xfrm>
        </p:grpSpPr>
        <p:pic>
          <p:nvPicPr>
            <p:cNvPr id="31" name="Imagen 30">
              <a:extLst>
                <a:ext uri="{FF2B5EF4-FFF2-40B4-BE49-F238E27FC236}">
                  <a16:creationId xmlns:a16="http://schemas.microsoft.com/office/drawing/2014/main" id="{DDC93160-D0F3-44BD-BE73-1AE6E7054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65535" y1="11376" x2="65535" y2="11376"/>
                          <a14:foregroundMark x1="35509" y1="19841" x2="35509" y2="19841"/>
                          <a14:foregroundMark x1="35509" y1="19841" x2="35509" y2="19841"/>
                          <a14:foregroundMark x1="13316" y1="16667" x2="13316" y2="16667"/>
                          <a14:foregroundMark x1="67102" y1="14550" x2="67102" y2="14550"/>
                          <a14:foregroundMark x1="67102" y1="14550" x2="67102" y2="14550"/>
                          <a14:foregroundMark x1="84334" y1="14286" x2="84334" y2="14286"/>
                          <a14:foregroundMark x1="52219" y1="16402" x2="52219" y2="16402"/>
                          <a14:foregroundMark x1="24021" y1="20635" x2="24021" y2="20635"/>
                          <a14:foregroundMark x1="9138" y1="19312" x2="9138" y2="19312"/>
                          <a14:foregroundMark x1="9138" y1="19312" x2="9138" y2="19312"/>
                          <a14:foregroundMark x1="29504" y1="15608" x2="29504" y2="15608"/>
                          <a14:foregroundMark x1="55091" y1="7407" x2="55091" y2="7407"/>
                          <a14:foregroundMark x1="57963" y1="3968" x2="57963" y2="3968"/>
                          <a14:foregroundMark x1="52219" y1="14286" x2="52219" y2="14286"/>
                          <a14:foregroundMark x1="52219" y1="10847" x2="52219" y2="10847"/>
                          <a14:foregroundMark x1="39687" y1="15079" x2="39687" y2="15079"/>
                          <a14:foregroundMark x1="39687" y1="15608" x2="39687" y2="15608"/>
                          <a14:foregroundMark x1="44648" y1="15873" x2="44648" y2="15873"/>
                          <a14:foregroundMark x1="50392" y1="15608" x2="50392" y2="15608"/>
                          <a14:foregroundMark x1="78851" y1="18519" x2="78851" y2="18519"/>
                          <a14:foregroundMark x1="77285" y1="15079" x2="77285" y2="15079"/>
                          <a14:foregroundMark x1="76240" y1="15079" x2="76240" y2="15079"/>
                          <a14:foregroundMark x1="65013" y1="15873" x2="65013" y2="15873"/>
                          <a14:foregroundMark x1="62663" y1="15873" x2="62663" y2="15873"/>
                          <a14:foregroundMark x1="60574" y1="16402" x2="60574" y2="16402"/>
                          <a14:foregroundMark x1="56397" y1="16667" x2="56397" y2="16667"/>
                          <a14:foregroundMark x1="16188" y1="20899" x2="16188" y2="20899"/>
                          <a14:foregroundMark x1="19060" y1="19841" x2="19060" y2="19841"/>
                          <a14:foregroundMark x1="19060" y1="19841" x2="19060" y2="19841"/>
                          <a14:foregroundMark x1="24021" y1="17989" x2="24021" y2="17989"/>
                          <a14:foregroundMark x1="27937" y1="18783" x2="27937" y2="18783"/>
                          <a14:foregroundMark x1="27937" y1="18783" x2="27937" y2="18783"/>
                          <a14:foregroundMark x1="48303" y1="20635" x2="48303" y2="20635"/>
                          <a14:foregroundMark x1="42037" y1="20899" x2="42037" y2="20899"/>
                          <a14:foregroundMark x1="42037" y1="20899" x2="42037" y2="20899"/>
                          <a14:foregroundMark x1="76240" y1="10317" x2="76240" y2="10317"/>
                          <a14:foregroundMark x1="78068" y1="15608" x2="78068" y2="15608"/>
                          <a14:foregroundMark x1="78068" y1="15608" x2="78068" y2="15608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85640" y1="13492" x2="85640" y2="13492"/>
                          <a14:foregroundMark x1="79373" y1="15079" x2="79373" y2="15079"/>
                          <a14:foregroundMark x1="49086" y1="5291" x2="49086" y2="5291"/>
                          <a14:foregroundMark x1="49608" y1="22751" x2="49608" y2="22751"/>
                          <a14:foregroundMark x1="49608" y1="22751" x2="43342" y2="22751"/>
                          <a14:foregroundMark x1="43342" y1="22751" x2="14883" y2="16667"/>
                          <a14:foregroundMark x1="61619" y1="21429" x2="64230" y2="16667"/>
                          <a14:foregroundMark x1="64230" y1="16667" x2="64230" y2="16667"/>
                          <a14:foregroundMark x1="51697" y1="14286" x2="51697" y2="14286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3175"/>
                          <a14:foregroundMark x1="55352" y1="3175" x2="55352" y2="3175"/>
                          <a14:foregroundMark x1="55091" y1="18783" x2="55091" y2="18783"/>
                          <a14:foregroundMark x1="55091" y1="18783" x2="55091" y2="18783"/>
                          <a14:foregroundMark x1="53003" y1="12169" x2="53003" y2="12169"/>
                          <a14:foregroundMark x1="53003" y1="12169" x2="53003" y2="12169"/>
                          <a14:foregroundMark x1="55091" y1="13492" x2="55091" y2="13492"/>
                          <a14:foregroundMark x1="55091" y1="13492" x2="55091" y2="13492"/>
                          <a14:foregroundMark x1="55091" y1="13492" x2="55091" y2="13492"/>
                          <a14:foregroundMark x1="72063" y1="17725" x2="72063" y2="177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496800" y="4381500"/>
              <a:ext cx="5410200" cy="4223674"/>
            </a:xfrm>
            <a:prstGeom prst="rect">
              <a:avLst/>
            </a:prstGeom>
          </p:spPr>
        </p:pic>
        <p:sp>
          <p:nvSpPr>
            <p:cNvPr id="32" name="TextBox 9">
              <a:extLst>
                <a:ext uri="{FF2B5EF4-FFF2-40B4-BE49-F238E27FC236}">
                  <a16:creationId xmlns:a16="http://schemas.microsoft.com/office/drawing/2014/main" id="{C88FBDD0-3A62-452B-9B4D-D05737B075CB}"/>
                </a:ext>
              </a:extLst>
            </p:cNvPr>
            <p:cNvSpPr txBox="1"/>
            <p:nvPr/>
          </p:nvSpPr>
          <p:spPr>
            <a:xfrm>
              <a:off x="12987084" y="4876367"/>
              <a:ext cx="4447350" cy="342162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499"/>
                </a:lnSpc>
              </a:pPr>
              <a:r>
                <a:rPr lang="en-US" sz="3200" dirty="0" err="1">
                  <a:solidFill>
                    <a:schemeClr val="accent5">
                      <a:lumMod val="50000"/>
                    </a:schemeClr>
                  </a:solidFill>
                </a:rPr>
                <a:t>Recordemos</a:t>
              </a:r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</a:rPr>
                <a:t> Causal: </a:t>
              </a:r>
              <a:r>
                <a:rPr lang="en-US" sz="2000" dirty="0">
                  <a:solidFill>
                    <a:srgbClr val="1D617A"/>
                  </a:solidFill>
                  <a:latin typeface="Poppins Light"/>
                </a:rPr>
                <a:t>los </a:t>
              </a:r>
              <a:r>
                <a:rPr lang="en-US" sz="2000" dirty="0" err="1">
                  <a:solidFill>
                    <a:srgbClr val="1D617A"/>
                  </a:solidFill>
                  <a:latin typeface="Poppins Light"/>
                </a:rPr>
                <a:t>valores</a:t>
              </a:r>
              <a:r>
                <a:rPr lang="en-US" sz="2000" dirty="0">
                  <a:solidFill>
                    <a:srgbClr val="1D617A"/>
                  </a:solidFill>
                  <a:latin typeface="Poppins Light"/>
                </a:rPr>
                <a:t> de la </a:t>
              </a:r>
              <a:r>
                <a:rPr lang="en-US" sz="2000" dirty="0" err="1">
                  <a:solidFill>
                    <a:srgbClr val="1D617A"/>
                  </a:solidFill>
                  <a:latin typeface="Poppins Light"/>
                </a:rPr>
                <a:t>salida</a:t>
              </a:r>
              <a:r>
                <a:rPr lang="en-US" sz="2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2000" dirty="0" err="1">
                  <a:solidFill>
                    <a:srgbClr val="1D617A"/>
                  </a:solidFill>
                  <a:latin typeface="Poppins Light"/>
                </a:rPr>
                <a:t>en</a:t>
              </a:r>
              <a:r>
                <a:rPr lang="en-US" sz="2000" dirty="0">
                  <a:solidFill>
                    <a:srgbClr val="1D617A"/>
                  </a:solidFill>
                  <a:latin typeface="Poppins Light"/>
                </a:rPr>
                <a:t> un </a:t>
              </a:r>
              <a:r>
                <a:rPr lang="en-US" sz="2000" dirty="0" err="1">
                  <a:solidFill>
                    <a:srgbClr val="1D617A"/>
                  </a:solidFill>
                  <a:latin typeface="Poppins Light"/>
                </a:rPr>
                <a:t>instante</a:t>
              </a:r>
              <a:r>
                <a:rPr lang="en-US" sz="2000" dirty="0">
                  <a:solidFill>
                    <a:srgbClr val="1D617A"/>
                  </a:solidFill>
                  <a:latin typeface="Poppins Light"/>
                </a:rPr>
                <a:t> de </a:t>
              </a:r>
              <a:r>
                <a:rPr lang="en-US" sz="2000" dirty="0" err="1">
                  <a:solidFill>
                    <a:srgbClr val="1D617A"/>
                  </a:solidFill>
                  <a:latin typeface="Poppins Light"/>
                </a:rPr>
                <a:t>tiempo</a:t>
              </a:r>
              <a:r>
                <a:rPr lang="en-US" sz="2000" dirty="0">
                  <a:solidFill>
                    <a:srgbClr val="1D617A"/>
                  </a:solidFill>
                  <a:latin typeface="Poppins Light"/>
                </a:rPr>
                <a:t> t, </a:t>
              </a:r>
              <a:r>
                <a:rPr lang="en-US" sz="2000" dirty="0" err="1">
                  <a:solidFill>
                    <a:srgbClr val="1D617A"/>
                  </a:solidFill>
                  <a:latin typeface="Poppins Light"/>
                </a:rPr>
                <a:t>depende</a:t>
              </a:r>
              <a:r>
                <a:rPr lang="en-US" sz="2000" dirty="0">
                  <a:solidFill>
                    <a:srgbClr val="1D617A"/>
                  </a:solidFill>
                  <a:latin typeface="Poppins Light"/>
                </a:rPr>
                <a:t> de los </a:t>
              </a:r>
              <a:r>
                <a:rPr lang="en-US" sz="2000" dirty="0" err="1">
                  <a:solidFill>
                    <a:srgbClr val="1D617A"/>
                  </a:solidFill>
                  <a:latin typeface="Poppins Light"/>
                </a:rPr>
                <a:t>valores</a:t>
              </a:r>
              <a:r>
                <a:rPr lang="en-US" sz="2000" dirty="0">
                  <a:solidFill>
                    <a:srgbClr val="1D617A"/>
                  </a:solidFill>
                  <a:latin typeface="Poppins Light"/>
                </a:rPr>
                <a:t> de la entrada </a:t>
              </a:r>
              <a:r>
                <a:rPr lang="en-US" sz="2000" dirty="0" err="1">
                  <a:solidFill>
                    <a:srgbClr val="1D617A"/>
                  </a:solidFill>
                  <a:latin typeface="Poppins Light"/>
                </a:rPr>
                <a:t>en</a:t>
              </a:r>
              <a:r>
                <a:rPr lang="en-US" sz="2000" dirty="0">
                  <a:solidFill>
                    <a:srgbClr val="1D617A"/>
                  </a:solidFill>
                  <a:latin typeface="Poppins Light"/>
                </a:rPr>
                <a:t> el </a:t>
              </a:r>
              <a:r>
                <a:rPr lang="en-US" sz="2000" dirty="0" err="1">
                  <a:solidFill>
                    <a:srgbClr val="1D617A"/>
                  </a:solidFill>
                  <a:latin typeface="Poppins Light"/>
                </a:rPr>
                <a:t>mismo</a:t>
              </a:r>
              <a:r>
                <a:rPr lang="en-US" sz="2000" dirty="0">
                  <a:solidFill>
                    <a:srgbClr val="1D617A"/>
                  </a:solidFill>
                  <a:latin typeface="Poppins Light"/>
                </a:rPr>
                <a:t>  t o </a:t>
              </a:r>
              <a:r>
                <a:rPr lang="en-US" sz="2000" dirty="0" err="1">
                  <a:solidFill>
                    <a:srgbClr val="1D617A"/>
                  </a:solidFill>
                  <a:latin typeface="Poppins Light"/>
                </a:rPr>
                <a:t>tiempos</a:t>
              </a:r>
              <a:r>
                <a:rPr lang="en-US" sz="2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2000" dirty="0" err="1">
                  <a:solidFill>
                    <a:srgbClr val="1D617A"/>
                  </a:solidFill>
                  <a:latin typeface="Poppins Light"/>
                </a:rPr>
                <a:t>anteriores</a:t>
              </a:r>
              <a:r>
                <a:rPr lang="en-US" sz="2000" dirty="0">
                  <a:solidFill>
                    <a:srgbClr val="1D617A"/>
                  </a:solidFill>
                  <a:latin typeface="Poppins Light"/>
                </a:rPr>
                <a:t> (</a:t>
              </a:r>
              <a:r>
                <a:rPr lang="en-US" sz="2000" dirty="0" err="1">
                  <a:solidFill>
                    <a:srgbClr val="1D617A"/>
                  </a:solidFill>
                  <a:latin typeface="Poppins Light"/>
                </a:rPr>
                <a:t>desplazamientos</a:t>
              </a:r>
              <a:r>
                <a:rPr lang="en-US" sz="2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2000" dirty="0" err="1">
                  <a:solidFill>
                    <a:srgbClr val="1D617A"/>
                  </a:solidFill>
                  <a:latin typeface="Poppins Light"/>
                </a:rPr>
                <a:t>hacia</a:t>
              </a:r>
              <a:r>
                <a:rPr lang="en-US" sz="2000" dirty="0">
                  <a:solidFill>
                    <a:srgbClr val="1D617A"/>
                  </a:solidFill>
                  <a:latin typeface="Poppins Light"/>
                </a:rPr>
                <a:t> la                            </a:t>
              </a:r>
              <a:r>
                <a:rPr lang="en-US" sz="2000" dirty="0" err="1">
                  <a:solidFill>
                    <a:srgbClr val="1D617A"/>
                  </a:solidFill>
                  <a:latin typeface="Poppins Light"/>
                </a:rPr>
                <a:t>derecha</a:t>
              </a:r>
              <a:r>
                <a:rPr lang="en-US" sz="2000" dirty="0">
                  <a:solidFill>
                    <a:srgbClr val="1D617A"/>
                  </a:solidFill>
                  <a:latin typeface="Poppins Light"/>
                </a:rPr>
                <a:t>)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D41B9AD1-CA50-4AF5-AADD-EA8C22CD8B11}"/>
              </a:ext>
            </a:extLst>
          </p:cNvPr>
          <p:cNvGrpSpPr/>
          <p:nvPr/>
        </p:nvGrpSpPr>
        <p:grpSpPr>
          <a:xfrm>
            <a:off x="1219200" y="7462808"/>
            <a:ext cx="6680175" cy="2522605"/>
            <a:chOff x="4213123" y="3187057"/>
            <a:chExt cx="7757623" cy="21120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uadroTexto 38">
                  <a:extLst>
                    <a:ext uri="{FF2B5EF4-FFF2-40B4-BE49-F238E27FC236}">
                      <a16:creationId xmlns:a16="http://schemas.microsoft.com/office/drawing/2014/main" id="{7CAE0790-4937-469B-B45C-3A6CA64D3084}"/>
                    </a:ext>
                  </a:extLst>
                </p:cNvPr>
                <p:cNvSpPr txBox="1"/>
                <p:nvPr/>
              </p:nvSpPr>
              <p:spPr>
                <a:xfrm>
                  <a:off x="4419600" y="3769684"/>
                  <a:ext cx="7315200" cy="1529410"/>
                </a:xfrm>
                <a:prstGeom prst="rect">
                  <a:avLst/>
                </a:prstGeom>
                <a:ln>
                  <a:solidFill>
                    <a:srgbClr val="FFC49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s-AR" sz="3600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           </a:t>
                  </a:r>
                  <a:r>
                    <a:rPr lang="es-AR" sz="2800" dirty="0">
                      <a:solidFill>
                        <a:srgbClr val="FF0000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t+t</a:t>
                  </a:r>
                  <a:r>
                    <a:rPr lang="es-AR" sz="2800" baseline="-25000" dirty="0">
                      <a:solidFill>
                        <a:srgbClr val="FF0000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0</a:t>
                  </a:r>
                  <a:endParaRPr lang="es-AR" sz="2800" i="1" baseline="-25000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s-AR" sz="3600" b="0" i="1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AR" sz="3600" i="1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3600" i="1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AR" sz="3600" i="1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s-AR" sz="3600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   ∫   </a:t>
                  </a:r>
                  <a14:m>
                    <m:oMath xmlns:m="http://schemas.openxmlformats.org/officeDocument/2006/math">
                      <m:r>
                        <a:rPr lang="es-AR" sz="3600" i="1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AR" sz="3600" i="1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AR" sz="3600" b="1" i="1" dirty="0">
                              <a:solidFill>
                                <a:srgbClr val="1D617A"/>
                              </a:solidFill>
                              <a:latin typeface="Symbol" panose="05050102010706020507" pitchFamily="18" charset="2"/>
                            </a:rPr>
                            <m:t>t</m:t>
                          </m:r>
                        </m:e>
                      </m:d>
                      <m:r>
                        <m:rPr>
                          <m:nor/>
                        </m:rPr>
                        <a:rPr lang="es-AR" sz="3600" b="0" i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 .</m:t>
                      </m:r>
                      <m:r>
                        <a:rPr lang="es-AR" sz="3600" b="0" i="1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1D617A"/>
                          </a:solidFill>
                          <a:latin typeface="Poppins Light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1D617A"/>
                          </a:solidFill>
                          <a:latin typeface="Poppins Light"/>
                        </a:rPr>
                        <m:t>t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1D617A"/>
                          </a:solidFill>
                          <a:latin typeface="Poppins Light"/>
                        </a:rPr>
                        <m:t>−</m:t>
                      </m:r>
                      <m:r>
                        <m:rPr>
                          <m:nor/>
                        </m:rPr>
                        <a:rPr lang="es-AR" sz="3600" b="1" i="1" dirty="0">
                          <a:solidFill>
                            <a:srgbClr val="1D617A"/>
                          </a:solidFill>
                          <a:latin typeface="Symbol" panose="05050102010706020507" pitchFamily="18" charset="2"/>
                        </a:rPr>
                        <m:t>t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1D617A"/>
                          </a:solidFill>
                          <a:latin typeface="Poppins Light"/>
                        </a:rPr>
                        <m:t>)</m:t>
                      </m:r>
                      <m:r>
                        <a:rPr lang="es-AR" sz="3600" b="0" i="1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nor/>
                        </m:rPr>
                        <a:rPr lang="es-AR" sz="3600" b="1" i="1" dirty="0">
                          <a:solidFill>
                            <a:srgbClr val="1D617A"/>
                          </a:solidFill>
                          <a:latin typeface="Symbol" panose="05050102010706020507" pitchFamily="18" charset="2"/>
                        </a:rPr>
                        <m:t>t</m:t>
                      </m:r>
                    </m:oMath>
                  </a14:m>
                  <a:endParaRPr lang="es-AR" sz="3600" dirty="0">
                    <a:solidFill>
                      <a:srgbClr val="1D617A"/>
                    </a:solidFill>
                    <a:latin typeface="Poppins Light" panose="020B0604020202020204" charset="0"/>
                  </a:endParaRPr>
                </a:p>
                <a:p>
                  <a:r>
                    <a:rPr lang="es-AR" sz="3600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          -∞</a:t>
                  </a:r>
                </a:p>
              </p:txBody>
            </p:sp>
          </mc:Choice>
          <mc:Fallback xmlns="">
            <p:sp>
              <p:nvSpPr>
                <p:cNvPr id="39" name="CuadroTexto 38">
                  <a:extLst>
                    <a:ext uri="{FF2B5EF4-FFF2-40B4-BE49-F238E27FC236}">
                      <a16:creationId xmlns:a16="http://schemas.microsoft.com/office/drawing/2014/main" id="{7CAE0790-4937-469B-B45C-3A6CA64D30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3769684"/>
                  <a:ext cx="7315200" cy="1529410"/>
                </a:xfrm>
                <a:prstGeom prst="rect">
                  <a:avLst/>
                </a:prstGeom>
                <a:blipFill>
                  <a:blip r:embed="rId5"/>
                  <a:stretch>
                    <a:fillRect b="-10855"/>
                  </a:stretch>
                </a:blipFill>
                <a:ln>
                  <a:solidFill>
                    <a:srgbClr val="FFC492"/>
                  </a:solidFill>
                </a:ln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C04E4B78-4944-4EC4-9813-F58A1BB1E9EB}"/>
                </a:ext>
              </a:extLst>
            </p:cNvPr>
            <p:cNvSpPr txBox="1"/>
            <p:nvPr/>
          </p:nvSpPr>
          <p:spPr>
            <a:xfrm>
              <a:off x="4213123" y="3187057"/>
              <a:ext cx="7757623" cy="48960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3200" dirty="0">
                  <a:solidFill>
                    <a:schemeClr val="accent6">
                      <a:lumMod val="75000"/>
                    </a:schemeClr>
                  </a:solidFill>
                </a:rPr>
                <a:t>Planteamos la Integral de Convolución</a:t>
              </a:r>
            </a:p>
          </p:txBody>
        </p:sp>
      </p:grpSp>
      <p:sp>
        <p:nvSpPr>
          <p:cNvPr id="37" name="Bocadillo nube: nube 36">
            <a:extLst>
              <a:ext uri="{FF2B5EF4-FFF2-40B4-BE49-F238E27FC236}">
                <a16:creationId xmlns:a16="http://schemas.microsoft.com/office/drawing/2014/main" id="{D5E95119-1A5D-4205-8494-FA9F70E83D22}"/>
              </a:ext>
            </a:extLst>
          </p:cNvPr>
          <p:cNvSpPr/>
          <p:nvPr/>
        </p:nvSpPr>
        <p:spPr>
          <a:xfrm>
            <a:off x="9205400" y="2507574"/>
            <a:ext cx="5276112" cy="3016926"/>
          </a:xfrm>
          <a:prstGeom prst="cloudCallout">
            <a:avLst>
              <a:gd name="adj1" fmla="val -90315"/>
              <a:gd name="adj2" fmla="val -2764"/>
            </a:avLst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dirty="0">
                <a:solidFill>
                  <a:schemeClr val="tx1"/>
                </a:solidFill>
              </a:rPr>
              <a:t>Para que el Sistema sea NO causal</a:t>
            </a:r>
          </a:p>
          <a:p>
            <a:pPr algn="ctr"/>
            <a:r>
              <a:rPr lang="es-AR" sz="3200" dirty="0">
                <a:solidFill>
                  <a:schemeClr val="tx1"/>
                </a:solidFill>
              </a:rPr>
              <a:t>h(t) ≠ 0  </a:t>
            </a:r>
          </a:p>
          <a:p>
            <a:pPr algn="ctr"/>
            <a:r>
              <a:rPr lang="es-AR" sz="3200" dirty="0">
                <a:solidFill>
                  <a:schemeClr val="tx1"/>
                </a:solidFill>
              </a:rPr>
              <a:t>para t&lt;0</a:t>
            </a:r>
          </a:p>
          <a:p>
            <a:pPr algn="ctr"/>
            <a:endParaRPr lang="es-AR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B68DCD89-6383-4D83-8F9E-0B2BBDC000A6}"/>
              </a:ext>
            </a:extLst>
          </p:cNvPr>
          <p:cNvGrpSpPr/>
          <p:nvPr/>
        </p:nvGrpSpPr>
        <p:grpSpPr>
          <a:xfrm>
            <a:off x="1752600" y="2746207"/>
            <a:ext cx="5943600" cy="2625893"/>
            <a:chOff x="1752600" y="2746207"/>
            <a:chExt cx="5943600" cy="2625893"/>
          </a:xfrm>
        </p:grpSpPr>
        <p:grpSp>
          <p:nvGrpSpPr>
            <p:cNvPr id="105" name="Grupo 104">
              <a:extLst>
                <a:ext uri="{FF2B5EF4-FFF2-40B4-BE49-F238E27FC236}">
                  <a16:creationId xmlns:a16="http://schemas.microsoft.com/office/drawing/2014/main" id="{D88B825E-E86F-4A42-8AAD-6DBF5BEA48F7}"/>
                </a:ext>
              </a:extLst>
            </p:cNvPr>
            <p:cNvGrpSpPr/>
            <p:nvPr/>
          </p:nvGrpSpPr>
          <p:grpSpPr>
            <a:xfrm>
              <a:off x="1752600" y="2746207"/>
              <a:ext cx="5943600" cy="2625893"/>
              <a:chOff x="990600" y="2639095"/>
              <a:chExt cx="5943600" cy="2625893"/>
            </a:xfrm>
          </p:grpSpPr>
          <p:sp>
            <p:nvSpPr>
              <p:cNvPr id="51" name="TextBox 9">
                <a:extLst>
                  <a:ext uri="{FF2B5EF4-FFF2-40B4-BE49-F238E27FC236}">
                    <a16:creationId xmlns:a16="http://schemas.microsoft.com/office/drawing/2014/main" id="{A16FF18F-1EEB-42CC-B5E7-761D88B37CFF}"/>
                  </a:ext>
                </a:extLst>
              </p:cNvPr>
              <p:cNvSpPr txBox="1"/>
              <p:nvPr/>
            </p:nvSpPr>
            <p:spPr>
              <a:xfrm>
                <a:off x="990601" y="2639095"/>
                <a:ext cx="5943599" cy="548227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4499"/>
                  </a:lnSpc>
                </a:pPr>
                <a:r>
                  <a:rPr lang="en-US" sz="3000" dirty="0" err="1">
                    <a:solidFill>
                      <a:srgbClr val="1D617A"/>
                    </a:solidFill>
                    <a:latin typeface="Poppins Light"/>
                  </a:rPr>
                  <a:t>Ejemplo</a:t>
                </a: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 de Sistema NO causal: </a:t>
                </a:r>
                <a:endParaRPr lang="es-AR" sz="3200" i="1" dirty="0">
                  <a:solidFill>
                    <a:srgbClr val="1D617A"/>
                  </a:solidFill>
                  <a:latin typeface="Cambria Math" panose="02040503050406030204" pitchFamily="18" charset="0"/>
                </a:endParaRPr>
              </a:p>
            </p:txBody>
          </p:sp>
          <p:grpSp>
            <p:nvGrpSpPr>
              <p:cNvPr id="24" name="Grupo 23">
                <a:extLst>
                  <a:ext uri="{FF2B5EF4-FFF2-40B4-BE49-F238E27FC236}">
                    <a16:creationId xmlns:a16="http://schemas.microsoft.com/office/drawing/2014/main" id="{C5F86728-1105-4EBD-B310-EDCFB8FB13CF}"/>
                  </a:ext>
                </a:extLst>
              </p:cNvPr>
              <p:cNvGrpSpPr/>
              <p:nvPr/>
            </p:nvGrpSpPr>
            <p:grpSpPr>
              <a:xfrm>
                <a:off x="990600" y="3380442"/>
                <a:ext cx="2974520" cy="1884546"/>
                <a:chOff x="431801" y="3376434"/>
                <a:chExt cx="2006599" cy="1171931"/>
              </a:xfrm>
            </p:grpSpPr>
            <p:cxnSp>
              <p:nvCxnSpPr>
                <p:cNvPr id="18" name="Conector recto 17">
                  <a:extLst>
                    <a:ext uri="{FF2B5EF4-FFF2-40B4-BE49-F238E27FC236}">
                      <a16:creationId xmlns:a16="http://schemas.microsoft.com/office/drawing/2014/main" id="{804A68B4-0582-40E0-9626-ECCF159B2794}"/>
                    </a:ext>
                  </a:extLst>
                </p:cNvPr>
                <p:cNvCxnSpPr/>
                <p:nvPr/>
              </p:nvCxnSpPr>
              <p:spPr>
                <a:xfrm>
                  <a:off x="1219200" y="3467100"/>
                  <a:ext cx="0" cy="990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>
                  <a:extLst>
                    <a:ext uri="{FF2B5EF4-FFF2-40B4-BE49-F238E27FC236}">
                      <a16:creationId xmlns:a16="http://schemas.microsoft.com/office/drawing/2014/main" id="{A2320EB1-7932-46B7-B3A0-6C5DA76DB4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7200" y="4229100"/>
                  <a:ext cx="140257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Forma libre: forma 22">
                  <a:extLst>
                    <a:ext uri="{FF2B5EF4-FFF2-40B4-BE49-F238E27FC236}">
                      <a16:creationId xmlns:a16="http://schemas.microsoft.com/office/drawing/2014/main" id="{ABDB6E28-8369-4DA0-9B6B-84A97C67A0C4}"/>
                    </a:ext>
                  </a:extLst>
                </p:cNvPr>
                <p:cNvSpPr/>
                <p:nvPr/>
              </p:nvSpPr>
              <p:spPr>
                <a:xfrm>
                  <a:off x="431801" y="3634270"/>
                  <a:ext cx="1447800" cy="234998"/>
                </a:xfrm>
                <a:custGeom>
                  <a:avLst/>
                  <a:gdLst>
                    <a:gd name="connsiteX0" fmla="*/ 0 w 1684867"/>
                    <a:gd name="connsiteY0" fmla="*/ 330200 h 330200"/>
                    <a:gd name="connsiteX1" fmla="*/ 550333 w 1684867"/>
                    <a:gd name="connsiteY1" fmla="*/ 8467 h 330200"/>
                    <a:gd name="connsiteX2" fmla="*/ 931333 w 1684867"/>
                    <a:gd name="connsiteY2" fmla="*/ 237067 h 330200"/>
                    <a:gd name="connsiteX3" fmla="*/ 1363133 w 1684867"/>
                    <a:gd name="connsiteY3" fmla="*/ 76200 h 330200"/>
                    <a:gd name="connsiteX4" fmla="*/ 1363133 w 1684867"/>
                    <a:gd name="connsiteY4" fmla="*/ 76200 h 330200"/>
                    <a:gd name="connsiteX5" fmla="*/ 1473200 w 1684867"/>
                    <a:gd name="connsiteY5" fmla="*/ 16933 h 330200"/>
                    <a:gd name="connsiteX6" fmla="*/ 1515533 w 1684867"/>
                    <a:gd name="connsiteY6" fmla="*/ 0 h 330200"/>
                    <a:gd name="connsiteX7" fmla="*/ 1515533 w 1684867"/>
                    <a:gd name="connsiteY7" fmla="*/ 0 h 330200"/>
                    <a:gd name="connsiteX8" fmla="*/ 1684867 w 1684867"/>
                    <a:gd name="connsiteY8" fmla="*/ 67733 h 33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84867" h="330200">
                      <a:moveTo>
                        <a:pt x="0" y="330200"/>
                      </a:moveTo>
                      <a:cubicBezTo>
                        <a:pt x="197555" y="177094"/>
                        <a:pt x="395111" y="23989"/>
                        <a:pt x="550333" y="8467"/>
                      </a:cubicBezTo>
                      <a:cubicBezTo>
                        <a:pt x="705555" y="-7055"/>
                        <a:pt x="795866" y="225778"/>
                        <a:pt x="931333" y="237067"/>
                      </a:cubicBezTo>
                      <a:cubicBezTo>
                        <a:pt x="1066800" y="248356"/>
                        <a:pt x="1363133" y="76200"/>
                        <a:pt x="1363133" y="76200"/>
                      </a:cubicBezTo>
                      <a:lnTo>
                        <a:pt x="1363133" y="76200"/>
                      </a:lnTo>
                      <a:cubicBezTo>
                        <a:pt x="1381478" y="66322"/>
                        <a:pt x="1447800" y="29633"/>
                        <a:pt x="1473200" y="16933"/>
                      </a:cubicBezTo>
                      <a:cubicBezTo>
                        <a:pt x="1498600" y="4233"/>
                        <a:pt x="1515533" y="0"/>
                        <a:pt x="1515533" y="0"/>
                      </a:cubicBezTo>
                      <a:lnTo>
                        <a:pt x="1515533" y="0"/>
                      </a:lnTo>
                      <a:lnTo>
                        <a:pt x="1684867" y="67733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 dirty="0"/>
                </a:p>
              </p:txBody>
            </p:sp>
            <p:sp>
              <p:nvSpPr>
                <p:cNvPr id="55" name="CuadroTexto 54">
                  <a:extLst>
                    <a:ext uri="{FF2B5EF4-FFF2-40B4-BE49-F238E27FC236}">
                      <a16:creationId xmlns:a16="http://schemas.microsoft.com/office/drawing/2014/main" id="{7416F8E9-6102-4B05-A54A-655DB1F1F1AD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1659467" y="4222993"/>
                  <a:ext cx="245532" cy="3253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1D617A"/>
                      </a:solidFill>
                      <a:latin typeface="Poppins Light"/>
                    </a:rPr>
                    <a:t>t</a:t>
                  </a:r>
                  <a:endParaRPr lang="es-AR" sz="2800" dirty="0"/>
                </a:p>
              </p:txBody>
            </p:sp>
            <p:sp>
              <p:nvSpPr>
                <p:cNvPr id="56" name="CuadroTexto 55">
                  <a:extLst>
                    <a:ext uri="{FF2B5EF4-FFF2-40B4-BE49-F238E27FC236}">
                      <a16:creationId xmlns:a16="http://schemas.microsoft.com/office/drawing/2014/main" id="{E1BE2FA1-AB69-4448-B708-FD82938ED688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1456071" y="3376434"/>
                  <a:ext cx="982329" cy="3253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1D617A"/>
                      </a:solidFill>
                      <a:latin typeface="Poppins Light"/>
                    </a:rPr>
                    <a:t>X(t)</a:t>
                  </a:r>
                  <a:endParaRPr lang="es-AR" sz="2800" dirty="0"/>
                </a:p>
              </p:txBody>
            </p:sp>
          </p:grpSp>
          <p:grpSp>
            <p:nvGrpSpPr>
              <p:cNvPr id="79" name="Grupo 78">
                <a:extLst>
                  <a:ext uri="{FF2B5EF4-FFF2-40B4-BE49-F238E27FC236}">
                    <a16:creationId xmlns:a16="http://schemas.microsoft.com/office/drawing/2014/main" id="{FFEAEB48-3F61-46FA-9984-15C0C35CB8BF}"/>
                  </a:ext>
                </a:extLst>
              </p:cNvPr>
              <p:cNvGrpSpPr/>
              <p:nvPr/>
            </p:nvGrpSpPr>
            <p:grpSpPr>
              <a:xfrm>
                <a:off x="3495674" y="3420845"/>
                <a:ext cx="3286126" cy="1836955"/>
                <a:chOff x="3810000" y="3416575"/>
                <a:chExt cx="1600200" cy="1143642"/>
              </a:xfrm>
            </p:grpSpPr>
            <p:cxnSp>
              <p:nvCxnSpPr>
                <p:cNvPr id="58" name="Conector recto 57">
                  <a:extLst>
                    <a:ext uri="{FF2B5EF4-FFF2-40B4-BE49-F238E27FC236}">
                      <a16:creationId xmlns:a16="http://schemas.microsoft.com/office/drawing/2014/main" id="{67E91955-44B2-4EAA-8B89-D948C4CDB3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9302" y="3941699"/>
                  <a:ext cx="0" cy="32715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ctor recto 58">
                  <a:extLst>
                    <a:ext uri="{FF2B5EF4-FFF2-40B4-BE49-F238E27FC236}">
                      <a16:creationId xmlns:a16="http://schemas.microsoft.com/office/drawing/2014/main" id="{B2489980-BFCE-4064-A918-C6209A8680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10000" y="4268855"/>
                  <a:ext cx="1219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CuadroTexto 60">
                  <a:extLst>
                    <a:ext uri="{FF2B5EF4-FFF2-40B4-BE49-F238E27FC236}">
                      <a16:creationId xmlns:a16="http://schemas.microsoft.com/office/drawing/2014/main" id="{16753BA8-6923-4B60-9350-0926E26E2489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4868334" y="4235619"/>
                  <a:ext cx="313266" cy="324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1D617A"/>
                      </a:solidFill>
                      <a:latin typeface="Poppins Light"/>
                    </a:rPr>
                    <a:t>t</a:t>
                  </a:r>
                  <a:endParaRPr lang="es-AR" sz="2800" dirty="0"/>
                </a:p>
              </p:txBody>
            </p:sp>
            <p:sp>
              <p:nvSpPr>
                <p:cNvPr id="62" name="CuadroTexto 61">
                  <a:extLst>
                    <a:ext uri="{FF2B5EF4-FFF2-40B4-BE49-F238E27FC236}">
                      <a16:creationId xmlns:a16="http://schemas.microsoft.com/office/drawing/2014/main" id="{88513793-46B6-4EC1-9833-662C0EB68E9A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4427871" y="3416575"/>
                  <a:ext cx="982329" cy="324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1D617A"/>
                      </a:solidFill>
                      <a:latin typeface="Poppins Light"/>
                    </a:rPr>
                    <a:t>h(t)</a:t>
                  </a:r>
                  <a:endParaRPr lang="es-AR" sz="2800" dirty="0"/>
                </a:p>
              </p:txBody>
            </p:sp>
            <p:sp>
              <p:nvSpPr>
                <p:cNvPr id="74" name="Forma libre: forma 73">
                  <a:extLst>
                    <a:ext uri="{FF2B5EF4-FFF2-40B4-BE49-F238E27FC236}">
                      <a16:creationId xmlns:a16="http://schemas.microsoft.com/office/drawing/2014/main" id="{411B7845-AEE8-46DD-ACF6-2DDAD5EA8035}"/>
                    </a:ext>
                  </a:extLst>
                </p:cNvPr>
                <p:cNvSpPr/>
                <p:nvPr/>
              </p:nvSpPr>
              <p:spPr>
                <a:xfrm>
                  <a:off x="4203615" y="3909466"/>
                  <a:ext cx="744579" cy="64467"/>
                </a:xfrm>
                <a:custGeom>
                  <a:avLst/>
                  <a:gdLst>
                    <a:gd name="connsiteX0" fmla="*/ 0 w 1684867"/>
                    <a:gd name="connsiteY0" fmla="*/ 330200 h 330200"/>
                    <a:gd name="connsiteX1" fmla="*/ 550333 w 1684867"/>
                    <a:gd name="connsiteY1" fmla="*/ 8467 h 330200"/>
                    <a:gd name="connsiteX2" fmla="*/ 931333 w 1684867"/>
                    <a:gd name="connsiteY2" fmla="*/ 237067 h 330200"/>
                    <a:gd name="connsiteX3" fmla="*/ 1363133 w 1684867"/>
                    <a:gd name="connsiteY3" fmla="*/ 76200 h 330200"/>
                    <a:gd name="connsiteX4" fmla="*/ 1363133 w 1684867"/>
                    <a:gd name="connsiteY4" fmla="*/ 76200 h 330200"/>
                    <a:gd name="connsiteX5" fmla="*/ 1473200 w 1684867"/>
                    <a:gd name="connsiteY5" fmla="*/ 16933 h 330200"/>
                    <a:gd name="connsiteX6" fmla="*/ 1515533 w 1684867"/>
                    <a:gd name="connsiteY6" fmla="*/ 0 h 330200"/>
                    <a:gd name="connsiteX7" fmla="*/ 1515533 w 1684867"/>
                    <a:gd name="connsiteY7" fmla="*/ 0 h 330200"/>
                    <a:gd name="connsiteX8" fmla="*/ 1684867 w 1684867"/>
                    <a:gd name="connsiteY8" fmla="*/ 67733 h 33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84867" h="330200">
                      <a:moveTo>
                        <a:pt x="0" y="330200"/>
                      </a:moveTo>
                      <a:cubicBezTo>
                        <a:pt x="197555" y="177094"/>
                        <a:pt x="395111" y="23989"/>
                        <a:pt x="550333" y="8467"/>
                      </a:cubicBezTo>
                      <a:cubicBezTo>
                        <a:pt x="705555" y="-7055"/>
                        <a:pt x="795866" y="225778"/>
                        <a:pt x="931333" y="237067"/>
                      </a:cubicBezTo>
                      <a:cubicBezTo>
                        <a:pt x="1066800" y="248356"/>
                        <a:pt x="1363133" y="76200"/>
                        <a:pt x="1363133" y="76200"/>
                      </a:cubicBezTo>
                      <a:lnTo>
                        <a:pt x="1363133" y="76200"/>
                      </a:lnTo>
                      <a:cubicBezTo>
                        <a:pt x="1381478" y="66322"/>
                        <a:pt x="1447800" y="29633"/>
                        <a:pt x="1473200" y="16933"/>
                      </a:cubicBezTo>
                      <a:cubicBezTo>
                        <a:pt x="1498600" y="4233"/>
                        <a:pt x="1515533" y="0"/>
                        <a:pt x="1515533" y="0"/>
                      </a:cubicBezTo>
                      <a:lnTo>
                        <a:pt x="1515533" y="0"/>
                      </a:lnTo>
                      <a:lnTo>
                        <a:pt x="1684867" y="67733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 dirty="0"/>
                </a:p>
              </p:txBody>
            </p:sp>
          </p:grpSp>
        </p:grp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3958692A-C0C1-4DFC-9250-4309CAD32D7F}"/>
                </a:ext>
              </a:extLst>
            </p:cNvPr>
            <p:cNvCxnSpPr/>
            <p:nvPr/>
          </p:nvCxnSpPr>
          <p:spPr>
            <a:xfrm>
              <a:off x="5486400" y="3695700"/>
              <a:ext cx="0" cy="1591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0B6D3958-8DB9-4873-8374-151CA9856ECE}"/>
                </a:ext>
              </a:extLst>
            </p:cNvPr>
            <p:cNvSpPr txBox="1"/>
            <p:nvPr/>
          </p:nvSpPr>
          <p:spPr>
            <a:xfrm rot="10800000" flipH="1" flipV="1">
              <a:off x="4800601" y="4838700"/>
              <a:ext cx="643314" cy="521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t</a:t>
              </a:r>
              <a:r>
                <a:rPr lang="en-US" sz="2800" baseline="-25000" dirty="0">
                  <a:solidFill>
                    <a:srgbClr val="1D617A"/>
                  </a:solidFill>
                  <a:latin typeface="Poppins Light"/>
                </a:rPr>
                <a:t>0</a:t>
              </a:r>
              <a:endParaRPr lang="es-AR" sz="2800" baseline="-25000" dirty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8EFB1E65-E247-4EBD-9374-C4DB5FF38D29}"/>
              </a:ext>
            </a:extLst>
          </p:cNvPr>
          <p:cNvGrpSpPr/>
          <p:nvPr/>
        </p:nvGrpSpPr>
        <p:grpSpPr>
          <a:xfrm>
            <a:off x="1752600" y="5392554"/>
            <a:ext cx="6324600" cy="1884546"/>
            <a:chOff x="1752600" y="5392554"/>
            <a:chExt cx="6324600" cy="1884546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62D3C539-37E7-44DB-9B2E-45A158FB9943}"/>
                </a:ext>
              </a:extLst>
            </p:cNvPr>
            <p:cNvGrpSpPr/>
            <p:nvPr/>
          </p:nvGrpSpPr>
          <p:grpSpPr>
            <a:xfrm>
              <a:off x="1752600" y="5392554"/>
              <a:ext cx="6324600" cy="1884546"/>
              <a:chOff x="990600" y="5240154"/>
              <a:chExt cx="6324600" cy="1884546"/>
            </a:xfrm>
          </p:grpSpPr>
          <p:grpSp>
            <p:nvGrpSpPr>
              <p:cNvPr id="80" name="Grupo 79">
                <a:extLst>
                  <a:ext uri="{FF2B5EF4-FFF2-40B4-BE49-F238E27FC236}">
                    <a16:creationId xmlns:a16="http://schemas.microsoft.com/office/drawing/2014/main" id="{15DC13C7-DAE6-4D01-83D9-5E014C51FF1F}"/>
                  </a:ext>
                </a:extLst>
              </p:cNvPr>
              <p:cNvGrpSpPr/>
              <p:nvPr/>
            </p:nvGrpSpPr>
            <p:grpSpPr>
              <a:xfrm>
                <a:off x="990600" y="5240154"/>
                <a:ext cx="2974520" cy="1884546"/>
                <a:chOff x="431801" y="3376434"/>
                <a:chExt cx="2006599" cy="1171931"/>
              </a:xfrm>
            </p:grpSpPr>
            <p:cxnSp>
              <p:nvCxnSpPr>
                <p:cNvPr id="81" name="Conector recto 80">
                  <a:extLst>
                    <a:ext uri="{FF2B5EF4-FFF2-40B4-BE49-F238E27FC236}">
                      <a16:creationId xmlns:a16="http://schemas.microsoft.com/office/drawing/2014/main" id="{A9B7A9DB-DBA2-45F9-923B-9863F6351E15}"/>
                    </a:ext>
                  </a:extLst>
                </p:cNvPr>
                <p:cNvCxnSpPr/>
                <p:nvPr/>
              </p:nvCxnSpPr>
              <p:spPr>
                <a:xfrm>
                  <a:off x="1219200" y="3467100"/>
                  <a:ext cx="0" cy="990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Conector recto 81">
                  <a:extLst>
                    <a:ext uri="{FF2B5EF4-FFF2-40B4-BE49-F238E27FC236}">
                      <a16:creationId xmlns:a16="http://schemas.microsoft.com/office/drawing/2014/main" id="{F1C9CD0D-6378-4D5A-A141-9AE57E3572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7200" y="4229100"/>
                  <a:ext cx="140257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Forma libre: forma 82">
                  <a:extLst>
                    <a:ext uri="{FF2B5EF4-FFF2-40B4-BE49-F238E27FC236}">
                      <a16:creationId xmlns:a16="http://schemas.microsoft.com/office/drawing/2014/main" id="{168FDC1D-89C1-4C05-BE75-9B64580F327F}"/>
                    </a:ext>
                  </a:extLst>
                </p:cNvPr>
                <p:cNvSpPr/>
                <p:nvPr/>
              </p:nvSpPr>
              <p:spPr>
                <a:xfrm>
                  <a:off x="431801" y="3634270"/>
                  <a:ext cx="1447800" cy="234998"/>
                </a:xfrm>
                <a:custGeom>
                  <a:avLst/>
                  <a:gdLst>
                    <a:gd name="connsiteX0" fmla="*/ 0 w 1684867"/>
                    <a:gd name="connsiteY0" fmla="*/ 330200 h 330200"/>
                    <a:gd name="connsiteX1" fmla="*/ 550333 w 1684867"/>
                    <a:gd name="connsiteY1" fmla="*/ 8467 h 330200"/>
                    <a:gd name="connsiteX2" fmla="*/ 931333 w 1684867"/>
                    <a:gd name="connsiteY2" fmla="*/ 237067 h 330200"/>
                    <a:gd name="connsiteX3" fmla="*/ 1363133 w 1684867"/>
                    <a:gd name="connsiteY3" fmla="*/ 76200 h 330200"/>
                    <a:gd name="connsiteX4" fmla="*/ 1363133 w 1684867"/>
                    <a:gd name="connsiteY4" fmla="*/ 76200 h 330200"/>
                    <a:gd name="connsiteX5" fmla="*/ 1473200 w 1684867"/>
                    <a:gd name="connsiteY5" fmla="*/ 16933 h 330200"/>
                    <a:gd name="connsiteX6" fmla="*/ 1515533 w 1684867"/>
                    <a:gd name="connsiteY6" fmla="*/ 0 h 330200"/>
                    <a:gd name="connsiteX7" fmla="*/ 1515533 w 1684867"/>
                    <a:gd name="connsiteY7" fmla="*/ 0 h 330200"/>
                    <a:gd name="connsiteX8" fmla="*/ 1684867 w 1684867"/>
                    <a:gd name="connsiteY8" fmla="*/ 67733 h 33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84867" h="330200">
                      <a:moveTo>
                        <a:pt x="0" y="330200"/>
                      </a:moveTo>
                      <a:cubicBezTo>
                        <a:pt x="197555" y="177094"/>
                        <a:pt x="395111" y="23989"/>
                        <a:pt x="550333" y="8467"/>
                      </a:cubicBezTo>
                      <a:cubicBezTo>
                        <a:pt x="705555" y="-7055"/>
                        <a:pt x="795866" y="225778"/>
                        <a:pt x="931333" y="237067"/>
                      </a:cubicBezTo>
                      <a:cubicBezTo>
                        <a:pt x="1066800" y="248356"/>
                        <a:pt x="1363133" y="76200"/>
                        <a:pt x="1363133" y="76200"/>
                      </a:cubicBezTo>
                      <a:lnTo>
                        <a:pt x="1363133" y="76200"/>
                      </a:lnTo>
                      <a:cubicBezTo>
                        <a:pt x="1381478" y="66322"/>
                        <a:pt x="1447800" y="29633"/>
                        <a:pt x="1473200" y="16933"/>
                      </a:cubicBezTo>
                      <a:cubicBezTo>
                        <a:pt x="1498600" y="4233"/>
                        <a:pt x="1515533" y="0"/>
                        <a:pt x="1515533" y="0"/>
                      </a:cubicBezTo>
                      <a:lnTo>
                        <a:pt x="1515533" y="0"/>
                      </a:lnTo>
                      <a:lnTo>
                        <a:pt x="1684867" y="67733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 dirty="0"/>
                </a:p>
              </p:txBody>
            </p:sp>
            <p:sp>
              <p:nvSpPr>
                <p:cNvPr id="84" name="CuadroTexto 83">
                  <a:extLst>
                    <a:ext uri="{FF2B5EF4-FFF2-40B4-BE49-F238E27FC236}">
                      <a16:creationId xmlns:a16="http://schemas.microsoft.com/office/drawing/2014/main" id="{3490E53D-0F1D-4066-B1F6-EDD532AC8D37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1659467" y="4222993"/>
                  <a:ext cx="245532" cy="3253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1D617A"/>
                      </a:solidFill>
                      <a:latin typeface="Poppins Light"/>
                    </a:rPr>
                    <a:t>z</a:t>
                  </a:r>
                  <a:endParaRPr lang="es-AR" sz="2800" dirty="0"/>
                </a:p>
              </p:txBody>
            </p:sp>
            <p:sp>
              <p:nvSpPr>
                <p:cNvPr id="85" name="CuadroTexto 84">
                  <a:extLst>
                    <a:ext uri="{FF2B5EF4-FFF2-40B4-BE49-F238E27FC236}">
                      <a16:creationId xmlns:a16="http://schemas.microsoft.com/office/drawing/2014/main" id="{8D54C6B1-16A6-4EE6-B4F8-A8D070429989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1456071" y="3376434"/>
                  <a:ext cx="982329" cy="3253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1D617A"/>
                      </a:solidFill>
                      <a:latin typeface="Poppins Light"/>
                    </a:rPr>
                    <a:t>X(z)</a:t>
                  </a:r>
                  <a:endParaRPr lang="es-AR" sz="2800" dirty="0"/>
                </a:p>
              </p:txBody>
            </p:sp>
          </p:grpSp>
          <p:grpSp>
            <p:nvGrpSpPr>
              <p:cNvPr id="103" name="Grupo 102">
                <a:extLst>
                  <a:ext uri="{FF2B5EF4-FFF2-40B4-BE49-F238E27FC236}">
                    <a16:creationId xmlns:a16="http://schemas.microsoft.com/office/drawing/2014/main" id="{A4234E3B-090C-48C5-9B31-53307F5005B0}"/>
                  </a:ext>
                </a:extLst>
              </p:cNvPr>
              <p:cNvGrpSpPr/>
              <p:nvPr/>
            </p:nvGrpSpPr>
            <p:grpSpPr>
              <a:xfrm>
                <a:off x="4029074" y="5287745"/>
                <a:ext cx="3286126" cy="1836955"/>
                <a:chOff x="4029074" y="5287745"/>
                <a:chExt cx="3286126" cy="1836955"/>
              </a:xfrm>
            </p:grpSpPr>
            <p:cxnSp>
              <p:nvCxnSpPr>
                <p:cNvPr id="87" name="Conector recto 86">
                  <a:extLst>
                    <a:ext uri="{FF2B5EF4-FFF2-40B4-BE49-F238E27FC236}">
                      <a16:creationId xmlns:a16="http://schemas.microsoft.com/office/drawing/2014/main" id="{FD509768-412B-4307-86C3-66253216E6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5000" y="6106751"/>
                  <a:ext cx="0" cy="5264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Conector recto 87">
                  <a:extLst>
                    <a:ext uri="{FF2B5EF4-FFF2-40B4-BE49-F238E27FC236}">
                      <a16:creationId xmlns:a16="http://schemas.microsoft.com/office/drawing/2014/main" id="{8B6DC19A-3254-4990-88B8-823CE941A5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29074" y="6656705"/>
                  <a:ext cx="250371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CuadroTexto 88">
                  <a:extLst>
                    <a:ext uri="{FF2B5EF4-FFF2-40B4-BE49-F238E27FC236}">
                      <a16:creationId xmlns:a16="http://schemas.microsoft.com/office/drawing/2014/main" id="{43E66603-BD58-4492-BC05-E4BE22C837E1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6202439" y="6603320"/>
                  <a:ext cx="643314" cy="5213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1D617A"/>
                      </a:solidFill>
                      <a:latin typeface="Poppins Light"/>
                    </a:rPr>
                    <a:t>z</a:t>
                  </a:r>
                  <a:endParaRPr lang="es-AR" sz="2800" dirty="0"/>
                </a:p>
              </p:txBody>
            </p:sp>
            <p:sp>
              <p:nvSpPr>
                <p:cNvPr id="90" name="CuadroTexto 89">
                  <a:extLst>
                    <a:ext uri="{FF2B5EF4-FFF2-40B4-BE49-F238E27FC236}">
                      <a16:creationId xmlns:a16="http://schemas.microsoft.com/office/drawing/2014/main" id="{F5C370D7-D4BA-48A8-8E3A-468C7052F060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5297917" y="5287745"/>
                  <a:ext cx="2017283" cy="5213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1D617A"/>
                      </a:solidFill>
                      <a:latin typeface="Poppins Light"/>
                    </a:rPr>
                    <a:t>h(t-z)</a:t>
                  </a:r>
                  <a:endParaRPr lang="es-AR" sz="2800" dirty="0"/>
                </a:p>
              </p:txBody>
            </p:sp>
            <p:sp>
              <p:nvSpPr>
                <p:cNvPr id="99" name="Forma libre: forma 98">
                  <a:extLst>
                    <a:ext uri="{FF2B5EF4-FFF2-40B4-BE49-F238E27FC236}">
                      <a16:creationId xmlns:a16="http://schemas.microsoft.com/office/drawing/2014/main" id="{1E7D69B0-10A0-46B5-8FF6-5EA788F0B7CE}"/>
                    </a:ext>
                  </a:extLst>
                </p:cNvPr>
                <p:cNvSpPr/>
                <p:nvPr/>
              </p:nvSpPr>
              <p:spPr>
                <a:xfrm>
                  <a:off x="4185953" y="6106751"/>
                  <a:ext cx="1529047" cy="103549"/>
                </a:xfrm>
                <a:custGeom>
                  <a:avLst/>
                  <a:gdLst>
                    <a:gd name="connsiteX0" fmla="*/ 0 w 1684867"/>
                    <a:gd name="connsiteY0" fmla="*/ 330200 h 330200"/>
                    <a:gd name="connsiteX1" fmla="*/ 550333 w 1684867"/>
                    <a:gd name="connsiteY1" fmla="*/ 8467 h 330200"/>
                    <a:gd name="connsiteX2" fmla="*/ 931333 w 1684867"/>
                    <a:gd name="connsiteY2" fmla="*/ 237067 h 330200"/>
                    <a:gd name="connsiteX3" fmla="*/ 1363133 w 1684867"/>
                    <a:gd name="connsiteY3" fmla="*/ 76200 h 330200"/>
                    <a:gd name="connsiteX4" fmla="*/ 1363133 w 1684867"/>
                    <a:gd name="connsiteY4" fmla="*/ 76200 h 330200"/>
                    <a:gd name="connsiteX5" fmla="*/ 1473200 w 1684867"/>
                    <a:gd name="connsiteY5" fmla="*/ 16933 h 330200"/>
                    <a:gd name="connsiteX6" fmla="*/ 1515533 w 1684867"/>
                    <a:gd name="connsiteY6" fmla="*/ 0 h 330200"/>
                    <a:gd name="connsiteX7" fmla="*/ 1515533 w 1684867"/>
                    <a:gd name="connsiteY7" fmla="*/ 0 h 330200"/>
                    <a:gd name="connsiteX8" fmla="*/ 1684867 w 1684867"/>
                    <a:gd name="connsiteY8" fmla="*/ 67733 h 33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84867" h="330200">
                      <a:moveTo>
                        <a:pt x="0" y="330200"/>
                      </a:moveTo>
                      <a:cubicBezTo>
                        <a:pt x="197555" y="177094"/>
                        <a:pt x="395111" y="23989"/>
                        <a:pt x="550333" y="8467"/>
                      </a:cubicBezTo>
                      <a:cubicBezTo>
                        <a:pt x="705555" y="-7055"/>
                        <a:pt x="795866" y="225778"/>
                        <a:pt x="931333" y="237067"/>
                      </a:cubicBezTo>
                      <a:cubicBezTo>
                        <a:pt x="1066800" y="248356"/>
                        <a:pt x="1363133" y="76200"/>
                        <a:pt x="1363133" y="76200"/>
                      </a:cubicBezTo>
                      <a:lnTo>
                        <a:pt x="1363133" y="76200"/>
                      </a:lnTo>
                      <a:cubicBezTo>
                        <a:pt x="1381478" y="66322"/>
                        <a:pt x="1447800" y="29633"/>
                        <a:pt x="1473200" y="16933"/>
                      </a:cubicBezTo>
                      <a:cubicBezTo>
                        <a:pt x="1498600" y="4233"/>
                        <a:pt x="1515533" y="0"/>
                        <a:pt x="1515533" y="0"/>
                      </a:cubicBezTo>
                      <a:lnTo>
                        <a:pt x="1515533" y="0"/>
                      </a:lnTo>
                      <a:lnTo>
                        <a:pt x="1684867" y="67733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 dirty="0"/>
                </a:p>
              </p:txBody>
            </p:sp>
            <p:sp>
              <p:nvSpPr>
                <p:cNvPr id="102" name="CuadroTexto 101">
                  <a:extLst>
                    <a:ext uri="{FF2B5EF4-FFF2-40B4-BE49-F238E27FC236}">
                      <a16:creationId xmlns:a16="http://schemas.microsoft.com/office/drawing/2014/main" id="{EF3E2563-63C9-4EFE-BF6E-C82E9662EFD8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5334001" y="6590380"/>
                  <a:ext cx="99923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1D617A"/>
                      </a:solidFill>
                      <a:latin typeface="Poppins Light"/>
                    </a:rPr>
                    <a:t>t+t</a:t>
                  </a:r>
                  <a:r>
                    <a:rPr lang="en-US" sz="2800" baseline="-25000" dirty="0">
                      <a:solidFill>
                        <a:srgbClr val="1D617A"/>
                      </a:solidFill>
                      <a:latin typeface="Poppins Light"/>
                    </a:rPr>
                    <a:t>0</a:t>
                  </a:r>
                  <a:endParaRPr lang="es-AR" sz="2800" dirty="0"/>
                </a:p>
              </p:txBody>
            </p:sp>
          </p:grpSp>
        </p:grp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32B1705C-5182-4CA5-A0FD-64D45CAC9006}"/>
                </a:ext>
              </a:extLst>
            </p:cNvPr>
            <p:cNvSpPr txBox="1"/>
            <p:nvPr/>
          </p:nvSpPr>
          <p:spPr>
            <a:xfrm rot="10800000" flipH="1" flipV="1">
              <a:off x="5833686" y="6743700"/>
              <a:ext cx="643314" cy="521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t</a:t>
              </a:r>
              <a:endParaRPr lang="es-AR" sz="2800" dirty="0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30683882-E4F5-45C9-8E05-08FC287ECF7E}"/>
              </a:ext>
            </a:extLst>
          </p:cNvPr>
          <p:cNvGrpSpPr/>
          <p:nvPr/>
        </p:nvGrpSpPr>
        <p:grpSpPr>
          <a:xfrm>
            <a:off x="6042931" y="5295900"/>
            <a:ext cx="4829659" cy="2171700"/>
            <a:chOff x="6042931" y="5295900"/>
            <a:chExt cx="4829659" cy="2171700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25552EE6-5A89-47D2-81BC-FBF1442CA6E5}"/>
                </a:ext>
              </a:extLst>
            </p:cNvPr>
            <p:cNvSpPr/>
            <p:nvPr/>
          </p:nvSpPr>
          <p:spPr>
            <a:xfrm>
              <a:off x="6042931" y="6362700"/>
              <a:ext cx="388091" cy="39117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4" name="Bocadillo nube: nube 63">
              <a:extLst>
                <a:ext uri="{FF2B5EF4-FFF2-40B4-BE49-F238E27FC236}">
                  <a16:creationId xmlns:a16="http://schemas.microsoft.com/office/drawing/2014/main" id="{6AC3F4A5-1D9E-41C4-98C8-EF6D5D947CF5}"/>
                </a:ext>
              </a:extLst>
            </p:cNvPr>
            <p:cNvSpPr/>
            <p:nvPr/>
          </p:nvSpPr>
          <p:spPr>
            <a:xfrm>
              <a:off x="7620000" y="5295900"/>
              <a:ext cx="3252590" cy="2171700"/>
            </a:xfrm>
            <a:prstGeom prst="cloudCallout">
              <a:avLst>
                <a:gd name="adj1" fmla="val -80085"/>
                <a:gd name="adj2" fmla="val 9571"/>
              </a:avLst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200" dirty="0">
                  <a:solidFill>
                    <a:schemeClr val="tx1"/>
                  </a:solidFill>
                </a:rPr>
                <a:t>Esto lo hace NO causal</a:t>
              </a:r>
            </a:p>
            <a:p>
              <a:pPr algn="ctr"/>
              <a:endParaRPr lang="es-AR" dirty="0"/>
            </a:p>
          </p:txBody>
        </p:sp>
      </p:grpSp>
      <p:sp>
        <p:nvSpPr>
          <p:cNvPr id="53" name="Bocadillo nube: nube 52">
            <a:extLst>
              <a:ext uri="{FF2B5EF4-FFF2-40B4-BE49-F238E27FC236}">
                <a16:creationId xmlns:a16="http://schemas.microsoft.com/office/drawing/2014/main" id="{889AED7A-80C7-45C4-93D3-9239BBAC2D19}"/>
              </a:ext>
            </a:extLst>
          </p:cNvPr>
          <p:cNvSpPr/>
          <p:nvPr/>
        </p:nvSpPr>
        <p:spPr>
          <a:xfrm>
            <a:off x="8270273" y="7462808"/>
            <a:ext cx="4823075" cy="2676584"/>
          </a:xfrm>
          <a:prstGeom prst="cloudCallout">
            <a:avLst>
              <a:gd name="adj1" fmla="val -65724"/>
              <a:gd name="adj2" fmla="val 9065"/>
            </a:avLst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dirty="0">
                <a:solidFill>
                  <a:schemeClr val="tx1"/>
                </a:solidFill>
              </a:rPr>
              <a:t>La salida depende de valores de x(t) posteriores a t hasta </a:t>
            </a:r>
            <a:r>
              <a:rPr lang="es-AR" sz="3200" dirty="0">
                <a:solidFill>
                  <a:srgbClr val="FF0000"/>
                </a:solidFill>
              </a:rPr>
              <a:t>t</a:t>
            </a:r>
            <a:r>
              <a:rPr lang="es-AR" sz="3200" baseline="-25000" dirty="0">
                <a:solidFill>
                  <a:srgbClr val="FF0000"/>
                </a:solidFill>
              </a:rPr>
              <a:t>0</a:t>
            </a:r>
            <a:endParaRPr lang="es-AR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6081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1752600" y="723900"/>
            <a:ext cx="15544800" cy="21287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b="1" i="1" spc="-240" dirty="0">
                <a:solidFill>
                  <a:srgbClr val="1D617A"/>
                </a:solidFill>
                <a:latin typeface="Poppins Bold"/>
              </a:rPr>
              <a:t>Unidad 2     . </a:t>
            </a:r>
            <a:r>
              <a:rPr lang="en-US" sz="4000" b="1" i="1" spc="-240" dirty="0" err="1">
                <a:solidFill>
                  <a:srgbClr val="1D617A"/>
                </a:solidFill>
                <a:latin typeface="Poppins Bold"/>
              </a:rPr>
              <a:t>Condiciones</a:t>
            </a:r>
            <a:r>
              <a:rPr lang="en-US" sz="4000" b="1" i="1" spc="-240" dirty="0">
                <a:solidFill>
                  <a:srgbClr val="1D617A"/>
                </a:solidFill>
                <a:latin typeface="Poppins Bold"/>
              </a:rPr>
              <a:t> que debe </a:t>
            </a:r>
            <a:r>
              <a:rPr lang="en-US" sz="4000" b="1" i="1" spc="-240" dirty="0" err="1">
                <a:solidFill>
                  <a:srgbClr val="1D617A"/>
                </a:solidFill>
                <a:latin typeface="Poppins Bold"/>
              </a:rPr>
              <a:t>cumplir</a:t>
            </a:r>
            <a:r>
              <a:rPr lang="en-US" sz="4000" b="1" i="1" spc="-240" dirty="0">
                <a:solidFill>
                  <a:srgbClr val="1D617A"/>
                </a:solidFill>
                <a:latin typeface="Poppins Bold"/>
              </a:rPr>
              <a:t>  la </a:t>
            </a:r>
            <a:r>
              <a:rPr lang="en-US" sz="4000" b="1" i="1" spc="-240" dirty="0" err="1">
                <a:solidFill>
                  <a:srgbClr val="1D617A"/>
                </a:solidFill>
                <a:latin typeface="Poppins Bold"/>
              </a:rPr>
              <a:t>respuesta</a:t>
            </a:r>
            <a:r>
              <a:rPr lang="en-US" sz="4000" b="1" i="1" spc="-240" dirty="0">
                <a:solidFill>
                  <a:srgbClr val="1D617A"/>
                </a:solidFill>
                <a:latin typeface="Poppins Bold"/>
              </a:rPr>
              <a:t> al </a:t>
            </a:r>
            <a:r>
              <a:rPr lang="en-US" sz="4000" b="1" i="1" spc="-240" dirty="0" err="1">
                <a:solidFill>
                  <a:srgbClr val="1D617A"/>
                </a:solidFill>
                <a:latin typeface="Poppins Bold"/>
              </a:rPr>
              <a:t>impulso</a:t>
            </a:r>
            <a:r>
              <a:rPr lang="en-US" sz="4000" b="1" i="1" spc="-240" dirty="0">
                <a:solidFill>
                  <a:srgbClr val="1D617A"/>
                </a:solidFill>
                <a:latin typeface="Poppins Bold"/>
              </a:rPr>
              <a:t> h(t) de un SLIT para :  ser Causal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-1193738" y="-931767"/>
            <a:ext cx="3955788" cy="4663763"/>
            <a:chOff x="0" y="0"/>
            <a:chExt cx="5274385" cy="6218350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D41B9AD1-CA50-4AF5-AADD-EA8C22CD8B11}"/>
              </a:ext>
            </a:extLst>
          </p:cNvPr>
          <p:cNvGrpSpPr/>
          <p:nvPr/>
        </p:nvGrpSpPr>
        <p:grpSpPr>
          <a:xfrm>
            <a:off x="2057400" y="3009900"/>
            <a:ext cx="7315200" cy="2434103"/>
            <a:chOff x="4419600" y="3162300"/>
            <a:chExt cx="7315200" cy="24341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uadroTexto 38">
                  <a:extLst>
                    <a:ext uri="{FF2B5EF4-FFF2-40B4-BE49-F238E27FC236}">
                      <a16:creationId xmlns:a16="http://schemas.microsoft.com/office/drawing/2014/main" id="{7CAE0790-4937-469B-B45C-3A6CA64D3084}"/>
                    </a:ext>
                  </a:extLst>
                </p:cNvPr>
                <p:cNvSpPr txBox="1"/>
                <p:nvPr/>
              </p:nvSpPr>
              <p:spPr>
                <a:xfrm>
                  <a:off x="4419600" y="3769684"/>
                  <a:ext cx="7315200" cy="1826719"/>
                </a:xfrm>
                <a:prstGeom prst="rect">
                  <a:avLst/>
                </a:prstGeom>
                <a:ln>
                  <a:solidFill>
                    <a:srgbClr val="FFC49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s-AR" sz="3600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            ∞</a:t>
                  </a:r>
                  <a:endParaRPr lang="es-AR" sz="3600" i="1" dirty="0">
                    <a:solidFill>
                      <a:srgbClr val="1D617A"/>
                    </a:solidFill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s-AR" sz="3600" b="0" i="1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AR" sz="3600" i="1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3600" i="1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AR" sz="3600" i="1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s-AR" sz="3600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   ∫   </a:t>
                  </a:r>
                  <a14:m>
                    <m:oMath xmlns:m="http://schemas.openxmlformats.org/officeDocument/2006/math">
                      <m:r>
                        <a:rPr lang="es-AR" sz="3600" i="1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AR" sz="3600" i="1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AR" sz="3600" b="1" i="1" dirty="0">
                              <a:solidFill>
                                <a:srgbClr val="1D617A"/>
                              </a:solidFill>
                              <a:latin typeface="Symbol" panose="05050102010706020507" pitchFamily="18" charset="2"/>
                            </a:rPr>
                            <m:t>t</m:t>
                          </m:r>
                        </m:e>
                      </m:d>
                      <m:r>
                        <m:rPr>
                          <m:nor/>
                        </m:rPr>
                        <a:rPr lang="es-AR" sz="3600" b="0" i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 .</m:t>
                      </m:r>
                      <m:r>
                        <a:rPr lang="es-AR" sz="3600" b="0" i="1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1D617A"/>
                          </a:solidFill>
                          <a:latin typeface="Poppins Light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1D617A"/>
                          </a:solidFill>
                          <a:latin typeface="Poppins Light"/>
                        </a:rPr>
                        <m:t>t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1D617A"/>
                          </a:solidFill>
                          <a:latin typeface="Poppins Light"/>
                        </a:rPr>
                        <m:t>−</m:t>
                      </m:r>
                      <m:r>
                        <m:rPr>
                          <m:nor/>
                        </m:rPr>
                        <a:rPr lang="es-AR" sz="3600" b="1" i="1" dirty="0">
                          <a:solidFill>
                            <a:srgbClr val="1D617A"/>
                          </a:solidFill>
                          <a:latin typeface="Symbol" panose="05050102010706020507" pitchFamily="18" charset="2"/>
                        </a:rPr>
                        <m:t>t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1D617A"/>
                          </a:solidFill>
                          <a:latin typeface="Poppins Light"/>
                        </a:rPr>
                        <m:t>)</m:t>
                      </m:r>
                      <m:r>
                        <a:rPr lang="es-AR" sz="3600" b="0" i="1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nor/>
                        </m:rPr>
                        <a:rPr lang="es-AR" sz="3600" b="1" i="1" dirty="0">
                          <a:solidFill>
                            <a:srgbClr val="1D617A"/>
                          </a:solidFill>
                          <a:latin typeface="Symbol" panose="05050102010706020507" pitchFamily="18" charset="2"/>
                        </a:rPr>
                        <m:t>t</m:t>
                      </m:r>
                    </m:oMath>
                  </a14:m>
                  <a:endParaRPr lang="es-AR" sz="3600" dirty="0">
                    <a:solidFill>
                      <a:srgbClr val="1D617A"/>
                    </a:solidFill>
                    <a:latin typeface="Poppins Light" panose="020B0604020202020204" charset="0"/>
                  </a:endParaRPr>
                </a:p>
                <a:p>
                  <a:r>
                    <a:rPr lang="es-AR" sz="3600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          -∞</a:t>
                  </a:r>
                </a:p>
              </p:txBody>
            </p:sp>
          </mc:Choice>
          <mc:Fallback xmlns="">
            <p:sp>
              <p:nvSpPr>
                <p:cNvPr id="39" name="CuadroTexto 38">
                  <a:extLst>
                    <a:ext uri="{FF2B5EF4-FFF2-40B4-BE49-F238E27FC236}">
                      <a16:creationId xmlns:a16="http://schemas.microsoft.com/office/drawing/2014/main" id="{7CAE0790-4937-469B-B45C-3A6CA64D30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3769684"/>
                  <a:ext cx="7315200" cy="1826719"/>
                </a:xfrm>
                <a:prstGeom prst="rect">
                  <a:avLst/>
                </a:prstGeom>
                <a:blipFill>
                  <a:blip r:embed="rId4"/>
                  <a:stretch>
                    <a:fillRect t="-2961" b="-10855"/>
                  </a:stretch>
                </a:blipFill>
                <a:ln>
                  <a:solidFill>
                    <a:srgbClr val="FFC492"/>
                  </a:solidFill>
                </a:ln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C04E4B78-4944-4EC4-9813-F58A1BB1E9EB}"/>
                </a:ext>
              </a:extLst>
            </p:cNvPr>
            <p:cNvSpPr txBox="1"/>
            <p:nvPr/>
          </p:nvSpPr>
          <p:spPr>
            <a:xfrm>
              <a:off x="4419600" y="3162300"/>
              <a:ext cx="7315200" cy="58477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3200" dirty="0">
                  <a:solidFill>
                    <a:schemeClr val="accent6">
                      <a:lumMod val="75000"/>
                    </a:schemeClr>
                  </a:solidFill>
                </a:rPr>
                <a:t>Integral de Convolución</a:t>
              </a:r>
            </a:p>
          </p:txBody>
        </p:sp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385D005D-4D94-4770-9353-48AEBDBF5BAF}"/>
              </a:ext>
            </a:extLst>
          </p:cNvPr>
          <p:cNvGrpSpPr/>
          <p:nvPr/>
        </p:nvGrpSpPr>
        <p:grpSpPr>
          <a:xfrm>
            <a:off x="2775857" y="4457700"/>
            <a:ext cx="7206343" cy="2398356"/>
            <a:chOff x="5181600" y="4762500"/>
            <a:chExt cx="7053943" cy="2192616"/>
          </a:xfrm>
        </p:grpSpPr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07183701-AEC9-4518-9F3C-D006E449C8F4}"/>
                </a:ext>
              </a:extLst>
            </p:cNvPr>
            <p:cNvGrpSpPr/>
            <p:nvPr/>
          </p:nvGrpSpPr>
          <p:grpSpPr>
            <a:xfrm>
              <a:off x="5181600" y="4762500"/>
              <a:ext cx="7053943" cy="2192616"/>
              <a:chOff x="5105400" y="4822368"/>
              <a:chExt cx="7053943" cy="2192616"/>
            </a:xfrm>
          </p:grpSpPr>
          <p:sp>
            <p:nvSpPr>
              <p:cNvPr id="4" name="Abrir llave 3">
                <a:extLst>
                  <a:ext uri="{FF2B5EF4-FFF2-40B4-BE49-F238E27FC236}">
                    <a16:creationId xmlns:a16="http://schemas.microsoft.com/office/drawing/2014/main" id="{53148280-ECC6-45F4-A90D-720BFF7441B7}"/>
                  </a:ext>
                </a:extLst>
              </p:cNvPr>
              <p:cNvSpPr/>
              <p:nvPr/>
            </p:nvSpPr>
            <p:spPr>
              <a:xfrm rot="16200000">
                <a:off x="8251371" y="4419598"/>
                <a:ext cx="566060" cy="1371599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9658508-6F01-4DE7-81E3-CB6102A11B45}"/>
                  </a:ext>
                </a:extLst>
              </p:cNvPr>
              <p:cNvSpPr txBox="1"/>
              <p:nvPr/>
            </p:nvSpPr>
            <p:spPr>
              <a:xfrm>
                <a:off x="5105400" y="5753100"/>
                <a:ext cx="7053943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spc="-240" dirty="0" err="1">
                    <a:solidFill>
                      <a:srgbClr val="1D617A"/>
                    </a:solidFill>
                    <a:latin typeface="Poppins Medium" panose="020B0604020202020204" charset="0"/>
                    <a:cs typeface="Poppins Medium" panose="020B0604020202020204" charset="0"/>
                  </a:rPr>
                  <a:t>respuesta</a:t>
                </a:r>
                <a:r>
                  <a:rPr lang="en-US" sz="4000" spc="-240" dirty="0">
                    <a:solidFill>
                      <a:srgbClr val="1D617A"/>
                    </a:solidFill>
                    <a:latin typeface="Poppins Medium" panose="020B0604020202020204" charset="0"/>
                    <a:cs typeface="Poppins Medium" panose="020B0604020202020204" charset="0"/>
                  </a:rPr>
                  <a:t> al </a:t>
                </a:r>
                <a:r>
                  <a:rPr lang="en-US" sz="4000" spc="-240" dirty="0" err="1">
                    <a:solidFill>
                      <a:srgbClr val="1D617A"/>
                    </a:solidFill>
                    <a:latin typeface="Poppins Medium" panose="020B0604020202020204" charset="0"/>
                    <a:cs typeface="Poppins Medium" panose="020B0604020202020204" charset="0"/>
                  </a:rPr>
                  <a:t>impulso</a:t>
                </a:r>
                <a:endParaRPr lang="en-US" sz="4000" spc="-240" dirty="0">
                  <a:solidFill>
                    <a:srgbClr val="1D617A"/>
                  </a:solidFill>
                  <a:latin typeface="Poppins Medium" panose="020B0604020202020204" charset="0"/>
                  <a:cs typeface="Poppins Medium" panose="020B0604020202020204" charset="0"/>
                </a:endParaRPr>
              </a:p>
              <a:p>
                <a:pPr algn="ctr"/>
                <a:r>
                  <a:rPr lang="en-US" sz="3600" spc="-240" dirty="0">
                    <a:solidFill>
                      <a:srgbClr val="1D617A"/>
                    </a:solidFill>
                    <a:latin typeface="Poppins Medium" panose="020B0604020202020204" charset="0"/>
                    <a:cs typeface="Poppins Medium" panose="020B0604020202020204" charset="0"/>
                  </a:rPr>
                  <a:t>¿</a:t>
                </a:r>
                <a:r>
                  <a:rPr lang="en-US" sz="3600" spc="-240" dirty="0" err="1">
                    <a:solidFill>
                      <a:srgbClr val="1D617A"/>
                    </a:solidFill>
                    <a:latin typeface="Poppins Medium" panose="020B0604020202020204" charset="0"/>
                    <a:cs typeface="Poppins Medium" panose="020B0604020202020204" charset="0"/>
                  </a:rPr>
                  <a:t>qué</a:t>
                </a:r>
                <a:r>
                  <a:rPr lang="en-US" sz="3600" spc="-240" dirty="0">
                    <a:solidFill>
                      <a:srgbClr val="1D617A"/>
                    </a:solidFill>
                    <a:latin typeface="Poppins Medium" panose="020B0604020202020204" charset="0"/>
                    <a:cs typeface="Poppins Medium" panose="020B0604020202020204" charset="0"/>
                  </a:rPr>
                  <a:t> </a:t>
                </a:r>
                <a:r>
                  <a:rPr lang="en-US" sz="3600" spc="-240" dirty="0" err="1">
                    <a:solidFill>
                      <a:srgbClr val="1D617A"/>
                    </a:solidFill>
                    <a:latin typeface="Poppins Medium" panose="020B0604020202020204" charset="0"/>
                    <a:cs typeface="Poppins Medium" panose="020B0604020202020204" charset="0"/>
                  </a:rPr>
                  <a:t>condiciones</a:t>
                </a:r>
                <a:r>
                  <a:rPr lang="en-US" sz="3600" spc="-240" dirty="0">
                    <a:solidFill>
                      <a:srgbClr val="1D617A"/>
                    </a:solidFill>
                    <a:latin typeface="Poppins Medium" panose="020B0604020202020204" charset="0"/>
                    <a:cs typeface="Poppins Medium" panose="020B0604020202020204" charset="0"/>
                  </a:rPr>
                  <a:t> debe </a:t>
                </a:r>
                <a:r>
                  <a:rPr lang="en-US" sz="3600" spc="-240" dirty="0" err="1">
                    <a:solidFill>
                      <a:srgbClr val="1D617A"/>
                    </a:solidFill>
                    <a:latin typeface="Poppins Medium" panose="020B0604020202020204" charset="0"/>
                    <a:cs typeface="Poppins Medium" panose="020B0604020202020204" charset="0"/>
                  </a:rPr>
                  <a:t>cumplir</a:t>
                </a:r>
                <a:r>
                  <a:rPr lang="en-US" sz="3600" spc="-240" dirty="0">
                    <a:solidFill>
                      <a:srgbClr val="1D617A"/>
                    </a:solidFill>
                    <a:latin typeface="Poppins Medium" panose="020B0604020202020204" charset="0"/>
                    <a:cs typeface="Poppins Medium" panose="020B0604020202020204" charset="0"/>
                  </a:rPr>
                  <a:t>?</a:t>
                </a:r>
                <a:endParaRPr lang="es-AR" sz="3600" dirty="0">
                  <a:latin typeface="Poppins Medium" panose="020B0604020202020204" charset="0"/>
                  <a:cs typeface="Poppins Medium" panose="020B0604020202020204" charset="0"/>
                </a:endParaRPr>
              </a:p>
            </p:txBody>
          </p:sp>
        </p:grp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267A2ED2-A7CF-41BB-B652-04D9B48366F9}"/>
                </a:ext>
              </a:extLst>
            </p:cNvPr>
            <p:cNvCxnSpPr>
              <a:cxnSpLocks/>
              <a:stCxn id="4" idx="1"/>
            </p:cNvCxnSpPr>
            <p:nvPr/>
          </p:nvCxnSpPr>
          <p:spPr>
            <a:xfrm>
              <a:off x="8610602" y="5328560"/>
              <a:ext cx="0" cy="152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9">
                <a:extLst>
                  <a:ext uri="{FF2B5EF4-FFF2-40B4-BE49-F238E27FC236}">
                    <a16:creationId xmlns:a16="http://schemas.microsoft.com/office/drawing/2014/main" id="{A16FF18F-1EEB-42CC-B5E7-761D88B37CFF}"/>
                  </a:ext>
                </a:extLst>
              </p:cNvPr>
              <p:cNvSpPr txBox="1"/>
              <p:nvPr/>
            </p:nvSpPr>
            <p:spPr>
              <a:xfrm>
                <a:off x="784899" y="6819900"/>
                <a:ext cx="6454101" cy="3405116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4499"/>
                  </a:lnSpc>
                </a:pP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Para que solo </a:t>
                </a:r>
                <a:r>
                  <a:rPr lang="en-US" sz="3000" dirty="0" err="1">
                    <a:solidFill>
                      <a:srgbClr val="1D617A"/>
                    </a:solidFill>
                    <a:latin typeface="Poppins Light"/>
                  </a:rPr>
                  <a:t>participen</a:t>
                </a: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 de la </a:t>
                </a:r>
                <a:r>
                  <a:rPr lang="en-US" sz="3000" dirty="0" err="1">
                    <a:solidFill>
                      <a:srgbClr val="1D617A"/>
                    </a:solidFill>
                    <a:latin typeface="Poppins Light"/>
                  </a:rPr>
                  <a:t>salida</a:t>
                </a: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 </a:t>
                </a:r>
                <a:r>
                  <a:rPr lang="en-US" sz="3000" dirty="0" err="1">
                    <a:solidFill>
                      <a:srgbClr val="1D617A"/>
                    </a:solidFill>
                    <a:latin typeface="Poppins Light"/>
                  </a:rPr>
                  <a:t>valores</a:t>
                </a: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 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AR" sz="4000" b="1" i="1" dirty="0" smtClean="0">
                        <a:solidFill>
                          <a:srgbClr val="FF0000"/>
                        </a:solidFill>
                        <a:latin typeface="Symbol" panose="05050102010706020507" pitchFamily="18" charset="2"/>
                      </a:rPr>
                      <m:t>t</m:t>
                    </m:r>
                    <m:r>
                      <a:rPr lang="es-AR" sz="4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solidFill>
                      <a:srgbClr val="FF0000"/>
                    </a:solidFill>
                    <a:latin typeface="Poppins Light"/>
                  </a:rPr>
                  <a:t>&lt;=t</a:t>
                </a: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 </a:t>
                </a:r>
              </a:p>
              <a:p>
                <a:pPr algn="ctr">
                  <a:lnSpc>
                    <a:spcPts val="4499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AR" sz="3200" i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1D617A"/>
                        </a:solidFill>
                        <a:latin typeface="Poppins Light"/>
                      </a:rPr>
                      <m:t>(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1D617A"/>
                        </a:solidFill>
                        <a:latin typeface="Poppins Light"/>
                      </a:rPr>
                      <m:t>t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1D617A"/>
                        </a:solidFill>
                        <a:latin typeface="Poppins Light"/>
                      </a:rPr>
                      <m:t>−</m:t>
                    </m:r>
                    <m:r>
                      <m:rPr>
                        <m:nor/>
                      </m:rPr>
                      <a:rPr lang="es-AR" sz="3200" b="1" i="1" dirty="0">
                        <a:solidFill>
                          <a:srgbClr val="1D617A"/>
                        </a:solidFill>
                        <a:latin typeface="Symbol" panose="05050102010706020507" pitchFamily="18" charset="2"/>
                      </a:rPr>
                      <m:t>t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1D617A"/>
                        </a:solidFill>
                        <a:latin typeface="Poppins Light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1D617A"/>
                    </a:solidFill>
                    <a:latin typeface="Poppins Light"/>
                  </a:rPr>
                  <a:t>=0  para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AR" sz="4000" b="1" i="1" dirty="0">
                        <a:solidFill>
                          <a:srgbClr val="1D617A"/>
                        </a:solidFill>
                        <a:latin typeface="Symbol" panose="05050102010706020507" pitchFamily="18" charset="2"/>
                      </a:rPr>
                      <m:t>t</m:t>
                    </m:r>
                  </m:oMath>
                </a14:m>
                <a:r>
                  <a:rPr lang="en-US" sz="3200" dirty="0">
                    <a:solidFill>
                      <a:srgbClr val="1D617A"/>
                    </a:solidFill>
                    <a:latin typeface="Poppins Light"/>
                  </a:rPr>
                  <a:t> &gt; t</a:t>
                </a: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 </a:t>
                </a:r>
              </a:p>
              <a:p>
                <a:pPr algn="ctr">
                  <a:lnSpc>
                    <a:spcPts val="4499"/>
                  </a:lnSpc>
                </a:pP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Si </a:t>
                </a:r>
                <a:r>
                  <a:rPr lang="en-US" sz="3000" dirty="0" err="1">
                    <a:solidFill>
                      <a:srgbClr val="1D617A"/>
                    </a:solidFill>
                    <a:latin typeface="Poppins Light"/>
                  </a:rPr>
                  <a:t>despejamos</a:t>
                </a: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 0&gt;t-</a:t>
                </a:r>
                <a:r>
                  <a:rPr lang="es-AR" sz="3200" b="1" dirty="0">
                    <a:solidFill>
                      <a:srgbClr val="1D617A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AR" sz="4000" b="1" i="1" dirty="0">
                        <a:solidFill>
                          <a:srgbClr val="1D617A"/>
                        </a:solidFill>
                        <a:latin typeface="Symbol" panose="05050102010706020507" pitchFamily="18" charset="2"/>
                      </a:rPr>
                      <m:t>t</m:t>
                    </m:r>
                  </m:oMath>
                </a14:m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 </a:t>
                </a:r>
              </a:p>
              <a:p>
                <a:pPr algn="ctr">
                  <a:lnSpc>
                    <a:spcPts val="4499"/>
                  </a:lnSpc>
                </a:pPr>
                <a:r>
                  <a:rPr lang="es-AR" sz="2800" dirty="0">
                    <a:solidFill>
                      <a:srgbClr val="1D617A"/>
                    </a:solidFill>
                    <a:latin typeface="Poppins Light"/>
                  </a:rPr>
                  <a:t>Luego h(t) tiene que ser nula para valores de t negativos</a:t>
                </a:r>
              </a:p>
            </p:txBody>
          </p:sp>
        </mc:Choice>
        <mc:Fallback xmlns="">
          <p:sp>
            <p:nvSpPr>
              <p:cNvPr id="51" name="TextBox 9">
                <a:extLst>
                  <a:ext uri="{FF2B5EF4-FFF2-40B4-BE49-F238E27FC236}">
                    <a16:creationId xmlns:a16="http://schemas.microsoft.com/office/drawing/2014/main" id="{A16FF18F-1EEB-42CC-B5E7-761D88B37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99" y="6819900"/>
                <a:ext cx="6454101" cy="3405116"/>
              </a:xfrm>
              <a:prstGeom prst="rect">
                <a:avLst/>
              </a:prstGeom>
              <a:blipFill>
                <a:blip r:embed="rId5"/>
                <a:stretch>
                  <a:fillRect l="-94" t="-358" r="-1794" b="-591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upo 35">
            <a:extLst>
              <a:ext uri="{FF2B5EF4-FFF2-40B4-BE49-F238E27FC236}">
                <a16:creationId xmlns:a16="http://schemas.microsoft.com/office/drawing/2014/main" id="{CB7E8C8B-9637-44DF-8065-128ECF763261}"/>
              </a:ext>
            </a:extLst>
          </p:cNvPr>
          <p:cNvGrpSpPr/>
          <p:nvPr/>
        </p:nvGrpSpPr>
        <p:grpSpPr>
          <a:xfrm>
            <a:off x="8229600" y="7548051"/>
            <a:ext cx="6934200" cy="2319849"/>
            <a:chOff x="11049000" y="7351574"/>
            <a:chExt cx="7010398" cy="2164394"/>
          </a:xfrm>
        </p:grpSpPr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2470A455-667C-4D4F-A6D9-4A385B4C9A3A}"/>
                </a:ext>
              </a:extLst>
            </p:cNvPr>
            <p:cNvSpPr txBox="1"/>
            <p:nvPr/>
          </p:nvSpPr>
          <p:spPr>
            <a:xfrm>
              <a:off x="11912454" y="7351574"/>
              <a:ext cx="6146944" cy="192392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3200" dirty="0">
                  <a:solidFill>
                    <a:schemeClr val="accent6">
                      <a:lumMod val="75000"/>
                    </a:schemeClr>
                  </a:solidFill>
                </a:rPr>
                <a:t>Para que el sistema sea causal, la respuesta al impulso debe cumplir: es:</a:t>
              </a:r>
            </a:p>
            <a:p>
              <a:pPr algn="ctr"/>
              <a:endParaRPr lang="es-AR" sz="3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uadroTexto 37">
                  <a:extLst>
                    <a:ext uri="{FF2B5EF4-FFF2-40B4-BE49-F238E27FC236}">
                      <a16:creationId xmlns:a16="http://schemas.microsoft.com/office/drawing/2014/main" id="{765C99BA-4065-42B9-9C4E-16F7430981CC}"/>
                    </a:ext>
                  </a:extLst>
                </p:cNvPr>
                <p:cNvSpPr txBox="1"/>
                <p:nvPr/>
              </p:nvSpPr>
              <p:spPr>
                <a:xfrm>
                  <a:off x="13076042" y="8338644"/>
                  <a:ext cx="3840357" cy="1177324"/>
                </a:xfrm>
                <a:prstGeom prst="rect">
                  <a:avLst/>
                </a:prstGeom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 sz="3600" b="0" i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AR" sz="3600" i="1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AR" sz="3600" b="0" i="0" smtClean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m:rPr>
                          <m:nor/>
                        </m:rPr>
                        <a:rPr lang="es-AR" sz="3600" b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AR" sz="360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</m:oMath>
                  </a14:m>
                  <a:r>
                    <a:rPr lang="es-AR" sz="3600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0   t</a:t>
                  </a:r>
                  <a:r>
                    <a:rPr lang="en-US" sz="3600" b="1" dirty="0">
                      <a:solidFill>
                        <a:srgbClr val="1D617A"/>
                      </a:solidFill>
                      <a:latin typeface="Poppins Light"/>
                    </a:rPr>
                    <a:t> </a:t>
                  </a:r>
                  <a:r>
                    <a:rPr lang="en-US" sz="4000" dirty="0">
                      <a:solidFill>
                        <a:srgbClr val="1D617A"/>
                      </a:solidFill>
                      <a:latin typeface="Poppins Light"/>
                    </a:rPr>
                    <a:t>≥</a:t>
                  </a:r>
                  <a:r>
                    <a:rPr lang="en-US" sz="3600" dirty="0">
                      <a:solidFill>
                        <a:srgbClr val="1D617A"/>
                      </a:solidFill>
                      <a:latin typeface="Poppins Light"/>
                    </a:rPr>
                    <a:t>0</a:t>
                  </a:r>
                  <a:endParaRPr lang="es-AR" sz="36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endParaRPr>
                </a:p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 sz="3600" i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AR" sz="3600" i="1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AR" sz="3600" i="0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m:rPr>
                          <m:nor/>
                        </m:rPr>
                        <a:rPr lang="es-AR" sz="360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s-AR" sz="3600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= 0   t</a:t>
                  </a:r>
                  <a14:m>
                    <m:oMath xmlns:m="http://schemas.openxmlformats.org/officeDocument/2006/math">
                      <m:r>
                        <a:rPr lang="es-AR" sz="2800" b="0" i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  <a:cs typeface="Poppins Light" panose="020B0604020202020204" charset="0"/>
                        </a:rPr>
                        <m:t> </m:t>
                      </m:r>
                      <m:r>
                        <a:rPr lang="es-AR" sz="2800" b="1" i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  <a:cs typeface="Poppins Light" panose="020B0604020202020204" charset="0"/>
                        </a:rPr>
                        <m:t>&lt;</m:t>
                      </m:r>
                      <m:r>
                        <a:rPr lang="es-AR" sz="2800" b="0" i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  <a:cs typeface="Poppins Light" panose="020B0604020202020204" charset="0"/>
                        </a:rPr>
                        <m:t> </m:t>
                      </m:r>
                    </m:oMath>
                  </a14:m>
                  <a:r>
                    <a:rPr lang="es-AR" sz="3600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0                    </a:t>
                  </a:r>
                </a:p>
              </p:txBody>
            </p:sp>
          </mc:Choice>
          <mc:Fallback xmlns="">
            <p:sp>
              <p:nvSpPr>
                <p:cNvPr id="41" name="CuadroTexto 40">
                  <a:extLst>
                    <a:ext uri="{FF2B5EF4-FFF2-40B4-BE49-F238E27FC236}">
                      <a16:creationId xmlns:a16="http://schemas.microsoft.com/office/drawing/2014/main" id="{5766F1C7-58BE-4EFA-A95F-67A8780001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76042" y="8338644"/>
                  <a:ext cx="3840357" cy="1177324"/>
                </a:xfrm>
                <a:prstGeom prst="rect">
                  <a:avLst/>
                </a:prstGeom>
                <a:blipFill>
                  <a:blip r:embed="rId8"/>
                  <a:stretch>
                    <a:fillRect t="-7109" r="-58054" b="-17536"/>
                  </a:stretch>
                </a:blip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Flecha: a la derecha 39">
              <a:extLst>
                <a:ext uri="{FF2B5EF4-FFF2-40B4-BE49-F238E27FC236}">
                  <a16:creationId xmlns:a16="http://schemas.microsoft.com/office/drawing/2014/main" id="{64C47B06-AEA3-45FB-ACF3-EF1472B8D4F9}"/>
                </a:ext>
              </a:extLst>
            </p:cNvPr>
            <p:cNvSpPr/>
            <p:nvPr/>
          </p:nvSpPr>
          <p:spPr>
            <a:xfrm>
              <a:off x="11049000" y="8392395"/>
              <a:ext cx="533400" cy="25630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sp>
        <p:nvSpPr>
          <p:cNvPr id="30" name="Bocadillo nube: nube 29">
            <a:extLst>
              <a:ext uri="{FF2B5EF4-FFF2-40B4-BE49-F238E27FC236}">
                <a16:creationId xmlns:a16="http://schemas.microsoft.com/office/drawing/2014/main" id="{7FC14F64-7110-4719-82DD-504B36CE0FDA}"/>
              </a:ext>
            </a:extLst>
          </p:cNvPr>
          <p:cNvSpPr/>
          <p:nvPr/>
        </p:nvSpPr>
        <p:spPr>
          <a:xfrm>
            <a:off x="12803778" y="2324101"/>
            <a:ext cx="5331822" cy="4441954"/>
          </a:xfrm>
          <a:prstGeom prst="cloudCallout">
            <a:avLst>
              <a:gd name="adj1" fmla="val -55074"/>
              <a:gd name="adj2" fmla="val -39425"/>
            </a:avLst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dirty="0">
                <a:solidFill>
                  <a:schemeClr val="tx1"/>
                </a:solidFill>
              </a:rPr>
              <a:t>Habíamos pensado:</a:t>
            </a:r>
          </a:p>
          <a:p>
            <a:pPr algn="ctr"/>
            <a:r>
              <a:rPr lang="es-AR" sz="3200" dirty="0">
                <a:solidFill>
                  <a:schemeClr val="tx1"/>
                </a:solidFill>
              </a:rPr>
              <a:t>La salida depende de valores de x(t) hasta t       causal</a:t>
            </a:r>
          </a:p>
          <a:p>
            <a:pPr algn="ctr"/>
            <a:r>
              <a:rPr lang="es-AR" sz="3200" dirty="0">
                <a:solidFill>
                  <a:srgbClr val="FF0000"/>
                </a:solidFill>
                <a:latin typeface="Symbol" panose="05050102010706020507" pitchFamily="18" charset="2"/>
              </a:rPr>
              <a:t>t</a:t>
            </a:r>
            <a:r>
              <a:rPr lang="es-AR" sz="3200" dirty="0">
                <a:solidFill>
                  <a:srgbClr val="FF0000"/>
                </a:solidFill>
              </a:rPr>
              <a:t>&lt;=t</a:t>
            </a:r>
            <a:r>
              <a:rPr lang="es-AR" sz="3200" dirty="0">
                <a:solidFill>
                  <a:schemeClr val="tx1"/>
                </a:solidFill>
              </a:rPr>
              <a:t>, se integra </a:t>
            </a:r>
            <a:r>
              <a:rPr lang="es-AR" sz="3200" dirty="0">
                <a:solidFill>
                  <a:schemeClr val="tx1"/>
                </a:solidFill>
                <a:latin typeface="Symbol" panose="05050102010706020507" pitchFamily="18" charset="2"/>
              </a:rPr>
              <a:t>t</a:t>
            </a:r>
            <a:r>
              <a:rPr lang="es-AR" sz="3200" dirty="0">
                <a:solidFill>
                  <a:schemeClr val="tx1"/>
                </a:solidFill>
              </a:rPr>
              <a:t> desde -</a:t>
            </a:r>
            <a:r>
              <a:rPr lang="es-AR" sz="4000" dirty="0">
                <a:solidFill>
                  <a:schemeClr val="tx1"/>
                </a:solidFill>
                <a:latin typeface="Poppins Light" panose="020B0604020202020204" charset="0"/>
                <a:cs typeface="Poppins Light" panose="020B0604020202020204" charset="0"/>
              </a:rPr>
              <a:t>∞</a:t>
            </a:r>
            <a:r>
              <a:rPr lang="es-AR" sz="3200" dirty="0">
                <a:solidFill>
                  <a:schemeClr val="tx1"/>
                </a:solidFill>
              </a:rPr>
              <a:t> hasta </a:t>
            </a:r>
            <a:r>
              <a:rPr lang="es-AR" sz="3200" dirty="0">
                <a:solidFill>
                  <a:srgbClr val="FF0000"/>
                </a:solidFill>
              </a:rPr>
              <a:t>t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89303261-8213-4BFC-AD2F-4417019BB81D}"/>
              </a:ext>
            </a:extLst>
          </p:cNvPr>
          <p:cNvSpPr/>
          <p:nvPr/>
        </p:nvSpPr>
        <p:spPr>
          <a:xfrm>
            <a:off x="15087600" y="4533900"/>
            <a:ext cx="487678" cy="227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3392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9144000" y="6754969"/>
            <a:ext cx="3841488" cy="4549463"/>
            <a:chOff x="0" y="0"/>
            <a:chExt cx="5121985" cy="6065950"/>
          </a:xfrm>
        </p:grpSpPr>
        <p:grpSp>
          <p:nvGrpSpPr>
            <p:cNvPr id="4" name="Group 4"/>
            <p:cNvGrpSpPr/>
            <p:nvPr/>
          </p:nvGrpSpPr>
          <p:grpSpPr>
            <a:xfrm rot="-2700000">
              <a:off x="900397" y="1276790"/>
              <a:ext cx="4278603" cy="1610992"/>
              <a:chOff x="0" y="0"/>
              <a:chExt cx="1079350" cy="4064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6" name="Group 6"/>
            <p:cNvGrpSpPr/>
            <p:nvPr/>
          </p:nvGrpSpPr>
          <p:grpSpPr>
            <a:xfrm rot="-2700000">
              <a:off x="-105377" y="3061412"/>
              <a:ext cx="4608838" cy="1610992"/>
              <a:chOff x="0" y="0"/>
              <a:chExt cx="1162657" cy="4064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8" name="Group 8"/>
          <p:cNvGrpSpPr/>
          <p:nvPr/>
        </p:nvGrpSpPr>
        <p:grpSpPr>
          <a:xfrm>
            <a:off x="16113342" y="-432445"/>
            <a:ext cx="3120591" cy="3884316"/>
            <a:chOff x="0" y="0"/>
            <a:chExt cx="4160788" cy="5179088"/>
          </a:xfrm>
        </p:grpSpPr>
        <p:grpSp>
          <p:nvGrpSpPr>
            <p:cNvPr id="9" name="Group 9"/>
            <p:cNvGrpSpPr/>
            <p:nvPr/>
          </p:nvGrpSpPr>
          <p:grpSpPr>
            <a:xfrm rot="-2700000">
              <a:off x="24979" y="2346691"/>
              <a:ext cx="3920329" cy="1694505"/>
              <a:chOff x="0" y="0"/>
              <a:chExt cx="940228" cy="4064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7780" y="22860"/>
                <a:ext cx="91482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14828" h="360680">
                    <a:moveTo>
                      <a:pt x="914828" y="180340"/>
                    </a:moveTo>
                    <a:cubicBezTo>
                      <a:pt x="914828" y="81280"/>
                      <a:pt x="834818" y="0"/>
                      <a:pt x="73448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4488" y="360680"/>
                    </a:lnTo>
                    <a:cubicBezTo>
                      <a:pt x="833548" y="360680"/>
                      <a:pt x="914828" y="279400"/>
                      <a:pt x="914828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 rot="-2700000">
              <a:off x="480843" y="1027974"/>
              <a:ext cx="3609436" cy="1694505"/>
              <a:chOff x="0" y="0"/>
              <a:chExt cx="865665" cy="4064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7780" y="22860"/>
                <a:ext cx="84026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40266" h="360680">
                    <a:moveTo>
                      <a:pt x="840266" y="180340"/>
                    </a:moveTo>
                    <a:cubicBezTo>
                      <a:pt x="840266" y="81280"/>
                      <a:pt x="760256" y="0"/>
                      <a:pt x="65992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59925" y="360680"/>
                    </a:lnTo>
                    <a:cubicBezTo>
                      <a:pt x="758985" y="360680"/>
                      <a:pt x="840265" y="279400"/>
                      <a:pt x="840265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grpSp>
        <p:nvGrpSpPr>
          <p:cNvPr id="13" name="Group 13"/>
          <p:cNvGrpSpPr/>
          <p:nvPr/>
        </p:nvGrpSpPr>
        <p:grpSpPr>
          <a:xfrm>
            <a:off x="-3533562" y="-2632035"/>
            <a:ext cx="10908612" cy="12919035"/>
            <a:chOff x="0" y="0"/>
            <a:chExt cx="14544816" cy="17225380"/>
          </a:xfrm>
        </p:grpSpPr>
        <p:grpSp>
          <p:nvGrpSpPr>
            <p:cNvPr id="14" name="Group 14"/>
            <p:cNvGrpSpPr/>
            <p:nvPr/>
          </p:nvGrpSpPr>
          <p:grpSpPr>
            <a:xfrm rot="-2700000">
              <a:off x="2556842" y="3625680"/>
              <a:ext cx="12149878" cy="4574709"/>
              <a:chOff x="0" y="0"/>
              <a:chExt cx="1079350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>
                  <a:alpha val="14901"/>
                </a:srgbClr>
              </a:solidFill>
            </p:spPr>
          </p:sp>
        </p:grpSp>
        <p:grpSp>
          <p:nvGrpSpPr>
            <p:cNvPr id="16" name="Group 16"/>
            <p:cNvGrpSpPr/>
            <p:nvPr/>
          </p:nvGrpSpPr>
          <p:grpSpPr>
            <a:xfrm rot="-2700000">
              <a:off x="-299237" y="8693441"/>
              <a:ext cx="13087643" cy="4574709"/>
              <a:chOff x="0" y="0"/>
              <a:chExt cx="1162657" cy="4064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>
                  <a:alpha val="14901"/>
                </a:srgbClr>
              </a:solidFill>
            </p:spPr>
          </p:sp>
        </p:grpSp>
      </p:grpSp>
      <p:sp>
        <p:nvSpPr>
          <p:cNvPr id="20" name="TextBox 20"/>
          <p:cNvSpPr txBox="1"/>
          <p:nvPr/>
        </p:nvSpPr>
        <p:spPr>
          <a:xfrm>
            <a:off x="5562600" y="3362006"/>
            <a:ext cx="10204402" cy="709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en-US" sz="7200" b="1" dirty="0">
                <a:solidFill>
                  <a:srgbClr val="1D617A"/>
                </a:solidFill>
                <a:latin typeface="Poppins Light"/>
              </a:rPr>
              <a:t>¡MUCHAS GRACIAS!</a:t>
            </a:r>
            <a:endParaRPr lang="en-US" sz="7200" b="1" i="0" dirty="0">
              <a:solidFill>
                <a:srgbClr val="1D617A"/>
              </a:solidFill>
              <a:latin typeface="Poppins Light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1558A13-3271-4D67-8405-1E4548E155CC}"/>
              </a:ext>
            </a:extLst>
          </p:cNvPr>
          <p:cNvSpPr txBox="1"/>
          <p:nvPr/>
        </p:nvSpPr>
        <p:spPr>
          <a:xfrm>
            <a:off x="7010400" y="4305300"/>
            <a:ext cx="100431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3600" b="1" dirty="0">
              <a:solidFill>
                <a:srgbClr val="1D617A"/>
              </a:solidFill>
              <a:latin typeface="Poppins Light"/>
            </a:endParaRPr>
          </a:p>
          <a:p>
            <a:endParaRPr lang="es-AR" sz="3600" b="1" dirty="0">
              <a:solidFill>
                <a:srgbClr val="1D617A"/>
              </a:solidFill>
              <a:latin typeface="Poppins Light"/>
            </a:endParaRPr>
          </a:p>
          <a:p>
            <a:r>
              <a:rPr lang="es-AR" sz="3600" b="1" dirty="0" err="1">
                <a:solidFill>
                  <a:srgbClr val="1D617A"/>
                </a:solidFill>
                <a:latin typeface="Poppins Light"/>
              </a:rPr>
              <a:t>Ingresá</a:t>
            </a:r>
            <a:r>
              <a:rPr lang="es-AR" sz="3600" b="1" dirty="0">
                <a:solidFill>
                  <a:srgbClr val="1D617A"/>
                </a:solidFill>
                <a:latin typeface="Poppins Light"/>
              </a:rPr>
              <a:t> al foro, </a:t>
            </a:r>
            <a:r>
              <a:rPr lang="es-AR" sz="3600" b="1" dirty="0" err="1">
                <a:solidFill>
                  <a:srgbClr val="1D617A"/>
                </a:solidFill>
                <a:latin typeface="Poppins Light"/>
              </a:rPr>
              <a:t>realizá</a:t>
            </a:r>
            <a:r>
              <a:rPr lang="es-AR" sz="3600" b="1">
                <a:solidFill>
                  <a:srgbClr val="1D617A"/>
                </a:solidFill>
                <a:latin typeface="Poppins Light"/>
              </a:rPr>
              <a:t> tus </a:t>
            </a:r>
            <a:r>
              <a:rPr lang="es-AR" sz="3600" b="1" dirty="0">
                <a:solidFill>
                  <a:srgbClr val="1D617A"/>
                </a:solidFill>
                <a:latin typeface="Poppins Light"/>
              </a:rPr>
              <a:t>preguntas, estaremos respondiendo todos los profesores.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D9D9D656-87FA-4C12-9F88-DDCB559BC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9228" y1="16517" x2="49228" y2="16517"/>
                        <a14:foregroundMark x1="61235" y1="5925" x2="61235" y2="5925"/>
                        <a14:foregroundMark x1="64494" y1="87253" x2="64494" y2="87253"/>
                        <a14:foregroundMark x1="30189" y1="68761" x2="30189" y2="68761"/>
                        <a14:foregroundMark x1="28302" y1="68223" x2="28302" y2="68223"/>
                        <a14:foregroundMark x1="26415" y1="67325" x2="26415" y2="673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28129" y="4305300"/>
            <a:ext cx="4925071" cy="4705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218409" y="3865346"/>
            <a:ext cx="6462782" cy="7822414"/>
            <a:chOff x="0" y="0"/>
            <a:chExt cx="8617043" cy="10429885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-237730" y="4574446"/>
              <a:ext cx="9092504" cy="3093835"/>
              <a:chOff x="0" y="0"/>
              <a:chExt cx="1194373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168973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68973" h="360680">
                    <a:moveTo>
                      <a:pt x="1168973" y="180340"/>
                    </a:moveTo>
                    <a:cubicBezTo>
                      <a:pt x="1168973" y="81280"/>
                      <a:pt x="1088963" y="0"/>
                      <a:pt x="988633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88633" y="360680"/>
                    </a:lnTo>
                    <a:cubicBezTo>
                      <a:pt x="1087693" y="360680"/>
                      <a:pt x="1168973" y="279400"/>
                      <a:pt x="1168973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1422354" y="2073974"/>
              <a:ext cx="7147594" cy="3093835"/>
              <a:chOff x="0" y="0"/>
              <a:chExt cx="938894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913494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13494" h="360680">
                    <a:moveTo>
                      <a:pt x="913494" y="180340"/>
                    </a:moveTo>
                    <a:cubicBezTo>
                      <a:pt x="913494" y="81280"/>
                      <a:pt x="833484" y="0"/>
                      <a:pt x="733154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3154" y="360680"/>
                    </a:lnTo>
                    <a:cubicBezTo>
                      <a:pt x="832214" y="360680"/>
                      <a:pt x="913494" y="279400"/>
                      <a:pt x="913494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2438400" y="2857500"/>
            <a:ext cx="13530005" cy="7642859"/>
            <a:chOff x="0" y="125730"/>
            <a:chExt cx="17856467" cy="8461709"/>
          </a:xfrm>
        </p:grpSpPr>
        <p:sp>
          <p:nvSpPr>
            <p:cNvPr id="8" name="TextBox 8"/>
            <p:cNvSpPr txBox="1"/>
            <p:nvPr/>
          </p:nvSpPr>
          <p:spPr>
            <a:xfrm>
              <a:off x="0" y="1862270"/>
              <a:ext cx="17018533" cy="8131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00"/>
                </a:lnSpc>
              </a:pPr>
              <a:endParaRPr lang="en-US" sz="4000" b="0" i="1" spc="280" dirty="0">
                <a:solidFill>
                  <a:srgbClr val="61C2A2"/>
                </a:solidFill>
                <a:latin typeface="Poppins Bold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174535" y="1559439"/>
              <a:ext cx="14605533" cy="7028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99"/>
                </a:lnSpc>
              </a:pP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Unidad 2  SLIT –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Convolución</a:t>
              </a: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marL="457200" indent="-457200">
                <a:lnSpc>
                  <a:spcPts val="4499"/>
                </a:lnSpc>
                <a:buFont typeface="Arial" panose="020B0604020202020204" pitchFamily="34" charset="0"/>
                <a:buChar char="•"/>
              </a:pP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Propiedades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de la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Convolución</a:t>
              </a: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marL="457200" indent="-457200">
                <a:lnSpc>
                  <a:spcPts val="4499"/>
                </a:lnSpc>
                <a:buFont typeface="Arial" panose="020B0604020202020204" pitchFamily="34" charset="0"/>
                <a:buChar char="•"/>
              </a:pP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Elemento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neutro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de la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Convolución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>
                  <a:solidFill>
                    <a:srgbClr val="1D617A"/>
                  </a:solidFill>
                  <a:latin typeface="Symbol" panose="05050102010706020507" pitchFamily="18" charset="2"/>
                </a:rPr>
                <a:t>d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(t)</a:t>
              </a:r>
            </a:p>
            <a:p>
              <a:pPr marL="457200" indent="-457200">
                <a:lnSpc>
                  <a:spcPts val="4499"/>
                </a:lnSpc>
                <a:buFont typeface="Arial" panose="020B0604020202020204" pitchFamily="34" charset="0"/>
                <a:buChar char="•"/>
              </a:pP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Condiciones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que debe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cumplir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la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respuesta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al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impulso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h(t) de un Sistema LIT, para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cumplir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con las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propiedades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de:</a:t>
              </a:r>
            </a:p>
            <a:p>
              <a:pPr marL="1371600" lvl="2" indent="-457200">
                <a:lnSpc>
                  <a:spcPts val="4499"/>
                </a:lnSpc>
                <a:buFont typeface="Arial" panose="020B0604020202020204" pitchFamily="34" charset="0"/>
                <a:buChar char="•"/>
              </a:pP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No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poseer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memoria</a:t>
              </a: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marL="1371600" lvl="2" indent="-457200">
                <a:lnSpc>
                  <a:spcPts val="4499"/>
                </a:lnSpc>
                <a:buFont typeface="Arial" panose="020B0604020202020204" pitchFamily="34" charset="0"/>
                <a:buChar char="•"/>
              </a:pP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Ser Invertible</a:t>
              </a:r>
            </a:p>
            <a:p>
              <a:pPr marL="1371600" lvl="2" indent="-457200">
                <a:lnSpc>
                  <a:spcPts val="4499"/>
                </a:lnSpc>
                <a:buFont typeface="Arial" panose="020B0604020202020204" pitchFamily="34" charset="0"/>
                <a:buChar char="•"/>
              </a:pP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Ser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Estable</a:t>
              </a: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marL="1371600" lvl="2" indent="-457200">
                <a:lnSpc>
                  <a:spcPts val="4499"/>
                </a:lnSpc>
                <a:buFont typeface="Arial" panose="020B0604020202020204" pitchFamily="34" charset="0"/>
                <a:buChar char="•"/>
              </a:pP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Ser Causal</a:t>
              </a:r>
            </a:p>
            <a:p>
              <a:pPr>
                <a:lnSpc>
                  <a:spcPts val="4499"/>
                </a:lnSpc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21261" y="125730"/>
              <a:ext cx="17735206" cy="127781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8800"/>
                </a:lnSpc>
              </a:pPr>
              <a:r>
                <a:rPr lang="en-US" sz="8000" b="1" i="1" spc="-240" dirty="0">
                  <a:solidFill>
                    <a:srgbClr val="1D617A"/>
                  </a:solidFill>
                  <a:latin typeface="Poppins Bold"/>
                </a:rPr>
                <a:t>CONTENIDOS PRINCIPALES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1193738" y="-931767"/>
            <a:ext cx="3955788" cy="4663763"/>
            <a:chOff x="0" y="0"/>
            <a:chExt cx="5274385" cy="6218350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sp>
        <p:nvSpPr>
          <p:cNvPr id="17" name="TextBox 10">
            <a:extLst>
              <a:ext uri="{FF2B5EF4-FFF2-40B4-BE49-F238E27FC236}">
                <a16:creationId xmlns:a16="http://schemas.microsoft.com/office/drawing/2014/main" id="{359A1B64-18E1-431E-9752-7B014C4E94A2}"/>
              </a:ext>
            </a:extLst>
          </p:cNvPr>
          <p:cNvSpPr txBox="1"/>
          <p:nvPr/>
        </p:nvSpPr>
        <p:spPr>
          <a:xfrm>
            <a:off x="2743200" y="342900"/>
            <a:ext cx="13347125" cy="22570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6000" b="1" i="1" spc="-240" dirty="0" err="1">
                <a:solidFill>
                  <a:srgbClr val="FFC492"/>
                </a:solidFill>
                <a:latin typeface="Poppins Bold"/>
              </a:rPr>
              <a:t>Importante</a:t>
            </a:r>
            <a:r>
              <a:rPr lang="en-US" sz="6000" b="1" i="1" spc="-240" dirty="0">
                <a:solidFill>
                  <a:srgbClr val="FFC492"/>
                </a:solidFill>
                <a:latin typeface="Poppins Bold"/>
              </a:rPr>
              <a:t>: </a:t>
            </a:r>
            <a:r>
              <a:rPr lang="en-US" sz="6000" b="1" i="1" spc="-240" dirty="0" err="1">
                <a:solidFill>
                  <a:srgbClr val="FFC492"/>
                </a:solidFill>
                <a:latin typeface="Poppins Bold"/>
              </a:rPr>
              <a:t>Mirar</a:t>
            </a:r>
            <a:r>
              <a:rPr lang="en-US" sz="6000" b="1" i="1" spc="-240" dirty="0">
                <a:solidFill>
                  <a:srgbClr val="FFC492"/>
                </a:solidFill>
                <a:latin typeface="Poppins Bold"/>
              </a:rPr>
              <a:t> </a:t>
            </a:r>
            <a:r>
              <a:rPr lang="en-US" sz="6000" b="1" i="1" spc="-240" dirty="0" err="1">
                <a:solidFill>
                  <a:srgbClr val="FFC492"/>
                </a:solidFill>
                <a:latin typeface="Poppins Bold"/>
              </a:rPr>
              <a:t>en</a:t>
            </a:r>
            <a:r>
              <a:rPr lang="en-US" sz="6000" b="1" i="1" spc="-240" dirty="0">
                <a:solidFill>
                  <a:srgbClr val="FFC492"/>
                </a:solidFill>
                <a:latin typeface="Poppins Bold"/>
              </a:rPr>
              <a:t> modo </a:t>
            </a:r>
            <a:r>
              <a:rPr lang="en-US" sz="6000" b="1" i="1" spc="-240" dirty="0" err="1">
                <a:solidFill>
                  <a:srgbClr val="FFC492"/>
                </a:solidFill>
                <a:latin typeface="Poppins Bold"/>
              </a:rPr>
              <a:t>presentación</a:t>
            </a:r>
            <a:endParaRPr lang="en-US" sz="6000" b="1" i="1" spc="-240" dirty="0">
              <a:solidFill>
                <a:srgbClr val="FFC492"/>
              </a:solidFill>
              <a:latin typeface="Poppins Bold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F4F14F03-1FEB-4CB1-8B52-5EAD05C410B2}"/>
                  </a:ext>
                </a:extLst>
              </p:cNvPr>
              <p:cNvSpPr txBox="1"/>
              <p:nvPr/>
            </p:nvSpPr>
            <p:spPr>
              <a:xfrm>
                <a:off x="1455262" y="7122484"/>
                <a:ext cx="7315200" cy="2212016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AR" sz="32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</a:t>
                </a:r>
                <a:r>
                  <a:rPr lang="es-AR" sz="44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        ∞</a:t>
                </a:r>
                <a:endParaRPr lang="es-AR" sz="4400" i="1" dirty="0">
                  <a:solidFill>
                    <a:srgbClr val="1D617A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AR" sz="4400" b="0" i="1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s-AR" sz="4400" i="1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4400" i="1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AR" sz="4400" i="1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AR" sz="44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∫   </a:t>
                </a:r>
                <a14:m>
                  <m:oMath xmlns:m="http://schemas.openxmlformats.org/officeDocument/2006/math">
                    <m:r>
                      <a:rPr lang="es-AR" sz="4400" i="1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s-AR" sz="4400" i="1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s-AR" sz="4400" b="1" i="1" dirty="0">
                            <a:solidFill>
                              <a:srgbClr val="1D617A"/>
                            </a:solidFill>
                            <a:latin typeface="Symbol" panose="05050102010706020507" pitchFamily="18" charset="2"/>
                          </a:rPr>
                          <m:t>t</m:t>
                        </m:r>
                      </m:e>
                    </m:d>
                    <m:r>
                      <m:rPr>
                        <m:nor/>
                      </m:rPr>
                      <a:rPr lang="es-AR" sz="4400" b="0" i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 .</m:t>
                    </m:r>
                    <m:r>
                      <a:rPr lang="es-AR" sz="4400" b="0" i="1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sz="4400" dirty="0">
                        <a:solidFill>
                          <a:srgbClr val="1D617A"/>
                        </a:solidFill>
                        <a:latin typeface="Poppins Light"/>
                      </a:rPr>
                      <m:t>(</m:t>
                    </m:r>
                    <m:r>
                      <m:rPr>
                        <m:nor/>
                      </m:rPr>
                      <a:rPr lang="en-US" sz="4400" dirty="0">
                        <a:solidFill>
                          <a:srgbClr val="1D617A"/>
                        </a:solidFill>
                        <a:latin typeface="Poppins Light"/>
                      </a:rPr>
                      <m:t>t</m:t>
                    </m:r>
                    <m:r>
                      <m:rPr>
                        <m:nor/>
                      </m:rPr>
                      <a:rPr lang="en-US" sz="4400" dirty="0">
                        <a:solidFill>
                          <a:srgbClr val="1D617A"/>
                        </a:solidFill>
                        <a:latin typeface="Poppins Light"/>
                      </a:rPr>
                      <m:t>−</m:t>
                    </m:r>
                    <m:r>
                      <m:rPr>
                        <m:nor/>
                      </m:rPr>
                      <a:rPr lang="es-AR" sz="4400" b="1" i="1" dirty="0">
                        <a:solidFill>
                          <a:srgbClr val="1D617A"/>
                        </a:solidFill>
                        <a:latin typeface="Symbol" panose="05050102010706020507" pitchFamily="18" charset="2"/>
                      </a:rPr>
                      <m:t>t</m:t>
                    </m:r>
                    <m:r>
                      <m:rPr>
                        <m:nor/>
                      </m:rPr>
                      <a:rPr lang="en-US" sz="4400" dirty="0">
                        <a:solidFill>
                          <a:srgbClr val="1D617A"/>
                        </a:solidFill>
                        <a:latin typeface="Poppins Light"/>
                      </a:rPr>
                      <m:t>)</m:t>
                    </m:r>
                    <m:r>
                      <a:rPr lang="es-AR" sz="4400" b="0" i="1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m:rPr>
                        <m:nor/>
                      </m:rPr>
                      <a:rPr lang="es-AR" sz="4400" b="1" i="1" dirty="0">
                        <a:solidFill>
                          <a:srgbClr val="1D617A"/>
                        </a:solidFill>
                        <a:latin typeface="Symbol" panose="05050102010706020507" pitchFamily="18" charset="2"/>
                      </a:rPr>
                      <m:t>t</m:t>
                    </m:r>
                  </m:oMath>
                </a14:m>
                <a:endParaRPr lang="es-AR" sz="4400" dirty="0">
                  <a:solidFill>
                    <a:srgbClr val="1D617A"/>
                  </a:solidFill>
                  <a:latin typeface="Poppins Light" panose="020B0604020202020204" charset="0"/>
                </a:endParaRPr>
              </a:p>
              <a:p>
                <a:r>
                  <a:rPr lang="es-AR" sz="44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       -∞</a:t>
                </a:r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F4F14F03-1FEB-4CB1-8B52-5EAD05C41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262" y="7122484"/>
                <a:ext cx="7315200" cy="2212016"/>
              </a:xfrm>
              <a:prstGeom prst="rect">
                <a:avLst/>
              </a:prstGeom>
              <a:blipFill>
                <a:blip r:embed="rId2"/>
                <a:stretch>
                  <a:fillRect t="-3815" b="-11444"/>
                </a:stretch>
              </a:blipFill>
              <a:ln/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9"/>
          <p:cNvSpPr txBox="1"/>
          <p:nvPr/>
        </p:nvSpPr>
        <p:spPr>
          <a:xfrm>
            <a:off x="2286000" y="3499619"/>
            <a:ext cx="1264920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99"/>
              </a:lnSpc>
            </a:pPr>
            <a:r>
              <a:rPr lang="en-US" sz="3000" dirty="0">
                <a:solidFill>
                  <a:srgbClr val="1D617A"/>
                </a:solidFill>
                <a:latin typeface="Poppins Light"/>
              </a:rPr>
              <a:t> y(t) = x(t) * h(t)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362202" y="723900"/>
            <a:ext cx="14935198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b="1" i="1" spc="-240" dirty="0">
                <a:solidFill>
                  <a:srgbClr val="1D617A"/>
                </a:solidFill>
                <a:latin typeface="Poppins Bold"/>
              </a:rPr>
              <a:t>Unidad 2     . </a:t>
            </a:r>
            <a:r>
              <a:rPr lang="en-US" sz="4000" b="1" i="1" spc="-240" dirty="0" err="1">
                <a:solidFill>
                  <a:srgbClr val="1D617A"/>
                </a:solidFill>
                <a:latin typeface="Poppins Bold"/>
              </a:rPr>
              <a:t>Propiedades</a:t>
            </a:r>
            <a:r>
              <a:rPr lang="en-US" sz="4000" b="1" i="1" spc="-240" dirty="0">
                <a:solidFill>
                  <a:srgbClr val="1D617A"/>
                </a:solidFill>
                <a:latin typeface="Poppins Bold"/>
              </a:rPr>
              <a:t> de la </a:t>
            </a:r>
            <a:r>
              <a:rPr lang="en-US" sz="4000" b="1" i="1" spc="-240" dirty="0" err="1">
                <a:solidFill>
                  <a:srgbClr val="1D617A"/>
                </a:solidFill>
                <a:latin typeface="Poppins Bold"/>
              </a:rPr>
              <a:t>Convolución</a:t>
            </a:r>
            <a:endParaRPr lang="en-US" sz="8000" b="1" i="1" spc="-240" dirty="0">
              <a:solidFill>
                <a:srgbClr val="1D617A"/>
              </a:solidFill>
              <a:latin typeface="Poppins Bold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-1193738" y="-931767"/>
            <a:ext cx="3955788" cy="4663763"/>
            <a:chOff x="0" y="0"/>
            <a:chExt cx="5274385" cy="6218350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sp>
        <p:nvSpPr>
          <p:cNvPr id="36" name="TextBox 9">
            <a:extLst>
              <a:ext uri="{FF2B5EF4-FFF2-40B4-BE49-F238E27FC236}">
                <a16:creationId xmlns:a16="http://schemas.microsoft.com/office/drawing/2014/main" id="{BFD7C2FB-2D44-440C-8994-19E6556B43B9}"/>
              </a:ext>
            </a:extLst>
          </p:cNvPr>
          <p:cNvSpPr txBox="1"/>
          <p:nvPr/>
        </p:nvSpPr>
        <p:spPr>
          <a:xfrm>
            <a:off x="1828800" y="2575601"/>
            <a:ext cx="14935198" cy="5866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99"/>
              </a:lnSpc>
            </a:pP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4000" dirty="0">
                <a:solidFill>
                  <a:srgbClr val="1D617A"/>
                </a:solidFill>
                <a:latin typeface="Poppins Light"/>
              </a:rPr>
              <a:t>a.  La </a:t>
            </a:r>
            <a:r>
              <a:rPr lang="en-US" sz="4000" dirty="0" err="1">
                <a:solidFill>
                  <a:srgbClr val="1D617A"/>
                </a:solidFill>
                <a:latin typeface="Poppins Light"/>
              </a:rPr>
              <a:t>Convolución</a:t>
            </a:r>
            <a:r>
              <a:rPr lang="en-US" sz="4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4000" dirty="0" err="1">
                <a:solidFill>
                  <a:srgbClr val="1D617A"/>
                </a:solidFill>
                <a:latin typeface="Poppins Light"/>
              </a:rPr>
              <a:t>goza</a:t>
            </a:r>
            <a:r>
              <a:rPr lang="en-US" sz="4000" dirty="0">
                <a:solidFill>
                  <a:srgbClr val="1D617A"/>
                </a:solidFill>
                <a:latin typeface="Poppins Light"/>
              </a:rPr>
              <a:t> de la </a:t>
            </a:r>
            <a:r>
              <a:rPr lang="en-US" sz="4000" b="1" dirty="0" err="1">
                <a:solidFill>
                  <a:srgbClr val="1D617A"/>
                </a:solidFill>
                <a:latin typeface="Poppins Light"/>
              </a:rPr>
              <a:t>Propiedad</a:t>
            </a:r>
            <a:r>
              <a:rPr lang="en-US" sz="4000" b="1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4000" b="1" dirty="0" err="1">
                <a:solidFill>
                  <a:srgbClr val="1D617A"/>
                </a:solidFill>
                <a:latin typeface="Poppins Light"/>
              </a:rPr>
              <a:t>Conmutativa</a:t>
            </a:r>
            <a:endParaRPr lang="en-US" sz="4000" b="1" dirty="0">
              <a:solidFill>
                <a:srgbClr val="1D617A"/>
              </a:solidFill>
              <a:latin typeface="Poppins Light"/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id="{50FDE844-CA2C-4DA8-9A38-7365BF554737}"/>
              </a:ext>
            </a:extLst>
          </p:cNvPr>
          <p:cNvSpPr txBox="1"/>
          <p:nvPr/>
        </p:nvSpPr>
        <p:spPr>
          <a:xfrm>
            <a:off x="11125200" y="3467100"/>
            <a:ext cx="365760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99"/>
              </a:lnSpc>
            </a:pPr>
            <a:r>
              <a:rPr lang="en-US" sz="3000" dirty="0">
                <a:solidFill>
                  <a:srgbClr val="1D617A"/>
                </a:solidFill>
                <a:latin typeface="Poppins Light"/>
              </a:rPr>
              <a:t> y(t) = h(t) * x(t)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5B3DB7FE-706B-443B-9186-F60A3EDCB6C4}"/>
                  </a:ext>
                </a:extLst>
              </p:cNvPr>
              <p:cNvSpPr txBox="1"/>
              <p:nvPr/>
            </p:nvSpPr>
            <p:spPr>
              <a:xfrm>
                <a:off x="10210800" y="7122484"/>
                <a:ext cx="7315200" cy="2212016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AR" sz="32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</a:t>
                </a:r>
                <a:r>
                  <a:rPr lang="es-AR" sz="44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        ∞</a:t>
                </a:r>
                <a:endParaRPr lang="es-AR" sz="4400" i="1" dirty="0">
                  <a:solidFill>
                    <a:srgbClr val="1D617A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AR" sz="4400" b="0" i="1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s-AR" sz="4400" i="1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4400" i="1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AR" sz="4400" i="1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AR" sz="44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∫   </a:t>
                </a:r>
                <a14:m>
                  <m:oMath xmlns:m="http://schemas.openxmlformats.org/officeDocument/2006/math">
                    <m:r>
                      <a:rPr lang="es-AR" sz="4400" b="0" i="1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AR" sz="4400" i="1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s-AR" sz="4400" b="1" i="1" dirty="0">
                            <a:solidFill>
                              <a:srgbClr val="1D617A"/>
                            </a:solidFill>
                            <a:latin typeface="Symbol" panose="05050102010706020507" pitchFamily="18" charset="2"/>
                          </a:rPr>
                          <m:t>t</m:t>
                        </m:r>
                      </m:e>
                    </m:d>
                    <m:r>
                      <m:rPr>
                        <m:nor/>
                      </m:rPr>
                      <a:rPr lang="es-AR" sz="4400" b="0" i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 .</m:t>
                    </m:r>
                    <m:r>
                      <a:rPr lang="es-AR" sz="4400" b="0" i="1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en-US" sz="4400" dirty="0">
                        <a:solidFill>
                          <a:srgbClr val="1D617A"/>
                        </a:solidFill>
                        <a:latin typeface="Poppins Light"/>
                      </a:rPr>
                      <m:t>(</m:t>
                    </m:r>
                    <m:r>
                      <m:rPr>
                        <m:nor/>
                      </m:rPr>
                      <a:rPr lang="en-US" sz="4400" dirty="0">
                        <a:solidFill>
                          <a:srgbClr val="1D617A"/>
                        </a:solidFill>
                        <a:latin typeface="Poppins Light"/>
                      </a:rPr>
                      <m:t>t</m:t>
                    </m:r>
                    <m:r>
                      <m:rPr>
                        <m:nor/>
                      </m:rPr>
                      <a:rPr lang="en-US" sz="4400" dirty="0">
                        <a:solidFill>
                          <a:srgbClr val="1D617A"/>
                        </a:solidFill>
                        <a:latin typeface="Poppins Light"/>
                      </a:rPr>
                      <m:t>−</m:t>
                    </m:r>
                    <m:r>
                      <m:rPr>
                        <m:nor/>
                      </m:rPr>
                      <a:rPr lang="es-AR" sz="4400" b="1" i="1" dirty="0">
                        <a:solidFill>
                          <a:srgbClr val="1D617A"/>
                        </a:solidFill>
                        <a:latin typeface="Symbol" panose="05050102010706020507" pitchFamily="18" charset="2"/>
                      </a:rPr>
                      <m:t>t</m:t>
                    </m:r>
                    <m:r>
                      <m:rPr>
                        <m:nor/>
                      </m:rPr>
                      <a:rPr lang="en-US" sz="4400" dirty="0">
                        <a:solidFill>
                          <a:srgbClr val="1D617A"/>
                        </a:solidFill>
                        <a:latin typeface="Poppins Light"/>
                      </a:rPr>
                      <m:t>)</m:t>
                    </m:r>
                    <m:r>
                      <a:rPr lang="es-AR" sz="4400" b="0" i="1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m:rPr>
                        <m:nor/>
                      </m:rPr>
                      <a:rPr lang="es-AR" sz="4400" b="1" i="1" dirty="0">
                        <a:solidFill>
                          <a:srgbClr val="1D617A"/>
                        </a:solidFill>
                        <a:latin typeface="Symbol" panose="05050102010706020507" pitchFamily="18" charset="2"/>
                      </a:rPr>
                      <m:t>t</m:t>
                    </m:r>
                  </m:oMath>
                </a14:m>
                <a:endParaRPr lang="es-AR" sz="4400" dirty="0">
                  <a:solidFill>
                    <a:srgbClr val="1D617A"/>
                  </a:solidFill>
                  <a:latin typeface="Poppins Light" panose="020B0604020202020204" charset="0"/>
                </a:endParaRPr>
              </a:p>
              <a:p>
                <a:r>
                  <a:rPr lang="es-AR" sz="44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       -∞</a:t>
                </a:r>
              </a:p>
            </p:txBody>
          </p:sp>
        </mc:Choice>
        <mc:Fallback xmlns="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5B3DB7FE-706B-443B-9186-F60A3EDCB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800" y="7122484"/>
                <a:ext cx="7315200" cy="2212016"/>
              </a:xfrm>
              <a:prstGeom prst="rect">
                <a:avLst/>
              </a:prstGeom>
              <a:blipFill>
                <a:blip r:embed="rId3"/>
                <a:stretch>
                  <a:fillRect t="-3815" b="-11444"/>
                </a:stretch>
              </a:blipFill>
              <a:ln/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6FD189CD-084A-4AE2-9C73-219165D5FA28}"/>
              </a:ext>
            </a:extLst>
          </p:cNvPr>
          <p:cNvSpPr/>
          <p:nvPr/>
        </p:nvSpPr>
        <p:spPr>
          <a:xfrm>
            <a:off x="8839200" y="3718465"/>
            <a:ext cx="1066800" cy="282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5" name="Flecha: a la derecha 54">
            <a:extLst>
              <a:ext uri="{FF2B5EF4-FFF2-40B4-BE49-F238E27FC236}">
                <a16:creationId xmlns:a16="http://schemas.microsoft.com/office/drawing/2014/main" id="{0E6637C2-B12C-4102-B4A8-DCA9B3EEEF5B}"/>
              </a:ext>
            </a:extLst>
          </p:cNvPr>
          <p:cNvSpPr/>
          <p:nvPr/>
        </p:nvSpPr>
        <p:spPr>
          <a:xfrm>
            <a:off x="8915400" y="8138065"/>
            <a:ext cx="1066800" cy="282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44191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2529840" y="3499619"/>
            <a:ext cx="1575816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99"/>
              </a:lnSpc>
            </a:pPr>
            <a:r>
              <a:rPr lang="en-US" sz="3000" dirty="0">
                <a:solidFill>
                  <a:srgbClr val="1D617A"/>
                </a:solidFill>
                <a:latin typeface="Poppins Light"/>
              </a:rPr>
              <a:t> y(t)=x(t) * h1(t) * h2(t) 		    y(t)=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Poppins Light"/>
              </a:rPr>
              <a:t>[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x(t) * h1(t)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Poppins Light"/>
              </a:rPr>
              <a:t>] 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* h2(t)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362202" y="723900"/>
            <a:ext cx="14935198" cy="12157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b="1" i="1" spc="-240" dirty="0">
                <a:solidFill>
                  <a:srgbClr val="1D617A"/>
                </a:solidFill>
                <a:latin typeface="Poppins Bold"/>
              </a:rPr>
              <a:t>Unidad 2        </a:t>
            </a:r>
            <a:r>
              <a:rPr lang="en-US" sz="9600" b="1" i="1" spc="-240" dirty="0">
                <a:solidFill>
                  <a:srgbClr val="1D617A"/>
                </a:solidFill>
                <a:latin typeface="Poppins Bold"/>
              </a:rPr>
              <a:t>. </a:t>
            </a:r>
            <a:r>
              <a:rPr lang="en-US" sz="4000" b="1" i="1" spc="-240" dirty="0" err="1">
                <a:solidFill>
                  <a:srgbClr val="1D617A"/>
                </a:solidFill>
                <a:latin typeface="Poppins Bold"/>
              </a:rPr>
              <a:t>Propiedades</a:t>
            </a:r>
            <a:r>
              <a:rPr lang="en-US" sz="4000" b="1" i="1" spc="-240" dirty="0">
                <a:solidFill>
                  <a:srgbClr val="1D617A"/>
                </a:solidFill>
                <a:latin typeface="Poppins Bold"/>
              </a:rPr>
              <a:t> de la </a:t>
            </a:r>
            <a:r>
              <a:rPr lang="en-US" sz="4000" b="1" i="1" spc="-240" dirty="0" err="1">
                <a:solidFill>
                  <a:srgbClr val="1D617A"/>
                </a:solidFill>
                <a:latin typeface="Poppins Bold"/>
              </a:rPr>
              <a:t>Convolución</a:t>
            </a:r>
            <a:endParaRPr lang="en-US" sz="4000" b="1" i="1" spc="-240" dirty="0">
              <a:solidFill>
                <a:srgbClr val="1D617A"/>
              </a:solidFill>
              <a:latin typeface="Poppins Bold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-1193738" y="-931767"/>
            <a:ext cx="3955788" cy="4663763"/>
            <a:chOff x="0" y="0"/>
            <a:chExt cx="5274385" cy="6218350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sp>
        <p:nvSpPr>
          <p:cNvPr id="36" name="TextBox 9">
            <a:extLst>
              <a:ext uri="{FF2B5EF4-FFF2-40B4-BE49-F238E27FC236}">
                <a16:creationId xmlns:a16="http://schemas.microsoft.com/office/drawing/2014/main" id="{BFD7C2FB-2D44-440C-8994-19E6556B43B9}"/>
              </a:ext>
            </a:extLst>
          </p:cNvPr>
          <p:cNvSpPr txBox="1"/>
          <p:nvPr/>
        </p:nvSpPr>
        <p:spPr>
          <a:xfrm>
            <a:off x="2057400" y="2270801"/>
            <a:ext cx="14935198" cy="5866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99"/>
              </a:lnSpc>
            </a:pP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4000" dirty="0">
                <a:solidFill>
                  <a:srgbClr val="1D617A"/>
                </a:solidFill>
                <a:latin typeface="Poppins Light"/>
              </a:rPr>
              <a:t>b.  La </a:t>
            </a:r>
            <a:r>
              <a:rPr lang="en-US" sz="4000" dirty="0" err="1">
                <a:solidFill>
                  <a:srgbClr val="1D617A"/>
                </a:solidFill>
                <a:latin typeface="Poppins Light"/>
              </a:rPr>
              <a:t>Convolución</a:t>
            </a:r>
            <a:r>
              <a:rPr lang="en-US" sz="4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4000" dirty="0" err="1">
                <a:solidFill>
                  <a:srgbClr val="1D617A"/>
                </a:solidFill>
                <a:latin typeface="Poppins Light"/>
              </a:rPr>
              <a:t>goza</a:t>
            </a:r>
            <a:r>
              <a:rPr lang="en-US" sz="4000" dirty="0">
                <a:solidFill>
                  <a:srgbClr val="1D617A"/>
                </a:solidFill>
                <a:latin typeface="Poppins Light"/>
              </a:rPr>
              <a:t> de la </a:t>
            </a:r>
            <a:r>
              <a:rPr lang="en-US" sz="4000" b="1" dirty="0" err="1">
                <a:solidFill>
                  <a:srgbClr val="1D617A"/>
                </a:solidFill>
                <a:latin typeface="Poppins Light"/>
              </a:rPr>
              <a:t>Propiedad</a:t>
            </a:r>
            <a:r>
              <a:rPr lang="en-US" sz="4000" b="1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4000" b="1" dirty="0" err="1">
                <a:solidFill>
                  <a:srgbClr val="1D617A"/>
                </a:solidFill>
                <a:latin typeface="Poppins Light"/>
              </a:rPr>
              <a:t>Asociativa</a:t>
            </a:r>
            <a:endParaRPr lang="en-US" sz="4000" b="1" dirty="0">
              <a:solidFill>
                <a:srgbClr val="1D617A"/>
              </a:solidFill>
              <a:latin typeface="Poppins Light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15A0550F-5D96-47D9-B8FF-3138896514B8}"/>
              </a:ext>
            </a:extLst>
          </p:cNvPr>
          <p:cNvGrpSpPr/>
          <p:nvPr/>
        </p:nvGrpSpPr>
        <p:grpSpPr>
          <a:xfrm>
            <a:off x="5029200" y="5753100"/>
            <a:ext cx="6096000" cy="1504795"/>
            <a:chOff x="1752600" y="4895999"/>
            <a:chExt cx="6096000" cy="1504795"/>
          </a:xfrm>
        </p:grpSpPr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01782F4C-C721-4B8A-A9DE-0822EE886C43}"/>
                </a:ext>
              </a:extLst>
            </p:cNvPr>
            <p:cNvGrpSpPr/>
            <p:nvPr/>
          </p:nvGrpSpPr>
          <p:grpSpPr>
            <a:xfrm>
              <a:off x="1752600" y="4895999"/>
              <a:ext cx="6096000" cy="1504795"/>
              <a:chOff x="1935645" y="8154492"/>
              <a:chExt cx="11579119" cy="1521631"/>
            </a:xfrm>
          </p:grpSpPr>
          <p:grpSp>
            <p:nvGrpSpPr>
              <p:cNvPr id="31" name="Grupo 30">
                <a:extLst>
                  <a:ext uri="{FF2B5EF4-FFF2-40B4-BE49-F238E27FC236}">
                    <a16:creationId xmlns:a16="http://schemas.microsoft.com/office/drawing/2014/main" id="{3D2858C1-B4E6-40D5-BC57-D9FBEF162616}"/>
                  </a:ext>
                </a:extLst>
              </p:cNvPr>
              <p:cNvGrpSpPr/>
              <p:nvPr/>
            </p:nvGrpSpPr>
            <p:grpSpPr>
              <a:xfrm>
                <a:off x="1935645" y="8154492"/>
                <a:ext cx="11579119" cy="1521631"/>
                <a:chOff x="-3460849" y="6552763"/>
                <a:chExt cx="10299659" cy="814846"/>
              </a:xfrm>
            </p:grpSpPr>
            <p:sp>
              <p:nvSpPr>
                <p:cNvPr id="33" name="TextBox 9">
                  <a:extLst>
                    <a:ext uri="{FF2B5EF4-FFF2-40B4-BE49-F238E27FC236}">
                      <a16:creationId xmlns:a16="http://schemas.microsoft.com/office/drawing/2014/main" id="{88DA0674-A911-4E4A-90EF-581F20B4B58D}"/>
                    </a:ext>
                  </a:extLst>
                </p:cNvPr>
                <p:cNvSpPr txBox="1"/>
                <p:nvPr/>
              </p:nvSpPr>
              <p:spPr>
                <a:xfrm>
                  <a:off x="-3460849" y="6552763"/>
                  <a:ext cx="10299659" cy="624978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>
                    <a:lnSpc>
                      <a:spcPts val="4499"/>
                    </a:lnSpc>
                  </a:pPr>
                  <a:r>
                    <a:rPr lang="en-US" sz="3000" dirty="0">
                      <a:solidFill>
                        <a:srgbClr val="1D617A"/>
                      </a:solidFill>
                      <a:latin typeface="Poppins Light"/>
                    </a:rPr>
                    <a:t> </a:t>
                  </a:r>
                </a:p>
                <a:p>
                  <a:pPr>
                    <a:lnSpc>
                      <a:spcPts val="4499"/>
                    </a:lnSpc>
                  </a:pPr>
                  <a:r>
                    <a:rPr lang="en-US" sz="3200" dirty="0">
                      <a:solidFill>
                        <a:srgbClr val="1D617A"/>
                      </a:solidFill>
                      <a:latin typeface="Poppins Light"/>
                    </a:rPr>
                    <a:t>x</a:t>
                  </a:r>
                  <a:r>
                    <a:rPr lang="en-US" sz="3000" dirty="0">
                      <a:solidFill>
                        <a:srgbClr val="1D617A"/>
                      </a:solidFill>
                      <a:latin typeface="Poppins Light"/>
                    </a:rPr>
                    <a:t>(t)                                      y(t) </a:t>
                  </a:r>
                </a:p>
              </p:txBody>
            </p:sp>
            <p:sp>
              <p:nvSpPr>
                <p:cNvPr id="40" name="Rectángulo 39">
                  <a:extLst>
                    <a:ext uri="{FF2B5EF4-FFF2-40B4-BE49-F238E27FC236}">
                      <a16:creationId xmlns:a16="http://schemas.microsoft.com/office/drawing/2014/main" id="{8A40ABE4-3E9A-4A98-9507-166A0484DCAB}"/>
                    </a:ext>
                  </a:extLst>
                </p:cNvPr>
                <p:cNvSpPr/>
                <p:nvPr/>
              </p:nvSpPr>
              <p:spPr>
                <a:xfrm>
                  <a:off x="-1400917" y="6694997"/>
                  <a:ext cx="2291674" cy="67261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sz="2800" dirty="0"/>
                    <a:t>SLIT</a:t>
                  </a:r>
                </a:p>
                <a:p>
                  <a:pPr algn="ctr"/>
                  <a:r>
                    <a:rPr lang="es-AR" sz="2800" dirty="0"/>
                    <a:t>h1(t)</a:t>
                  </a:r>
                </a:p>
              </p:txBody>
            </p:sp>
            <p:cxnSp>
              <p:nvCxnSpPr>
                <p:cNvPr id="41" name="Conector recto de flecha 40">
                  <a:extLst>
                    <a:ext uri="{FF2B5EF4-FFF2-40B4-BE49-F238E27FC236}">
                      <a16:creationId xmlns:a16="http://schemas.microsoft.com/office/drawing/2014/main" id="{83C11E41-FB83-4209-8295-9A1A517E43AB}"/>
                    </a:ext>
                  </a:extLst>
                </p:cNvPr>
                <p:cNvCxnSpPr/>
                <p:nvPr/>
              </p:nvCxnSpPr>
              <p:spPr>
                <a:xfrm>
                  <a:off x="-2044646" y="7048500"/>
                  <a:ext cx="37491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de flecha 41">
                  <a:extLst>
                    <a:ext uri="{FF2B5EF4-FFF2-40B4-BE49-F238E27FC236}">
                      <a16:creationId xmlns:a16="http://schemas.microsoft.com/office/drawing/2014/main" id="{0B820F0D-4FE1-4211-A3EA-EA55F8550B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35150" y="7048500"/>
                  <a:ext cx="9012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xtBox 9">
                <a:extLst>
                  <a:ext uri="{FF2B5EF4-FFF2-40B4-BE49-F238E27FC236}">
                    <a16:creationId xmlns:a16="http://schemas.microsoft.com/office/drawing/2014/main" id="{DFEFCE2D-67E3-49BC-8B6E-788ACAA934CE}"/>
                  </a:ext>
                </a:extLst>
              </p:cNvPr>
              <p:cNvSpPr txBox="1"/>
              <p:nvPr/>
            </p:nvSpPr>
            <p:spPr>
              <a:xfrm>
                <a:off x="2514601" y="8736560"/>
                <a:ext cx="4038599" cy="57708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4499"/>
                  </a:lnSpc>
                </a:pPr>
                <a:endParaRPr lang="en-US" sz="3000" dirty="0">
                  <a:solidFill>
                    <a:srgbClr val="1D617A"/>
                  </a:solidFill>
                  <a:latin typeface="Poppins Light"/>
                </a:endParaRPr>
              </a:p>
            </p:txBody>
          </p:sp>
        </p:grpSp>
        <p:cxnSp>
          <p:nvCxnSpPr>
            <p:cNvPr id="44" name="Conector recto de flecha 43">
              <a:extLst>
                <a:ext uri="{FF2B5EF4-FFF2-40B4-BE49-F238E27FC236}">
                  <a16:creationId xmlns:a16="http://schemas.microsoft.com/office/drawing/2014/main" id="{0AD6AEB9-3ADA-492C-869A-1066C43C79B0}"/>
                </a:ext>
              </a:extLst>
            </p:cNvPr>
            <p:cNvCxnSpPr>
              <a:cxnSpLocks/>
            </p:cNvCxnSpPr>
            <p:nvPr/>
          </p:nvCxnSpPr>
          <p:spPr>
            <a:xfrm>
              <a:off x="4343400" y="5753100"/>
              <a:ext cx="3962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ángulo 52">
              <a:extLst>
                <a:ext uri="{FF2B5EF4-FFF2-40B4-BE49-F238E27FC236}">
                  <a16:creationId xmlns:a16="http://schemas.microsoft.com/office/drawing/2014/main" id="{FCD06339-0B84-4CEB-94DC-348424EB1AB8}"/>
                </a:ext>
              </a:extLst>
            </p:cNvPr>
            <p:cNvSpPr/>
            <p:nvPr/>
          </p:nvSpPr>
          <p:spPr>
            <a:xfrm>
              <a:off x="4892040" y="5143500"/>
              <a:ext cx="1356360" cy="12421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800" dirty="0"/>
                <a:t>SLIT</a:t>
              </a:r>
            </a:p>
            <a:p>
              <a:pPr algn="ctr"/>
              <a:r>
                <a:rPr lang="es-AR" sz="2800" dirty="0"/>
                <a:t>h2(t)</a:t>
              </a:r>
            </a:p>
          </p:txBody>
        </p:sp>
      </p:grpSp>
      <p:sp>
        <p:nvSpPr>
          <p:cNvPr id="56" name="TextBox 9">
            <a:extLst>
              <a:ext uri="{FF2B5EF4-FFF2-40B4-BE49-F238E27FC236}">
                <a16:creationId xmlns:a16="http://schemas.microsoft.com/office/drawing/2014/main" id="{D3B660DC-833C-43C0-A0CE-3B8114E505E5}"/>
              </a:ext>
            </a:extLst>
          </p:cNvPr>
          <p:cNvSpPr txBox="1"/>
          <p:nvPr/>
        </p:nvSpPr>
        <p:spPr>
          <a:xfrm>
            <a:off x="1524000" y="4642619"/>
            <a:ext cx="1577340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99"/>
              </a:lnSpc>
            </a:pPr>
            <a:r>
              <a:rPr lang="en-US" sz="3000" dirty="0">
                <a:solidFill>
                  <a:srgbClr val="1D617A"/>
                </a:solidFill>
                <a:latin typeface="Poppins Light"/>
              </a:rPr>
              <a:t>			   		                             y(t)= x(t) * 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Poppins Light"/>
              </a:rPr>
              <a:t>[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h1(t) * h2(t)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Poppins Light"/>
              </a:rPr>
              <a:t>] 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7F3291C8-6F20-4B17-93E9-4A8E03DD18A9}"/>
              </a:ext>
            </a:extLst>
          </p:cNvPr>
          <p:cNvGrpSpPr/>
          <p:nvPr/>
        </p:nvGrpSpPr>
        <p:grpSpPr>
          <a:xfrm>
            <a:off x="5029200" y="7677305"/>
            <a:ext cx="6096000" cy="1504795"/>
            <a:chOff x="5029200" y="7677305"/>
            <a:chExt cx="6096000" cy="1504795"/>
          </a:xfrm>
        </p:grpSpPr>
        <p:sp>
          <p:nvSpPr>
            <p:cNvPr id="63" name="TextBox 9">
              <a:extLst>
                <a:ext uri="{FF2B5EF4-FFF2-40B4-BE49-F238E27FC236}">
                  <a16:creationId xmlns:a16="http://schemas.microsoft.com/office/drawing/2014/main" id="{2B61D1B0-6B2A-4582-A8FB-B5F83A32AFE7}"/>
                </a:ext>
              </a:extLst>
            </p:cNvPr>
            <p:cNvSpPr txBox="1"/>
            <p:nvPr/>
          </p:nvSpPr>
          <p:spPr>
            <a:xfrm>
              <a:off x="5029200" y="7677305"/>
              <a:ext cx="6096000" cy="115416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499"/>
                </a:lnSpc>
              </a:pP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</a:p>
            <a:p>
              <a:pPr>
                <a:lnSpc>
                  <a:spcPts val="4499"/>
                </a:lnSpc>
              </a:pPr>
              <a:r>
                <a:rPr lang="en-US" sz="3200" dirty="0">
                  <a:solidFill>
                    <a:srgbClr val="1D617A"/>
                  </a:solidFill>
                  <a:latin typeface="Poppins Light"/>
                </a:rPr>
                <a:t>x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(t)                                      y(t) </a:t>
              </a:r>
            </a:p>
          </p:txBody>
        </p:sp>
        <p:sp>
          <p:nvSpPr>
            <p:cNvPr id="64" name="Rectángulo 63">
              <a:extLst>
                <a:ext uri="{FF2B5EF4-FFF2-40B4-BE49-F238E27FC236}">
                  <a16:creationId xmlns:a16="http://schemas.microsoft.com/office/drawing/2014/main" id="{66B8014D-7393-4FBB-A014-914ABC78A4A7}"/>
                </a:ext>
              </a:extLst>
            </p:cNvPr>
            <p:cNvSpPr/>
            <p:nvPr/>
          </p:nvSpPr>
          <p:spPr>
            <a:xfrm>
              <a:off x="6217920" y="7939972"/>
              <a:ext cx="3307080" cy="124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800" dirty="0"/>
                <a:t>SLIT</a:t>
              </a:r>
            </a:p>
            <a:p>
              <a:pPr algn="ctr"/>
              <a:r>
                <a:rPr lang="es-AR" sz="2800" dirty="0"/>
                <a:t>h1(t) * h2(t)</a:t>
              </a:r>
            </a:p>
          </p:txBody>
        </p:sp>
        <p:cxnSp>
          <p:nvCxnSpPr>
            <p:cNvPr id="65" name="Conector recto de flecha 64">
              <a:extLst>
                <a:ext uri="{FF2B5EF4-FFF2-40B4-BE49-F238E27FC236}">
                  <a16:creationId xmlns:a16="http://schemas.microsoft.com/office/drawing/2014/main" id="{C5A22713-EB8D-41A3-BE37-9AD0871AFAF1}"/>
                </a:ext>
              </a:extLst>
            </p:cNvPr>
            <p:cNvCxnSpPr/>
            <p:nvPr/>
          </p:nvCxnSpPr>
          <p:spPr>
            <a:xfrm>
              <a:off x="5867400" y="8592794"/>
              <a:ext cx="2219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021B5250-2325-4CD8-B04C-9366346B3966}"/>
              </a:ext>
            </a:extLst>
          </p:cNvPr>
          <p:cNvCxnSpPr>
            <a:cxnSpLocks/>
          </p:cNvCxnSpPr>
          <p:nvPr/>
        </p:nvCxnSpPr>
        <p:spPr>
          <a:xfrm>
            <a:off x="9525000" y="8592794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9">
            <a:extLst>
              <a:ext uri="{FF2B5EF4-FFF2-40B4-BE49-F238E27FC236}">
                <a16:creationId xmlns:a16="http://schemas.microsoft.com/office/drawing/2014/main" id="{DDDF6166-AB68-4B5A-A833-B57A7B8F3868}"/>
              </a:ext>
            </a:extLst>
          </p:cNvPr>
          <p:cNvSpPr txBox="1"/>
          <p:nvPr/>
        </p:nvSpPr>
        <p:spPr>
          <a:xfrm>
            <a:off x="5334000" y="8252933"/>
            <a:ext cx="2126181" cy="5706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99"/>
              </a:lnSpc>
            </a:pPr>
            <a:endParaRPr lang="en-US" sz="3000" dirty="0">
              <a:solidFill>
                <a:srgbClr val="1D617A"/>
              </a:solidFill>
              <a:latin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0300543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DF2F62F0-04ED-43D3-9E85-3C4B3CDA31EB}"/>
              </a:ext>
            </a:extLst>
          </p:cNvPr>
          <p:cNvSpPr/>
          <p:nvPr/>
        </p:nvSpPr>
        <p:spPr>
          <a:xfrm>
            <a:off x="12938768" y="6461524"/>
            <a:ext cx="320032" cy="2821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TextBox 9"/>
          <p:cNvSpPr txBox="1"/>
          <p:nvPr/>
        </p:nvSpPr>
        <p:spPr>
          <a:xfrm>
            <a:off x="2286000" y="4109219"/>
            <a:ext cx="1572768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99"/>
              </a:lnSpc>
            </a:pPr>
            <a:r>
              <a:rPr lang="en-US" sz="3000" dirty="0">
                <a:solidFill>
                  <a:srgbClr val="1D617A"/>
                </a:solidFill>
                <a:latin typeface="Poppins Light"/>
              </a:rPr>
              <a:t> y(t)=x(t) * [h1(t) + h2(t)] 		    y(t)=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Poppins Light"/>
              </a:rPr>
              <a:t>[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x(t) * h1(t)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Poppins Light"/>
              </a:rPr>
              <a:t>] + [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x(t) * h2(t)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Poppins Light"/>
              </a:rPr>
              <a:t>]</a:t>
            </a:r>
            <a:endParaRPr lang="en-US" sz="3000" dirty="0">
              <a:solidFill>
                <a:srgbClr val="1D617A"/>
              </a:solidFill>
              <a:latin typeface="Poppins Light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362202" y="723900"/>
            <a:ext cx="14935198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b="1" i="1" spc="-240" dirty="0">
                <a:solidFill>
                  <a:srgbClr val="1D617A"/>
                </a:solidFill>
                <a:latin typeface="Poppins Bold"/>
              </a:rPr>
              <a:t>Unidad 2     . </a:t>
            </a:r>
            <a:r>
              <a:rPr lang="en-US" sz="4000" b="1" i="1" spc="-240" dirty="0" err="1">
                <a:solidFill>
                  <a:srgbClr val="1D617A"/>
                </a:solidFill>
                <a:latin typeface="Poppins Bold"/>
              </a:rPr>
              <a:t>Propiedades</a:t>
            </a:r>
            <a:r>
              <a:rPr lang="en-US" sz="4000" b="1" i="1" spc="-240" dirty="0">
                <a:solidFill>
                  <a:srgbClr val="1D617A"/>
                </a:solidFill>
                <a:latin typeface="Poppins Bold"/>
              </a:rPr>
              <a:t> de la </a:t>
            </a:r>
            <a:r>
              <a:rPr lang="en-US" sz="4000" b="1" i="1" spc="-240" dirty="0" err="1">
                <a:solidFill>
                  <a:srgbClr val="1D617A"/>
                </a:solidFill>
                <a:latin typeface="Poppins Bold"/>
              </a:rPr>
              <a:t>Convolución</a:t>
            </a:r>
            <a:endParaRPr lang="en-US" sz="4000" b="1" i="1" spc="-240" dirty="0">
              <a:solidFill>
                <a:srgbClr val="1D617A"/>
              </a:solidFill>
              <a:latin typeface="Poppins Bold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-1193738" y="-931767"/>
            <a:ext cx="3955788" cy="4663763"/>
            <a:chOff x="0" y="0"/>
            <a:chExt cx="5274385" cy="6218350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sp>
        <p:nvSpPr>
          <p:cNvPr id="36" name="TextBox 9">
            <a:extLst>
              <a:ext uri="{FF2B5EF4-FFF2-40B4-BE49-F238E27FC236}">
                <a16:creationId xmlns:a16="http://schemas.microsoft.com/office/drawing/2014/main" id="{BFD7C2FB-2D44-440C-8994-19E6556B43B9}"/>
              </a:ext>
            </a:extLst>
          </p:cNvPr>
          <p:cNvSpPr txBox="1"/>
          <p:nvPr/>
        </p:nvSpPr>
        <p:spPr>
          <a:xfrm>
            <a:off x="2057400" y="2270801"/>
            <a:ext cx="14935198" cy="1163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99"/>
              </a:lnSpc>
            </a:pP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4000" dirty="0">
                <a:solidFill>
                  <a:srgbClr val="1D617A"/>
                </a:solidFill>
                <a:latin typeface="Poppins Light"/>
              </a:rPr>
              <a:t>c.  La </a:t>
            </a:r>
            <a:r>
              <a:rPr lang="en-US" sz="4000" dirty="0" err="1">
                <a:solidFill>
                  <a:srgbClr val="1D617A"/>
                </a:solidFill>
                <a:latin typeface="Poppins Light"/>
              </a:rPr>
              <a:t>Convolución</a:t>
            </a:r>
            <a:r>
              <a:rPr lang="en-US" sz="4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4000" dirty="0" err="1">
                <a:solidFill>
                  <a:srgbClr val="1D617A"/>
                </a:solidFill>
                <a:latin typeface="Poppins Light"/>
              </a:rPr>
              <a:t>goza</a:t>
            </a:r>
            <a:r>
              <a:rPr lang="en-US" sz="4000" dirty="0">
                <a:solidFill>
                  <a:srgbClr val="1D617A"/>
                </a:solidFill>
                <a:latin typeface="Poppins Light"/>
              </a:rPr>
              <a:t> de la </a:t>
            </a:r>
            <a:r>
              <a:rPr lang="en-US" sz="4000" b="1" dirty="0" err="1">
                <a:solidFill>
                  <a:srgbClr val="1D617A"/>
                </a:solidFill>
                <a:latin typeface="Poppins Light"/>
              </a:rPr>
              <a:t>Propiedad</a:t>
            </a:r>
            <a:r>
              <a:rPr lang="en-US" sz="4000" b="1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4000" b="1" dirty="0" err="1">
                <a:solidFill>
                  <a:srgbClr val="1D617A"/>
                </a:solidFill>
                <a:latin typeface="Poppins Light"/>
              </a:rPr>
              <a:t>Distributiva</a:t>
            </a:r>
            <a:r>
              <a:rPr lang="en-US" sz="4000" b="1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4000" b="1" dirty="0" err="1">
                <a:solidFill>
                  <a:srgbClr val="1D617A"/>
                </a:solidFill>
                <a:latin typeface="Poppins Light"/>
              </a:rPr>
              <a:t>respecto</a:t>
            </a:r>
            <a:r>
              <a:rPr lang="en-US" sz="4000" b="1" dirty="0">
                <a:solidFill>
                  <a:srgbClr val="1D617A"/>
                </a:solidFill>
                <a:latin typeface="Poppins Light"/>
              </a:rPr>
              <a:t> de la Suma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83C11E41-FB83-4209-8295-9A1A517E43AB}"/>
              </a:ext>
            </a:extLst>
          </p:cNvPr>
          <p:cNvCxnSpPr>
            <a:cxnSpLocks/>
          </p:cNvCxnSpPr>
          <p:nvPr/>
        </p:nvCxnSpPr>
        <p:spPr>
          <a:xfrm>
            <a:off x="10439400" y="6591300"/>
            <a:ext cx="221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o 5">
            <a:extLst>
              <a:ext uri="{FF2B5EF4-FFF2-40B4-BE49-F238E27FC236}">
                <a16:creationId xmlns:a16="http://schemas.microsoft.com/office/drawing/2014/main" id="{7F3291C8-6F20-4B17-93E9-4A8E03DD18A9}"/>
              </a:ext>
            </a:extLst>
          </p:cNvPr>
          <p:cNvGrpSpPr/>
          <p:nvPr/>
        </p:nvGrpSpPr>
        <p:grpSpPr>
          <a:xfrm>
            <a:off x="1981200" y="5772305"/>
            <a:ext cx="6096000" cy="1504795"/>
            <a:chOff x="5029200" y="7677305"/>
            <a:chExt cx="6096000" cy="1504795"/>
          </a:xfrm>
        </p:grpSpPr>
        <p:sp>
          <p:nvSpPr>
            <p:cNvPr id="63" name="TextBox 9">
              <a:extLst>
                <a:ext uri="{FF2B5EF4-FFF2-40B4-BE49-F238E27FC236}">
                  <a16:creationId xmlns:a16="http://schemas.microsoft.com/office/drawing/2014/main" id="{2B61D1B0-6B2A-4582-A8FB-B5F83A32AFE7}"/>
                </a:ext>
              </a:extLst>
            </p:cNvPr>
            <p:cNvSpPr txBox="1"/>
            <p:nvPr/>
          </p:nvSpPr>
          <p:spPr>
            <a:xfrm>
              <a:off x="5029200" y="7677305"/>
              <a:ext cx="6096000" cy="115416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499"/>
                </a:lnSpc>
              </a:pP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</a:p>
            <a:p>
              <a:pPr>
                <a:lnSpc>
                  <a:spcPts val="4499"/>
                </a:lnSpc>
              </a:pPr>
              <a:r>
                <a:rPr lang="en-US" sz="3200" dirty="0">
                  <a:solidFill>
                    <a:srgbClr val="1D617A"/>
                  </a:solidFill>
                  <a:latin typeface="Poppins Light"/>
                </a:rPr>
                <a:t>x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(t)                                      y(t) </a:t>
              </a:r>
            </a:p>
          </p:txBody>
        </p:sp>
        <p:sp>
          <p:nvSpPr>
            <p:cNvPr id="64" name="Rectángulo 63">
              <a:extLst>
                <a:ext uri="{FF2B5EF4-FFF2-40B4-BE49-F238E27FC236}">
                  <a16:creationId xmlns:a16="http://schemas.microsoft.com/office/drawing/2014/main" id="{66B8014D-7393-4FBB-A014-914ABC78A4A7}"/>
                </a:ext>
              </a:extLst>
            </p:cNvPr>
            <p:cNvSpPr/>
            <p:nvPr/>
          </p:nvSpPr>
          <p:spPr>
            <a:xfrm>
              <a:off x="6217920" y="7939972"/>
              <a:ext cx="3307080" cy="124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800" dirty="0"/>
                <a:t>SLIT</a:t>
              </a:r>
            </a:p>
            <a:p>
              <a:pPr algn="ctr"/>
              <a:r>
                <a:rPr lang="es-AR" sz="2800" dirty="0"/>
                <a:t>h1(t) + h2(t)</a:t>
              </a:r>
            </a:p>
          </p:txBody>
        </p:sp>
        <p:cxnSp>
          <p:nvCxnSpPr>
            <p:cNvPr id="65" name="Conector recto de flecha 64">
              <a:extLst>
                <a:ext uri="{FF2B5EF4-FFF2-40B4-BE49-F238E27FC236}">
                  <a16:creationId xmlns:a16="http://schemas.microsoft.com/office/drawing/2014/main" id="{C5A22713-EB8D-41A3-BE37-9AD0871AFAF1}"/>
                </a:ext>
              </a:extLst>
            </p:cNvPr>
            <p:cNvCxnSpPr/>
            <p:nvPr/>
          </p:nvCxnSpPr>
          <p:spPr>
            <a:xfrm>
              <a:off x="5867400" y="8592794"/>
              <a:ext cx="2219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021B5250-2325-4CD8-B04C-9366346B3966}"/>
              </a:ext>
            </a:extLst>
          </p:cNvPr>
          <p:cNvCxnSpPr>
            <a:cxnSpLocks/>
          </p:cNvCxnSpPr>
          <p:nvPr/>
        </p:nvCxnSpPr>
        <p:spPr>
          <a:xfrm>
            <a:off x="6477000" y="66675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9CD28D66-AD72-43A2-9CBB-4A58F4DA05F8}"/>
              </a:ext>
            </a:extLst>
          </p:cNvPr>
          <p:cNvCxnSpPr>
            <a:cxnSpLocks/>
          </p:cNvCxnSpPr>
          <p:nvPr/>
        </p:nvCxnSpPr>
        <p:spPr>
          <a:xfrm>
            <a:off x="10858074" y="5753100"/>
            <a:ext cx="267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02FC2C92-1F20-4E53-96EB-CF0C5CEF719C}"/>
              </a:ext>
            </a:extLst>
          </p:cNvPr>
          <p:cNvCxnSpPr>
            <a:cxnSpLocks/>
          </p:cNvCxnSpPr>
          <p:nvPr/>
        </p:nvCxnSpPr>
        <p:spPr>
          <a:xfrm>
            <a:off x="12610674" y="5676900"/>
            <a:ext cx="267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336979D6-E000-4219-94AB-5159044D8027}"/>
              </a:ext>
            </a:extLst>
          </p:cNvPr>
          <p:cNvCxnSpPr>
            <a:cxnSpLocks/>
          </p:cNvCxnSpPr>
          <p:nvPr/>
        </p:nvCxnSpPr>
        <p:spPr>
          <a:xfrm>
            <a:off x="12610674" y="7429500"/>
            <a:ext cx="267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A40ABE4-3E9A-4A98-9507-166A0484DCAB}"/>
              </a:ext>
            </a:extLst>
          </p:cNvPr>
          <p:cNvSpPr/>
          <p:nvPr/>
        </p:nvSpPr>
        <p:spPr>
          <a:xfrm>
            <a:off x="11216640" y="5349171"/>
            <a:ext cx="1356360" cy="124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/>
              <a:t>SLIT</a:t>
            </a:r>
          </a:p>
          <a:p>
            <a:pPr algn="ctr"/>
            <a:r>
              <a:rPr lang="es-AR" sz="2800" dirty="0"/>
              <a:t>h1(t)</a:t>
            </a: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id="{88DA0674-A911-4E4A-90EF-581F20B4B58D}"/>
              </a:ext>
            </a:extLst>
          </p:cNvPr>
          <p:cNvSpPr txBox="1"/>
          <p:nvPr/>
        </p:nvSpPr>
        <p:spPr>
          <a:xfrm>
            <a:off x="9646920" y="5741938"/>
            <a:ext cx="612648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99"/>
              </a:lnSpc>
            </a:pP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</a:p>
          <a:p>
            <a:pPr>
              <a:lnSpc>
                <a:spcPts val="4499"/>
              </a:lnSpc>
            </a:pPr>
            <a:r>
              <a:rPr lang="en-US" sz="3200" dirty="0">
                <a:solidFill>
                  <a:srgbClr val="1D617A"/>
                </a:solidFill>
                <a:latin typeface="Poppins Light"/>
              </a:rPr>
              <a:t>x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(t)                      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Poppins Light"/>
              </a:rPr>
              <a:t>+       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y(t) 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0B820F0D-4FE1-4211-A3EA-EA55F8550B72}"/>
              </a:ext>
            </a:extLst>
          </p:cNvPr>
          <p:cNvCxnSpPr>
            <a:cxnSpLocks/>
          </p:cNvCxnSpPr>
          <p:nvPr/>
        </p:nvCxnSpPr>
        <p:spPr>
          <a:xfrm>
            <a:off x="13182600" y="6644571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CD06339-0B84-4CEB-94DC-348424EB1AB8}"/>
              </a:ext>
            </a:extLst>
          </p:cNvPr>
          <p:cNvSpPr/>
          <p:nvPr/>
        </p:nvSpPr>
        <p:spPr>
          <a:xfrm>
            <a:off x="11201400" y="7025571"/>
            <a:ext cx="1356360" cy="1242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/>
              <a:t>SLIT</a:t>
            </a:r>
          </a:p>
          <a:p>
            <a:pPr algn="ctr"/>
            <a:r>
              <a:rPr lang="es-AR" sz="2800" dirty="0"/>
              <a:t>h2(t)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77B26DB-07C8-406C-9744-FC366942EF12}"/>
              </a:ext>
            </a:extLst>
          </p:cNvPr>
          <p:cNvCxnSpPr/>
          <p:nvPr/>
        </p:nvCxnSpPr>
        <p:spPr>
          <a:xfrm>
            <a:off x="10820400" y="5806371"/>
            <a:ext cx="0" cy="1623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1A74B2FC-7181-479F-ABE6-1F02760A93A4}"/>
              </a:ext>
            </a:extLst>
          </p:cNvPr>
          <p:cNvCxnSpPr>
            <a:cxnSpLocks/>
          </p:cNvCxnSpPr>
          <p:nvPr/>
        </p:nvCxnSpPr>
        <p:spPr>
          <a:xfrm>
            <a:off x="10820400" y="7482771"/>
            <a:ext cx="267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E2949EFF-22BC-411F-BA77-FA1A3CC113AC}"/>
              </a:ext>
            </a:extLst>
          </p:cNvPr>
          <p:cNvCxnSpPr/>
          <p:nvPr/>
        </p:nvCxnSpPr>
        <p:spPr>
          <a:xfrm>
            <a:off x="12877800" y="5730077"/>
            <a:ext cx="0" cy="1623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6601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685800" y="3314700"/>
            <a:ext cx="10683664" cy="12407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499"/>
              </a:lnSpc>
            </a:pPr>
            <a:r>
              <a:rPr lang="en-US" sz="4000" dirty="0" err="1">
                <a:solidFill>
                  <a:srgbClr val="1D617A"/>
                </a:solidFill>
                <a:latin typeface="Poppins Light"/>
              </a:rPr>
              <a:t>Cómo</a:t>
            </a:r>
            <a:r>
              <a:rPr lang="en-US" sz="4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4000" dirty="0" err="1">
                <a:solidFill>
                  <a:srgbClr val="1D617A"/>
                </a:solidFill>
                <a:latin typeface="Poppins Light"/>
              </a:rPr>
              <a:t>sería</a:t>
            </a:r>
            <a:r>
              <a:rPr lang="en-US" sz="4000" dirty="0">
                <a:solidFill>
                  <a:srgbClr val="1D617A"/>
                </a:solidFill>
                <a:latin typeface="Poppins Light"/>
              </a:rPr>
              <a:t> la </a:t>
            </a:r>
            <a:r>
              <a:rPr lang="en-US" sz="4000" dirty="0" err="1">
                <a:solidFill>
                  <a:srgbClr val="1D617A"/>
                </a:solidFill>
                <a:latin typeface="Poppins Light"/>
              </a:rPr>
              <a:t>convolución</a:t>
            </a:r>
            <a:r>
              <a:rPr lang="en-US" sz="4000" dirty="0">
                <a:solidFill>
                  <a:srgbClr val="1D617A"/>
                </a:solidFill>
                <a:latin typeface="Poppins Light"/>
              </a:rPr>
              <a:t> de una </a:t>
            </a:r>
            <a:r>
              <a:rPr lang="en-US" sz="4000" dirty="0" err="1">
                <a:solidFill>
                  <a:srgbClr val="1D617A"/>
                </a:solidFill>
                <a:latin typeface="Poppins Light"/>
              </a:rPr>
              <a:t>señal</a:t>
            </a:r>
            <a:r>
              <a:rPr lang="en-US" sz="4000" dirty="0">
                <a:solidFill>
                  <a:srgbClr val="1D617A"/>
                </a:solidFill>
                <a:latin typeface="Poppins Light"/>
              </a:rPr>
              <a:t> por el </a:t>
            </a:r>
            <a:r>
              <a:rPr lang="en-US" sz="4000" dirty="0" err="1">
                <a:solidFill>
                  <a:srgbClr val="1D617A"/>
                </a:solidFill>
                <a:latin typeface="Poppins Light"/>
              </a:rPr>
              <a:t>impulso</a:t>
            </a:r>
            <a:r>
              <a:rPr lang="en-US" sz="4000" dirty="0">
                <a:solidFill>
                  <a:srgbClr val="1D617A"/>
                </a:solidFill>
                <a:latin typeface="Poppins Light"/>
              </a:rPr>
              <a:t>?</a:t>
            </a:r>
            <a:r>
              <a:rPr lang="en-US" sz="6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	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-1193738" y="-931767"/>
            <a:ext cx="3955788" cy="4663763"/>
            <a:chOff x="0" y="0"/>
            <a:chExt cx="5274385" cy="6218350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08615E8C-E3DC-4E2E-84C2-C9B432BFB398}"/>
              </a:ext>
            </a:extLst>
          </p:cNvPr>
          <p:cNvGrpSpPr/>
          <p:nvPr/>
        </p:nvGrpSpPr>
        <p:grpSpPr>
          <a:xfrm>
            <a:off x="11826664" y="-342900"/>
            <a:ext cx="6766136" cy="5628966"/>
            <a:chOff x="11674264" y="-264486"/>
            <a:chExt cx="6766136" cy="5628966"/>
          </a:xfrm>
        </p:grpSpPr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343CA056-91FC-4E2D-922B-B86DFD0DB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65535" y1="11376" x2="65535" y2="11376"/>
                          <a14:foregroundMark x1="35509" y1="19841" x2="35509" y2="19841"/>
                          <a14:foregroundMark x1="35509" y1="19841" x2="35509" y2="19841"/>
                          <a14:foregroundMark x1="13316" y1="16667" x2="13316" y2="16667"/>
                          <a14:foregroundMark x1="67102" y1="14550" x2="67102" y2="14550"/>
                          <a14:foregroundMark x1="67102" y1="14550" x2="67102" y2="14550"/>
                          <a14:foregroundMark x1="84334" y1="14286" x2="84334" y2="14286"/>
                          <a14:foregroundMark x1="52219" y1="16402" x2="52219" y2="16402"/>
                          <a14:foregroundMark x1="24021" y1="20635" x2="24021" y2="20635"/>
                          <a14:foregroundMark x1="9138" y1="19312" x2="9138" y2="19312"/>
                          <a14:foregroundMark x1="9138" y1="19312" x2="9138" y2="19312"/>
                          <a14:foregroundMark x1="29504" y1="15608" x2="29504" y2="15608"/>
                          <a14:foregroundMark x1="55091" y1="7407" x2="55091" y2="7407"/>
                          <a14:foregroundMark x1="57963" y1="3968" x2="57963" y2="3968"/>
                          <a14:foregroundMark x1="52219" y1="14286" x2="52219" y2="14286"/>
                          <a14:foregroundMark x1="52219" y1="10847" x2="52219" y2="10847"/>
                          <a14:foregroundMark x1="39687" y1="15079" x2="39687" y2="15079"/>
                          <a14:foregroundMark x1="39687" y1="15608" x2="39687" y2="15608"/>
                          <a14:foregroundMark x1="44648" y1="15873" x2="44648" y2="15873"/>
                          <a14:foregroundMark x1="50392" y1="15608" x2="50392" y2="15608"/>
                          <a14:foregroundMark x1="78851" y1="18519" x2="78851" y2="18519"/>
                          <a14:foregroundMark x1="77285" y1="15079" x2="77285" y2="15079"/>
                          <a14:foregroundMark x1="76240" y1="15079" x2="76240" y2="15079"/>
                          <a14:foregroundMark x1="65013" y1="15873" x2="65013" y2="15873"/>
                          <a14:foregroundMark x1="62663" y1="15873" x2="62663" y2="15873"/>
                          <a14:foregroundMark x1="60574" y1="16402" x2="60574" y2="16402"/>
                          <a14:foregroundMark x1="56397" y1="16667" x2="56397" y2="16667"/>
                          <a14:foregroundMark x1="16188" y1="20899" x2="16188" y2="20899"/>
                          <a14:foregroundMark x1="19060" y1="19841" x2="19060" y2="19841"/>
                          <a14:foregroundMark x1="19060" y1="19841" x2="19060" y2="19841"/>
                          <a14:foregroundMark x1="24021" y1="17989" x2="24021" y2="17989"/>
                          <a14:foregroundMark x1="27937" y1="18783" x2="27937" y2="18783"/>
                          <a14:foregroundMark x1="27937" y1="18783" x2="27937" y2="18783"/>
                          <a14:foregroundMark x1="48303" y1="20635" x2="48303" y2="20635"/>
                          <a14:foregroundMark x1="42037" y1="20899" x2="42037" y2="20899"/>
                          <a14:foregroundMark x1="42037" y1="20899" x2="42037" y2="20899"/>
                          <a14:foregroundMark x1="76240" y1="10317" x2="76240" y2="10317"/>
                          <a14:foregroundMark x1="78068" y1="15608" x2="78068" y2="15608"/>
                          <a14:foregroundMark x1="78068" y1="15608" x2="78068" y2="15608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85640" y1="13492" x2="85640" y2="13492"/>
                          <a14:foregroundMark x1="79373" y1="15079" x2="79373" y2="15079"/>
                          <a14:foregroundMark x1="49086" y1="5291" x2="49086" y2="5291"/>
                          <a14:foregroundMark x1="49608" y1="22751" x2="49608" y2="22751"/>
                          <a14:foregroundMark x1="49608" y1="22751" x2="43342" y2="22751"/>
                          <a14:foregroundMark x1="43342" y1="22751" x2="14883" y2="16667"/>
                          <a14:foregroundMark x1="61619" y1="21429" x2="64230" y2="16667"/>
                          <a14:foregroundMark x1="64230" y1="16667" x2="64230" y2="16667"/>
                          <a14:foregroundMark x1="51697" y1="14286" x2="51697" y2="14286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3175"/>
                          <a14:foregroundMark x1="55352" y1="3175" x2="55352" y2="3175"/>
                          <a14:foregroundMark x1="55091" y1="18783" x2="55091" y2="18783"/>
                          <a14:foregroundMark x1="55091" y1="18783" x2="55091" y2="18783"/>
                          <a14:foregroundMark x1="53003" y1="12169" x2="53003" y2="12169"/>
                          <a14:foregroundMark x1="53003" y1="12169" x2="53003" y2="12169"/>
                          <a14:foregroundMark x1="55091" y1="13492" x2="55091" y2="13492"/>
                          <a14:foregroundMark x1="55091" y1="13492" x2="55091" y2="13492"/>
                          <a14:foregroundMark x1="55091" y1="13492" x2="55091" y2="13492"/>
                          <a14:foregroundMark x1="72063" y1="17725" x2="72063" y2="177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674264" y="-264486"/>
              <a:ext cx="6554041" cy="5628966"/>
            </a:xfrm>
            <a:prstGeom prst="rect">
              <a:avLst/>
            </a:prstGeom>
          </p:spPr>
        </p:pic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9D02AEEF-EFE2-47FC-A5B5-87DF233FE615}"/>
                </a:ext>
              </a:extLst>
            </p:cNvPr>
            <p:cNvSpPr txBox="1"/>
            <p:nvPr/>
          </p:nvSpPr>
          <p:spPr>
            <a:xfrm>
              <a:off x="12443034" y="685800"/>
              <a:ext cx="5494445" cy="2923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rgbClr val="1D617A"/>
                  </a:solidFill>
                  <a:latin typeface="Poppins Light"/>
                </a:rPr>
                <a:t>Recordar</a:t>
              </a:r>
              <a:r>
                <a:rPr lang="en-US" sz="2400" dirty="0">
                  <a:solidFill>
                    <a:srgbClr val="1D617A"/>
                  </a:solidFill>
                  <a:latin typeface="Poppins Light"/>
                </a:rPr>
                <a:t>    </a:t>
              </a:r>
              <a:r>
                <a:rPr lang="en-US" sz="2400" b="1" dirty="0">
                  <a:solidFill>
                    <a:srgbClr val="1D617A"/>
                  </a:solidFill>
                  <a:latin typeface="Poppins Light"/>
                </a:rPr>
                <a:t>MUY IMPORTANTE!!</a:t>
              </a:r>
            </a:p>
            <a:p>
              <a:endParaRPr lang="en-US" sz="3200" dirty="0">
                <a:solidFill>
                  <a:srgbClr val="1D617A"/>
                </a:solidFill>
                <a:latin typeface="Poppins Light"/>
              </a:endParaRPr>
            </a:p>
            <a:p>
              <a:r>
                <a:rPr lang="en-US" sz="3200" dirty="0">
                  <a:solidFill>
                    <a:srgbClr val="1D617A"/>
                  </a:solidFill>
                  <a:latin typeface="Poppins Light"/>
                </a:rPr>
                <a:t>    </a:t>
              </a:r>
              <a:r>
                <a:rPr lang="en-US" sz="2000" dirty="0">
                  <a:solidFill>
                    <a:srgbClr val="1D617A"/>
                  </a:solidFill>
                  <a:latin typeface="Poppins Light"/>
                </a:rPr>
                <a:t>  </a:t>
              </a:r>
            </a:p>
            <a:p>
              <a:endParaRPr lang="en-US" sz="3200" dirty="0">
                <a:solidFill>
                  <a:srgbClr val="1D617A"/>
                </a:solidFill>
                <a:latin typeface="Poppins Light"/>
              </a:endParaRPr>
            </a:p>
            <a:p>
              <a:r>
                <a:rPr lang="en-US" sz="3200" dirty="0">
                  <a:solidFill>
                    <a:srgbClr val="1D617A"/>
                  </a:solidFill>
                  <a:latin typeface="Poppins Light"/>
                </a:rPr>
                <a:t>	     </a:t>
              </a:r>
            </a:p>
            <a:p>
              <a:endParaRPr lang="es-AR" sz="3200" dirty="0"/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3A73DE27-0B30-440A-B0C4-04EEF9DDD301}"/>
                </a:ext>
              </a:extLst>
            </p:cNvPr>
            <p:cNvSpPr txBox="1"/>
            <p:nvPr/>
          </p:nvSpPr>
          <p:spPr>
            <a:xfrm>
              <a:off x="12679680" y="1333500"/>
              <a:ext cx="45415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x(t). </a:t>
              </a:r>
              <a:r>
                <a:rPr lang="en-US" sz="2800" dirty="0">
                  <a:solidFill>
                    <a:srgbClr val="1D617A"/>
                  </a:solidFill>
                  <a:latin typeface="Symbol" panose="05050102010706020507" pitchFamily="18" charset="2"/>
                </a:rPr>
                <a:t>d</a:t>
              </a:r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(t) = x(0). </a:t>
              </a:r>
              <a:r>
                <a:rPr lang="en-US" sz="2800" dirty="0">
                  <a:solidFill>
                    <a:srgbClr val="1D617A"/>
                  </a:solidFill>
                  <a:latin typeface="Symbol" panose="05050102010706020507" pitchFamily="18" charset="2"/>
                </a:rPr>
                <a:t>d</a:t>
              </a:r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(t)</a:t>
              </a:r>
              <a:endParaRPr lang="es-AR" sz="2800" dirty="0"/>
            </a:p>
          </p:txBody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4F2DE217-659B-4BE8-B3FD-6998AFB56B0E}"/>
                </a:ext>
              </a:extLst>
            </p:cNvPr>
            <p:cNvSpPr txBox="1"/>
            <p:nvPr/>
          </p:nvSpPr>
          <p:spPr>
            <a:xfrm>
              <a:off x="12344401" y="2105680"/>
              <a:ext cx="52425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x(t). </a:t>
              </a:r>
              <a:r>
                <a:rPr lang="en-US" sz="2800" dirty="0">
                  <a:solidFill>
                    <a:srgbClr val="1D617A"/>
                  </a:solidFill>
                  <a:latin typeface="Symbol" panose="05050102010706020507" pitchFamily="18" charset="2"/>
                </a:rPr>
                <a:t>d</a:t>
              </a:r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(t–t</a:t>
              </a:r>
              <a:r>
                <a:rPr lang="en-US" sz="2800" baseline="-25000" dirty="0">
                  <a:solidFill>
                    <a:srgbClr val="1D617A"/>
                  </a:solidFill>
                  <a:latin typeface="Poppins Light"/>
                </a:rPr>
                <a:t>0</a:t>
              </a:r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) = x(t</a:t>
              </a:r>
              <a:r>
                <a:rPr lang="en-US" sz="2800" baseline="-25000" dirty="0">
                  <a:solidFill>
                    <a:srgbClr val="1D617A"/>
                  </a:solidFill>
                  <a:latin typeface="Poppins Light"/>
                </a:rPr>
                <a:t>0</a:t>
              </a:r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). </a:t>
              </a:r>
              <a:r>
                <a:rPr lang="en-US" sz="2800" dirty="0">
                  <a:solidFill>
                    <a:srgbClr val="1D617A"/>
                  </a:solidFill>
                  <a:latin typeface="Symbol" panose="05050102010706020507" pitchFamily="18" charset="2"/>
                </a:rPr>
                <a:t>d</a:t>
              </a:r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(t–t</a:t>
              </a:r>
              <a:r>
                <a:rPr lang="en-US" sz="2800" baseline="-25000" dirty="0">
                  <a:solidFill>
                    <a:srgbClr val="1D617A"/>
                  </a:solidFill>
                  <a:latin typeface="Poppins Light"/>
                </a:rPr>
                <a:t>0</a:t>
              </a:r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)</a:t>
              </a:r>
              <a:endParaRPr lang="es-AR" sz="2800" dirty="0"/>
            </a:p>
          </p:txBody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027470F8-87D0-4199-BCDE-C18FF4427A87}"/>
                </a:ext>
              </a:extLst>
            </p:cNvPr>
            <p:cNvSpPr txBox="1"/>
            <p:nvPr/>
          </p:nvSpPr>
          <p:spPr>
            <a:xfrm>
              <a:off x="13213083" y="2597705"/>
              <a:ext cx="460247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∞</a:t>
              </a:r>
            </a:p>
            <a:p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 ∫ x(t). </a:t>
              </a:r>
              <a:r>
                <a:rPr lang="en-US" sz="2800" dirty="0">
                  <a:solidFill>
                    <a:srgbClr val="1D617A"/>
                  </a:solidFill>
                  <a:latin typeface="Symbol" panose="05050102010706020507" pitchFamily="18" charset="2"/>
                </a:rPr>
                <a:t>d</a:t>
              </a:r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(t) = x(0) </a:t>
              </a:r>
            </a:p>
            <a:p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-∞</a:t>
              </a:r>
              <a:endParaRPr lang="es-AR" sz="2800" dirty="0"/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61EC5AF3-26F6-4581-BB4D-12F0584DC302}"/>
                </a:ext>
              </a:extLst>
            </p:cNvPr>
            <p:cNvSpPr txBox="1"/>
            <p:nvPr/>
          </p:nvSpPr>
          <p:spPr>
            <a:xfrm>
              <a:off x="13837923" y="3606105"/>
              <a:ext cx="460247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∞</a:t>
              </a:r>
            </a:p>
            <a:p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 ∫ x(t). </a:t>
              </a:r>
              <a:r>
                <a:rPr lang="en-US" sz="2800" dirty="0">
                  <a:solidFill>
                    <a:srgbClr val="1D617A"/>
                  </a:solidFill>
                  <a:latin typeface="Symbol" panose="05050102010706020507" pitchFamily="18" charset="2"/>
                </a:rPr>
                <a:t>d</a:t>
              </a:r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(t- t</a:t>
              </a:r>
              <a:r>
                <a:rPr lang="en-US" sz="2800" baseline="-25000" dirty="0">
                  <a:solidFill>
                    <a:srgbClr val="1D617A"/>
                  </a:solidFill>
                  <a:latin typeface="Poppins Light"/>
                </a:rPr>
                <a:t>0</a:t>
              </a:r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) = x(t</a:t>
              </a:r>
              <a:r>
                <a:rPr lang="en-US" sz="2800" baseline="-25000" dirty="0">
                  <a:solidFill>
                    <a:srgbClr val="1D617A"/>
                  </a:solidFill>
                  <a:latin typeface="Poppins Light"/>
                </a:rPr>
                <a:t>0</a:t>
              </a:r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) </a:t>
              </a:r>
            </a:p>
            <a:p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-∞</a:t>
              </a:r>
              <a:endParaRPr lang="es-AR" sz="2800" dirty="0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C54588B6-253F-4C74-A4E3-11915F824F59}"/>
              </a:ext>
            </a:extLst>
          </p:cNvPr>
          <p:cNvGrpSpPr/>
          <p:nvPr/>
        </p:nvGrpSpPr>
        <p:grpSpPr>
          <a:xfrm>
            <a:off x="12268201" y="4655489"/>
            <a:ext cx="6173040" cy="5974411"/>
            <a:chOff x="11826664" y="4619934"/>
            <a:chExt cx="6554041" cy="5874413"/>
          </a:xfrm>
        </p:grpSpPr>
        <p:pic>
          <p:nvPicPr>
            <p:cNvPr id="54" name="Imagen 53">
              <a:extLst>
                <a:ext uri="{FF2B5EF4-FFF2-40B4-BE49-F238E27FC236}">
                  <a16:creationId xmlns:a16="http://schemas.microsoft.com/office/drawing/2014/main" id="{FCF6B572-561B-46FB-A017-73AC8E0B7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65535" y1="11376" x2="65535" y2="11376"/>
                          <a14:foregroundMark x1="35509" y1="19841" x2="35509" y2="19841"/>
                          <a14:foregroundMark x1="35509" y1="19841" x2="35509" y2="19841"/>
                          <a14:foregroundMark x1="13316" y1="16667" x2="13316" y2="16667"/>
                          <a14:foregroundMark x1="67102" y1="14550" x2="67102" y2="14550"/>
                          <a14:foregroundMark x1="67102" y1="14550" x2="67102" y2="14550"/>
                          <a14:foregroundMark x1="84334" y1="14286" x2="84334" y2="14286"/>
                          <a14:foregroundMark x1="52219" y1="16402" x2="52219" y2="16402"/>
                          <a14:foregroundMark x1="24021" y1="20635" x2="24021" y2="20635"/>
                          <a14:foregroundMark x1="9138" y1="19312" x2="9138" y2="19312"/>
                          <a14:foregroundMark x1="9138" y1="19312" x2="9138" y2="19312"/>
                          <a14:foregroundMark x1="29504" y1="15608" x2="29504" y2="15608"/>
                          <a14:foregroundMark x1="55091" y1="7407" x2="55091" y2="7407"/>
                          <a14:foregroundMark x1="57963" y1="3968" x2="57963" y2="3968"/>
                          <a14:foregroundMark x1="52219" y1="14286" x2="52219" y2="14286"/>
                          <a14:foregroundMark x1="52219" y1="10847" x2="52219" y2="10847"/>
                          <a14:foregroundMark x1="39687" y1="15079" x2="39687" y2="15079"/>
                          <a14:foregroundMark x1="39687" y1="15608" x2="39687" y2="15608"/>
                          <a14:foregroundMark x1="44648" y1="15873" x2="44648" y2="15873"/>
                          <a14:foregroundMark x1="50392" y1="15608" x2="50392" y2="15608"/>
                          <a14:foregroundMark x1="78851" y1="18519" x2="78851" y2="18519"/>
                          <a14:foregroundMark x1="77285" y1="15079" x2="77285" y2="15079"/>
                          <a14:foregroundMark x1="76240" y1="15079" x2="76240" y2="15079"/>
                          <a14:foregroundMark x1="65013" y1="15873" x2="65013" y2="15873"/>
                          <a14:foregroundMark x1="62663" y1="15873" x2="62663" y2="15873"/>
                          <a14:foregroundMark x1="60574" y1="16402" x2="60574" y2="16402"/>
                          <a14:foregroundMark x1="56397" y1="16667" x2="56397" y2="16667"/>
                          <a14:foregroundMark x1="16188" y1="20899" x2="16188" y2="20899"/>
                          <a14:foregroundMark x1="19060" y1="19841" x2="19060" y2="19841"/>
                          <a14:foregroundMark x1="19060" y1="19841" x2="19060" y2="19841"/>
                          <a14:foregroundMark x1="24021" y1="17989" x2="24021" y2="17989"/>
                          <a14:foregroundMark x1="27937" y1="18783" x2="27937" y2="18783"/>
                          <a14:foregroundMark x1="27937" y1="18783" x2="27937" y2="18783"/>
                          <a14:foregroundMark x1="48303" y1="20635" x2="48303" y2="20635"/>
                          <a14:foregroundMark x1="42037" y1="20899" x2="42037" y2="20899"/>
                          <a14:foregroundMark x1="42037" y1="20899" x2="42037" y2="20899"/>
                          <a14:foregroundMark x1="76240" y1="10317" x2="76240" y2="10317"/>
                          <a14:foregroundMark x1="78068" y1="15608" x2="78068" y2="15608"/>
                          <a14:foregroundMark x1="78068" y1="15608" x2="78068" y2="15608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85640" y1="13492" x2="85640" y2="13492"/>
                          <a14:foregroundMark x1="79373" y1="15079" x2="79373" y2="15079"/>
                          <a14:foregroundMark x1="49086" y1="5291" x2="49086" y2="5291"/>
                          <a14:foregroundMark x1="49608" y1="22751" x2="49608" y2="22751"/>
                          <a14:foregroundMark x1="49608" y1="22751" x2="43342" y2="22751"/>
                          <a14:foregroundMark x1="43342" y1="22751" x2="14883" y2="16667"/>
                          <a14:foregroundMark x1="61619" y1="21429" x2="64230" y2="16667"/>
                          <a14:foregroundMark x1="64230" y1="16667" x2="64230" y2="16667"/>
                          <a14:foregroundMark x1="51697" y1="14286" x2="51697" y2="14286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3175"/>
                          <a14:foregroundMark x1="55352" y1="3175" x2="55352" y2="3175"/>
                          <a14:foregroundMark x1="55091" y1="18783" x2="55091" y2="18783"/>
                          <a14:foregroundMark x1="55091" y1="18783" x2="55091" y2="18783"/>
                          <a14:foregroundMark x1="53003" y1="12169" x2="53003" y2="12169"/>
                          <a14:foregroundMark x1="53003" y1="12169" x2="53003" y2="12169"/>
                          <a14:foregroundMark x1="55091" y1="13492" x2="55091" y2="13492"/>
                          <a14:foregroundMark x1="55091" y1="13492" x2="55091" y2="13492"/>
                          <a14:foregroundMark x1="55091" y1="13492" x2="55091" y2="13492"/>
                          <a14:foregroundMark x1="72063" y1="17725" x2="72063" y2="177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826664" y="4619934"/>
              <a:ext cx="6554041" cy="5628966"/>
            </a:xfrm>
            <a:prstGeom prst="rect">
              <a:avLst/>
            </a:prstGeom>
          </p:spPr>
        </p:pic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B2A52397-25D1-4D00-A650-0A9E22A446F7}"/>
                </a:ext>
              </a:extLst>
            </p:cNvPr>
            <p:cNvSpPr txBox="1"/>
            <p:nvPr/>
          </p:nvSpPr>
          <p:spPr>
            <a:xfrm>
              <a:off x="12725400" y="5600700"/>
              <a:ext cx="5044437" cy="4893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rgbClr val="1D617A"/>
                  </a:solidFill>
                  <a:latin typeface="Poppins Light"/>
                </a:rPr>
                <a:t>Recordar</a:t>
              </a:r>
              <a:r>
                <a:rPr lang="en-US" sz="2400" dirty="0">
                  <a:solidFill>
                    <a:srgbClr val="1D617A"/>
                  </a:solidFill>
                  <a:latin typeface="Poppins Light"/>
                </a:rPr>
                <a:t>    </a:t>
              </a:r>
              <a:r>
                <a:rPr lang="en-US" sz="2400" b="1" dirty="0">
                  <a:solidFill>
                    <a:srgbClr val="1D617A"/>
                  </a:solidFill>
                  <a:latin typeface="Poppins Light"/>
                </a:rPr>
                <a:t>MUY IMPORTANTE!!</a:t>
              </a:r>
            </a:p>
            <a:p>
              <a:pPr algn="ctr"/>
              <a:endParaRPr lang="en-US" sz="3200" dirty="0">
                <a:solidFill>
                  <a:srgbClr val="1D617A"/>
                </a:solidFill>
                <a:latin typeface="Poppins Light"/>
              </a:endParaRPr>
            </a:p>
            <a:p>
              <a:pPr algn="ctr"/>
              <a:r>
                <a:rPr lang="en-US" sz="3200" dirty="0">
                  <a:solidFill>
                    <a:srgbClr val="1D617A"/>
                  </a:solidFill>
                  <a:latin typeface="Poppins Light"/>
                </a:rPr>
                <a:t>La integral de </a:t>
              </a:r>
              <a:r>
                <a:rPr lang="en-US" sz="3200" dirty="0" err="1">
                  <a:solidFill>
                    <a:srgbClr val="1D617A"/>
                  </a:solidFill>
                  <a:latin typeface="Poppins Light"/>
                </a:rPr>
                <a:t>menos</a:t>
              </a:r>
              <a:r>
                <a:rPr lang="en-US" sz="32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200" dirty="0" err="1">
                  <a:solidFill>
                    <a:srgbClr val="1D617A"/>
                  </a:solidFill>
                  <a:latin typeface="Poppins Light"/>
                </a:rPr>
                <a:t>infinito</a:t>
              </a:r>
              <a:r>
                <a:rPr lang="en-US" sz="3200" dirty="0">
                  <a:solidFill>
                    <a:srgbClr val="1D617A"/>
                  </a:solidFill>
                  <a:latin typeface="Poppins Light"/>
                </a:rPr>
                <a:t> a </a:t>
              </a:r>
              <a:r>
                <a:rPr lang="en-US" sz="3200" dirty="0" err="1">
                  <a:solidFill>
                    <a:srgbClr val="1D617A"/>
                  </a:solidFill>
                  <a:latin typeface="Poppins Light"/>
                </a:rPr>
                <a:t>infinito</a:t>
              </a:r>
              <a:r>
                <a:rPr lang="en-US" sz="3200" dirty="0">
                  <a:solidFill>
                    <a:srgbClr val="1D617A"/>
                  </a:solidFill>
                  <a:latin typeface="Poppins Light"/>
                </a:rPr>
                <a:t> de una </a:t>
              </a:r>
              <a:r>
                <a:rPr lang="en-US" sz="3200" dirty="0" err="1">
                  <a:solidFill>
                    <a:srgbClr val="1D617A"/>
                  </a:solidFill>
                  <a:latin typeface="Poppins Light"/>
                </a:rPr>
                <a:t>señal</a:t>
              </a:r>
              <a:r>
                <a:rPr lang="en-US" sz="3200" dirty="0">
                  <a:solidFill>
                    <a:srgbClr val="1D617A"/>
                  </a:solidFill>
                  <a:latin typeface="Poppins Light"/>
                </a:rPr>
                <a:t> por un </a:t>
              </a:r>
              <a:r>
                <a:rPr lang="en-US" sz="3200" dirty="0" err="1">
                  <a:solidFill>
                    <a:srgbClr val="1D617A"/>
                  </a:solidFill>
                  <a:latin typeface="Poppins Light"/>
                </a:rPr>
                <a:t>impulso</a:t>
              </a:r>
              <a:r>
                <a:rPr lang="en-US" sz="3200" dirty="0">
                  <a:solidFill>
                    <a:srgbClr val="1D617A"/>
                  </a:solidFill>
                  <a:latin typeface="Poppins Light"/>
                </a:rPr>
                <a:t> es la </a:t>
              </a:r>
              <a:r>
                <a:rPr lang="en-US" sz="3200" dirty="0" err="1">
                  <a:solidFill>
                    <a:srgbClr val="1D617A"/>
                  </a:solidFill>
                  <a:latin typeface="Poppins Light"/>
                </a:rPr>
                <a:t>señal</a:t>
              </a:r>
              <a:r>
                <a:rPr lang="en-US" sz="32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200" dirty="0" err="1">
                  <a:solidFill>
                    <a:srgbClr val="1D617A"/>
                  </a:solidFill>
                  <a:latin typeface="Poppins Light"/>
                </a:rPr>
                <a:t>valuada</a:t>
              </a:r>
              <a:r>
                <a:rPr lang="en-US" sz="32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200" dirty="0" err="1">
                  <a:solidFill>
                    <a:srgbClr val="1D617A"/>
                  </a:solidFill>
                  <a:latin typeface="Poppins Light"/>
                </a:rPr>
                <a:t>en</a:t>
              </a:r>
              <a:r>
                <a:rPr lang="en-US" sz="32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200" dirty="0" err="1">
                  <a:solidFill>
                    <a:srgbClr val="1D617A"/>
                  </a:solidFill>
                  <a:latin typeface="Poppins Light"/>
                </a:rPr>
                <a:t>donde</a:t>
              </a:r>
              <a:r>
                <a:rPr lang="en-US" sz="32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200" dirty="0" err="1">
                  <a:solidFill>
                    <a:srgbClr val="1D617A"/>
                  </a:solidFill>
                  <a:latin typeface="Poppins Light"/>
                </a:rPr>
                <a:t>está</a:t>
              </a:r>
              <a:r>
                <a:rPr lang="en-US" sz="3200" dirty="0">
                  <a:solidFill>
                    <a:srgbClr val="1D617A"/>
                  </a:solidFill>
                  <a:latin typeface="Poppins Light"/>
                </a:rPr>
                <a:t> el </a:t>
              </a:r>
              <a:r>
                <a:rPr lang="en-US" sz="3200" dirty="0" err="1">
                  <a:solidFill>
                    <a:srgbClr val="1D617A"/>
                  </a:solidFill>
                  <a:latin typeface="Poppins Light"/>
                </a:rPr>
                <a:t>impulso</a:t>
              </a:r>
              <a:r>
                <a:rPr lang="en-US" sz="3200" dirty="0">
                  <a:solidFill>
                    <a:srgbClr val="1D617A"/>
                  </a:solidFill>
                  <a:latin typeface="Poppins Light"/>
                </a:rPr>
                <a:t>.</a:t>
              </a:r>
              <a:endParaRPr lang="en-US" sz="2000" dirty="0">
                <a:solidFill>
                  <a:srgbClr val="1D617A"/>
                </a:solidFill>
                <a:latin typeface="Poppins Light"/>
              </a:endParaRPr>
            </a:p>
            <a:p>
              <a:pPr algn="ctr"/>
              <a:endParaRPr lang="en-US" sz="3200" dirty="0">
                <a:solidFill>
                  <a:srgbClr val="1D617A"/>
                </a:solidFill>
                <a:latin typeface="Poppins Light"/>
              </a:endParaRPr>
            </a:p>
            <a:p>
              <a:pPr algn="ctr"/>
              <a:r>
                <a:rPr lang="en-US" sz="3200" dirty="0">
                  <a:solidFill>
                    <a:srgbClr val="1D617A"/>
                  </a:solidFill>
                  <a:latin typeface="Poppins Light"/>
                </a:rPr>
                <a:t>	     </a:t>
              </a:r>
            </a:p>
            <a:p>
              <a:pPr algn="ctr"/>
              <a:endParaRPr lang="es-AR" sz="3200" dirty="0"/>
            </a:p>
          </p:txBody>
        </p:sp>
      </p:grpSp>
      <p:sp>
        <p:nvSpPr>
          <p:cNvPr id="56" name="TextBox 10">
            <a:extLst>
              <a:ext uri="{FF2B5EF4-FFF2-40B4-BE49-F238E27FC236}">
                <a16:creationId xmlns:a16="http://schemas.microsoft.com/office/drawing/2014/main" id="{AD743BB9-1EB5-4D05-ADD9-BC7A923396C5}"/>
              </a:ext>
            </a:extLst>
          </p:cNvPr>
          <p:cNvSpPr txBox="1"/>
          <p:nvPr/>
        </p:nvSpPr>
        <p:spPr>
          <a:xfrm>
            <a:off x="2133600" y="647700"/>
            <a:ext cx="14935198" cy="21287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b="1" i="1" spc="-240" dirty="0">
                <a:solidFill>
                  <a:srgbClr val="1D617A"/>
                </a:solidFill>
                <a:latin typeface="Poppins Bold"/>
              </a:rPr>
              <a:t>Unidad 2     </a:t>
            </a:r>
          </a:p>
          <a:p>
            <a:pPr>
              <a:lnSpc>
                <a:spcPts val="8800"/>
              </a:lnSpc>
            </a:pPr>
            <a:r>
              <a:rPr lang="en-US" sz="4000" b="1" i="1" spc="-240" dirty="0" err="1">
                <a:solidFill>
                  <a:srgbClr val="1D617A"/>
                </a:solidFill>
                <a:latin typeface="Poppins Bold"/>
              </a:rPr>
              <a:t>Elemento</a:t>
            </a:r>
            <a:r>
              <a:rPr lang="en-US" sz="4000" b="1" i="1" spc="-240" dirty="0">
                <a:solidFill>
                  <a:srgbClr val="1D617A"/>
                </a:solidFill>
                <a:latin typeface="Poppins Bold"/>
              </a:rPr>
              <a:t> </a:t>
            </a:r>
            <a:r>
              <a:rPr lang="en-US" sz="4000" b="1" i="1" spc="-240" dirty="0" err="1">
                <a:solidFill>
                  <a:srgbClr val="1D617A"/>
                </a:solidFill>
                <a:latin typeface="Poppins Bold"/>
              </a:rPr>
              <a:t>neutro</a:t>
            </a:r>
            <a:r>
              <a:rPr lang="en-US" sz="4000" b="1" i="1" spc="-240" dirty="0">
                <a:solidFill>
                  <a:srgbClr val="1D617A"/>
                </a:solidFill>
                <a:latin typeface="Poppins Bold"/>
              </a:rPr>
              <a:t> de la </a:t>
            </a:r>
            <a:r>
              <a:rPr lang="en-US" sz="4000" b="1" i="1" spc="-240" dirty="0" err="1">
                <a:solidFill>
                  <a:srgbClr val="1D617A"/>
                </a:solidFill>
                <a:latin typeface="Poppins Bold"/>
              </a:rPr>
              <a:t>Convolución</a:t>
            </a:r>
            <a:r>
              <a:rPr lang="en-US" sz="4000" b="1" i="1" spc="-240" dirty="0">
                <a:solidFill>
                  <a:srgbClr val="1D617A"/>
                </a:solidFill>
                <a:latin typeface="Poppins Bold"/>
              </a:rPr>
              <a:t> :  </a:t>
            </a:r>
            <a:r>
              <a:rPr lang="en-US" sz="4000" b="1" i="1" spc="-240" dirty="0">
                <a:solidFill>
                  <a:srgbClr val="1D617A"/>
                </a:solidFill>
                <a:latin typeface="Symbol" panose="05050102010706020507" pitchFamily="18" charset="2"/>
              </a:rPr>
              <a:t>d</a:t>
            </a:r>
            <a:r>
              <a:rPr lang="en-US" sz="4000" b="1" i="1" spc="-240" dirty="0">
                <a:solidFill>
                  <a:srgbClr val="1D617A"/>
                </a:solidFill>
                <a:latin typeface="Poppins Bold"/>
              </a:rPr>
              <a:t>(t)</a:t>
            </a:r>
          </a:p>
        </p:txBody>
      </p:sp>
      <p:grpSp>
        <p:nvGrpSpPr>
          <p:cNvPr id="86" name="Grupo 85">
            <a:extLst>
              <a:ext uri="{FF2B5EF4-FFF2-40B4-BE49-F238E27FC236}">
                <a16:creationId xmlns:a16="http://schemas.microsoft.com/office/drawing/2014/main" id="{A6684251-33B0-4C51-99BA-BB817DB56F83}"/>
              </a:ext>
            </a:extLst>
          </p:cNvPr>
          <p:cNvGrpSpPr/>
          <p:nvPr/>
        </p:nvGrpSpPr>
        <p:grpSpPr>
          <a:xfrm>
            <a:off x="762000" y="4838700"/>
            <a:ext cx="10607464" cy="2593016"/>
            <a:chOff x="762000" y="4838700"/>
            <a:chExt cx="10607464" cy="2593016"/>
          </a:xfrm>
        </p:grpSpPr>
        <p:sp>
          <p:nvSpPr>
            <p:cNvPr id="57" name="TextBox 9">
              <a:extLst>
                <a:ext uri="{FF2B5EF4-FFF2-40B4-BE49-F238E27FC236}">
                  <a16:creationId xmlns:a16="http://schemas.microsoft.com/office/drawing/2014/main" id="{A308EF8D-12BD-484D-BADF-B313CA2A7360}"/>
                </a:ext>
              </a:extLst>
            </p:cNvPr>
            <p:cNvSpPr txBox="1"/>
            <p:nvPr/>
          </p:nvSpPr>
          <p:spPr>
            <a:xfrm>
              <a:off x="762000" y="4838700"/>
              <a:ext cx="10607464" cy="54822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4499"/>
                </a:lnSpc>
              </a:pP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x(t) = x(t)        h(t) = </a:t>
              </a:r>
              <a:r>
                <a:rPr lang="en-US" sz="3000" dirty="0">
                  <a:solidFill>
                    <a:srgbClr val="1D617A"/>
                  </a:solidFill>
                  <a:latin typeface="Symbol" panose="05050102010706020507" pitchFamily="18" charset="2"/>
                </a:rPr>
                <a:t>d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(t)        y(t) = x(t) * </a:t>
              </a:r>
              <a:r>
                <a:rPr lang="en-US" sz="3000" dirty="0">
                  <a:solidFill>
                    <a:srgbClr val="1D617A"/>
                  </a:solidFill>
                  <a:latin typeface="Symbol" panose="05050102010706020507" pitchFamily="18" charset="2"/>
                </a:rPr>
                <a:t>d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(t)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>
                  <a:extLst>
                    <a:ext uri="{FF2B5EF4-FFF2-40B4-BE49-F238E27FC236}">
                      <a16:creationId xmlns:a16="http://schemas.microsoft.com/office/drawing/2014/main" id="{C420AB6C-B44C-4290-BB6B-E63C28E300ED}"/>
                    </a:ext>
                  </a:extLst>
                </p:cNvPr>
                <p:cNvSpPr txBox="1"/>
                <p:nvPr/>
              </p:nvSpPr>
              <p:spPr>
                <a:xfrm>
                  <a:off x="1752600" y="5219700"/>
                  <a:ext cx="7315200" cy="221201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s-AR" sz="3200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</a:t>
                  </a:r>
                  <a:r>
                    <a:rPr lang="es-AR" sz="4400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           ∞</a:t>
                  </a:r>
                  <a:endParaRPr lang="es-AR" sz="4400" i="1" dirty="0">
                    <a:solidFill>
                      <a:srgbClr val="1D617A"/>
                    </a:solidFill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s-AR" sz="4400" b="0" i="1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AR" sz="4400" i="1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4400" i="1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AR" sz="4400" i="1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s-AR" sz="4400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   ∫   </a:t>
                  </a:r>
                  <a14:m>
                    <m:oMath xmlns:m="http://schemas.openxmlformats.org/officeDocument/2006/math">
                      <m:r>
                        <a:rPr lang="es-AR" sz="4400" i="1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AR" sz="4400" i="1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AR" sz="4400" b="1" i="1" dirty="0">
                              <a:solidFill>
                                <a:srgbClr val="1D617A"/>
                              </a:solidFill>
                              <a:latin typeface="Symbol" panose="05050102010706020507" pitchFamily="18" charset="2"/>
                            </a:rPr>
                            <m:t>t</m:t>
                          </m:r>
                        </m:e>
                      </m:d>
                      <m:r>
                        <m:rPr>
                          <m:nor/>
                        </m:rPr>
                        <a:rPr lang="es-AR" sz="4400" b="0" i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 .</m:t>
                      </m:r>
                      <m:r>
                        <m:rPr>
                          <m:nor/>
                        </m:rPr>
                        <a:rPr lang="en-US" sz="4400" dirty="0">
                          <a:solidFill>
                            <a:srgbClr val="1D617A"/>
                          </a:solidFill>
                          <a:latin typeface="Symbol" panose="05050102010706020507" pitchFamily="18" charset="2"/>
                        </a:rPr>
                        <m:t>d</m:t>
                      </m:r>
                      <m:r>
                        <m:rPr>
                          <m:nor/>
                        </m:rPr>
                        <a:rPr lang="en-US" sz="4400" dirty="0">
                          <a:solidFill>
                            <a:srgbClr val="1D617A"/>
                          </a:solidFill>
                          <a:latin typeface="Poppins Light"/>
                        </a:rPr>
                        <m:t>(</m:t>
                      </m:r>
                      <m:r>
                        <m:rPr>
                          <m:nor/>
                        </m:rPr>
                        <a:rPr lang="en-US" sz="4400" dirty="0">
                          <a:solidFill>
                            <a:srgbClr val="1D617A"/>
                          </a:solidFill>
                          <a:latin typeface="Poppins Light"/>
                        </a:rPr>
                        <m:t>t</m:t>
                      </m:r>
                      <m:r>
                        <m:rPr>
                          <m:nor/>
                        </m:rPr>
                        <a:rPr lang="en-US" sz="4400" dirty="0">
                          <a:solidFill>
                            <a:srgbClr val="1D617A"/>
                          </a:solidFill>
                          <a:latin typeface="Poppins Light"/>
                        </a:rPr>
                        <m:t>−</m:t>
                      </m:r>
                      <m:r>
                        <m:rPr>
                          <m:nor/>
                        </m:rPr>
                        <a:rPr lang="es-AR" sz="4400" b="1" i="1" dirty="0">
                          <a:solidFill>
                            <a:srgbClr val="1D617A"/>
                          </a:solidFill>
                          <a:latin typeface="Symbol" panose="05050102010706020507" pitchFamily="18" charset="2"/>
                        </a:rPr>
                        <m:t>t</m:t>
                      </m:r>
                      <m:r>
                        <m:rPr>
                          <m:nor/>
                        </m:rPr>
                        <a:rPr lang="en-US" sz="4400" dirty="0">
                          <a:solidFill>
                            <a:srgbClr val="1D617A"/>
                          </a:solidFill>
                          <a:latin typeface="Poppins Light"/>
                        </a:rPr>
                        <m:t>)</m:t>
                      </m:r>
                      <m:r>
                        <a:rPr lang="es-AR" sz="4400" b="0" i="1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nor/>
                        </m:rPr>
                        <a:rPr lang="es-AR" sz="4400" b="1" i="1" dirty="0">
                          <a:solidFill>
                            <a:srgbClr val="1D617A"/>
                          </a:solidFill>
                          <a:latin typeface="Symbol" panose="05050102010706020507" pitchFamily="18" charset="2"/>
                        </a:rPr>
                        <m:t>t</m:t>
                      </m:r>
                    </m:oMath>
                  </a14:m>
                  <a:endParaRPr lang="es-AR" sz="4400" dirty="0">
                    <a:solidFill>
                      <a:srgbClr val="1D617A"/>
                    </a:solidFill>
                    <a:latin typeface="Poppins Light" panose="020B0604020202020204" charset="0"/>
                  </a:endParaRPr>
                </a:p>
                <a:p>
                  <a:r>
                    <a:rPr lang="es-AR" sz="4400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          -∞</a:t>
                  </a:r>
                </a:p>
              </p:txBody>
            </p:sp>
          </mc:Choice>
          <mc:Fallback xmlns="">
            <p:sp>
              <p:nvSpPr>
                <p:cNvPr id="58" name="CuadroTexto 57">
                  <a:extLst>
                    <a:ext uri="{FF2B5EF4-FFF2-40B4-BE49-F238E27FC236}">
                      <a16:creationId xmlns:a16="http://schemas.microsoft.com/office/drawing/2014/main" id="{C420AB6C-B44C-4290-BB6B-E63C28E300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5219700"/>
                  <a:ext cx="7315200" cy="2212016"/>
                </a:xfrm>
                <a:prstGeom prst="rect">
                  <a:avLst/>
                </a:prstGeom>
                <a:blipFill>
                  <a:blip r:embed="rId4"/>
                  <a:stretch>
                    <a:fillRect t="-4408" b="-1212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7BF84008-3826-43AA-A1E6-2940CBF5E2FB}"/>
              </a:ext>
            </a:extLst>
          </p:cNvPr>
          <p:cNvGrpSpPr/>
          <p:nvPr/>
        </p:nvGrpSpPr>
        <p:grpSpPr>
          <a:xfrm>
            <a:off x="4572000" y="5600700"/>
            <a:ext cx="4099560" cy="1436132"/>
            <a:chOff x="4572000" y="5600700"/>
            <a:chExt cx="4099560" cy="1436132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5C9BD431-04E0-4FEB-AB57-92415A4C5D41}"/>
                </a:ext>
              </a:extLst>
            </p:cNvPr>
            <p:cNvSpPr txBox="1"/>
            <p:nvPr/>
          </p:nvSpPr>
          <p:spPr>
            <a:xfrm>
              <a:off x="4572000" y="6667500"/>
              <a:ext cx="4099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          </a:t>
              </a:r>
              <a:r>
                <a:rPr lang="es-AR" dirty="0">
                  <a:solidFill>
                    <a:schemeClr val="accent6">
                      <a:lumMod val="75000"/>
                    </a:schemeClr>
                  </a:solidFill>
                </a:rPr>
                <a:t>VAR               DESPL     VAR        </a:t>
              </a:r>
              <a:r>
                <a:rPr lang="es-AR" dirty="0" err="1">
                  <a:solidFill>
                    <a:schemeClr val="accent6">
                      <a:lumMod val="75000"/>
                    </a:schemeClr>
                  </a:solidFill>
                </a:rPr>
                <a:t>VAR</a:t>
              </a:r>
              <a:endParaRPr lang="es-AR" dirty="0"/>
            </a:p>
          </p:txBody>
        </p:sp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0F090F13-E4DC-4458-B70C-FBA148D81784}"/>
                </a:ext>
              </a:extLst>
            </p:cNvPr>
            <p:cNvSpPr txBox="1"/>
            <p:nvPr/>
          </p:nvSpPr>
          <p:spPr>
            <a:xfrm>
              <a:off x="6233160" y="5600700"/>
              <a:ext cx="1920240" cy="373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>
                  <a:solidFill>
                    <a:schemeClr val="accent6">
                      <a:lumMod val="75000"/>
                    </a:schemeClr>
                  </a:solidFill>
                </a:rPr>
                <a:t>          REFLEXION</a:t>
              </a:r>
              <a:endParaRPr lang="es-AR" dirty="0"/>
            </a:p>
          </p:txBody>
        </p:sp>
        <p:cxnSp>
          <p:nvCxnSpPr>
            <p:cNvPr id="62" name="Conector recto de flecha 61">
              <a:extLst>
                <a:ext uri="{FF2B5EF4-FFF2-40B4-BE49-F238E27FC236}">
                  <a16:creationId xmlns:a16="http://schemas.microsoft.com/office/drawing/2014/main" id="{B154CF78-803E-4555-8CFE-A935DF17113C}"/>
                </a:ext>
              </a:extLst>
            </p:cNvPr>
            <p:cNvCxnSpPr/>
            <p:nvPr/>
          </p:nvCxnSpPr>
          <p:spPr>
            <a:xfrm flipV="1">
              <a:off x="7010400" y="5974080"/>
              <a:ext cx="0" cy="160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de flecha 63">
              <a:extLst>
                <a:ext uri="{FF2B5EF4-FFF2-40B4-BE49-F238E27FC236}">
                  <a16:creationId xmlns:a16="http://schemas.microsoft.com/office/drawing/2014/main" id="{C7C54DDD-2763-4BF2-A724-F07B59CC04BE}"/>
                </a:ext>
              </a:extLst>
            </p:cNvPr>
            <p:cNvCxnSpPr/>
            <p:nvPr/>
          </p:nvCxnSpPr>
          <p:spPr>
            <a:xfrm>
              <a:off x="8153400" y="65151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de flecha 64">
              <a:extLst>
                <a:ext uri="{FF2B5EF4-FFF2-40B4-BE49-F238E27FC236}">
                  <a16:creationId xmlns:a16="http://schemas.microsoft.com/office/drawing/2014/main" id="{1E708031-5392-4412-A14D-ADEE64340FBA}"/>
                </a:ext>
              </a:extLst>
            </p:cNvPr>
            <p:cNvCxnSpPr/>
            <p:nvPr/>
          </p:nvCxnSpPr>
          <p:spPr>
            <a:xfrm>
              <a:off x="7315200" y="65151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de flecha 65">
              <a:extLst>
                <a:ext uri="{FF2B5EF4-FFF2-40B4-BE49-F238E27FC236}">
                  <a16:creationId xmlns:a16="http://schemas.microsoft.com/office/drawing/2014/main" id="{FA901BDE-C90D-4765-B649-59D795FADEC5}"/>
                </a:ext>
              </a:extLst>
            </p:cNvPr>
            <p:cNvCxnSpPr/>
            <p:nvPr/>
          </p:nvCxnSpPr>
          <p:spPr>
            <a:xfrm>
              <a:off x="6705600" y="65151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de flecha 66">
              <a:extLst>
                <a:ext uri="{FF2B5EF4-FFF2-40B4-BE49-F238E27FC236}">
                  <a16:creationId xmlns:a16="http://schemas.microsoft.com/office/drawing/2014/main" id="{6D94BEB4-FC51-4B96-8AE6-B584A6013A45}"/>
                </a:ext>
              </a:extLst>
            </p:cNvPr>
            <p:cNvCxnSpPr/>
            <p:nvPr/>
          </p:nvCxnSpPr>
          <p:spPr>
            <a:xfrm>
              <a:off x="5486400" y="65151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id="{5C3D090F-B4C1-4601-9B1B-97AE4B53AFEF}"/>
              </a:ext>
            </a:extLst>
          </p:cNvPr>
          <p:cNvGrpSpPr/>
          <p:nvPr/>
        </p:nvGrpSpPr>
        <p:grpSpPr>
          <a:xfrm>
            <a:off x="457200" y="7414673"/>
            <a:ext cx="5029200" cy="2681827"/>
            <a:chOff x="457200" y="7414673"/>
            <a:chExt cx="5029200" cy="2681827"/>
          </a:xfrm>
        </p:grpSpPr>
        <p:sp>
          <p:nvSpPr>
            <p:cNvPr id="69" name="TextBox 9">
              <a:extLst>
                <a:ext uri="{FF2B5EF4-FFF2-40B4-BE49-F238E27FC236}">
                  <a16:creationId xmlns:a16="http://schemas.microsoft.com/office/drawing/2014/main" id="{A49562E8-43B7-413A-A714-B617C1DCDF7A}"/>
                </a:ext>
              </a:extLst>
            </p:cNvPr>
            <p:cNvSpPr txBox="1"/>
            <p:nvPr/>
          </p:nvSpPr>
          <p:spPr>
            <a:xfrm>
              <a:off x="457200" y="7414673"/>
              <a:ext cx="5029200" cy="57708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4499"/>
                </a:lnSpc>
              </a:pP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En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dónde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está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el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impulso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? </a:t>
              </a:r>
            </a:p>
          </p:txBody>
        </p:sp>
        <p:grpSp>
          <p:nvGrpSpPr>
            <p:cNvPr id="78" name="Grupo 77">
              <a:extLst>
                <a:ext uri="{FF2B5EF4-FFF2-40B4-BE49-F238E27FC236}">
                  <a16:creationId xmlns:a16="http://schemas.microsoft.com/office/drawing/2014/main" id="{2306845C-3CE5-4100-A540-36ED65FA0C75}"/>
                </a:ext>
              </a:extLst>
            </p:cNvPr>
            <p:cNvGrpSpPr/>
            <p:nvPr/>
          </p:nvGrpSpPr>
          <p:grpSpPr>
            <a:xfrm>
              <a:off x="457200" y="8125136"/>
              <a:ext cx="3276600" cy="1971364"/>
              <a:chOff x="457200" y="8125136"/>
              <a:chExt cx="3276600" cy="1971364"/>
            </a:xfrm>
          </p:grpSpPr>
          <p:cxnSp>
            <p:nvCxnSpPr>
              <p:cNvPr id="71" name="Conector recto 70">
                <a:extLst>
                  <a:ext uri="{FF2B5EF4-FFF2-40B4-BE49-F238E27FC236}">
                    <a16:creationId xmlns:a16="http://schemas.microsoft.com/office/drawing/2014/main" id="{FB8F93A4-3B4F-4C21-BFA3-41D8913785FF}"/>
                  </a:ext>
                </a:extLst>
              </p:cNvPr>
              <p:cNvCxnSpPr/>
              <p:nvPr/>
            </p:nvCxnSpPr>
            <p:spPr>
              <a:xfrm>
                <a:off x="1601041" y="8125136"/>
                <a:ext cx="0" cy="19713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72">
                <a:extLst>
                  <a:ext uri="{FF2B5EF4-FFF2-40B4-BE49-F238E27FC236}">
                    <a16:creationId xmlns:a16="http://schemas.microsoft.com/office/drawing/2014/main" id="{74C65DC3-4236-4085-8170-0079098CB5CB}"/>
                  </a:ext>
                </a:extLst>
              </p:cNvPr>
              <p:cNvCxnSpPr/>
              <p:nvPr/>
            </p:nvCxnSpPr>
            <p:spPr>
              <a:xfrm>
                <a:off x="457200" y="9486900"/>
                <a:ext cx="3200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4">
                <a:extLst>
                  <a:ext uri="{FF2B5EF4-FFF2-40B4-BE49-F238E27FC236}">
                    <a16:creationId xmlns:a16="http://schemas.microsoft.com/office/drawing/2014/main" id="{C933675C-0725-4BED-AA0A-C1DD5AAC1CCF}"/>
                  </a:ext>
                </a:extLst>
              </p:cNvPr>
              <p:cNvCxnSpPr/>
              <p:nvPr/>
            </p:nvCxnSpPr>
            <p:spPr>
              <a:xfrm flipV="1">
                <a:off x="2286000" y="8801100"/>
                <a:ext cx="0" cy="685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CuadroTexto 75">
                    <a:extLst>
                      <a:ext uri="{FF2B5EF4-FFF2-40B4-BE49-F238E27FC236}">
                        <a16:creationId xmlns:a16="http://schemas.microsoft.com/office/drawing/2014/main" id="{8755C33B-8693-41C7-8567-3FE6E12C7D6E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37" y="9388614"/>
                    <a:ext cx="1904963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AR" dirty="0"/>
                      <a:t>     </a:t>
                    </a:r>
                    <a:r>
                      <a:rPr lang="es-AR" sz="3200" dirty="0"/>
                      <a:t>t</a:t>
                    </a:r>
                    <a:r>
                      <a:rPr lang="es-AR" sz="4000" dirty="0"/>
                      <a:t>        </a:t>
                    </a:r>
                    <a14:m>
                      <m:oMath xmlns:m="http://schemas.openxmlformats.org/officeDocument/2006/math">
                        <m:r>
                          <m:rPr>
                            <m:nor/>
                          </m:rPr>
                          <a:rPr lang="es-AR" sz="4000" b="1" i="1" dirty="0">
                            <a:solidFill>
                              <a:srgbClr val="1D617A"/>
                            </a:solidFill>
                            <a:latin typeface="Symbol" panose="05050102010706020507" pitchFamily="18" charset="2"/>
                          </a:rPr>
                          <m:t>t</m:t>
                        </m:r>
                      </m:oMath>
                    </a14:m>
                    <a:r>
                      <a:rPr lang="es-AR" sz="4000" dirty="0"/>
                      <a:t>  </a:t>
                    </a:r>
                    <a:r>
                      <a:rPr lang="es-AR" dirty="0"/>
                      <a:t>            </a:t>
                    </a:r>
                  </a:p>
                </p:txBody>
              </p:sp>
            </mc:Choice>
            <mc:Fallback xmlns="">
              <p:sp>
                <p:nvSpPr>
                  <p:cNvPr id="76" name="CuadroTexto 75">
                    <a:extLst>
                      <a:ext uri="{FF2B5EF4-FFF2-40B4-BE49-F238E27FC236}">
                        <a16:creationId xmlns:a16="http://schemas.microsoft.com/office/drawing/2014/main" id="{8755C33B-8693-41C7-8567-3FE6E12C7D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37" y="9388614"/>
                    <a:ext cx="1904963" cy="70788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4138"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15E40161-05CA-451C-9F27-372914A0ED39}"/>
                  </a:ext>
                </a:extLst>
              </p:cNvPr>
              <p:cNvSpPr txBox="1"/>
              <p:nvPr/>
            </p:nvSpPr>
            <p:spPr>
              <a:xfrm>
                <a:off x="914400" y="8420100"/>
                <a:ext cx="190496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      </a:t>
                </a:r>
                <a:r>
                  <a:rPr lang="es-AR" sz="2400" dirty="0"/>
                  <a:t>1</a:t>
                </a:r>
                <a:r>
                  <a:rPr lang="es-AR" sz="4000" dirty="0"/>
                  <a:t> </a:t>
                </a:r>
                <a:r>
                  <a:rPr lang="es-AR" dirty="0"/>
                  <a:t>            </a:t>
                </a:r>
              </a:p>
            </p:txBody>
          </p:sp>
        </p:grpSp>
      </p:grpSp>
      <p:sp>
        <p:nvSpPr>
          <p:cNvPr id="81" name="TextBox 9">
            <a:extLst>
              <a:ext uri="{FF2B5EF4-FFF2-40B4-BE49-F238E27FC236}">
                <a16:creationId xmlns:a16="http://schemas.microsoft.com/office/drawing/2014/main" id="{0DA5828D-144F-4352-82AE-576EB5882F12}"/>
              </a:ext>
            </a:extLst>
          </p:cNvPr>
          <p:cNvSpPr txBox="1"/>
          <p:nvPr/>
        </p:nvSpPr>
        <p:spPr>
          <a:xfrm>
            <a:off x="5714195" y="7277100"/>
            <a:ext cx="6907790" cy="285655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99"/>
              </a:lnSpc>
            </a:pP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Entonces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el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resultado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de la integral es y(t)= x(t)</a:t>
            </a:r>
          </a:p>
          <a:p>
            <a:pPr algn="ctr">
              <a:lnSpc>
                <a:spcPts val="4499"/>
              </a:lnSpc>
            </a:pPr>
            <a:r>
              <a:rPr lang="en-US" sz="3000" dirty="0">
                <a:solidFill>
                  <a:srgbClr val="1D617A"/>
                </a:solidFill>
                <a:latin typeface="Poppins Light"/>
              </a:rPr>
              <a:t>y(t)= x(t)*</a:t>
            </a:r>
            <a:r>
              <a:rPr lang="en-US" sz="3000" dirty="0">
                <a:solidFill>
                  <a:srgbClr val="1D617A"/>
                </a:solidFill>
                <a:latin typeface="Symbol" panose="05050102010706020507" pitchFamily="18" charset="2"/>
              </a:rPr>
              <a:t>d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(t) = x(t)</a:t>
            </a:r>
          </a:p>
          <a:p>
            <a:pPr algn="just">
              <a:lnSpc>
                <a:spcPts val="4499"/>
              </a:lnSpc>
            </a:pP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Queda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demostrado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que el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elemento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neutro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de la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convolución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es:    </a:t>
            </a:r>
            <a:r>
              <a:rPr lang="en-US" sz="3000" b="1" dirty="0">
                <a:solidFill>
                  <a:srgbClr val="1D617A"/>
                </a:solidFill>
                <a:latin typeface="Symbol" panose="05050102010706020507" pitchFamily="18" charset="2"/>
              </a:rPr>
              <a:t>d</a:t>
            </a:r>
            <a:r>
              <a:rPr lang="en-US" sz="3000" b="1" dirty="0">
                <a:solidFill>
                  <a:srgbClr val="1D617A"/>
                </a:solidFill>
                <a:latin typeface="Poppins Light"/>
              </a:rPr>
              <a:t>(t)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38426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1752600" y="723900"/>
            <a:ext cx="15544800" cy="21287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b="1" i="1" spc="-240" dirty="0">
                <a:solidFill>
                  <a:srgbClr val="1D617A"/>
                </a:solidFill>
                <a:latin typeface="Poppins Bold"/>
              </a:rPr>
              <a:t>Unidad 2     . </a:t>
            </a:r>
            <a:r>
              <a:rPr lang="en-US" sz="4000" b="1" i="1" spc="-240" dirty="0" err="1">
                <a:solidFill>
                  <a:srgbClr val="1D617A"/>
                </a:solidFill>
                <a:latin typeface="Poppins Bold"/>
              </a:rPr>
              <a:t>Condiciones</a:t>
            </a:r>
            <a:r>
              <a:rPr lang="en-US" sz="4000" b="1" i="1" spc="-240" dirty="0">
                <a:solidFill>
                  <a:srgbClr val="1D617A"/>
                </a:solidFill>
                <a:latin typeface="Poppins Bold"/>
              </a:rPr>
              <a:t> que debe </a:t>
            </a:r>
            <a:r>
              <a:rPr lang="en-US" sz="4000" b="1" i="1" spc="-240" dirty="0" err="1">
                <a:solidFill>
                  <a:srgbClr val="1D617A"/>
                </a:solidFill>
                <a:latin typeface="Poppins Bold"/>
              </a:rPr>
              <a:t>cumplir</a:t>
            </a:r>
            <a:r>
              <a:rPr lang="en-US" sz="4000" b="1" i="1" spc="-240" dirty="0">
                <a:solidFill>
                  <a:srgbClr val="1D617A"/>
                </a:solidFill>
                <a:latin typeface="Poppins Bold"/>
              </a:rPr>
              <a:t>  la </a:t>
            </a:r>
            <a:r>
              <a:rPr lang="en-US" sz="4000" b="1" i="1" spc="-240" dirty="0" err="1">
                <a:solidFill>
                  <a:srgbClr val="1D617A"/>
                </a:solidFill>
                <a:latin typeface="Poppins Bold"/>
              </a:rPr>
              <a:t>respuesta</a:t>
            </a:r>
            <a:r>
              <a:rPr lang="en-US" sz="4000" b="1" i="1" spc="-240" dirty="0">
                <a:solidFill>
                  <a:srgbClr val="1D617A"/>
                </a:solidFill>
                <a:latin typeface="Poppins Bold"/>
              </a:rPr>
              <a:t> al </a:t>
            </a:r>
            <a:r>
              <a:rPr lang="en-US" sz="4000" b="1" i="1" spc="-240" dirty="0" err="1">
                <a:solidFill>
                  <a:srgbClr val="1D617A"/>
                </a:solidFill>
                <a:latin typeface="Poppins Bold"/>
              </a:rPr>
              <a:t>impulso</a:t>
            </a:r>
            <a:r>
              <a:rPr lang="en-US" sz="4000" b="1" i="1" spc="-240" dirty="0">
                <a:solidFill>
                  <a:srgbClr val="1D617A"/>
                </a:solidFill>
                <a:latin typeface="Poppins Bold"/>
              </a:rPr>
              <a:t> h(t) de un SLIT para :  No </a:t>
            </a:r>
            <a:r>
              <a:rPr lang="en-US" sz="4000" b="1" i="1" spc="-240" dirty="0" err="1">
                <a:solidFill>
                  <a:srgbClr val="1D617A"/>
                </a:solidFill>
                <a:latin typeface="Poppins Bold"/>
              </a:rPr>
              <a:t>poseer</a:t>
            </a:r>
            <a:r>
              <a:rPr lang="en-US" sz="4000" b="1" i="1" spc="-240" dirty="0">
                <a:solidFill>
                  <a:srgbClr val="1D617A"/>
                </a:solidFill>
                <a:latin typeface="Poppins Bold"/>
              </a:rPr>
              <a:t> </a:t>
            </a:r>
            <a:r>
              <a:rPr lang="en-US" sz="4000" b="1" i="1" spc="-240" dirty="0" err="1">
                <a:solidFill>
                  <a:srgbClr val="1D617A"/>
                </a:solidFill>
                <a:latin typeface="Poppins Bold"/>
              </a:rPr>
              <a:t>memoria</a:t>
            </a:r>
            <a:endParaRPr lang="en-US" sz="4000" b="1" i="1" spc="-240" dirty="0">
              <a:solidFill>
                <a:srgbClr val="1D617A"/>
              </a:solidFill>
              <a:latin typeface="Poppins Bold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-1193738" y="-931767"/>
            <a:ext cx="3955788" cy="4663763"/>
            <a:chOff x="0" y="0"/>
            <a:chExt cx="5274385" cy="6218350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5B8889D0-B5C8-47E0-AA89-4A7C60A98E85}"/>
              </a:ext>
            </a:extLst>
          </p:cNvPr>
          <p:cNvGrpSpPr/>
          <p:nvPr/>
        </p:nvGrpSpPr>
        <p:grpSpPr>
          <a:xfrm>
            <a:off x="14020800" y="2672425"/>
            <a:ext cx="3739088" cy="3690275"/>
            <a:chOff x="14233267" y="2078701"/>
            <a:chExt cx="3739088" cy="3690275"/>
          </a:xfrm>
        </p:grpSpPr>
        <p:pic>
          <p:nvPicPr>
            <p:cNvPr id="28" name="Imagen 27">
              <a:extLst>
                <a:ext uri="{FF2B5EF4-FFF2-40B4-BE49-F238E27FC236}">
                  <a16:creationId xmlns:a16="http://schemas.microsoft.com/office/drawing/2014/main" id="{A0406779-E437-4F36-B065-FE18DE29F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65535" y1="11376" x2="65535" y2="11376"/>
                          <a14:foregroundMark x1="35509" y1="19841" x2="35509" y2="19841"/>
                          <a14:foregroundMark x1="35509" y1="19841" x2="35509" y2="19841"/>
                          <a14:foregroundMark x1="13316" y1="16667" x2="13316" y2="16667"/>
                          <a14:foregroundMark x1="67102" y1="14550" x2="67102" y2="14550"/>
                          <a14:foregroundMark x1="67102" y1="14550" x2="67102" y2="14550"/>
                          <a14:foregroundMark x1="84334" y1="14286" x2="84334" y2="14286"/>
                          <a14:foregroundMark x1="52219" y1="16402" x2="52219" y2="16402"/>
                          <a14:foregroundMark x1="24021" y1="20635" x2="24021" y2="20635"/>
                          <a14:foregroundMark x1="9138" y1="19312" x2="9138" y2="19312"/>
                          <a14:foregroundMark x1="9138" y1="19312" x2="9138" y2="19312"/>
                          <a14:foregroundMark x1="29504" y1="15608" x2="29504" y2="15608"/>
                          <a14:foregroundMark x1="55091" y1="7407" x2="55091" y2="7407"/>
                          <a14:foregroundMark x1="57963" y1="3968" x2="57963" y2="3968"/>
                          <a14:foregroundMark x1="52219" y1="14286" x2="52219" y2="14286"/>
                          <a14:foregroundMark x1="52219" y1="10847" x2="52219" y2="10847"/>
                          <a14:foregroundMark x1="39687" y1="15079" x2="39687" y2="15079"/>
                          <a14:foregroundMark x1="39687" y1="15608" x2="39687" y2="15608"/>
                          <a14:foregroundMark x1="44648" y1="15873" x2="44648" y2="15873"/>
                          <a14:foregroundMark x1="50392" y1="15608" x2="50392" y2="15608"/>
                          <a14:foregroundMark x1="78851" y1="18519" x2="78851" y2="18519"/>
                          <a14:foregroundMark x1="77285" y1="15079" x2="77285" y2="15079"/>
                          <a14:foregroundMark x1="76240" y1="15079" x2="76240" y2="15079"/>
                          <a14:foregroundMark x1="65013" y1="15873" x2="65013" y2="15873"/>
                          <a14:foregroundMark x1="62663" y1="15873" x2="62663" y2="15873"/>
                          <a14:foregroundMark x1="60574" y1="16402" x2="60574" y2="16402"/>
                          <a14:foregroundMark x1="56397" y1="16667" x2="56397" y2="16667"/>
                          <a14:foregroundMark x1="16188" y1="20899" x2="16188" y2="20899"/>
                          <a14:foregroundMark x1="19060" y1="19841" x2="19060" y2="19841"/>
                          <a14:foregroundMark x1="19060" y1="19841" x2="19060" y2="19841"/>
                          <a14:foregroundMark x1="24021" y1="17989" x2="24021" y2="17989"/>
                          <a14:foregroundMark x1="27937" y1="18783" x2="27937" y2="18783"/>
                          <a14:foregroundMark x1="27937" y1="18783" x2="27937" y2="18783"/>
                          <a14:foregroundMark x1="48303" y1="20635" x2="48303" y2="20635"/>
                          <a14:foregroundMark x1="42037" y1="20899" x2="42037" y2="20899"/>
                          <a14:foregroundMark x1="42037" y1="20899" x2="42037" y2="20899"/>
                          <a14:foregroundMark x1="76240" y1="10317" x2="76240" y2="10317"/>
                          <a14:foregroundMark x1="78068" y1="15608" x2="78068" y2="15608"/>
                          <a14:foregroundMark x1="78068" y1="15608" x2="78068" y2="15608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85640" y1="13492" x2="85640" y2="13492"/>
                          <a14:foregroundMark x1="79373" y1="15079" x2="79373" y2="15079"/>
                          <a14:foregroundMark x1="49086" y1="5291" x2="49086" y2="5291"/>
                          <a14:foregroundMark x1="49608" y1="22751" x2="49608" y2="22751"/>
                          <a14:foregroundMark x1="49608" y1="22751" x2="43342" y2="22751"/>
                          <a14:foregroundMark x1="43342" y1="22751" x2="14883" y2="16667"/>
                          <a14:foregroundMark x1="61619" y1="21429" x2="64230" y2="16667"/>
                          <a14:foregroundMark x1="64230" y1="16667" x2="64230" y2="16667"/>
                          <a14:foregroundMark x1="51697" y1="14286" x2="51697" y2="14286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3175"/>
                          <a14:foregroundMark x1="55352" y1="3175" x2="55352" y2="3175"/>
                          <a14:foregroundMark x1="55091" y1="18783" x2="55091" y2="18783"/>
                          <a14:foregroundMark x1="55091" y1="18783" x2="55091" y2="18783"/>
                          <a14:foregroundMark x1="53003" y1="12169" x2="53003" y2="12169"/>
                          <a14:foregroundMark x1="53003" y1="12169" x2="53003" y2="12169"/>
                          <a14:foregroundMark x1="55091" y1="13492" x2="55091" y2="13492"/>
                          <a14:foregroundMark x1="55091" y1="13492" x2="55091" y2="13492"/>
                          <a14:foregroundMark x1="55091" y1="13492" x2="55091" y2="13492"/>
                          <a14:foregroundMark x1="72063" y1="17725" x2="72063" y2="177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233267" y="2078701"/>
              <a:ext cx="3739088" cy="3690275"/>
            </a:xfrm>
            <a:prstGeom prst="rect">
              <a:avLst/>
            </a:prstGeom>
          </p:spPr>
        </p:pic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04437BE4-F023-48A3-803D-ABFE0309F660}"/>
                </a:ext>
              </a:extLst>
            </p:cNvPr>
            <p:cNvSpPr txBox="1"/>
            <p:nvPr/>
          </p:nvSpPr>
          <p:spPr>
            <a:xfrm>
              <a:off x="14532664" y="2947023"/>
              <a:ext cx="3140293" cy="2000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3200" dirty="0">
                  <a:solidFill>
                    <a:schemeClr val="accent5">
                      <a:lumMod val="50000"/>
                    </a:schemeClr>
                  </a:solidFill>
                </a:rPr>
                <a:t>Recordemos:</a:t>
              </a:r>
            </a:p>
            <a:p>
              <a:r>
                <a:rPr lang="es-AR" sz="2000" dirty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s-AR" sz="2400" dirty="0">
                  <a:solidFill>
                    <a:schemeClr val="accent5">
                      <a:lumMod val="50000"/>
                    </a:schemeClr>
                  </a:solidFill>
                </a:rPr>
                <a:t>t  instante de tiempo t</a:t>
              </a:r>
            </a:p>
            <a:p>
              <a:r>
                <a:rPr lang="es-AR" sz="2400" dirty="0">
                  <a:solidFill>
                    <a:schemeClr val="accent5">
                      <a:lumMod val="50000"/>
                    </a:schemeClr>
                  </a:solidFill>
                </a:rPr>
                <a:t>   t-1  tiempo anterior</a:t>
              </a:r>
            </a:p>
            <a:p>
              <a:r>
                <a:rPr lang="es-AR" sz="2400" dirty="0">
                  <a:solidFill>
                    <a:schemeClr val="accent5">
                      <a:lumMod val="50000"/>
                    </a:schemeClr>
                  </a:solidFill>
                </a:rPr>
                <a:t>   t+1 tiempo posterior</a:t>
              </a:r>
            </a:p>
            <a:p>
              <a:endParaRPr lang="es-AR" sz="2000" dirty="0"/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6FCCAF43-1561-419C-8768-CC78932AF38E}"/>
              </a:ext>
            </a:extLst>
          </p:cNvPr>
          <p:cNvGrpSpPr/>
          <p:nvPr/>
        </p:nvGrpSpPr>
        <p:grpSpPr>
          <a:xfrm>
            <a:off x="13030200" y="6101426"/>
            <a:ext cx="5410200" cy="4223674"/>
            <a:chOff x="12496800" y="4381500"/>
            <a:chExt cx="5410200" cy="4223674"/>
          </a:xfrm>
        </p:grpSpPr>
        <p:pic>
          <p:nvPicPr>
            <p:cNvPr id="31" name="Imagen 30">
              <a:extLst>
                <a:ext uri="{FF2B5EF4-FFF2-40B4-BE49-F238E27FC236}">
                  <a16:creationId xmlns:a16="http://schemas.microsoft.com/office/drawing/2014/main" id="{DDC93160-D0F3-44BD-BE73-1AE6E7054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65535" y1="11376" x2="65535" y2="11376"/>
                          <a14:foregroundMark x1="35509" y1="19841" x2="35509" y2="19841"/>
                          <a14:foregroundMark x1="35509" y1="19841" x2="35509" y2="19841"/>
                          <a14:foregroundMark x1="13316" y1="16667" x2="13316" y2="16667"/>
                          <a14:foregroundMark x1="67102" y1="14550" x2="67102" y2="14550"/>
                          <a14:foregroundMark x1="67102" y1="14550" x2="67102" y2="14550"/>
                          <a14:foregroundMark x1="84334" y1="14286" x2="84334" y2="14286"/>
                          <a14:foregroundMark x1="52219" y1="16402" x2="52219" y2="16402"/>
                          <a14:foregroundMark x1="24021" y1="20635" x2="24021" y2="20635"/>
                          <a14:foregroundMark x1="9138" y1="19312" x2="9138" y2="19312"/>
                          <a14:foregroundMark x1="9138" y1="19312" x2="9138" y2="19312"/>
                          <a14:foregroundMark x1="29504" y1="15608" x2="29504" y2="15608"/>
                          <a14:foregroundMark x1="55091" y1="7407" x2="55091" y2="7407"/>
                          <a14:foregroundMark x1="57963" y1="3968" x2="57963" y2="3968"/>
                          <a14:foregroundMark x1="52219" y1="14286" x2="52219" y2="14286"/>
                          <a14:foregroundMark x1="52219" y1="10847" x2="52219" y2="10847"/>
                          <a14:foregroundMark x1="39687" y1="15079" x2="39687" y2="15079"/>
                          <a14:foregroundMark x1="39687" y1="15608" x2="39687" y2="15608"/>
                          <a14:foregroundMark x1="44648" y1="15873" x2="44648" y2="15873"/>
                          <a14:foregroundMark x1="50392" y1="15608" x2="50392" y2="15608"/>
                          <a14:foregroundMark x1="78851" y1="18519" x2="78851" y2="18519"/>
                          <a14:foregroundMark x1="77285" y1="15079" x2="77285" y2="15079"/>
                          <a14:foregroundMark x1="76240" y1="15079" x2="76240" y2="15079"/>
                          <a14:foregroundMark x1="65013" y1="15873" x2="65013" y2="15873"/>
                          <a14:foregroundMark x1="62663" y1="15873" x2="62663" y2="15873"/>
                          <a14:foregroundMark x1="60574" y1="16402" x2="60574" y2="16402"/>
                          <a14:foregroundMark x1="56397" y1="16667" x2="56397" y2="16667"/>
                          <a14:foregroundMark x1="16188" y1="20899" x2="16188" y2="20899"/>
                          <a14:foregroundMark x1="19060" y1="19841" x2="19060" y2="19841"/>
                          <a14:foregroundMark x1="19060" y1="19841" x2="19060" y2="19841"/>
                          <a14:foregroundMark x1="24021" y1="17989" x2="24021" y2="17989"/>
                          <a14:foregroundMark x1="27937" y1="18783" x2="27937" y2="18783"/>
                          <a14:foregroundMark x1="27937" y1="18783" x2="27937" y2="18783"/>
                          <a14:foregroundMark x1="48303" y1="20635" x2="48303" y2="20635"/>
                          <a14:foregroundMark x1="42037" y1="20899" x2="42037" y2="20899"/>
                          <a14:foregroundMark x1="42037" y1="20899" x2="42037" y2="20899"/>
                          <a14:foregroundMark x1="76240" y1="10317" x2="76240" y2="10317"/>
                          <a14:foregroundMark x1="78068" y1="15608" x2="78068" y2="15608"/>
                          <a14:foregroundMark x1="78068" y1="15608" x2="78068" y2="15608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85640" y1="13492" x2="85640" y2="13492"/>
                          <a14:foregroundMark x1="79373" y1="15079" x2="79373" y2="15079"/>
                          <a14:foregroundMark x1="49086" y1="5291" x2="49086" y2="5291"/>
                          <a14:foregroundMark x1="49608" y1="22751" x2="49608" y2="22751"/>
                          <a14:foregroundMark x1="49608" y1="22751" x2="43342" y2="22751"/>
                          <a14:foregroundMark x1="43342" y1="22751" x2="14883" y2="16667"/>
                          <a14:foregroundMark x1="61619" y1="21429" x2="64230" y2="16667"/>
                          <a14:foregroundMark x1="64230" y1="16667" x2="64230" y2="16667"/>
                          <a14:foregroundMark x1="51697" y1="14286" x2="51697" y2="14286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3175"/>
                          <a14:foregroundMark x1="55352" y1="3175" x2="55352" y2="3175"/>
                          <a14:foregroundMark x1="55091" y1="18783" x2="55091" y2="18783"/>
                          <a14:foregroundMark x1="55091" y1="18783" x2="55091" y2="18783"/>
                          <a14:foregroundMark x1="53003" y1="12169" x2="53003" y2="12169"/>
                          <a14:foregroundMark x1="53003" y1="12169" x2="53003" y2="12169"/>
                          <a14:foregroundMark x1="55091" y1="13492" x2="55091" y2="13492"/>
                          <a14:foregroundMark x1="55091" y1="13492" x2="55091" y2="13492"/>
                          <a14:foregroundMark x1="55091" y1="13492" x2="55091" y2="13492"/>
                          <a14:foregroundMark x1="72063" y1="17725" x2="72063" y2="177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496800" y="4381500"/>
              <a:ext cx="5410200" cy="4223674"/>
            </a:xfrm>
            <a:prstGeom prst="rect">
              <a:avLst/>
            </a:prstGeom>
          </p:spPr>
        </p:pic>
        <p:sp>
          <p:nvSpPr>
            <p:cNvPr id="32" name="TextBox 9">
              <a:extLst>
                <a:ext uri="{FF2B5EF4-FFF2-40B4-BE49-F238E27FC236}">
                  <a16:creationId xmlns:a16="http://schemas.microsoft.com/office/drawing/2014/main" id="{C88FBDD0-3A62-452B-9B4D-D05737B075CB}"/>
                </a:ext>
              </a:extLst>
            </p:cNvPr>
            <p:cNvSpPr txBox="1"/>
            <p:nvPr/>
          </p:nvSpPr>
          <p:spPr>
            <a:xfrm>
              <a:off x="12953999" y="5219700"/>
              <a:ext cx="4494745" cy="283590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499"/>
                </a:lnSpc>
              </a:pPr>
              <a:r>
                <a:rPr lang="en-US" sz="3200" dirty="0" err="1">
                  <a:solidFill>
                    <a:schemeClr val="accent5">
                      <a:lumMod val="50000"/>
                    </a:schemeClr>
                  </a:solidFill>
                </a:rPr>
                <a:t>Recordemos</a:t>
              </a:r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</a:rPr>
                <a:t> Sin Memoria:  </a:t>
              </a:r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la </a:t>
              </a:r>
              <a:r>
                <a:rPr lang="en-US" sz="2800" dirty="0" err="1">
                  <a:solidFill>
                    <a:schemeClr val="accent5">
                      <a:lumMod val="50000"/>
                    </a:schemeClr>
                  </a:solidFill>
                </a:rPr>
                <a:t>salida</a:t>
              </a:r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sz="2800" dirty="0" err="1">
                  <a:solidFill>
                    <a:schemeClr val="accent5">
                      <a:lumMod val="50000"/>
                    </a:schemeClr>
                  </a:solidFill>
                </a:rPr>
                <a:t>en</a:t>
              </a:r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 un </a:t>
              </a:r>
              <a:r>
                <a:rPr lang="en-US" sz="2800" dirty="0" err="1">
                  <a:solidFill>
                    <a:schemeClr val="accent5">
                      <a:lumMod val="50000"/>
                    </a:schemeClr>
                  </a:solidFill>
                </a:rPr>
                <a:t>instante</a:t>
              </a:r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 de </a:t>
              </a:r>
              <a:r>
                <a:rPr lang="en-US" sz="2800" dirty="0" err="1">
                  <a:solidFill>
                    <a:schemeClr val="accent5">
                      <a:lumMod val="50000"/>
                    </a:schemeClr>
                  </a:solidFill>
                </a:rPr>
                <a:t>tiempo</a:t>
              </a:r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 t, </a:t>
              </a:r>
              <a:r>
                <a:rPr lang="en-US" sz="2800" dirty="0" err="1">
                  <a:solidFill>
                    <a:schemeClr val="accent5">
                      <a:lumMod val="50000"/>
                    </a:schemeClr>
                  </a:solidFill>
                </a:rPr>
                <a:t>depende</a:t>
              </a:r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 de la entrada </a:t>
              </a:r>
              <a:r>
                <a:rPr lang="en-US" sz="2800" dirty="0" err="1">
                  <a:solidFill>
                    <a:schemeClr val="accent5">
                      <a:lumMod val="50000"/>
                    </a:schemeClr>
                  </a:solidFill>
                </a:rPr>
                <a:t>en</a:t>
              </a:r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 el </a:t>
              </a:r>
              <a:r>
                <a:rPr lang="en-US" sz="2800" dirty="0" err="1">
                  <a:solidFill>
                    <a:schemeClr val="accent5">
                      <a:lumMod val="50000"/>
                    </a:schemeClr>
                  </a:solidFill>
                </a:rPr>
                <a:t>mismo</a:t>
              </a:r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 t.</a:t>
              </a:r>
            </a:p>
            <a:p>
              <a:pPr>
                <a:lnSpc>
                  <a:spcPts val="4499"/>
                </a:lnSpc>
              </a:pPr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            No hay </a:t>
              </a:r>
              <a:r>
                <a:rPr lang="en-US" sz="2800" dirty="0" err="1">
                  <a:solidFill>
                    <a:schemeClr val="accent5">
                      <a:lumMod val="50000"/>
                    </a:schemeClr>
                  </a:solidFill>
                </a:rPr>
                <a:t>desplazamientos</a:t>
              </a:r>
              <a:endParaRPr lang="en-US" sz="2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D41B9AD1-CA50-4AF5-AADD-EA8C22CD8B11}"/>
              </a:ext>
            </a:extLst>
          </p:cNvPr>
          <p:cNvGrpSpPr/>
          <p:nvPr/>
        </p:nvGrpSpPr>
        <p:grpSpPr>
          <a:xfrm>
            <a:off x="4419600" y="3162300"/>
            <a:ext cx="7315200" cy="2434103"/>
            <a:chOff x="4419600" y="3162300"/>
            <a:chExt cx="7315200" cy="24341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uadroTexto 38">
                  <a:extLst>
                    <a:ext uri="{FF2B5EF4-FFF2-40B4-BE49-F238E27FC236}">
                      <a16:creationId xmlns:a16="http://schemas.microsoft.com/office/drawing/2014/main" id="{7CAE0790-4937-469B-B45C-3A6CA64D3084}"/>
                    </a:ext>
                  </a:extLst>
                </p:cNvPr>
                <p:cNvSpPr txBox="1"/>
                <p:nvPr/>
              </p:nvSpPr>
              <p:spPr>
                <a:xfrm>
                  <a:off x="4419600" y="3769684"/>
                  <a:ext cx="7315200" cy="1826719"/>
                </a:xfrm>
                <a:prstGeom prst="rect">
                  <a:avLst/>
                </a:prstGeom>
                <a:ln>
                  <a:solidFill>
                    <a:srgbClr val="FFC49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s-AR" sz="3600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            ∞</a:t>
                  </a:r>
                  <a:endParaRPr lang="es-AR" sz="3600" i="1" dirty="0">
                    <a:solidFill>
                      <a:srgbClr val="1D617A"/>
                    </a:solidFill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s-AR" sz="3600" b="0" i="1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AR" sz="3600" i="1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3600" i="1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AR" sz="3600" i="1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s-AR" sz="3600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   ∫   </a:t>
                  </a:r>
                  <a14:m>
                    <m:oMath xmlns:m="http://schemas.openxmlformats.org/officeDocument/2006/math">
                      <m:r>
                        <a:rPr lang="es-AR" sz="3600" i="1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AR" sz="3600" i="1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AR" sz="3600" b="1" i="1" dirty="0">
                              <a:solidFill>
                                <a:srgbClr val="1D617A"/>
                              </a:solidFill>
                              <a:latin typeface="Symbol" panose="05050102010706020507" pitchFamily="18" charset="2"/>
                            </a:rPr>
                            <m:t>t</m:t>
                          </m:r>
                        </m:e>
                      </m:d>
                      <m:r>
                        <m:rPr>
                          <m:nor/>
                        </m:rPr>
                        <a:rPr lang="es-AR" sz="3600" b="0" i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 .</m:t>
                      </m:r>
                      <m:r>
                        <a:rPr lang="es-AR" sz="3600" b="0" i="1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1D617A"/>
                          </a:solidFill>
                          <a:latin typeface="Poppins Light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1D617A"/>
                          </a:solidFill>
                          <a:latin typeface="Poppins Light"/>
                        </a:rPr>
                        <m:t>t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1D617A"/>
                          </a:solidFill>
                          <a:latin typeface="Poppins Light"/>
                        </a:rPr>
                        <m:t>−</m:t>
                      </m:r>
                      <m:r>
                        <m:rPr>
                          <m:nor/>
                        </m:rPr>
                        <a:rPr lang="es-AR" sz="3600" b="1" i="1" dirty="0">
                          <a:solidFill>
                            <a:srgbClr val="1D617A"/>
                          </a:solidFill>
                          <a:latin typeface="Symbol" panose="05050102010706020507" pitchFamily="18" charset="2"/>
                        </a:rPr>
                        <m:t>t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1D617A"/>
                          </a:solidFill>
                          <a:latin typeface="Poppins Light"/>
                        </a:rPr>
                        <m:t>)</m:t>
                      </m:r>
                      <m:r>
                        <a:rPr lang="es-AR" sz="3600" b="0" i="1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nor/>
                        </m:rPr>
                        <a:rPr lang="es-AR" sz="3600" b="1" i="1" dirty="0">
                          <a:solidFill>
                            <a:srgbClr val="1D617A"/>
                          </a:solidFill>
                          <a:latin typeface="Symbol" panose="05050102010706020507" pitchFamily="18" charset="2"/>
                        </a:rPr>
                        <m:t>t</m:t>
                      </m:r>
                    </m:oMath>
                  </a14:m>
                  <a:endParaRPr lang="es-AR" sz="3600" dirty="0">
                    <a:solidFill>
                      <a:srgbClr val="1D617A"/>
                    </a:solidFill>
                    <a:latin typeface="Poppins Light" panose="020B0604020202020204" charset="0"/>
                  </a:endParaRPr>
                </a:p>
                <a:p>
                  <a:r>
                    <a:rPr lang="es-AR" sz="3600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          -∞</a:t>
                  </a:r>
                </a:p>
              </p:txBody>
            </p:sp>
          </mc:Choice>
          <mc:Fallback xmlns="">
            <p:sp>
              <p:nvSpPr>
                <p:cNvPr id="39" name="CuadroTexto 38">
                  <a:extLst>
                    <a:ext uri="{FF2B5EF4-FFF2-40B4-BE49-F238E27FC236}">
                      <a16:creationId xmlns:a16="http://schemas.microsoft.com/office/drawing/2014/main" id="{7CAE0790-4937-469B-B45C-3A6CA64D30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3769684"/>
                  <a:ext cx="7315200" cy="1826719"/>
                </a:xfrm>
                <a:prstGeom prst="rect">
                  <a:avLst/>
                </a:prstGeom>
                <a:blipFill>
                  <a:blip r:embed="rId4"/>
                  <a:stretch>
                    <a:fillRect t="-2961" b="-10855"/>
                  </a:stretch>
                </a:blipFill>
                <a:ln>
                  <a:solidFill>
                    <a:srgbClr val="FFC492"/>
                  </a:solidFill>
                </a:ln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C04E4B78-4944-4EC4-9813-F58A1BB1E9EB}"/>
                </a:ext>
              </a:extLst>
            </p:cNvPr>
            <p:cNvSpPr txBox="1"/>
            <p:nvPr/>
          </p:nvSpPr>
          <p:spPr>
            <a:xfrm>
              <a:off x="4419600" y="3162300"/>
              <a:ext cx="7315200" cy="58477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3200" dirty="0">
                  <a:solidFill>
                    <a:schemeClr val="accent6">
                      <a:lumMod val="75000"/>
                    </a:schemeClr>
                  </a:solidFill>
                </a:rPr>
                <a:t>Integral de Convolución</a:t>
              </a:r>
            </a:p>
          </p:txBody>
        </p:sp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385D005D-4D94-4770-9353-48AEBDBF5BAF}"/>
              </a:ext>
            </a:extLst>
          </p:cNvPr>
          <p:cNvGrpSpPr/>
          <p:nvPr/>
        </p:nvGrpSpPr>
        <p:grpSpPr>
          <a:xfrm>
            <a:off x="5181600" y="4762500"/>
            <a:ext cx="7053943" cy="2192616"/>
            <a:chOff x="5181600" y="4762500"/>
            <a:chExt cx="7053943" cy="2192616"/>
          </a:xfrm>
        </p:grpSpPr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07183701-AEC9-4518-9F3C-D006E449C8F4}"/>
                </a:ext>
              </a:extLst>
            </p:cNvPr>
            <p:cNvGrpSpPr/>
            <p:nvPr/>
          </p:nvGrpSpPr>
          <p:grpSpPr>
            <a:xfrm>
              <a:off x="5181600" y="4762500"/>
              <a:ext cx="7053943" cy="2192616"/>
              <a:chOff x="5105400" y="4822368"/>
              <a:chExt cx="7053943" cy="2192616"/>
            </a:xfrm>
          </p:grpSpPr>
          <p:sp>
            <p:nvSpPr>
              <p:cNvPr id="4" name="Abrir llave 3">
                <a:extLst>
                  <a:ext uri="{FF2B5EF4-FFF2-40B4-BE49-F238E27FC236}">
                    <a16:creationId xmlns:a16="http://schemas.microsoft.com/office/drawing/2014/main" id="{53148280-ECC6-45F4-A90D-720BFF7441B7}"/>
                  </a:ext>
                </a:extLst>
              </p:cNvPr>
              <p:cNvSpPr/>
              <p:nvPr/>
            </p:nvSpPr>
            <p:spPr>
              <a:xfrm rot="16200000">
                <a:off x="8251371" y="4419598"/>
                <a:ext cx="566060" cy="1371599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9658508-6F01-4DE7-81E3-CB6102A11B45}"/>
                  </a:ext>
                </a:extLst>
              </p:cNvPr>
              <p:cNvSpPr txBox="1"/>
              <p:nvPr/>
            </p:nvSpPr>
            <p:spPr>
              <a:xfrm>
                <a:off x="5105400" y="5753100"/>
                <a:ext cx="7053943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spc="-240" dirty="0" err="1">
                    <a:solidFill>
                      <a:srgbClr val="1D617A"/>
                    </a:solidFill>
                    <a:latin typeface="Poppins Medium" panose="020B0604020202020204" charset="0"/>
                    <a:cs typeface="Poppins Medium" panose="020B0604020202020204" charset="0"/>
                  </a:rPr>
                  <a:t>respuesta</a:t>
                </a:r>
                <a:r>
                  <a:rPr lang="en-US" sz="4000" spc="-240" dirty="0">
                    <a:solidFill>
                      <a:srgbClr val="1D617A"/>
                    </a:solidFill>
                    <a:latin typeface="Poppins Medium" panose="020B0604020202020204" charset="0"/>
                    <a:cs typeface="Poppins Medium" panose="020B0604020202020204" charset="0"/>
                  </a:rPr>
                  <a:t> al </a:t>
                </a:r>
                <a:r>
                  <a:rPr lang="en-US" sz="4000" spc="-240" dirty="0" err="1">
                    <a:solidFill>
                      <a:srgbClr val="1D617A"/>
                    </a:solidFill>
                    <a:latin typeface="Poppins Medium" panose="020B0604020202020204" charset="0"/>
                    <a:cs typeface="Poppins Medium" panose="020B0604020202020204" charset="0"/>
                  </a:rPr>
                  <a:t>impulso</a:t>
                </a:r>
                <a:endParaRPr lang="en-US" sz="4000" spc="-240" dirty="0">
                  <a:solidFill>
                    <a:srgbClr val="1D617A"/>
                  </a:solidFill>
                  <a:latin typeface="Poppins Medium" panose="020B0604020202020204" charset="0"/>
                  <a:cs typeface="Poppins Medium" panose="020B0604020202020204" charset="0"/>
                </a:endParaRPr>
              </a:p>
              <a:p>
                <a:pPr algn="ctr"/>
                <a:r>
                  <a:rPr lang="en-US" sz="3600" spc="-240" dirty="0">
                    <a:solidFill>
                      <a:srgbClr val="1D617A"/>
                    </a:solidFill>
                    <a:latin typeface="Poppins Medium" panose="020B0604020202020204" charset="0"/>
                    <a:cs typeface="Poppins Medium" panose="020B0604020202020204" charset="0"/>
                  </a:rPr>
                  <a:t>¿</a:t>
                </a:r>
                <a:r>
                  <a:rPr lang="en-US" sz="3600" spc="-240" dirty="0" err="1">
                    <a:solidFill>
                      <a:srgbClr val="1D617A"/>
                    </a:solidFill>
                    <a:latin typeface="Poppins Medium" panose="020B0604020202020204" charset="0"/>
                    <a:cs typeface="Poppins Medium" panose="020B0604020202020204" charset="0"/>
                  </a:rPr>
                  <a:t>qué</a:t>
                </a:r>
                <a:r>
                  <a:rPr lang="en-US" sz="3600" spc="-240" dirty="0">
                    <a:solidFill>
                      <a:srgbClr val="1D617A"/>
                    </a:solidFill>
                    <a:latin typeface="Poppins Medium" panose="020B0604020202020204" charset="0"/>
                    <a:cs typeface="Poppins Medium" panose="020B0604020202020204" charset="0"/>
                  </a:rPr>
                  <a:t> </a:t>
                </a:r>
                <a:r>
                  <a:rPr lang="en-US" sz="3600" spc="-240" dirty="0" err="1">
                    <a:solidFill>
                      <a:srgbClr val="1D617A"/>
                    </a:solidFill>
                    <a:latin typeface="Poppins Medium" panose="020B0604020202020204" charset="0"/>
                    <a:cs typeface="Poppins Medium" panose="020B0604020202020204" charset="0"/>
                  </a:rPr>
                  <a:t>condiciones</a:t>
                </a:r>
                <a:r>
                  <a:rPr lang="en-US" sz="3600" spc="-240" dirty="0">
                    <a:solidFill>
                      <a:srgbClr val="1D617A"/>
                    </a:solidFill>
                    <a:latin typeface="Poppins Medium" panose="020B0604020202020204" charset="0"/>
                    <a:cs typeface="Poppins Medium" panose="020B0604020202020204" charset="0"/>
                  </a:rPr>
                  <a:t> debe </a:t>
                </a:r>
                <a:r>
                  <a:rPr lang="en-US" sz="3600" spc="-240" dirty="0" err="1">
                    <a:solidFill>
                      <a:srgbClr val="1D617A"/>
                    </a:solidFill>
                    <a:latin typeface="Poppins Medium" panose="020B0604020202020204" charset="0"/>
                    <a:cs typeface="Poppins Medium" panose="020B0604020202020204" charset="0"/>
                  </a:rPr>
                  <a:t>cumplir</a:t>
                </a:r>
                <a:r>
                  <a:rPr lang="en-US" sz="3600" spc="-240" dirty="0">
                    <a:solidFill>
                      <a:srgbClr val="1D617A"/>
                    </a:solidFill>
                    <a:latin typeface="Poppins Medium" panose="020B0604020202020204" charset="0"/>
                    <a:cs typeface="Poppins Medium" panose="020B0604020202020204" charset="0"/>
                  </a:rPr>
                  <a:t>?</a:t>
                </a:r>
                <a:endParaRPr lang="es-AR" sz="3600" dirty="0">
                  <a:latin typeface="Poppins Medium" panose="020B0604020202020204" charset="0"/>
                  <a:cs typeface="Poppins Medium" panose="020B0604020202020204" charset="0"/>
                </a:endParaRPr>
              </a:p>
            </p:txBody>
          </p:sp>
        </p:grp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267A2ED2-A7CF-41BB-B652-04D9B48366F9}"/>
                </a:ext>
              </a:extLst>
            </p:cNvPr>
            <p:cNvCxnSpPr>
              <a:cxnSpLocks/>
              <a:stCxn id="4" idx="1"/>
            </p:cNvCxnSpPr>
            <p:nvPr/>
          </p:nvCxnSpPr>
          <p:spPr>
            <a:xfrm>
              <a:off x="8610602" y="5328560"/>
              <a:ext cx="0" cy="152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9">
                <a:extLst>
                  <a:ext uri="{FF2B5EF4-FFF2-40B4-BE49-F238E27FC236}">
                    <a16:creationId xmlns:a16="http://schemas.microsoft.com/office/drawing/2014/main" id="{A16FF18F-1EEB-42CC-B5E7-761D88B37CFF}"/>
                  </a:ext>
                </a:extLst>
              </p:cNvPr>
              <p:cNvSpPr txBox="1"/>
              <p:nvPr/>
            </p:nvSpPr>
            <p:spPr>
              <a:xfrm>
                <a:off x="1028700" y="7004818"/>
                <a:ext cx="5372100" cy="2885405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4499"/>
                  </a:lnSpc>
                </a:pP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 </a:t>
                </a:r>
                <a:r>
                  <a:rPr lang="en-US" sz="3000" dirty="0" err="1">
                    <a:solidFill>
                      <a:srgbClr val="1D617A"/>
                    </a:solidFill>
                    <a:latin typeface="Poppins Light"/>
                  </a:rPr>
                  <a:t>En</a:t>
                </a: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 </a:t>
                </a:r>
                <a14:m>
                  <m:oMath xmlns:m="http://schemas.openxmlformats.org/officeDocument/2006/math">
                    <m:r>
                      <a:rPr lang="es-AR" sz="3200" i="1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1D617A"/>
                        </a:solidFill>
                        <a:latin typeface="Poppins Light"/>
                      </a:rPr>
                      <m:t>(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1D617A"/>
                        </a:solidFill>
                        <a:latin typeface="Poppins Light"/>
                      </a:rPr>
                      <m:t>t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1D617A"/>
                        </a:solidFill>
                        <a:latin typeface="Poppins Light"/>
                      </a:rPr>
                      <m:t>−</m:t>
                    </m:r>
                    <m:r>
                      <m:rPr>
                        <m:nor/>
                      </m:rPr>
                      <a:rPr lang="es-AR" sz="3200" b="1" i="1" dirty="0">
                        <a:solidFill>
                          <a:srgbClr val="1D617A"/>
                        </a:solidFill>
                        <a:latin typeface="Symbol" panose="05050102010706020507" pitchFamily="18" charset="2"/>
                      </a:rPr>
                      <m:t>t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1D617A"/>
                        </a:solidFill>
                        <a:latin typeface="Poppins Light"/>
                      </a:rPr>
                      <m:t>)</m:t>
                    </m:r>
                  </m:oMath>
                </a14:m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 </a:t>
                </a:r>
                <a:r>
                  <a:rPr lang="en-US" sz="3000" dirty="0" err="1" smtClean="0">
                    <a:solidFill>
                      <a:srgbClr val="1D617A"/>
                    </a:solidFill>
                    <a:latin typeface="Poppins Light"/>
                  </a:rPr>
                  <a:t>necesitamos</a:t>
                </a:r>
                <a:r>
                  <a:rPr lang="en-US" sz="3000" dirty="0" smtClean="0">
                    <a:solidFill>
                      <a:srgbClr val="1D617A"/>
                    </a:solidFill>
                    <a:latin typeface="Poppins Light"/>
                  </a:rPr>
                  <a:t> que :</a:t>
                </a:r>
                <a:endParaRPr lang="en-US" sz="3000" dirty="0">
                  <a:solidFill>
                    <a:srgbClr val="1D617A"/>
                  </a:solidFill>
                  <a:latin typeface="Poppins Light"/>
                </a:endParaRPr>
              </a:p>
              <a:p>
                <a:pPr>
                  <a:lnSpc>
                    <a:spcPts val="4499"/>
                  </a:lnSpc>
                </a:pPr>
                <a14:m>
                  <m:oMath xmlns:m="http://schemas.openxmlformats.org/officeDocument/2006/math">
                    <m:r>
                      <a:rPr lang="es-AR" sz="3200" b="0" i="1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s-AR" sz="3200" i="1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1D617A"/>
                        </a:solidFill>
                        <a:latin typeface="Poppins Light"/>
                      </a:rPr>
                      <m:t>(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1D617A"/>
                        </a:solidFill>
                        <a:latin typeface="Poppins Light"/>
                      </a:rPr>
                      <m:t>t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1D617A"/>
                        </a:solidFill>
                        <a:latin typeface="Poppins Light"/>
                      </a:rPr>
                      <m:t>−</m:t>
                    </m:r>
                    <m:r>
                      <m:rPr>
                        <m:nor/>
                      </m:rPr>
                      <a:rPr lang="es-AR" sz="3200" b="1" i="1" dirty="0">
                        <a:solidFill>
                          <a:srgbClr val="1D617A"/>
                        </a:solidFill>
                        <a:latin typeface="Symbol" panose="05050102010706020507" pitchFamily="18" charset="2"/>
                      </a:rPr>
                      <m:t>t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1D617A"/>
                        </a:solidFill>
                        <a:latin typeface="Poppins Light"/>
                      </a:rPr>
                      <m:t>)</m:t>
                    </m:r>
                  </m:oMath>
                </a14:m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= 0     t≠</a:t>
                </a:r>
                <a:r>
                  <a:rPr lang="es-AR" sz="2800" b="1" dirty="0">
                    <a:solidFill>
                      <a:srgbClr val="1D617A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AR" sz="3200" b="1" i="1" dirty="0">
                        <a:solidFill>
                          <a:srgbClr val="1D617A"/>
                        </a:solidFill>
                        <a:latin typeface="Symbol" panose="05050102010706020507" pitchFamily="18" charset="2"/>
                      </a:rPr>
                      <m:t>t</m:t>
                    </m:r>
                  </m:oMath>
                </a14:m>
                <a:endParaRPr lang="en-US" sz="3200" dirty="0">
                  <a:solidFill>
                    <a:srgbClr val="1D617A"/>
                  </a:solidFill>
                  <a:latin typeface="Poppins Light"/>
                </a:endParaRPr>
              </a:p>
              <a:p>
                <a:pPr>
                  <a:lnSpc>
                    <a:spcPts val="4499"/>
                  </a:lnSpc>
                </a:pPr>
                <a14:m>
                  <m:oMath xmlns:m="http://schemas.openxmlformats.org/officeDocument/2006/math">
                    <m:r>
                      <a:rPr lang="es-AR" sz="3200" b="0" i="1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s-AR" sz="3200" i="1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1D617A"/>
                        </a:solidFill>
                        <a:latin typeface="Poppins Light"/>
                      </a:rPr>
                      <m:t>(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1D617A"/>
                        </a:solidFill>
                        <a:latin typeface="Poppins Light"/>
                      </a:rPr>
                      <m:t>t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1D617A"/>
                        </a:solidFill>
                        <a:latin typeface="Poppins Light"/>
                      </a:rPr>
                      <m:t>−</m:t>
                    </m:r>
                    <m:r>
                      <m:rPr>
                        <m:nor/>
                      </m:rPr>
                      <a:rPr lang="es-AR" sz="3200" b="1" i="1" dirty="0">
                        <a:solidFill>
                          <a:srgbClr val="1D617A"/>
                        </a:solidFill>
                        <a:latin typeface="Symbol" panose="05050102010706020507" pitchFamily="18" charset="2"/>
                      </a:rPr>
                      <m:t>t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1D617A"/>
                        </a:solidFill>
                        <a:latin typeface="Poppins Light"/>
                      </a:rPr>
                      <m:t>)</m:t>
                    </m:r>
                  </m:oMath>
                </a14:m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≠ 0     t=</a:t>
                </a:r>
                <a:r>
                  <a:rPr lang="es-AR" sz="2800" b="1" dirty="0">
                    <a:solidFill>
                      <a:srgbClr val="1D617A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AR" sz="3200" b="1" i="1" dirty="0">
                        <a:solidFill>
                          <a:srgbClr val="1D617A"/>
                        </a:solidFill>
                        <a:latin typeface="Symbol" panose="05050102010706020507" pitchFamily="18" charset="2"/>
                      </a:rPr>
                      <m:t>t</m:t>
                    </m:r>
                  </m:oMath>
                </a14:m>
                <a:endParaRPr lang="en-US" sz="3200" dirty="0">
                  <a:solidFill>
                    <a:srgbClr val="1D617A"/>
                  </a:solidFill>
                  <a:latin typeface="Poppins Light"/>
                </a:endParaRPr>
              </a:p>
              <a:p>
                <a:pPr>
                  <a:lnSpc>
                    <a:spcPts val="4499"/>
                  </a:lnSpc>
                </a:pPr>
                <a:endParaRPr lang="en-US" sz="3000" dirty="0">
                  <a:solidFill>
                    <a:srgbClr val="1D617A"/>
                  </a:solidFill>
                  <a:latin typeface="Poppins Light"/>
                </a:endParaRPr>
              </a:p>
            </p:txBody>
          </p:sp>
        </mc:Choice>
        <mc:Fallback xmlns="">
          <p:sp>
            <p:nvSpPr>
              <p:cNvPr id="51" name="TextBox 9">
                <a:extLst>
                  <a:ext uri="{FF2B5EF4-FFF2-40B4-BE49-F238E27FC236}">
                    <a16:creationId xmlns:a16="http://schemas.microsoft.com/office/drawing/2014/main" id="{A16FF18F-1EEB-42CC-B5E7-761D88B37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7004818"/>
                <a:ext cx="5372100" cy="2885405"/>
              </a:xfrm>
              <a:prstGeom prst="rect">
                <a:avLst/>
              </a:prstGeom>
              <a:blipFill>
                <a:blip r:embed="rId5"/>
                <a:stretch>
                  <a:fillRect l="-4427" t="-211" r="-4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upo 43">
            <a:extLst>
              <a:ext uri="{FF2B5EF4-FFF2-40B4-BE49-F238E27FC236}">
                <a16:creationId xmlns:a16="http://schemas.microsoft.com/office/drawing/2014/main" id="{14CDB7A6-A998-4253-96A3-296A92919165}"/>
              </a:ext>
            </a:extLst>
          </p:cNvPr>
          <p:cNvGrpSpPr/>
          <p:nvPr/>
        </p:nvGrpSpPr>
        <p:grpSpPr>
          <a:xfrm>
            <a:off x="6400800" y="7004818"/>
            <a:ext cx="6819900" cy="3005287"/>
            <a:chOff x="6400800" y="7004818"/>
            <a:chExt cx="6819900" cy="30052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9">
                  <a:extLst>
                    <a:ext uri="{FF2B5EF4-FFF2-40B4-BE49-F238E27FC236}">
                      <a16:creationId xmlns:a16="http://schemas.microsoft.com/office/drawing/2014/main" id="{296017D7-6EB6-47CC-9CC6-0D78DDFCC629}"/>
                    </a:ext>
                  </a:extLst>
                </p:cNvPr>
                <p:cNvSpPr txBox="1"/>
                <p:nvPr/>
              </p:nvSpPr>
              <p:spPr>
                <a:xfrm>
                  <a:off x="7124700" y="7124700"/>
                  <a:ext cx="6096000" cy="2885405"/>
                </a:xfrm>
                <a:prstGeom prst="rect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>
                    <a:lnSpc>
                      <a:spcPts val="4499"/>
                    </a:lnSpc>
                  </a:pPr>
                  <a:r>
                    <a:rPr lang="en-US" sz="3000" dirty="0">
                      <a:solidFill>
                        <a:srgbClr val="1D617A"/>
                      </a:solidFill>
                      <a:latin typeface="Poppins Light"/>
                    </a:rPr>
                    <a:t> La </a:t>
                  </a:r>
                  <a:r>
                    <a:rPr lang="en-US" sz="3000" dirty="0" err="1">
                      <a:solidFill>
                        <a:srgbClr val="1D617A"/>
                      </a:solidFill>
                      <a:latin typeface="Poppins Light"/>
                    </a:rPr>
                    <a:t>única</a:t>
                  </a:r>
                  <a:r>
                    <a:rPr lang="en-US" sz="3000" dirty="0">
                      <a:solidFill>
                        <a:srgbClr val="1D617A"/>
                      </a:solidFill>
                      <a:latin typeface="Poppins Light"/>
                    </a:rPr>
                    <a:t> </a:t>
                  </a:r>
                  <a:r>
                    <a:rPr lang="en-US" sz="3000" dirty="0" err="1">
                      <a:solidFill>
                        <a:srgbClr val="1D617A"/>
                      </a:solidFill>
                      <a:latin typeface="Poppins Light"/>
                    </a:rPr>
                    <a:t>señal</a:t>
                  </a:r>
                  <a:r>
                    <a:rPr lang="en-US" sz="3000" dirty="0">
                      <a:solidFill>
                        <a:srgbClr val="1D617A"/>
                      </a:solidFill>
                      <a:latin typeface="Poppins Light"/>
                    </a:rPr>
                    <a:t> que </a:t>
                  </a:r>
                  <a:r>
                    <a:rPr lang="en-US" sz="3000" dirty="0" err="1">
                      <a:solidFill>
                        <a:srgbClr val="1D617A"/>
                      </a:solidFill>
                      <a:latin typeface="Poppins Light"/>
                    </a:rPr>
                    <a:t>responde</a:t>
                  </a:r>
                  <a:r>
                    <a:rPr lang="en-US" sz="3000" dirty="0">
                      <a:solidFill>
                        <a:srgbClr val="1D617A"/>
                      </a:solidFill>
                      <a:latin typeface="Poppins Light"/>
                    </a:rPr>
                    <a:t> a </a:t>
                  </a:r>
                  <a:r>
                    <a:rPr lang="en-US" sz="3000" dirty="0" err="1">
                      <a:solidFill>
                        <a:srgbClr val="1D617A"/>
                      </a:solidFill>
                      <a:latin typeface="Poppins Light"/>
                    </a:rPr>
                    <a:t>estas</a:t>
                  </a:r>
                  <a:r>
                    <a:rPr lang="en-US" sz="3000" dirty="0">
                      <a:solidFill>
                        <a:srgbClr val="1D617A"/>
                      </a:solidFill>
                      <a:latin typeface="Poppins Light"/>
                    </a:rPr>
                    <a:t> </a:t>
                  </a:r>
                  <a:r>
                    <a:rPr lang="en-US" sz="3000" dirty="0" err="1">
                      <a:solidFill>
                        <a:srgbClr val="1D617A"/>
                      </a:solidFill>
                      <a:latin typeface="Poppins Light"/>
                    </a:rPr>
                    <a:t>condiciones</a:t>
                  </a:r>
                  <a:r>
                    <a:rPr lang="en-US" sz="3000" dirty="0">
                      <a:solidFill>
                        <a:srgbClr val="1D617A"/>
                      </a:solidFill>
                      <a:latin typeface="Poppins Light"/>
                    </a:rPr>
                    <a:t> es el </a:t>
                  </a:r>
                  <a:r>
                    <a:rPr lang="en-US" sz="3000" dirty="0" err="1">
                      <a:solidFill>
                        <a:srgbClr val="1D617A"/>
                      </a:solidFill>
                      <a:latin typeface="Poppins Light"/>
                    </a:rPr>
                    <a:t>impulso</a:t>
                  </a:r>
                  <a:r>
                    <a:rPr lang="en-US" sz="3000" dirty="0">
                      <a:solidFill>
                        <a:srgbClr val="1D617A"/>
                      </a:solidFill>
                      <a:latin typeface="Poppins Light"/>
                    </a:rPr>
                    <a:t> </a:t>
                  </a:r>
                  <a:r>
                    <a:rPr lang="en-US" sz="3000" dirty="0" err="1">
                      <a:solidFill>
                        <a:srgbClr val="1D617A"/>
                      </a:solidFill>
                      <a:latin typeface="Poppins Light"/>
                    </a:rPr>
                    <a:t>unitario</a:t>
                  </a:r>
                  <a:r>
                    <a:rPr lang="en-US" sz="3000" dirty="0">
                      <a:solidFill>
                        <a:srgbClr val="1D617A"/>
                      </a:solidFill>
                      <a:latin typeface="Poppins Light"/>
                    </a:rPr>
                    <a:t> por lo tanto:</a:t>
                  </a:r>
                </a:p>
                <a:p>
                  <a:pPr>
                    <a:lnSpc>
                      <a:spcPts val="4499"/>
                    </a:lnSpc>
                  </a:pPr>
                  <a:r>
                    <a:rPr lang="en-US" sz="3000" dirty="0">
                      <a:solidFill>
                        <a:srgbClr val="1D617A"/>
                      </a:solidFill>
                      <a:latin typeface="Poppins Light"/>
                    </a:rPr>
                    <a:t>           </a:t>
                  </a:r>
                  <a:r>
                    <a:rPr lang="en-US" sz="3000" b="1" dirty="0">
                      <a:solidFill>
                        <a:srgbClr val="1D617A"/>
                      </a:solidFill>
                      <a:latin typeface="Poppins Ligh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s-AR" sz="3200" b="1" i="1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m:rPr>
                          <m:nor/>
                        </m:rPr>
                        <a:rPr lang="en-US" sz="3200" b="1" dirty="0">
                          <a:solidFill>
                            <a:srgbClr val="1D617A"/>
                          </a:solidFill>
                          <a:latin typeface="Poppins Light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200" b="1" dirty="0">
                          <a:solidFill>
                            <a:srgbClr val="1D617A"/>
                          </a:solidFill>
                          <a:latin typeface="Poppins Light"/>
                        </a:rPr>
                        <m:t>t</m:t>
                      </m:r>
                    </m:oMath>
                  </a14:m>
                  <a:r>
                    <a:rPr lang="en-US" sz="3000" b="1" dirty="0">
                      <a:solidFill>
                        <a:srgbClr val="1D617A"/>
                      </a:solidFill>
                      <a:latin typeface="Poppins Light"/>
                    </a:rPr>
                    <a:t>) = </a:t>
                  </a:r>
                  <a:r>
                    <a:rPr lang="en-US" sz="3000" b="1" dirty="0">
                      <a:solidFill>
                        <a:srgbClr val="1D617A"/>
                      </a:solidFill>
                      <a:latin typeface="Symbol" panose="05050102010706020507" pitchFamily="18" charset="2"/>
                    </a:rPr>
                    <a:t>d</a:t>
                  </a:r>
                  <a:r>
                    <a:rPr lang="en-US" sz="3000" b="1" dirty="0">
                      <a:solidFill>
                        <a:srgbClr val="1D617A"/>
                      </a:solidFill>
                      <a:latin typeface="Poppins Light"/>
                    </a:rPr>
                    <a:t>(t) . k</a:t>
                  </a:r>
                </a:p>
                <a:p>
                  <a:pPr>
                    <a:lnSpc>
                      <a:spcPts val="4499"/>
                    </a:lnSpc>
                  </a:pPr>
                  <a:r>
                    <a:rPr lang="en-US" sz="3000" dirty="0">
                      <a:solidFill>
                        <a:srgbClr val="1D617A"/>
                      </a:solidFill>
                      <a:latin typeface="Poppins Light"/>
                    </a:rPr>
                    <a:t>       Un </a:t>
                  </a:r>
                  <a:r>
                    <a:rPr lang="en-US" sz="3000" dirty="0" err="1">
                      <a:solidFill>
                        <a:srgbClr val="1D617A"/>
                      </a:solidFill>
                      <a:latin typeface="Poppins Light"/>
                    </a:rPr>
                    <a:t>impulso</a:t>
                  </a:r>
                  <a:r>
                    <a:rPr lang="en-US" sz="3000" dirty="0">
                      <a:solidFill>
                        <a:srgbClr val="1D617A"/>
                      </a:solidFill>
                      <a:latin typeface="Poppins Light"/>
                    </a:rPr>
                    <a:t> de </a:t>
                  </a:r>
                  <a:r>
                    <a:rPr lang="en-US" sz="3000" dirty="0" err="1">
                      <a:solidFill>
                        <a:srgbClr val="1D617A"/>
                      </a:solidFill>
                      <a:latin typeface="Poppins Light"/>
                    </a:rPr>
                    <a:t>altura</a:t>
                  </a:r>
                  <a:r>
                    <a:rPr lang="en-US" sz="3000" dirty="0">
                      <a:solidFill>
                        <a:srgbClr val="1D617A"/>
                      </a:solidFill>
                      <a:latin typeface="Poppins Light"/>
                    </a:rPr>
                    <a:t> k</a:t>
                  </a:r>
                </a:p>
              </p:txBody>
            </p:sp>
          </mc:Choice>
          <mc:Fallback xmlns="">
            <p:sp>
              <p:nvSpPr>
                <p:cNvPr id="52" name="TextBox 9">
                  <a:extLst>
                    <a:ext uri="{FF2B5EF4-FFF2-40B4-BE49-F238E27FC236}">
                      <a16:creationId xmlns:a16="http://schemas.microsoft.com/office/drawing/2014/main" id="{296017D7-6EB6-47CC-9CC6-0D78DDFCC6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4700" y="7124700"/>
                  <a:ext cx="6096000" cy="2885405"/>
                </a:xfrm>
                <a:prstGeom prst="rect">
                  <a:avLst/>
                </a:prstGeom>
                <a:blipFill>
                  <a:blip r:embed="rId6"/>
                  <a:stretch>
                    <a:fillRect l="-3792" t="-211" r="-1597" b="-6947"/>
                  </a:stretch>
                </a:blip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Cerrar llave 25">
              <a:extLst>
                <a:ext uri="{FF2B5EF4-FFF2-40B4-BE49-F238E27FC236}">
                  <a16:creationId xmlns:a16="http://schemas.microsoft.com/office/drawing/2014/main" id="{584CE2E0-6749-434D-B5C4-3AE37CAAEB9D}"/>
                </a:ext>
              </a:extLst>
            </p:cNvPr>
            <p:cNvSpPr/>
            <p:nvPr/>
          </p:nvSpPr>
          <p:spPr>
            <a:xfrm>
              <a:off x="6400800" y="7004818"/>
              <a:ext cx="457199" cy="274371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12388267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1752600" y="723900"/>
            <a:ext cx="15544800" cy="21287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b="1" i="1" spc="-240" dirty="0">
                <a:solidFill>
                  <a:srgbClr val="1D617A"/>
                </a:solidFill>
                <a:latin typeface="Poppins Bold"/>
              </a:rPr>
              <a:t>Unidad 2     . </a:t>
            </a:r>
            <a:r>
              <a:rPr lang="en-US" sz="4000" b="1" i="1" spc="-240" dirty="0" err="1">
                <a:solidFill>
                  <a:srgbClr val="1D617A"/>
                </a:solidFill>
                <a:latin typeface="Poppins Bold"/>
              </a:rPr>
              <a:t>Condiciones</a:t>
            </a:r>
            <a:r>
              <a:rPr lang="en-US" sz="4000" b="1" i="1" spc="-240" dirty="0">
                <a:solidFill>
                  <a:srgbClr val="1D617A"/>
                </a:solidFill>
                <a:latin typeface="Poppins Bold"/>
              </a:rPr>
              <a:t> que debe </a:t>
            </a:r>
            <a:r>
              <a:rPr lang="en-US" sz="4000" b="1" i="1" spc="-240" dirty="0" err="1">
                <a:solidFill>
                  <a:srgbClr val="1D617A"/>
                </a:solidFill>
                <a:latin typeface="Poppins Bold"/>
              </a:rPr>
              <a:t>cumplir</a:t>
            </a:r>
            <a:r>
              <a:rPr lang="en-US" sz="4000" b="1" i="1" spc="-240" dirty="0">
                <a:solidFill>
                  <a:srgbClr val="1D617A"/>
                </a:solidFill>
                <a:latin typeface="Poppins Bold"/>
              </a:rPr>
              <a:t>  la </a:t>
            </a:r>
            <a:r>
              <a:rPr lang="en-US" sz="4000" b="1" i="1" spc="-240" dirty="0" err="1">
                <a:solidFill>
                  <a:srgbClr val="1D617A"/>
                </a:solidFill>
                <a:latin typeface="Poppins Bold"/>
              </a:rPr>
              <a:t>respuesta</a:t>
            </a:r>
            <a:r>
              <a:rPr lang="en-US" sz="4000" b="1" i="1" spc="-240" dirty="0">
                <a:solidFill>
                  <a:srgbClr val="1D617A"/>
                </a:solidFill>
                <a:latin typeface="Poppins Bold"/>
              </a:rPr>
              <a:t> al </a:t>
            </a:r>
            <a:r>
              <a:rPr lang="en-US" sz="4000" b="1" i="1" spc="-240" dirty="0" err="1">
                <a:solidFill>
                  <a:srgbClr val="1D617A"/>
                </a:solidFill>
                <a:latin typeface="Poppins Bold"/>
              </a:rPr>
              <a:t>impulso</a:t>
            </a:r>
            <a:r>
              <a:rPr lang="en-US" sz="4000" b="1" i="1" spc="-240" dirty="0">
                <a:solidFill>
                  <a:srgbClr val="1D617A"/>
                </a:solidFill>
                <a:latin typeface="Poppins Bold"/>
              </a:rPr>
              <a:t> h(t) de un SLIT para :  ser Invertible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-1193738" y="-931767"/>
            <a:ext cx="3955788" cy="4663763"/>
            <a:chOff x="0" y="0"/>
            <a:chExt cx="5274385" cy="6218350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9">
                <a:extLst>
                  <a:ext uri="{FF2B5EF4-FFF2-40B4-BE49-F238E27FC236}">
                    <a16:creationId xmlns:a16="http://schemas.microsoft.com/office/drawing/2014/main" id="{296017D7-6EB6-47CC-9CC6-0D78DDFCC629}"/>
                  </a:ext>
                </a:extLst>
              </p:cNvPr>
              <p:cNvSpPr txBox="1"/>
              <p:nvPr/>
            </p:nvSpPr>
            <p:spPr>
              <a:xfrm>
                <a:off x="5562600" y="5839495"/>
                <a:ext cx="6096000" cy="1721112"/>
              </a:xfrm>
              <a:prstGeom prst="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4499"/>
                  </a:lnSpc>
                </a:pP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Por lo tanto debe </a:t>
                </a:r>
                <a:r>
                  <a:rPr lang="en-US" sz="3000" dirty="0" err="1">
                    <a:solidFill>
                      <a:srgbClr val="1D617A"/>
                    </a:solidFill>
                    <a:latin typeface="Poppins Light"/>
                  </a:rPr>
                  <a:t>cumplir</a:t>
                </a: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 con la </a:t>
                </a:r>
                <a:r>
                  <a:rPr lang="en-US" sz="3000" dirty="0" err="1">
                    <a:solidFill>
                      <a:srgbClr val="1D617A"/>
                    </a:solidFill>
                    <a:latin typeface="Poppins Light"/>
                  </a:rPr>
                  <a:t>siguiente</a:t>
                </a: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 </a:t>
                </a:r>
                <a:r>
                  <a:rPr lang="en-US" sz="3000" dirty="0" err="1">
                    <a:solidFill>
                      <a:srgbClr val="1D617A"/>
                    </a:solidFill>
                    <a:latin typeface="Poppins Light"/>
                  </a:rPr>
                  <a:t>condición</a:t>
                </a: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:</a:t>
                </a:r>
              </a:p>
              <a:p>
                <a:pPr>
                  <a:lnSpc>
                    <a:spcPts val="4499"/>
                  </a:lnSpc>
                </a:pP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           </a:t>
                </a:r>
                <a:r>
                  <a:rPr lang="en-US" sz="3000" b="1" dirty="0">
                    <a:solidFill>
                      <a:srgbClr val="1D617A"/>
                    </a:solidFill>
                    <a:latin typeface="Poppins Light"/>
                  </a:rPr>
                  <a:t> </a:t>
                </a:r>
                <a14:m>
                  <m:oMath xmlns:m="http://schemas.openxmlformats.org/officeDocument/2006/math">
                    <m:r>
                      <a:rPr lang="es-AR" sz="3200" b="1" i="1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m:rPr>
                        <m:nor/>
                      </m:rPr>
                      <a:rPr lang="en-US" sz="3200" b="1" dirty="0">
                        <a:solidFill>
                          <a:srgbClr val="1D617A"/>
                        </a:solidFill>
                        <a:latin typeface="Poppins Light"/>
                      </a:rPr>
                      <m:t>(</m:t>
                    </m:r>
                    <m:r>
                      <m:rPr>
                        <m:nor/>
                      </m:rPr>
                      <a:rPr lang="en-US" sz="3200" b="1" dirty="0">
                        <a:solidFill>
                          <a:srgbClr val="1D617A"/>
                        </a:solidFill>
                        <a:latin typeface="Poppins Light"/>
                      </a:rPr>
                      <m:t>t</m:t>
                    </m:r>
                  </m:oMath>
                </a14:m>
                <a:r>
                  <a:rPr lang="en-US" sz="3000" b="1" dirty="0">
                    <a:solidFill>
                      <a:srgbClr val="1D617A"/>
                    </a:solidFill>
                    <a:latin typeface="Poppins Light"/>
                  </a:rPr>
                  <a:t>) * </a:t>
                </a:r>
                <a14:m>
                  <m:oMath xmlns:m="http://schemas.openxmlformats.org/officeDocument/2006/math">
                    <m:r>
                      <a:rPr lang="es-AR" sz="2800" b="1" i="1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m:rPr>
                        <m:nor/>
                      </m:rPr>
                      <a:rPr lang="es-AR" sz="2800" b="1" i="0" baseline="-2500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sz="2800" b="1" dirty="0">
                        <a:solidFill>
                          <a:srgbClr val="1D617A"/>
                        </a:solidFill>
                        <a:latin typeface="Poppins Light"/>
                      </a:rPr>
                      <m:t>(</m:t>
                    </m:r>
                    <m:r>
                      <m:rPr>
                        <m:nor/>
                      </m:rPr>
                      <a:rPr lang="en-US" sz="2800" b="1" dirty="0">
                        <a:solidFill>
                          <a:srgbClr val="1D617A"/>
                        </a:solidFill>
                        <a:latin typeface="Poppins Light"/>
                      </a:rPr>
                      <m:t>t</m:t>
                    </m:r>
                  </m:oMath>
                </a14:m>
                <a:r>
                  <a:rPr lang="en-US" sz="2800" b="1" dirty="0">
                    <a:solidFill>
                      <a:srgbClr val="1D617A"/>
                    </a:solidFill>
                    <a:latin typeface="Poppins Light"/>
                  </a:rPr>
                  <a:t>)</a:t>
                </a:r>
                <a:r>
                  <a:rPr lang="en-US" sz="3000" b="1" dirty="0">
                    <a:solidFill>
                      <a:srgbClr val="1D617A"/>
                    </a:solidFill>
                    <a:latin typeface="Poppins Light"/>
                  </a:rPr>
                  <a:t> = </a:t>
                </a:r>
                <a:r>
                  <a:rPr lang="en-US" sz="3000" b="1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</a:t>
                </a:r>
                <a:r>
                  <a:rPr lang="en-US" sz="3000" b="1" dirty="0">
                    <a:solidFill>
                      <a:srgbClr val="1D617A"/>
                    </a:solidFill>
                    <a:latin typeface="Poppins Light"/>
                  </a:rPr>
                  <a:t>(t) </a:t>
                </a:r>
              </a:p>
            </p:txBody>
          </p:sp>
        </mc:Choice>
        <mc:Fallback xmlns="">
          <p:sp>
            <p:nvSpPr>
              <p:cNvPr id="52" name="TextBox 9">
                <a:extLst>
                  <a:ext uri="{FF2B5EF4-FFF2-40B4-BE49-F238E27FC236}">
                    <a16:creationId xmlns:a16="http://schemas.microsoft.com/office/drawing/2014/main" id="{296017D7-6EB6-47CC-9CC6-0D78DDFCC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839495"/>
                <a:ext cx="6096000" cy="1721112"/>
              </a:xfrm>
              <a:prstGeom prst="rect">
                <a:avLst/>
              </a:prstGeom>
              <a:blipFill>
                <a:blip r:embed="rId2"/>
                <a:stretch>
                  <a:fillRect l="-2894" t="-352" r="-4491" b="-13028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upo 8">
            <a:extLst>
              <a:ext uri="{FF2B5EF4-FFF2-40B4-BE49-F238E27FC236}">
                <a16:creationId xmlns:a16="http://schemas.microsoft.com/office/drawing/2014/main" id="{ABAEBB80-7C2D-4CEE-BF16-562D46BDEF5F}"/>
              </a:ext>
            </a:extLst>
          </p:cNvPr>
          <p:cNvGrpSpPr/>
          <p:nvPr/>
        </p:nvGrpSpPr>
        <p:grpSpPr>
          <a:xfrm>
            <a:off x="1583871" y="3378787"/>
            <a:ext cx="13884729" cy="1013454"/>
            <a:chOff x="440871" y="3378787"/>
            <a:chExt cx="13884729" cy="1013454"/>
          </a:xfrm>
        </p:grpSpPr>
        <p:sp>
          <p:nvSpPr>
            <p:cNvPr id="34" name="TextBox 9">
              <a:extLst>
                <a:ext uri="{FF2B5EF4-FFF2-40B4-BE49-F238E27FC236}">
                  <a16:creationId xmlns:a16="http://schemas.microsoft.com/office/drawing/2014/main" id="{5DFB306D-1DBC-4E97-B20E-ED088DD18D30}"/>
                </a:ext>
              </a:extLst>
            </p:cNvPr>
            <p:cNvSpPr txBox="1"/>
            <p:nvPr/>
          </p:nvSpPr>
          <p:spPr>
            <a:xfrm>
              <a:off x="440871" y="3554047"/>
              <a:ext cx="13884729" cy="57708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499"/>
                </a:lnSpc>
              </a:pP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    x(t)			      y(t)=x(t)*h(t)                               z(t)=y(t)*h</a:t>
              </a:r>
              <a:r>
                <a:rPr lang="en-US" sz="3000" baseline="-25000" dirty="0">
                  <a:solidFill>
                    <a:srgbClr val="1D617A"/>
                  </a:solidFill>
                  <a:latin typeface="Poppins Light"/>
                </a:rPr>
                <a:t>1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(t) </a:t>
              </a:r>
            </a:p>
          </p:txBody>
        </p:sp>
        <p:cxnSp>
          <p:nvCxnSpPr>
            <p:cNvPr id="35" name="Conector recto de flecha 34">
              <a:extLst>
                <a:ext uri="{FF2B5EF4-FFF2-40B4-BE49-F238E27FC236}">
                  <a16:creationId xmlns:a16="http://schemas.microsoft.com/office/drawing/2014/main" id="{8A9D8D75-FAFD-49A3-8380-778BF1E09E01}"/>
                </a:ext>
              </a:extLst>
            </p:cNvPr>
            <p:cNvCxnSpPr>
              <a:cxnSpLocks/>
            </p:cNvCxnSpPr>
            <p:nvPr/>
          </p:nvCxnSpPr>
          <p:spPr>
            <a:xfrm>
              <a:off x="1729363" y="3782647"/>
              <a:ext cx="3406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02C7568A-1F99-40C7-9CAF-0D7A6FB8CE4F}"/>
                </a:ext>
              </a:extLst>
            </p:cNvPr>
            <p:cNvSpPr/>
            <p:nvPr/>
          </p:nvSpPr>
          <p:spPr>
            <a:xfrm>
              <a:off x="2180220" y="3378787"/>
              <a:ext cx="2058913" cy="10134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800" dirty="0"/>
                <a:t>SLIT</a:t>
              </a:r>
            </a:p>
            <a:p>
              <a:pPr algn="ctr"/>
              <a:r>
                <a:rPr lang="es-AR" sz="2800" dirty="0"/>
                <a:t>h(t)</a:t>
              </a:r>
            </a:p>
          </p:txBody>
        </p: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E911E500-C362-4192-A6B5-44536E8C19D7}"/>
                </a:ext>
              </a:extLst>
            </p:cNvPr>
            <p:cNvCxnSpPr>
              <a:cxnSpLocks/>
            </p:cNvCxnSpPr>
            <p:nvPr/>
          </p:nvCxnSpPr>
          <p:spPr>
            <a:xfrm>
              <a:off x="4359361" y="3782647"/>
              <a:ext cx="3406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de flecha 37">
              <a:extLst>
                <a:ext uri="{FF2B5EF4-FFF2-40B4-BE49-F238E27FC236}">
                  <a16:creationId xmlns:a16="http://schemas.microsoft.com/office/drawing/2014/main" id="{6BD420F1-D062-4FD3-A84C-9FA157BB3F76}"/>
                </a:ext>
              </a:extLst>
            </p:cNvPr>
            <p:cNvCxnSpPr>
              <a:cxnSpLocks/>
            </p:cNvCxnSpPr>
            <p:nvPr/>
          </p:nvCxnSpPr>
          <p:spPr>
            <a:xfrm>
              <a:off x="10631291" y="3782647"/>
              <a:ext cx="3406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F6DE3C52-FFEA-4719-8040-FF41D8076E96}"/>
                </a:ext>
              </a:extLst>
            </p:cNvPr>
            <p:cNvSpPr/>
            <p:nvPr/>
          </p:nvSpPr>
          <p:spPr>
            <a:xfrm>
              <a:off x="7891072" y="3378787"/>
              <a:ext cx="2705141" cy="10134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800" dirty="0"/>
                <a:t>SLIT   </a:t>
              </a:r>
              <a:r>
                <a:rPr lang="es-AR" sz="2800" baseline="30000" dirty="0"/>
                <a:t>-1  </a:t>
              </a:r>
              <a:r>
                <a:rPr lang="es-AR" sz="2800" dirty="0"/>
                <a:t>(</a:t>
              </a:r>
              <a:r>
                <a:rPr lang="es-AR" sz="2800" dirty="0" err="1"/>
                <a:t>Sis</a:t>
              </a:r>
              <a:r>
                <a:rPr lang="es-AR" sz="2800" dirty="0"/>
                <a:t> </a:t>
              </a:r>
              <a:r>
                <a:rPr lang="es-AR" sz="2800" dirty="0" err="1"/>
                <a:t>inv</a:t>
              </a:r>
              <a:r>
                <a:rPr lang="es-AR" sz="2800" dirty="0"/>
                <a:t>) h</a:t>
              </a:r>
              <a:r>
                <a:rPr lang="es-AR" sz="2800" baseline="-25000" dirty="0"/>
                <a:t>1</a:t>
              </a:r>
              <a:r>
                <a:rPr lang="es-AR" sz="2800" dirty="0"/>
                <a:t>(t)</a:t>
              </a:r>
            </a:p>
          </p:txBody>
        </p:sp>
        <p:cxnSp>
          <p:nvCxnSpPr>
            <p:cNvPr id="41" name="Conector recto de flecha 40">
              <a:extLst>
                <a:ext uri="{FF2B5EF4-FFF2-40B4-BE49-F238E27FC236}">
                  <a16:creationId xmlns:a16="http://schemas.microsoft.com/office/drawing/2014/main" id="{FEF27202-803A-46A5-910D-32EA4DAB3AA6}"/>
                </a:ext>
              </a:extLst>
            </p:cNvPr>
            <p:cNvCxnSpPr>
              <a:cxnSpLocks/>
            </p:cNvCxnSpPr>
            <p:nvPr/>
          </p:nvCxnSpPr>
          <p:spPr>
            <a:xfrm>
              <a:off x="7475294" y="3782647"/>
              <a:ext cx="3406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9">
            <a:extLst>
              <a:ext uri="{FF2B5EF4-FFF2-40B4-BE49-F238E27FC236}">
                <a16:creationId xmlns:a16="http://schemas.microsoft.com/office/drawing/2014/main" id="{C5D5E542-7FDF-4390-A3DB-99E56373D4CE}"/>
              </a:ext>
            </a:extLst>
          </p:cNvPr>
          <p:cNvSpPr txBox="1"/>
          <p:nvPr/>
        </p:nvSpPr>
        <p:spPr>
          <a:xfrm>
            <a:off x="3048000" y="4795019"/>
            <a:ext cx="502920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99"/>
              </a:lnSpc>
            </a:pPr>
            <a:r>
              <a:rPr lang="en-US" sz="3000" dirty="0">
                <a:solidFill>
                  <a:srgbClr val="1D617A"/>
                </a:solidFill>
                <a:latin typeface="Poppins Light"/>
              </a:rPr>
              <a:t>z(t) = x(t) * h (t) * h</a:t>
            </a:r>
            <a:r>
              <a:rPr lang="en-US" sz="3000" baseline="-25000" dirty="0">
                <a:solidFill>
                  <a:srgbClr val="1D617A"/>
                </a:solidFill>
                <a:latin typeface="Poppins Light"/>
              </a:rPr>
              <a:t>1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(t) </a:t>
            </a: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23FD531C-F240-4822-B71F-8C43798447B3}"/>
              </a:ext>
            </a:extLst>
          </p:cNvPr>
          <p:cNvSpPr txBox="1"/>
          <p:nvPr/>
        </p:nvSpPr>
        <p:spPr>
          <a:xfrm>
            <a:off x="10058399" y="4533900"/>
            <a:ext cx="5045529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99"/>
              </a:lnSpc>
            </a:pPr>
            <a:r>
              <a:rPr lang="en-US" sz="3000" dirty="0">
                <a:solidFill>
                  <a:srgbClr val="1D617A"/>
                </a:solidFill>
                <a:latin typeface="Poppins Light"/>
              </a:rPr>
              <a:t>Para que el Sistema sea invertible    z(t) = x(t)</a:t>
            </a: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id="{6AB0058F-56A7-4814-8992-654751B279D9}"/>
              </a:ext>
            </a:extLst>
          </p:cNvPr>
          <p:cNvSpPr txBox="1"/>
          <p:nvPr/>
        </p:nvSpPr>
        <p:spPr>
          <a:xfrm>
            <a:off x="1143000" y="7799614"/>
            <a:ext cx="5878286" cy="2296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99"/>
              </a:lnSpc>
            </a:pPr>
            <a:r>
              <a:rPr lang="en-US" sz="3000" dirty="0">
                <a:solidFill>
                  <a:srgbClr val="1D617A"/>
                </a:solidFill>
                <a:latin typeface="Poppins Light"/>
              </a:rPr>
              <a:t>La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convolución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de la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respuesta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al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impulso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del  SLIT y de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su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Sistema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inverso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debe ser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igual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al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impulso</a:t>
            </a:r>
            <a:endParaRPr lang="en-US" sz="3000" dirty="0">
              <a:solidFill>
                <a:srgbClr val="1D617A"/>
              </a:solidFill>
              <a:latin typeface="Poppins Light"/>
            </a:endParaRP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F8BEEDA4-766F-48C7-A1F1-D18D27E1BF1B}"/>
              </a:ext>
            </a:extLst>
          </p:cNvPr>
          <p:cNvGrpSpPr/>
          <p:nvPr/>
        </p:nvGrpSpPr>
        <p:grpSpPr>
          <a:xfrm>
            <a:off x="9508671" y="8255520"/>
            <a:ext cx="7026729" cy="1503661"/>
            <a:chOff x="9508671" y="8255520"/>
            <a:chExt cx="7026729" cy="1503661"/>
          </a:xfrm>
        </p:grpSpPr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ED2C57CD-1748-48FB-B58F-2A59A7EC3CF7}"/>
                </a:ext>
              </a:extLst>
            </p:cNvPr>
            <p:cNvGrpSpPr/>
            <p:nvPr/>
          </p:nvGrpSpPr>
          <p:grpSpPr>
            <a:xfrm>
              <a:off x="9508671" y="8255520"/>
              <a:ext cx="7026729" cy="1503661"/>
              <a:chOff x="9508671" y="8255520"/>
              <a:chExt cx="7026729" cy="1503661"/>
            </a:xfrm>
          </p:grpSpPr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87BD77F9-6756-4125-A85D-C0F177CF254B}"/>
                  </a:ext>
                </a:extLst>
              </p:cNvPr>
              <p:cNvSpPr/>
              <p:nvPr/>
            </p:nvSpPr>
            <p:spPr>
              <a:xfrm>
                <a:off x="11430000" y="8255520"/>
                <a:ext cx="2705141" cy="10134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2800" dirty="0"/>
                  <a:t>SLIT * SLIT </a:t>
                </a:r>
                <a:r>
                  <a:rPr lang="es-AR" sz="2800" baseline="30000" dirty="0"/>
                  <a:t>-1</a:t>
                </a:r>
                <a:endParaRPr lang="es-AR" sz="2800" dirty="0"/>
              </a:p>
              <a:p>
                <a:pPr algn="ctr"/>
                <a:r>
                  <a:rPr lang="es-AR" sz="2800" dirty="0"/>
                  <a:t>h(t) * h</a:t>
                </a:r>
                <a:r>
                  <a:rPr lang="es-AR" sz="2800" baseline="-25000" dirty="0"/>
                  <a:t>1</a:t>
                </a:r>
                <a:r>
                  <a:rPr lang="es-AR" sz="2800" dirty="0"/>
                  <a:t>(t)</a:t>
                </a:r>
              </a:p>
            </p:txBody>
          </p:sp>
          <p:sp>
            <p:nvSpPr>
              <p:cNvPr id="47" name="TextBox 9">
                <a:extLst>
                  <a:ext uri="{FF2B5EF4-FFF2-40B4-BE49-F238E27FC236}">
                    <a16:creationId xmlns:a16="http://schemas.microsoft.com/office/drawing/2014/main" id="{71AAB8FE-4013-4412-AC68-D5B86CC71405}"/>
                  </a:ext>
                </a:extLst>
              </p:cNvPr>
              <p:cNvSpPr txBox="1"/>
              <p:nvPr/>
            </p:nvSpPr>
            <p:spPr>
              <a:xfrm>
                <a:off x="9508671" y="8605019"/>
                <a:ext cx="7026729" cy="1154162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4499"/>
                  </a:lnSpc>
                </a:pP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     x(t)	                              x(t) 		       </a:t>
                </a:r>
              </a:p>
            </p:txBody>
          </p:sp>
        </p:grp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128D3F9B-9CD2-413E-BA26-D488710D8936}"/>
                </a:ext>
              </a:extLst>
            </p:cNvPr>
            <p:cNvCxnSpPr/>
            <p:nvPr/>
          </p:nvCxnSpPr>
          <p:spPr>
            <a:xfrm>
              <a:off x="10820400" y="8877300"/>
              <a:ext cx="381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633A4DE0-AFF1-41D3-BE3C-D723259424F0}"/>
                </a:ext>
              </a:extLst>
            </p:cNvPr>
            <p:cNvCxnSpPr/>
            <p:nvPr/>
          </p:nvCxnSpPr>
          <p:spPr>
            <a:xfrm>
              <a:off x="14249400" y="8877300"/>
              <a:ext cx="381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93CB7FF6-2E5D-4E40-A05B-7CC91041606A}"/>
              </a:ext>
            </a:extLst>
          </p:cNvPr>
          <p:cNvGrpSpPr/>
          <p:nvPr/>
        </p:nvGrpSpPr>
        <p:grpSpPr>
          <a:xfrm>
            <a:off x="11582400" y="9105900"/>
            <a:ext cx="2427238" cy="1143000"/>
            <a:chOff x="11582400" y="9105900"/>
            <a:chExt cx="2427238" cy="1143000"/>
          </a:xfrm>
        </p:grpSpPr>
        <p:sp>
          <p:nvSpPr>
            <p:cNvPr id="20" name="Abrir llave 19">
              <a:extLst>
                <a:ext uri="{FF2B5EF4-FFF2-40B4-BE49-F238E27FC236}">
                  <a16:creationId xmlns:a16="http://schemas.microsoft.com/office/drawing/2014/main" id="{A1D8AF16-3B30-496D-86FE-B0D617C77292}"/>
                </a:ext>
              </a:extLst>
            </p:cNvPr>
            <p:cNvSpPr/>
            <p:nvPr/>
          </p:nvSpPr>
          <p:spPr>
            <a:xfrm rot="16200000">
              <a:off x="12453119" y="8235181"/>
              <a:ext cx="685800" cy="242723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0" name="TextBox 9">
              <a:extLst>
                <a:ext uri="{FF2B5EF4-FFF2-40B4-BE49-F238E27FC236}">
                  <a16:creationId xmlns:a16="http://schemas.microsoft.com/office/drawing/2014/main" id="{705F38DC-04F8-40F5-97C3-765737FEC496}"/>
                </a:ext>
              </a:extLst>
            </p:cNvPr>
            <p:cNvSpPr txBox="1"/>
            <p:nvPr/>
          </p:nvSpPr>
          <p:spPr>
            <a:xfrm>
              <a:off x="12404271" y="9700673"/>
              <a:ext cx="1159329" cy="54822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499"/>
                </a:lnSpc>
              </a:pPr>
              <a:r>
                <a:rPr lang="en-US" sz="3000" dirty="0">
                  <a:solidFill>
                    <a:srgbClr val="1D617A"/>
                  </a:solidFill>
                  <a:latin typeface="Symbol" panose="05050102010706020507" pitchFamily="18" charset="2"/>
                </a:rPr>
                <a:t>d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(t)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87279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42" grpId="0"/>
      <p:bldP spid="43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1752600" y="342900"/>
            <a:ext cx="15529560" cy="21821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b="1" i="1" spc="-240" dirty="0">
                <a:solidFill>
                  <a:srgbClr val="1D617A"/>
                </a:solidFill>
                <a:latin typeface="Poppins Bold"/>
              </a:rPr>
              <a:t>Unidad 2     . </a:t>
            </a:r>
            <a:r>
              <a:rPr lang="en-US" sz="4000" b="1" i="1" spc="-240" dirty="0" err="1">
                <a:solidFill>
                  <a:srgbClr val="1D617A"/>
                </a:solidFill>
                <a:latin typeface="Poppins Bold"/>
              </a:rPr>
              <a:t>Condiciones</a:t>
            </a:r>
            <a:r>
              <a:rPr lang="en-US" sz="4000" b="1" i="1" spc="-240" dirty="0">
                <a:solidFill>
                  <a:srgbClr val="1D617A"/>
                </a:solidFill>
                <a:latin typeface="Poppins Bold"/>
              </a:rPr>
              <a:t> que debe </a:t>
            </a:r>
            <a:r>
              <a:rPr lang="en-US" sz="4000" b="1" i="1" spc="-240" dirty="0" err="1">
                <a:solidFill>
                  <a:srgbClr val="1D617A"/>
                </a:solidFill>
                <a:latin typeface="Poppins Bold"/>
              </a:rPr>
              <a:t>cumplir</a:t>
            </a:r>
            <a:r>
              <a:rPr lang="en-US" sz="4000" b="1" i="1" spc="-240" dirty="0">
                <a:solidFill>
                  <a:srgbClr val="1D617A"/>
                </a:solidFill>
                <a:latin typeface="Poppins Bold"/>
              </a:rPr>
              <a:t>  la </a:t>
            </a:r>
            <a:r>
              <a:rPr lang="en-US" sz="4000" b="1" i="1" spc="-240" dirty="0" err="1">
                <a:solidFill>
                  <a:srgbClr val="1D617A"/>
                </a:solidFill>
                <a:latin typeface="Poppins Bold"/>
              </a:rPr>
              <a:t>respuesta</a:t>
            </a:r>
            <a:r>
              <a:rPr lang="en-US" sz="4000" b="1" i="1" spc="-240" dirty="0">
                <a:solidFill>
                  <a:srgbClr val="1D617A"/>
                </a:solidFill>
                <a:latin typeface="Poppins Bold"/>
              </a:rPr>
              <a:t> al </a:t>
            </a:r>
            <a:r>
              <a:rPr lang="en-US" sz="4000" b="1" i="1" spc="-240" dirty="0" err="1">
                <a:solidFill>
                  <a:srgbClr val="1D617A"/>
                </a:solidFill>
                <a:latin typeface="Poppins Bold"/>
              </a:rPr>
              <a:t>impulso</a:t>
            </a:r>
            <a:r>
              <a:rPr lang="en-US" sz="4000" b="1" i="1" spc="-240" dirty="0">
                <a:solidFill>
                  <a:srgbClr val="1D617A"/>
                </a:solidFill>
                <a:latin typeface="Poppins Bold"/>
              </a:rPr>
              <a:t> h(t) de un SLIT para :  ser </a:t>
            </a:r>
            <a:r>
              <a:rPr lang="en-US" sz="4000" b="1" i="1" spc="-240" dirty="0" err="1">
                <a:solidFill>
                  <a:srgbClr val="1D617A"/>
                </a:solidFill>
                <a:latin typeface="Poppins Bold"/>
              </a:rPr>
              <a:t>Estable</a:t>
            </a:r>
            <a:endParaRPr lang="en-US" sz="4000" b="1" i="1" spc="-240" dirty="0">
              <a:solidFill>
                <a:srgbClr val="1D617A"/>
              </a:solidFill>
              <a:latin typeface="Poppins Bold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-1193738" y="-931767"/>
            <a:ext cx="3955788" cy="4663763"/>
            <a:chOff x="0" y="0"/>
            <a:chExt cx="5274385" cy="6218350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5B8889D0-B5C8-47E0-AA89-4A7C60A98E85}"/>
              </a:ext>
            </a:extLst>
          </p:cNvPr>
          <p:cNvGrpSpPr/>
          <p:nvPr/>
        </p:nvGrpSpPr>
        <p:grpSpPr>
          <a:xfrm>
            <a:off x="14228934" y="1727621"/>
            <a:ext cx="4267200" cy="3918876"/>
            <a:chOff x="14198560" y="1881674"/>
            <a:chExt cx="3739088" cy="3690275"/>
          </a:xfrm>
        </p:grpSpPr>
        <p:pic>
          <p:nvPicPr>
            <p:cNvPr id="28" name="Imagen 27">
              <a:extLst>
                <a:ext uri="{FF2B5EF4-FFF2-40B4-BE49-F238E27FC236}">
                  <a16:creationId xmlns:a16="http://schemas.microsoft.com/office/drawing/2014/main" id="{A0406779-E437-4F36-B065-FE18DE29F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65535" y1="11376" x2="65535" y2="11376"/>
                          <a14:foregroundMark x1="35509" y1="19841" x2="35509" y2="19841"/>
                          <a14:foregroundMark x1="35509" y1="19841" x2="35509" y2="19841"/>
                          <a14:foregroundMark x1="13316" y1="16667" x2="13316" y2="16667"/>
                          <a14:foregroundMark x1="67102" y1="14550" x2="67102" y2="14550"/>
                          <a14:foregroundMark x1="67102" y1="14550" x2="67102" y2="14550"/>
                          <a14:foregroundMark x1="84334" y1="14286" x2="84334" y2="14286"/>
                          <a14:foregroundMark x1="52219" y1="16402" x2="52219" y2="16402"/>
                          <a14:foregroundMark x1="24021" y1="20635" x2="24021" y2="20635"/>
                          <a14:foregroundMark x1="9138" y1="19312" x2="9138" y2="19312"/>
                          <a14:foregroundMark x1="9138" y1="19312" x2="9138" y2="19312"/>
                          <a14:foregroundMark x1="29504" y1="15608" x2="29504" y2="15608"/>
                          <a14:foregroundMark x1="55091" y1="7407" x2="55091" y2="7407"/>
                          <a14:foregroundMark x1="57963" y1="3968" x2="57963" y2="3968"/>
                          <a14:foregroundMark x1="52219" y1="14286" x2="52219" y2="14286"/>
                          <a14:foregroundMark x1="52219" y1="10847" x2="52219" y2="10847"/>
                          <a14:foregroundMark x1="39687" y1="15079" x2="39687" y2="15079"/>
                          <a14:foregroundMark x1="39687" y1="15608" x2="39687" y2="15608"/>
                          <a14:foregroundMark x1="44648" y1="15873" x2="44648" y2="15873"/>
                          <a14:foregroundMark x1="50392" y1="15608" x2="50392" y2="15608"/>
                          <a14:foregroundMark x1="78851" y1="18519" x2="78851" y2="18519"/>
                          <a14:foregroundMark x1="77285" y1="15079" x2="77285" y2="15079"/>
                          <a14:foregroundMark x1="76240" y1="15079" x2="76240" y2="15079"/>
                          <a14:foregroundMark x1="65013" y1="15873" x2="65013" y2="15873"/>
                          <a14:foregroundMark x1="62663" y1="15873" x2="62663" y2="15873"/>
                          <a14:foregroundMark x1="60574" y1="16402" x2="60574" y2="16402"/>
                          <a14:foregroundMark x1="56397" y1="16667" x2="56397" y2="16667"/>
                          <a14:foregroundMark x1="16188" y1="20899" x2="16188" y2="20899"/>
                          <a14:foregroundMark x1="19060" y1="19841" x2="19060" y2="19841"/>
                          <a14:foregroundMark x1="19060" y1="19841" x2="19060" y2="19841"/>
                          <a14:foregroundMark x1="24021" y1="17989" x2="24021" y2="17989"/>
                          <a14:foregroundMark x1="27937" y1="18783" x2="27937" y2="18783"/>
                          <a14:foregroundMark x1="27937" y1="18783" x2="27937" y2="18783"/>
                          <a14:foregroundMark x1="48303" y1="20635" x2="48303" y2="20635"/>
                          <a14:foregroundMark x1="42037" y1="20899" x2="42037" y2="20899"/>
                          <a14:foregroundMark x1="42037" y1="20899" x2="42037" y2="20899"/>
                          <a14:foregroundMark x1="76240" y1="10317" x2="76240" y2="10317"/>
                          <a14:foregroundMark x1="78068" y1="15608" x2="78068" y2="15608"/>
                          <a14:foregroundMark x1="78068" y1="15608" x2="78068" y2="15608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85640" y1="13492" x2="85640" y2="13492"/>
                          <a14:foregroundMark x1="79373" y1="15079" x2="79373" y2="15079"/>
                          <a14:foregroundMark x1="49086" y1="5291" x2="49086" y2="5291"/>
                          <a14:foregroundMark x1="49608" y1="22751" x2="49608" y2="22751"/>
                          <a14:foregroundMark x1="49608" y1="22751" x2="43342" y2="22751"/>
                          <a14:foregroundMark x1="43342" y1="22751" x2="14883" y2="16667"/>
                          <a14:foregroundMark x1="61619" y1="21429" x2="64230" y2="16667"/>
                          <a14:foregroundMark x1="64230" y1="16667" x2="64230" y2="16667"/>
                          <a14:foregroundMark x1="51697" y1="14286" x2="51697" y2="14286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3175"/>
                          <a14:foregroundMark x1="55352" y1="3175" x2="55352" y2="3175"/>
                          <a14:foregroundMark x1="55091" y1="18783" x2="55091" y2="18783"/>
                          <a14:foregroundMark x1="55091" y1="18783" x2="55091" y2="18783"/>
                          <a14:foregroundMark x1="53003" y1="12169" x2="53003" y2="12169"/>
                          <a14:foregroundMark x1="53003" y1="12169" x2="53003" y2="12169"/>
                          <a14:foregroundMark x1="55091" y1="13492" x2="55091" y2="13492"/>
                          <a14:foregroundMark x1="55091" y1="13492" x2="55091" y2="13492"/>
                          <a14:foregroundMark x1="55091" y1="13492" x2="55091" y2="13492"/>
                          <a14:foregroundMark x1="72063" y1="17725" x2="72063" y2="177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198560" y="1881674"/>
              <a:ext cx="3739088" cy="3690275"/>
            </a:xfrm>
            <a:prstGeom prst="rect">
              <a:avLst/>
            </a:prstGeom>
          </p:spPr>
        </p:pic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04437BE4-F023-48A3-803D-ABFE0309F660}"/>
                </a:ext>
              </a:extLst>
            </p:cNvPr>
            <p:cNvSpPr txBox="1"/>
            <p:nvPr/>
          </p:nvSpPr>
          <p:spPr>
            <a:xfrm>
              <a:off x="14761264" y="2720976"/>
              <a:ext cx="3053403" cy="2463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3200" dirty="0">
                  <a:solidFill>
                    <a:schemeClr val="accent5">
                      <a:lumMod val="50000"/>
                    </a:schemeClr>
                  </a:solidFill>
                </a:rPr>
                <a:t>Recordemos:</a:t>
              </a:r>
            </a:p>
            <a:p>
              <a:r>
                <a:rPr lang="es-AR" sz="2800" dirty="0">
                  <a:solidFill>
                    <a:schemeClr val="accent5">
                      <a:lumMod val="50000"/>
                    </a:schemeClr>
                  </a:solidFill>
                </a:rPr>
                <a:t>Propiedad Estabilidad:</a:t>
              </a:r>
            </a:p>
            <a:p>
              <a:r>
                <a:rPr lang="es-AR" sz="2800" dirty="0">
                  <a:solidFill>
                    <a:schemeClr val="accent5">
                      <a:lumMod val="50000"/>
                    </a:schemeClr>
                  </a:solidFill>
                </a:rPr>
                <a:t>Entradas acotadas, </a:t>
              </a:r>
            </a:p>
            <a:p>
              <a:r>
                <a:rPr lang="es-AR" sz="2800" dirty="0">
                  <a:solidFill>
                    <a:schemeClr val="accent5">
                      <a:lumMod val="50000"/>
                    </a:schemeClr>
                  </a:solidFill>
                </a:rPr>
                <a:t>Salidas acotadas (que no tiendan al infinito) </a:t>
              </a:r>
            </a:p>
            <a:p>
              <a:endParaRPr lang="es-AR" sz="2000" dirty="0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E8539896-31F9-4009-95C6-DD154836D5A8}"/>
              </a:ext>
            </a:extLst>
          </p:cNvPr>
          <p:cNvGrpSpPr/>
          <p:nvPr/>
        </p:nvGrpSpPr>
        <p:grpSpPr>
          <a:xfrm>
            <a:off x="1676400" y="2632936"/>
            <a:ext cx="12725400" cy="2445969"/>
            <a:chOff x="1676400" y="3166336"/>
            <a:chExt cx="12725400" cy="24459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uadroTexto 32">
                  <a:extLst>
                    <a:ext uri="{FF2B5EF4-FFF2-40B4-BE49-F238E27FC236}">
                      <a16:creationId xmlns:a16="http://schemas.microsoft.com/office/drawing/2014/main" id="{01B012BF-C780-4342-AA69-8D6E291D5962}"/>
                    </a:ext>
                  </a:extLst>
                </p:cNvPr>
                <p:cNvSpPr txBox="1"/>
                <p:nvPr/>
              </p:nvSpPr>
              <p:spPr>
                <a:xfrm>
                  <a:off x="7772400" y="3773981"/>
                  <a:ext cx="6629400" cy="1838324"/>
                </a:xfrm>
                <a:prstGeom prst="rect">
                  <a:avLst/>
                </a:prstGeom>
                <a:ln>
                  <a:solidFill>
                    <a:srgbClr val="FFC49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s-AR" sz="3600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         </a:t>
                  </a:r>
                  <a:r>
                    <a:rPr lang="es-AR" sz="3600" dirty="0" smtClean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    ∞</a:t>
                  </a:r>
                  <a:endParaRPr lang="es-AR" sz="3600" i="1" dirty="0">
                    <a:solidFill>
                      <a:srgbClr val="1D617A"/>
                    </a:solidFill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s-AR" sz="3600" i="1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│</m:t>
                      </m:r>
                      <m:r>
                        <a:rPr lang="es-AR" sz="3600" b="0" i="1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AR" sz="3600" i="1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3600" i="1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AR" sz="3600" i="1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│≤</m:t>
                      </m:r>
                    </m:oMath>
                  </a14:m>
                  <a:r>
                    <a:rPr lang="es-AR" sz="3600" dirty="0" smtClean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</a:t>
                  </a:r>
                  <a:r>
                    <a:rPr lang="es-AR" sz="3600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∫ </a:t>
                  </a:r>
                  <a14:m>
                    <m:oMath xmlns:m="http://schemas.openxmlformats.org/officeDocument/2006/math">
                      <m:r>
                        <a:rPr lang="es-AR" sz="3600" i="1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│ </m:t>
                      </m:r>
                      <m:r>
                        <a:rPr lang="es-AR" sz="3600" b="0" i="1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AR" sz="3600" i="1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AR" sz="3600" b="1" i="1" dirty="0">
                              <a:solidFill>
                                <a:srgbClr val="1D617A"/>
                              </a:solidFill>
                              <a:latin typeface="Symbol" panose="05050102010706020507" pitchFamily="18" charset="2"/>
                            </a:rPr>
                            <m:t>t</m:t>
                          </m:r>
                        </m:e>
                      </m:d>
                      <m:r>
                        <a:rPr lang="es-AR" sz="3600" i="1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│</m:t>
                      </m:r>
                      <m:r>
                        <m:rPr>
                          <m:nor/>
                        </m:rPr>
                        <a:rPr lang="es-AR" sz="3600" b="0" i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sz="3600" i="1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│</m:t>
                      </m:r>
                      <m:r>
                        <a:rPr lang="es-AR" sz="3600" b="0" i="1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1D617A"/>
                          </a:solidFill>
                          <a:latin typeface="Poppins Light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1D617A"/>
                          </a:solidFill>
                          <a:latin typeface="Poppins Light"/>
                        </a:rPr>
                        <m:t>t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1D617A"/>
                          </a:solidFill>
                          <a:latin typeface="Poppins Light"/>
                        </a:rPr>
                        <m:t>−</m:t>
                      </m:r>
                      <m:r>
                        <m:rPr>
                          <m:nor/>
                        </m:rPr>
                        <a:rPr lang="es-AR" sz="3600" b="1" i="1" dirty="0">
                          <a:solidFill>
                            <a:srgbClr val="1D617A"/>
                          </a:solidFill>
                          <a:latin typeface="Symbol" panose="05050102010706020507" pitchFamily="18" charset="2"/>
                        </a:rPr>
                        <m:t>t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1D617A"/>
                          </a:solidFill>
                          <a:latin typeface="Poppins Light"/>
                        </a:rPr>
                        <m:t>)</m:t>
                      </m:r>
                      <m:r>
                        <a:rPr lang="es-AR" sz="3600" i="1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│</m:t>
                      </m:r>
                      <m:r>
                        <a:rPr lang="es-AR" sz="3600" b="0" i="1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nor/>
                        </m:rPr>
                        <a:rPr lang="es-AR" sz="3600" b="1" i="1" dirty="0">
                          <a:solidFill>
                            <a:srgbClr val="1D617A"/>
                          </a:solidFill>
                          <a:latin typeface="Symbol" panose="05050102010706020507" pitchFamily="18" charset="2"/>
                        </a:rPr>
                        <m:t>t</m:t>
                      </m:r>
                    </m:oMath>
                  </a14:m>
                  <a:endParaRPr lang="es-AR" sz="3600" dirty="0">
                    <a:solidFill>
                      <a:srgbClr val="1D617A"/>
                    </a:solidFill>
                    <a:latin typeface="Poppins Light" panose="020B0604020202020204" charset="0"/>
                  </a:endParaRPr>
                </a:p>
                <a:p>
                  <a:r>
                    <a:rPr lang="es-AR" sz="3600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       </a:t>
                  </a:r>
                  <a:r>
                    <a:rPr lang="es-AR" sz="3600" dirty="0" smtClean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   -∞</a:t>
                  </a:r>
                  <a:endParaRPr lang="es-AR" sz="36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endParaRPr>
                </a:p>
              </p:txBody>
            </p:sp>
          </mc:Choice>
          <mc:Fallback xmlns="">
            <p:sp>
              <p:nvSpPr>
                <p:cNvPr id="33" name="CuadroTexto 32">
                  <a:extLst>
                    <a:ext uri="{FF2B5EF4-FFF2-40B4-BE49-F238E27FC236}">
                      <a16:creationId xmlns:a16="http://schemas.microsoft.com/office/drawing/2014/main" id="{01B012BF-C780-4342-AA69-8D6E291D59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2400" y="3773981"/>
                  <a:ext cx="6629400" cy="1838324"/>
                </a:xfrm>
                <a:prstGeom prst="rect">
                  <a:avLst/>
                </a:prstGeom>
                <a:blipFill>
                  <a:blip r:embed="rId4"/>
                  <a:stretch>
                    <a:fillRect t="-3279" b="-11148"/>
                  </a:stretch>
                </a:blipFill>
                <a:ln>
                  <a:solidFill>
                    <a:srgbClr val="FFC49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uadroTexto 38">
                  <a:extLst>
                    <a:ext uri="{FF2B5EF4-FFF2-40B4-BE49-F238E27FC236}">
                      <a16:creationId xmlns:a16="http://schemas.microsoft.com/office/drawing/2014/main" id="{7CAE0790-4937-469B-B45C-3A6CA64D3084}"/>
                    </a:ext>
                  </a:extLst>
                </p:cNvPr>
                <p:cNvSpPr txBox="1"/>
                <p:nvPr/>
              </p:nvSpPr>
              <p:spPr>
                <a:xfrm>
                  <a:off x="1676400" y="3769684"/>
                  <a:ext cx="5943600" cy="1826719"/>
                </a:xfrm>
                <a:prstGeom prst="rect">
                  <a:avLst/>
                </a:prstGeom>
                <a:ln>
                  <a:solidFill>
                    <a:srgbClr val="FFC49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s-AR" sz="3600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            ∞</a:t>
                  </a:r>
                  <a:endParaRPr lang="es-AR" sz="3600" i="1" dirty="0">
                    <a:solidFill>
                      <a:srgbClr val="1D617A"/>
                    </a:solidFill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s-AR" sz="3600" b="0" i="1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AR" sz="3600" i="1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3600" i="1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AR" sz="3600" i="1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s-AR" sz="3600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   ∫   </a:t>
                  </a:r>
                  <a14:m>
                    <m:oMath xmlns:m="http://schemas.openxmlformats.org/officeDocument/2006/math">
                      <m:r>
                        <a:rPr lang="es-AR" sz="3600" i="1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AR" sz="3600" i="1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AR" sz="3600" b="1" i="1" dirty="0">
                              <a:solidFill>
                                <a:srgbClr val="1D617A"/>
                              </a:solidFill>
                              <a:latin typeface="Symbol" panose="05050102010706020507" pitchFamily="18" charset="2"/>
                            </a:rPr>
                            <m:t>t</m:t>
                          </m:r>
                        </m:e>
                      </m:d>
                      <m:r>
                        <m:rPr>
                          <m:nor/>
                        </m:rPr>
                        <a:rPr lang="es-AR" sz="3600" b="0" i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 .</m:t>
                      </m:r>
                      <m:r>
                        <a:rPr lang="es-AR" sz="3600" b="0" i="1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1D617A"/>
                          </a:solidFill>
                          <a:latin typeface="Poppins Light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1D617A"/>
                          </a:solidFill>
                          <a:latin typeface="Poppins Light"/>
                        </a:rPr>
                        <m:t>t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1D617A"/>
                          </a:solidFill>
                          <a:latin typeface="Poppins Light"/>
                        </a:rPr>
                        <m:t>−</m:t>
                      </m:r>
                      <m:r>
                        <m:rPr>
                          <m:nor/>
                        </m:rPr>
                        <a:rPr lang="es-AR" sz="3600" b="1" i="1" dirty="0">
                          <a:solidFill>
                            <a:srgbClr val="1D617A"/>
                          </a:solidFill>
                          <a:latin typeface="Symbol" panose="05050102010706020507" pitchFamily="18" charset="2"/>
                        </a:rPr>
                        <m:t>t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1D617A"/>
                          </a:solidFill>
                          <a:latin typeface="Poppins Light"/>
                        </a:rPr>
                        <m:t>)</m:t>
                      </m:r>
                      <m:r>
                        <a:rPr lang="es-AR" sz="3600" b="0" i="1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nor/>
                        </m:rPr>
                        <a:rPr lang="es-AR" sz="3600" b="1" i="1" dirty="0">
                          <a:solidFill>
                            <a:srgbClr val="1D617A"/>
                          </a:solidFill>
                          <a:latin typeface="Symbol" panose="05050102010706020507" pitchFamily="18" charset="2"/>
                        </a:rPr>
                        <m:t>t</m:t>
                      </m:r>
                    </m:oMath>
                  </a14:m>
                  <a:endParaRPr lang="es-AR" sz="3600" dirty="0">
                    <a:solidFill>
                      <a:srgbClr val="1D617A"/>
                    </a:solidFill>
                    <a:latin typeface="Poppins Light" panose="020B0604020202020204" charset="0"/>
                  </a:endParaRPr>
                </a:p>
                <a:p>
                  <a:r>
                    <a:rPr lang="es-AR" sz="3600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          -∞</a:t>
                  </a:r>
                </a:p>
              </p:txBody>
            </p:sp>
          </mc:Choice>
          <mc:Fallback xmlns="">
            <p:sp>
              <p:nvSpPr>
                <p:cNvPr id="39" name="CuadroTexto 38">
                  <a:extLst>
                    <a:ext uri="{FF2B5EF4-FFF2-40B4-BE49-F238E27FC236}">
                      <a16:creationId xmlns:a16="http://schemas.microsoft.com/office/drawing/2014/main" id="{7CAE0790-4937-469B-B45C-3A6CA64D30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3769684"/>
                  <a:ext cx="5943600" cy="1826719"/>
                </a:xfrm>
                <a:prstGeom prst="rect">
                  <a:avLst/>
                </a:prstGeom>
                <a:blipFill>
                  <a:blip r:embed="rId5"/>
                  <a:stretch>
                    <a:fillRect t="-3289" b="-10855"/>
                  </a:stretch>
                </a:blipFill>
                <a:ln>
                  <a:solidFill>
                    <a:srgbClr val="FFC492"/>
                  </a:solidFill>
                </a:ln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C04E4B78-4944-4EC4-9813-F58A1BB1E9EB}"/>
                </a:ext>
              </a:extLst>
            </p:cNvPr>
            <p:cNvSpPr txBox="1"/>
            <p:nvPr/>
          </p:nvSpPr>
          <p:spPr>
            <a:xfrm>
              <a:off x="1676400" y="3166336"/>
              <a:ext cx="12344400" cy="58477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3200" dirty="0">
                  <a:solidFill>
                    <a:schemeClr val="accent6">
                      <a:lumMod val="75000"/>
                    </a:schemeClr>
                  </a:solidFill>
                </a:rPr>
                <a:t>Integral de Convolución y la propiedad conmutativa</a:t>
              </a:r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3717E6C8-53C6-4A6F-873A-26F9B53A1D24}"/>
              </a:ext>
            </a:extLst>
          </p:cNvPr>
          <p:cNvGrpSpPr/>
          <p:nvPr/>
        </p:nvGrpSpPr>
        <p:grpSpPr>
          <a:xfrm>
            <a:off x="1676400" y="5370374"/>
            <a:ext cx="12420600" cy="1754326"/>
            <a:chOff x="1676400" y="5746572"/>
            <a:chExt cx="12420600" cy="1754326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D9658508-6F01-4DE7-81E3-CB6102A11B45}"/>
                </a:ext>
              </a:extLst>
            </p:cNvPr>
            <p:cNvSpPr txBox="1"/>
            <p:nvPr/>
          </p:nvSpPr>
          <p:spPr>
            <a:xfrm>
              <a:off x="1676400" y="5746572"/>
              <a:ext cx="124206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pc="-240" dirty="0">
                  <a:solidFill>
                    <a:srgbClr val="1D617A"/>
                  </a:solidFill>
                  <a:latin typeface="Poppins Medium" panose="020B0604020202020204" charset="0"/>
                  <a:cs typeface="Poppins Medium" panose="020B0604020202020204" charset="0"/>
                </a:rPr>
                <a:t>Si </a:t>
              </a:r>
              <a:r>
                <a:rPr lang="en-US" sz="2800" spc="-240" dirty="0" err="1">
                  <a:solidFill>
                    <a:srgbClr val="1D617A"/>
                  </a:solidFill>
                  <a:latin typeface="Poppins Medium" panose="020B0604020202020204" charset="0"/>
                  <a:cs typeface="Poppins Medium" panose="020B0604020202020204" charset="0"/>
                </a:rPr>
                <a:t>definimos</a:t>
              </a:r>
              <a:r>
                <a:rPr lang="en-US" sz="2800" spc="-240" dirty="0">
                  <a:solidFill>
                    <a:srgbClr val="1D617A"/>
                  </a:solidFill>
                  <a:latin typeface="Poppins Medium" panose="020B0604020202020204" charset="0"/>
                  <a:cs typeface="Poppins Medium" panose="020B0604020202020204" charset="0"/>
                </a:rPr>
                <a:t> una Entrada </a:t>
              </a:r>
              <a:r>
                <a:rPr lang="en-US" sz="2800" spc="-240" dirty="0" err="1">
                  <a:solidFill>
                    <a:srgbClr val="1D617A"/>
                  </a:solidFill>
                  <a:latin typeface="Poppins Medium" panose="020B0604020202020204" charset="0"/>
                  <a:cs typeface="Poppins Medium" panose="020B0604020202020204" charset="0"/>
                </a:rPr>
                <a:t>acotada</a:t>
              </a:r>
              <a:r>
                <a:rPr lang="en-US" sz="2800" spc="-240" dirty="0">
                  <a:solidFill>
                    <a:srgbClr val="1D617A"/>
                  </a:solidFill>
                  <a:latin typeface="Poppins Medium" panose="020B0604020202020204" charset="0"/>
                  <a:cs typeface="Poppins Medium" panose="020B0604020202020204" charset="0"/>
                </a:rPr>
                <a:t>:</a:t>
              </a:r>
              <a:r>
                <a:rPr lang="en-US" sz="4000" spc="-240" dirty="0">
                  <a:solidFill>
                    <a:srgbClr val="1D617A"/>
                  </a:solidFill>
                  <a:latin typeface="Poppins Medium" panose="020B0604020202020204" charset="0"/>
                  <a:cs typeface="Poppins Medium" panose="020B0604020202020204" charset="0"/>
                </a:rPr>
                <a:t>│x(t)│&lt;ꞵ      │x(t-</a:t>
              </a:r>
              <a:r>
                <a:rPr lang="en-US" sz="4000" spc="-240" dirty="0">
                  <a:solidFill>
                    <a:srgbClr val="1D617A"/>
                  </a:solidFill>
                  <a:latin typeface="Symbol" panose="05050102010706020507" pitchFamily="18" charset="2"/>
                  <a:cs typeface="Poppins Medium" panose="020B0604020202020204" charset="0"/>
                </a:rPr>
                <a:t>t</a:t>
              </a:r>
              <a:r>
                <a:rPr lang="en-US" sz="4000" spc="-240" dirty="0">
                  <a:solidFill>
                    <a:srgbClr val="1D617A"/>
                  </a:solidFill>
                  <a:latin typeface="Poppins Medium" panose="020B0604020202020204" charset="0"/>
                  <a:cs typeface="Poppins Medium" panose="020B0604020202020204" charset="0"/>
                </a:rPr>
                <a:t>)│&lt;ꞵ      </a:t>
              </a:r>
              <a:r>
                <a:rPr lang="en-US" sz="2800" spc="-240" dirty="0" err="1">
                  <a:solidFill>
                    <a:srgbClr val="1D617A"/>
                  </a:solidFill>
                  <a:latin typeface="Poppins Medium" panose="020B0604020202020204" charset="0"/>
                  <a:cs typeface="Poppins Medium" panose="020B0604020202020204" charset="0"/>
                </a:rPr>
                <a:t>tomamos</a:t>
              </a:r>
              <a:r>
                <a:rPr lang="en-US" sz="2800" spc="-240" dirty="0">
                  <a:solidFill>
                    <a:srgbClr val="1D617A"/>
                  </a:solidFill>
                  <a:latin typeface="Poppins Medium" panose="020B0604020202020204" charset="0"/>
                  <a:cs typeface="Poppins Medium" panose="020B0604020202020204" charset="0"/>
                </a:rPr>
                <a:t>  para x(t-</a:t>
              </a:r>
              <a:r>
                <a:rPr lang="en-US" sz="2800" spc="-240" dirty="0">
                  <a:solidFill>
                    <a:srgbClr val="1D617A"/>
                  </a:solidFill>
                  <a:latin typeface="Symbol" panose="05050102010706020507" pitchFamily="18" charset="2"/>
                  <a:cs typeface="Poppins Medium" panose="020B0604020202020204" charset="0"/>
                </a:rPr>
                <a:t>t</a:t>
              </a:r>
              <a:r>
                <a:rPr lang="en-US" sz="2800" spc="-240" dirty="0">
                  <a:solidFill>
                    <a:srgbClr val="1D617A"/>
                  </a:solidFill>
                  <a:latin typeface="Poppins Medium" panose="020B0604020202020204" charset="0"/>
                  <a:cs typeface="Poppins Medium" panose="020B0604020202020204" charset="0"/>
                </a:rPr>
                <a:t>) el mayor valor </a:t>
              </a:r>
              <a:r>
                <a:rPr lang="en-US" sz="2800" spc="-240" dirty="0" err="1">
                  <a:solidFill>
                    <a:srgbClr val="1D617A"/>
                  </a:solidFill>
                  <a:latin typeface="Poppins Medium" panose="020B0604020202020204" charset="0"/>
                  <a:cs typeface="Poppins Medium" panose="020B0604020202020204" charset="0"/>
                </a:rPr>
                <a:t>posible</a:t>
              </a:r>
              <a:r>
                <a:rPr lang="en-US" sz="2800" spc="-240" dirty="0">
                  <a:solidFill>
                    <a:srgbClr val="1D617A"/>
                  </a:solidFill>
                  <a:latin typeface="Poppins Medium" panose="020B0604020202020204" charset="0"/>
                  <a:cs typeface="Poppins Medium" panose="020B0604020202020204" charset="0"/>
                </a:rPr>
                <a:t> que </a:t>
              </a:r>
              <a:r>
                <a:rPr lang="en-US" sz="2800" spc="-240" dirty="0" err="1">
                  <a:solidFill>
                    <a:srgbClr val="1D617A"/>
                  </a:solidFill>
                  <a:latin typeface="Poppins Medium" panose="020B0604020202020204" charset="0"/>
                  <a:cs typeface="Poppins Medium" panose="020B0604020202020204" charset="0"/>
                </a:rPr>
                <a:t>puede</a:t>
              </a:r>
              <a:r>
                <a:rPr lang="en-US" sz="2800" spc="-240" dirty="0">
                  <a:solidFill>
                    <a:srgbClr val="1D617A"/>
                  </a:solidFill>
                  <a:latin typeface="Poppins Medium" panose="020B0604020202020204" charset="0"/>
                  <a:cs typeface="Poppins Medium" panose="020B0604020202020204" charset="0"/>
                </a:rPr>
                <a:t> </a:t>
              </a:r>
              <a:r>
                <a:rPr lang="en-US" sz="2800" spc="-240" dirty="0" err="1">
                  <a:solidFill>
                    <a:srgbClr val="1D617A"/>
                  </a:solidFill>
                  <a:latin typeface="Poppins Medium" panose="020B0604020202020204" charset="0"/>
                  <a:cs typeface="Poppins Medium" panose="020B0604020202020204" charset="0"/>
                </a:rPr>
                <a:t>adoptar</a:t>
              </a:r>
              <a:r>
                <a:rPr lang="en-US" sz="2800" spc="-240" dirty="0">
                  <a:solidFill>
                    <a:srgbClr val="1D617A"/>
                  </a:solidFill>
                  <a:latin typeface="Poppins Medium" panose="020B0604020202020204" charset="0"/>
                  <a:cs typeface="Poppins Medium" panose="020B0604020202020204" charset="0"/>
                </a:rPr>
                <a:t> para </a:t>
              </a:r>
              <a:r>
                <a:rPr lang="en-US" sz="2800" spc="-240" dirty="0" err="1">
                  <a:solidFill>
                    <a:srgbClr val="1D617A"/>
                  </a:solidFill>
                  <a:latin typeface="Poppins Medium" panose="020B0604020202020204" charset="0"/>
                  <a:cs typeface="Poppins Medium" panose="020B0604020202020204" charset="0"/>
                </a:rPr>
                <a:t>todo</a:t>
              </a:r>
              <a:r>
                <a:rPr lang="en-US" sz="2800" spc="-240" dirty="0">
                  <a:solidFill>
                    <a:srgbClr val="1D617A"/>
                  </a:solidFill>
                  <a:latin typeface="Poppins Medium" panose="020B0604020202020204" charset="0"/>
                  <a:cs typeface="Poppins Medium" panose="020B0604020202020204" charset="0"/>
                </a:rPr>
                <a:t> t ; </a:t>
              </a:r>
              <a:r>
                <a:rPr lang="en-US" sz="2800" spc="-240" dirty="0" err="1">
                  <a:solidFill>
                    <a:srgbClr val="1D617A"/>
                  </a:solidFill>
                  <a:latin typeface="Poppins Medium" panose="020B0604020202020204" charset="0"/>
                  <a:cs typeface="Poppins Medium" panose="020B0604020202020204" charset="0"/>
                </a:rPr>
                <a:t>este</a:t>
              </a:r>
              <a:r>
                <a:rPr lang="en-US" sz="2800" spc="-240" dirty="0">
                  <a:solidFill>
                    <a:srgbClr val="1D617A"/>
                  </a:solidFill>
                  <a:latin typeface="Poppins Medium" panose="020B0604020202020204" charset="0"/>
                  <a:cs typeface="Poppins Medium" panose="020B0604020202020204" charset="0"/>
                </a:rPr>
                <a:t> valor es  </a:t>
              </a:r>
              <a:r>
                <a:rPr lang="en-US" sz="4000" spc="-240" dirty="0">
                  <a:solidFill>
                    <a:srgbClr val="1D617A"/>
                  </a:solidFill>
                  <a:latin typeface="Poppins Medium" panose="020B0604020202020204" charset="0"/>
                  <a:cs typeface="Poppins Medium" panose="020B0604020202020204" charset="0"/>
                </a:rPr>
                <a:t>ꞵ </a:t>
              </a:r>
              <a:r>
                <a:rPr lang="en-US" sz="2800" spc="-240" dirty="0">
                  <a:solidFill>
                    <a:srgbClr val="1D617A"/>
                  </a:solidFill>
                  <a:latin typeface="Poppins Medium" panose="020B0604020202020204" charset="0"/>
                  <a:cs typeface="Poppins Medium" panose="020B0604020202020204" charset="0"/>
                </a:rPr>
                <a:t>y </a:t>
              </a:r>
              <a:r>
                <a:rPr lang="en-US" sz="2800" spc="-240" dirty="0" err="1">
                  <a:solidFill>
                    <a:srgbClr val="1D617A"/>
                  </a:solidFill>
                  <a:latin typeface="Poppins Medium" panose="020B0604020202020204" charset="0"/>
                  <a:cs typeface="Poppins Medium" panose="020B0604020202020204" charset="0"/>
                </a:rPr>
                <a:t>trabajamos</a:t>
              </a:r>
              <a:r>
                <a:rPr lang="en-US" sz="2800" spc="-240" dirty="0">
                  <a:solidFill>
                    <a:srgbClr val="1D617A"/>
                  </a:solidFill>
                  <a:latin typeface="Poppins Medium" panose="020B0604020202020204" charset="0"/>
                  <a:cs typeface="Poppins Medium" panose="020B0604020202020204" charset="0"/>
                </a:rPr>
                <a:t> con la integral de </a:t>
              </a:r>
              <a:r>
                <a:rPr lang="en-US" sz="2800" spc="-240" dirty="0" err="1">
                  <a:solidFill>
                    <a:srgbClr val="1D617A"/>
                  </a:solidFill>
                  <a:latin typeface="Poppins Medium" panose="020B0604020202020204" charset="0"/>
                  <a:cs typeface="Poppins Medium" panose="020B0604020202020204" charset="0"/>
                </a:rPr>
                <a:t>convolución</a:t>
              </a:r>
              <a:r>
                <a:rPr lang="en-US" sz="2800" spc="-240" dirty="0">
                  <a:solidFill>
                    <a:srgbClr val="1D617A"/>
                  </a:solidFill>
                  <a:latin typeface="Poppins Medium" panose="020B0604020202020204" charset="0"/>
                  <a:cs typeface="Poppins Medium" panose="020B0604020202020204" charset="0"/>
                </a:rPr>
                <a:t> </a:t>
              </a:r>
              <a:r>
                <a:rPr lang="en-US" sz="2800" spc="-240" dirty="0" err="1">
                  <a:solidFill>
                    <a:srgbClr val="1D617A"/>
                  </a:solidFill>
                  <a:latin typeface="Poppins Medium" panose="020B0604020202020204" charset="0"/>
                  <a:cs typeface="Poppins Medium" panose="020B0604020202020204" charset="0"/>
                </a:rPr>
                <a:t>conmutada</a:t>
              </a:r>
              <a:endParaRPr lang="es-AR" sz="2800" dirty="0">
                <a:latin typeface="Poppins Medium" panose="020B0604020202020204" charset="0"/>
                <a:cs typeface="Poppins Medium" panose="020B0604020202020204" charset="0"/>
              </a:endParaRPr>
            </a:p>
          </p:txBody>
        </p:sp>
        <p:sp>
          <p:nvSpPr>
            <p:cNvPr id="7" name="Flecha: a la derecha 6">
              <a:extLst>
                <a:ext uri="{FF2B5EF4-FFF2-40B4-BE49-F238E27FC236}">
                  <a16:creationId xmlns:a16="http://schemas.microsoft.com/office/drawing/2014/main" id="{5D113AC1-D010-4870-A667-13447FA2A3C8}"/>
                </a:ext>
              </a:extLst>
            </p:cNvPr>
            <p:cNvSpPr/>
            <p:nvPr/>
          </p:nvSpPr>
          <p:spPr>
            <a:xfrm>
              <a:off x="9296400" y="5978243"/>
              <a:ext cx="533400" cy="25630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88CB3D17-0023-4ABF-A79E-AF30C7271842}"/>
              </a:ext>
            </a:extLst>
          </p:cNvPr>
          <p:cNvGrpSpPr/>
          <p:nvPr/>
        </p:nvGrpSpPr>
        <p:grpSpPr>
          <a:xfrm>
            <a:off x="11965672" y="4333598"/>
            <a:ext cx="1691886" cy="858744"/>
            <a:chOff x="11612539" y="4752204"/>
            <a:chExt cx="1691886" cy="858744"/>
          </a:xfrm>
        </p:grpSpPr>
        <p:sp>
          <p:nvSpPr>
            <p:cNvPr id="4" name="Abrir llave 3">
              <a:extLst>
                <a:ext uri="{FF2B5EF4-FFF2-40B4-BE49-F238E27FC236}">
                  <a16:creationId xmlns:a16="http://schemas.microsoft.com/office/drawing/2014/main" id="{53148280-ECC6-45F4-A90D-720BFF7441B7}"/>
                </a:ext>
              </a:extLst>
            </p:cNvPr>
            <p:cNvSpPr/>
            <p:nvPr/>
          </p:nvSpPr>
          <p:spPr>
            <a:xfrm rot="16200000">
              <a:off x="12347539" y="4017204"/>
              <a:ext cx="221886" cy="169188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D10FB58E-8A32-4EAD-ABCF-991DA4074F86}"/>
                </a:ext>
              </a:extLst>
            </p:cNvPr>
            <p:cNvSpPr txBox="1"/>
            <p:nvPr/>
          </p:nvSpPr>
          <p:spPr>
            <a:xfrm>
              <a:off x="12315202" y="4903062"/>
              <a:ext cx="7062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spc="-240" dirty="0">
                  <a:solidFill>
                    <a:srgbClr val="1D617A"/>
                  </a:solidFill>
                  <a:latin typeface="Poppins Medium" panose="020B0604020202020204" charset="0"/>
                  <a:cs typeface="Poppins Medium" panose="020B0604020202020204" charset="0"/>
                </a:rPr>
                <a:t>ꞵ</a:t>
              </a:r>
              <a:endParaRPr lang="es-AR" sz="4000" dirty="0"/>
            </a:p>
          </p:txBody>
        </p: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923E5D8-AF4A-49DD-B000-D95FD5F06019}"/>
              </a:ext>
            </a:extLst>
          </p:cNvPr>
          <p:cNvSpPr txBox="1"/>
          <p:nvPr/>
        </p:nvSpPr>
        <p:spPr>
          <a:xfrm>
            <a:off x="8991600" y="51435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10BB2759-55F9-4F07-9176-EEF8897CA01F}"/>
                  </a:ext>
                </a:extLst>
              </p:cNvPr>
              <p:cNvSpPr txBox="1"/>
              <p:nvPr/>
            </p:nvSpPr>
            <p:spPr>
              <a:xfrm>
                <a:off x="304800" y="7572376"/>
                <a:ext cx="5410200" cy="183832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AR" sz="3600" dirty="0" smtClean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           </a:t>
                </a:r>
                <a:r>
                  <a:rPr lang="es-AR" sz="36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∞</a:t>
                </a:r>
                <a:endParaRPr lang="es-AR" sz="3600" i="1" dirty="0">
                  <a:solidFill>
                    <a:srgbClr val="1D617A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AR" sz="3600" i="1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│</m:t>
                    </m:r>
                    <m:r>
                      <a:rPr lang="es-AR" sz="3600" b="0" i="1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s-AR" sz="3600" i="1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3600" i="1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AR" sz="3600" i="1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│</m:t>
                    </m:r>
                    <m:r>
                      <a:rPr lang="es-AR" sz="3600" i="1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s-AR" sz="3600" dirty="0" smtClean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</a:t>
                </a:r>
                <a:r>
                  <a:rPr lang="es-AR" sz="36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∫ </a:t>
                </a:r>
                <a14:m>
                  <m:oMath xmlns:m="http://schemas.openxmlformats.org/officeDocument/2006/math">
                    <m:r>
                      <a:rPr lang="es-AR" sz="3600" i="1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│ </m:t>
                    </m:r>
                    <m:r>
                      <a:rPr lang="es-AR" sz="3600" b="0" i="1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AR" sz="3600" i="1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s-AR" sz="3600" b="1" i="1" dirty="0">
                            <a:solidFill>
                              <a:srgbClr val="1D617A"/>
                            </a:solidFill>
                            <a:latin typeface="Symbol" panose="05050102010706020507" pitchFamily="18" charset="2"/>
                          </a:rPr>
                          <m:t>t</m:t>
                        </m:r>
                      </m:e>
                    </m:d>
                    <m:r>
                      <a:rPr lang="es-AR" sz="3600" i="1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│</m:t>
                    </m:r>
                    <m:r>
                      <m:rPr>
                        <m:nor/>
                      </m:rPr>
                      <a:rPr lang="es-AR" sz="3600" b="0" i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s-AR" sz="3600" b="0" i="1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ꞵ</m:t>
                    </m:r>
                    <m:r>
                      <a:rPr lang="es-AR" sz="3600" b="0" i="1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sz="3600" b="0" i="1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m:rPr>
                        <m:nor/>
                      </m:rPr>
                      <a:rPr lang="es-AR" sz="3600" b="1" i="1" dirty="0">
                        <a:solidFill>
                          <a:srgbClr val="1D617A"/>
                        </a:solidFill>
                        <a:latin typeface="Symbol" panose="05050102010706020507" pitchFamily="18" charset="2"/>
                      </a:rPr>
                      <m:t>t</m:t>
                    </m:r>
                  </m:oMath>
                </a14:m>
                <a:r>
                  <a:rPr lang="es-AR" sz="36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             		</a:t>
                </a:r>
                <a:r>
                  <a:rPr lang="es-AR" sz="3600" dirty="0" smtClean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-</a:t>
                </a:r>
                <a:r>
                  <a:rPr lang="es-AR" sz="36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∞</a:t>
                </a:r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10BB2759-55F9-4F07-9176-EEF8897CA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7572376"/>
                <a:ext cx="5410200" cy="1838324"/>
              </a:xfrm>
              <a:prstGeom prst="rect">
                <a:avLst/>
              </a:prstGeom>
              <a:blipFill>
                <a:blip r:embed="rId6"/>
                <a:stretch>
                  <a:fillRect t="-3642" b="-115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>
            <a:extLst>
              <a:ext uri="{FF2B5EF4-FFF2-40B4-BE49-F238E27FC236}">
                <a16:creationId xmlns:a16="http://schemas.microsoft.com/office/drawing/2014/main" id="{957634CC-4509-4F64-B396-AFEAFEF27C84}"/>
              </a:ext>
            </a:extLst>
          </p:cNvPr>
          <p:cNvGrpSpPr/>
          <p:nvPr/>
        </p:nvGrpSpPr>
        <p:grpSpPr>
          <a:xfrm>
            <a:off x="5486400" y="7581900"/>
            <a:ext cx="5943600" cy="1906904"/>
            <a:chOff x="5486400" y="7581900"/>
            <a:chExt cx="5943600" cy="1906904"/>
          </a:xfrm>
        </p:grpSpPr>
        <p:sp>
          <p:nvSpPr>
            <p:cNvPr id="38" name="Flecha: a la derecha 37">
              <a:extLst>
                <a:ext uri="{FF2B5EF4-FFF2-40B4-BE49-F238E27FC236}">
                  <a16:creationId xmlns:a16="http://schemas.microsoft.com/office/drawing/2014/main" id="{85D607F2-53AC-4941-BBA9-9C4672173295}"/>
                </a:ext>
              </a:extLst>
            </p:cNvPr>
            <p:cNvSpPr/>
            <p:nvPr/>
          </p:nvSpPr>
          <p:spPr>
            <a:xfrm>
              <a:off x="5486400" y="8392395"/>
              <a:ext cx="533400" cy="25630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>
                  <a:extLst>
                    <a:ext uri="{FF2B5EF4-FFF2-40B4-BE49-F238E27FC236}">
                      <a16:creationId xmlns:a16="http://schemas.microsoft.com/office/drawing/2014/main" id="{0134C03C-5AFE-4C30-9449-A471ADEC2DD0}"/>
                    </a:ext>
                  </a:extLst>
                </p:cNvPr>
                <p:cNvSpPr txBox="1"/>
                <p:nvPr/>
              </p:nvSpPr>
              <p:spPr>
                <a:xfrm>
                  <a:off x="6126480" y="7581900"/>
                  <a:ext cx="5303520" cy="190690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s-AR" sz="3600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             </a:t>
                  </a:r>
                  <a:r>
                    <a:rPr lang="es-AR" sz="3600" dirty="0" smtClean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  </a:t>
                  </a:r>
                  <a:r>
                    <a:rPr lang="es-AR" sz="3600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∞</a:t>
                  </a:r>
                  <a:endParaRPr lang="es-AR" sz="3600" i="1" dirty="0">
                    <a:solidFill>
                      <a:srgbClr val="1D617A"/>
                    </a:solidFill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s-AR" sz="3600" i="1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│</m:t>
                      </m:r>
                      <m:r>
                        <a:rPr lang="es-AR" sz="3600" b="0" i="1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AR" sz="3600" i="1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3600" i="1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AR" sz="3600" i="1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│≤</m:t>
                      </m:r>
                    </m:oMath>
                  </a14:m>
                  <a:r>
                    <a:rPr lang="es-AR" sz="3600" dirty="0">
                      <a:solidFill>
                        <a:srgbClr val="1D617A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s-AR" sz="3600" i="1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ꞵ</m:t>
                      </m:r>
                      <m:r>
                        <a:rPr lang="es-AR" sz="3600" i="1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s-AR" sz="3600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∫ </a:t>
                  </a:r>
                  <a14:m>
                    <m:oMath xmlns:m="http://schemas.openxmlformats.org/officeDocument/2006/math">
                      <m:r>
                        <a:rPr lang="es-AR" sz="3600" i="1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│ </m:t>
                      </m:r>
                      <m:r>
                        <a:rPr lang="es-AR" sz="3600" b="0" i="1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AR" sz="3600" i="1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AR" sz="3600" b="1" i="1" dirty="0">
                              <a:solidFill>
                                <a:srgbClr val="1D617A"/>
                              </a:solidFill>
                              <a:latin typeface="Symbol" panose="05050102010706020507" pitchFamily="18" charset="2"/>
                            </a:rPr>
                            <m:t>t</m:t>
                          </m:r>
                        </m:e>
                      </m:d>
                      <m:r>
                        <a:rPr lang="es-AR" sz="3600" i="1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│</m:t>
                      </m:r>
                      <m:r>
                        <m:rPr>
                          <m:nor/>
                        </m:rPr>
                        <a:rPr lang="es-AR" sz="3600" b="0" i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sz="3600" b="0" i="1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3600" b="0" i="1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nor/>
                        </m:rPr>
                        <a:rPr lang="es-AR" sz="3600" b="1" i="1" dirty="0">
                          <a:solidFill>
                            <a:srgbClr val="1D617A"/>
                          </a:solidFill>
                          <a:latin typeface="Symbol" panose="05050102010706020507" pitchFamily="18" charset="2"/>
                        </a:rPr>
                        <m:t>t</m:t>
                      </m:r>
                    </m:oMath>
                  </a14:m>
                  <a:r>
                    <a:rPr lang="es-AR" sz="3600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                		 </a:t>
                  </a:r>
                  <a:r>
                    <a:rPr lang="es-AR" sz="3600" dirty="0" smtClean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</a:t>
                  </a:r>
                  <a:r>
                    <a:rPr lang="es-AR" sz="3600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-∞</a:t>
                  </a:r>
                </a:p>
              </p:txBody>
            </p:sp>
          </mc:Choice>
          <mc:Fallback xmlns="">
            <p:sp>
              <p:nvSpPr>
                <p:cNvPr id="40" name="CuadroTexto 39">
                  <a:extLst>
                    <a:ext uri="{FF2B5EF4-FFF2-40B4-BE49-F238E27FC236}">
                      <a16:creationId xmlns:a16="http://schemas.microsoft.com/office/drawing/2014/main" id="{0134C03C-5AFE-4C30-9449-A471ADEC2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6480" y="7581900"/>
                  <a:ext cx="5303520" cy="1906904"/>
                </a:xfrm>
                <a:prstGeom prst="rect">
                  <a:avLst/>
                </a:prstGeom>
                <a:blipFill>
                  <a:blip r:embed="rId7"/>
                  <a:stretch>
                    <a:fillRect t="-3834" b="-766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C7CFBF65-52D2-4CE0-9BE1-A0304826B474}"/>
              </a:ext>
            </a:extLst>
          </p:cNvPr>
          <p:cNvGrpSpPr/>
          <p:nvPr/>
        </p:nvGrpSpPr>
        <p:grpSpPr>
          <a:xfrm>
            <a:off x="11201400" y="7351574"/>
            <a:ext cx="7010398" cy="2864507"/>
            <a:chOff x="11049000" y="7351574"/>
            <a:chExt cx="7010398" cy="2864507"/>
          </a:xfrm>
        </p:grpSpPr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4E75F5E2-8A15-44ED-9F2E-9CFD7DF2EFCF}"/>
                </a:ext>
              </a:extLst>
            </p:cNvPr>
            <p:cNvSpPr txBox="1"/>
            <p:nvPr/>
          </p:nvSpPr>
          <p:spPr>
            <a:xfrm>
              <a:off x="11912454" y="7351574"/>
              <a:ext cx="6146944" cy="156966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3200" dirty="0">
                  <a:solidFill>
                    <a:schemeClr val="accent6">
                      <a:lumMod val="75000"/>
                    </a:schemeClr>
                  </a:solidFill>
                </a:rPr>
                <a:t>Para que la salida sea también acotada, la condición a cumplir es:</a:t>
              </a:r>
            </a:p>
            <a:p>
              <a:pPr algn="ctr"/>
              <a:endParaRPr lang="es-AR" sz="3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CuadroTexto 41">
                  <a:extLst>
                    <a:ext uri="{FF2B5EF4-FFF2-40B4-BE49-F238E27FC236}">
                      <a16:creationId xmlns:a16="http://schemas.microsoft.com/office/drawing/2014/main" id="{29DDFBE3-91BD-4E3B-BCDE-5EB1FE01115E}"/>
                    </a:ext>
                  </a:extLst>
                </p:cNvPr>
                <p:cNvSpPr txBox="1"/>
                <p:nvPr/>
              </p:nvSpPr>
              <p:spPr>
                <a:xfrm>
                  <a:off x="12115801" y="8338644"/>
                  <a:ext cx="4800600" cy="1877437"/>
                </a:xfrm>
                <a:prstGeom prst="rect">
                  <a:avLst/>
                </a:prstGeom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s-AR" sz="3600" dirty="0" smtClean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  ∞</a:t>
                  </a:r>
                  <a:endParaRPr lang="es-AR" sz="3600" i="1" dirty="0">
                    <a:solidFill>
                      <a:srgbClr val="1D617A"/>
                    </a:solidFill>
                    <a:latin typeface="Cambria Math" panose="02040503050406030204" pitchFamily="18" charset="0"/>
                  </a:endParaRPr>
                </a:p>
                <a:p>
                  <a:r>
                    <a:rPr lang="es-AR" sz="3600" dirty="0" smtClean="0">
                      <a:solidFill>
                        <a:srgbClr val="1D617A"/>
                      </a:solidFill>
                    </a:rPr>
                    <a:t> </a:t>
                  </a:r>
                  <a:r>
                    <a:rPr lang="es-AR" sz="3600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∫ </a:t>
                  </a:r>
                  <a14:m>
                    <m:oMath xmlns:m="http://schemas.openxmlformats.org/officeDocument/2006/math">
                      <m:r>
                        <a:rPr lang="es-AR" sz="3600" i="1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│ </m:t>
                      </m:r>
                      <m:r>
                        <a:rPr lang="es-AR" sz="3600" b="0" i="1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AR" sz="3600" i="1">
                              <a:solidFill>
                                <a:srgbClr val="1D617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AR" sz="3600" b="1" i="1" dirty="0">
                              <a:solidFill>
                                <a:srgbClr val="1D617A"/>
                              </a:solidFill>
                              <a:latin typeface="Symbol" panose="05050102010706020507" pitchFamily="18" charset="2"/>
                            </a:rPr>
                            <m:t>t</m:t>
                          </m:r>
                        </m:e>
                      </m:d>
                      <m:r>
                        <a:rPr lang="es-AR" sz="3600" i="1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│</m:t>
                      </m:r>
                      <m:r>
                        <m:rPr>
                          <m:nor/>
                        </m:rPr>
                        <a:rPr lang="es-AR" sz="3600" b="0" i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sz="3600" b="0" i="1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3600" b="0" i="1" dirty="0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nor/>
                        </m:rPr>
                        <a:rPr lang="es-AR" sz="3600" b="1" i="1" dirty="0">
                          <a:solidFill>
                            <a:srgbClr val="1D617A"/>
                          </a:solidFill>
                          <a:latin typeface="Symbol" panose="05050102010706020507" pitchFamily="18" charset="2"/>
                        </a:rPr>
                        <m:t>t</m:t>
                      </m:r>
                      <m:r>
                        <a:rPr lang="es-AR" sz="3600" i="1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s-AR" sz="3600" dirty="0" smtClean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k</a:t>
                  </a:r>
                  <a:r>
                    <a:rPr lang="es-AR" sz="3600" dirty="0">
                      <a:solidFill>
                        <a:srgbClr val="1D617A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s-AR" sz="3600" b="0" i="1" smtClean="0">
                          <a:solidFill>
                            <a:srgbClr val="1D617A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</m:oMath>
                  </a14:m>
                  <a:r>
                    <a:rPr lang="es-AR" sz="3600" dirty="0" smtClean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</a:t>
                  </a:r>
                  <a:r>
                    <a:rPr lang="es-AR" sz="4400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∞</a:t>
                  </a:r>
                  <a:r>
                    <a:rPr lang="es-AR" sz="3600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                   -∞</a:t>
                  </a:r>
                </a:p>
              </p:txBody>
            </p:sp>
          </mc:Choice>
          <mc:Fallback>
            <p:sp>
              <p:nvSpPr>
                <p:cNvPr id="42" name="CuadroTexto 41">
                  <a:extLst>
                    <a:ext uri="{FF2B5EF4-FFF2-40B4-BE49-F238E27FC236}">
                      <a16:creationId xmlns:a16="http://schemas.microsoft.com/office/drawing/2014/main" id="{29DDFBE3-91BD-4E3B-BCDE-5EB1FE011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15801" y="8338644"/>
                  <a:ext cx="4800600" cy="1877437"/>
                </a:xfrm>
                <a:prstGeom prst="rect">
                  <a:avLst/>
                </a:prstGeom>
                <a:blipFill>
                  <a:blip r:embed="rId8"/>
                  <a:stretch>
                    <a:fillRect l="-3666" t="-3205" b="-10577"/>
                  </a:stretch>
                </a:blip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Flecha: a la derecha 42">
              <a:extLst>
                <a:ext uri="{FF2B5EF4-FFF2-40B4-BE49-F238E27FC236}">
                  <a16:creationId xmlns:a16="http://schemas.microsoft.com/office/drawing/2014/main" id="{E8A054FC-AB6E-41A2-8CC0-BF829F602A62}"/>
                </a:ext>
              </a:extLst>
            </p:cNvPr>
            <p:cNvSpPr/>
            <p:nvPr/>
          </p:nvSpPr>
          <p:spPr>
            <a:xfrm>
              <a:off x="11049000" y="8392395"/>
              <a:ext cx="533400" cy="25630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sp>
        <p:nvSpPr>
          <p:cNvPr id="45" name="CuadroTexto 44">
            <a:extLst>
              <a:ext uri="{FF2B5EF4-FFF2-40B4-BE49-F238E27FC236}">
                <a16:creationId xmlns:a16="http://schemas.microsoft.com/office/drawing/2014/main" id="{7AAD3C77-4D05-48E6-8637-16965AB87DA0}"/>
              </a:ext>
            </a:extLst>
          </p:cNvPr>
          <p:cNvSpPr txBox="1"/>
          <p:nvPr/>
        </p:nvSpPr>
        <p:spPr>
          <a:xfrm>
            <a:off x="13817454" y="9552682"/>
            <a:ext cx="4546746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chemeClr val="accent6">
                    <a:lumMod val="75000"/>
                  </a:schemeClr>
                </a:solidFill>
              </a:rPr>
              <a:t>Absolutamente Integrable</a:t>
            </a:r>
          </a:p>
          <a:p>
            <a:pPr algn="ctr"/>
            <a:endParaRPr lang="es-AR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5770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2790</TotalTime>
  <Words>1168</Words>
  <Application>Microsoft Office PowerPoint</Application>
  <PresentationFormat>Personalizado</PresentationFormat>
  <Paragraphs>213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Cambria Math</vt:lpstr>
      <vt:lpstr>Arial</vt:lpstr>
      <vt:lpstr>Poppins Bold</vt:lpstr>
      <vt:lpstr>Symbol</vt:lpstr>
      <vt:lpstr>Calibri</vt:lpstr>
      <vt:lpstr>Poppins Light</vt:lpstr>
      <vt:lpstr>Poppins Medium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Employee On Boarding Professional Presentation</dc:title>
  <dc:creator>Marcela</dc:creator>
  <cp:lastModifiedBy>Equipo</cp:lastModifiedBy>
  <cp:revision>224</cp:revision>
  <dcterms:created xsi:type="dcterms:W3CDTF">2006-08-16T00:00:00Z</dcterms:created>
  <dcterms:modified xsi:type="dcterms:W3CDTF">2021-04-06T00:05:55Z</dcterms:modified>
  <dc:identifier>DADlxbESGi8</dc:identifier>
</cp:coreProperties>
</file>