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  <p:sldId id="259" r:id="rId12"/>
    <p:sldId id="260" r:id="rId13"/>
    <p:sldId id="261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Salomon" initials="MS" lastIdx="2" clrIdx="0">
    <p:extLst>
      <p:ext uri="{19B8F6BF-5375-455C-9EA6-DF929625EA0E}">
        <p15:presenceInfo xmlns:p15="http://schemas.microsoft.com/office/powerpoint/2012/main" userId="97fb78073c20d3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8B9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6BF7-AF3B-47E9-A23A-F1D364546A21}" type="datetimeFigureOut">
              <a:rPr lang="es-AR" smtClean="0"/>
              <a:t>07/04/2020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A59CB-D492-4029-9909-53434199D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6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29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770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6927-3091-499F-92A3-750048463DC0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55D8-F346-4D8F-A52E-8C0E4CF6697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B905-821C-4974-A126-778648F2E8FE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1C1-8443-43F0-96AB-81EFF401F21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8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E2-15CF-485B-895C-950A361D1CD0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3D12-D574-4CA3-8148-0042ECB452F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E2B-9E1B-4BE8-92E2-43ED137D5CC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9AB5-C16E-40F4-A816-645C3A8A0AC8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3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B92-7572-403B-BB1C-72EEB5FCE9EC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EE1C-C177-492E-A0DE-BAA2FEDC9471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6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6B9C-F81E-4155-B646-71D679B471C8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83C7BC-FCCB-4B72-9AFB-AD4865F8AF06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726" y="1015999"/>
            <a:ext cx="8215716" cy="2833286"/>
          </a:xfrm>
        </p:spPr>
        <p:txBody>
          <a:bodyPr>
            <a:normAutofit/>
          </a:bodyPr>
          <a:lstStyle/>
          <a:p>
            <a:r>
              <a:rPr lang="es-AR" sz="4800" u="sng" dirty="0">
                <a:solidFill>
                  <a:srgbClr val="FF0000"/>
                </a:solidFill>
              </a:rPr>
              <a:t>Resumen clase 4</a:t>
            </a:r>
            <a:br>
              <a:rPr lang="es-AR" sz="4800" u="sng" dirty="0">
                <a:solidFill>
                  <a:srgbClr val="FF0000"/>
                </a:solidFill>
              </a:rPr>
            </a:br>
            <a:r>
              <a:rPr lang="es-AR" sz="4800" dirty="0">
                <a:solidFill>
                  <a:srgbClr val="FF0000"/>
                </a:solidFill>
              </a:rPr>
              <a:t>Repaso números complejos</a:t>
            </a:r>
            <a:br>
              <a:rPr lang="es-AR" sz="4800" dirty="0">
                <a:solidFill>
                  <a:srgbClr val="FF0000"/>
                </a:solidFill>
              </a:rPr>
            </a:br>
            <a:r>
              <a:rPr lang="es-AR" sz="4800" dirty="0">
                <a:solidFill>
                  <a:srgbClr val="FF0000"/>
                </a:solidFill>
              </a:rPr>
              <a:t>Señales exponenciales complejas</a:t>
            </a:r>
            <a:br>
              <a:rPr lang="es-AR" sz="4800" dirty="0">
                <a:solidFill>
                  <a:srgbClr val="FF0000"/>
                </a:solidFill>
              </a:rPr>
            </a:br>
            <a:r>
              <a:rPr lang="es-AR" sz="4800" dirty="0">
                <a:solidFill>
                  <a:srgbClr val="FF0000"/>
                </a:solidFill>
              </a:rPr>
              <a:t>Serie de Fourier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727" y="4609669"/>
            <a:ext cx="6937490" cy="12532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>
                <a:solidFill>
                  <a:srgbClr val="1D617A"/>
                </a:solidFill>
                <a:latin typeface="Arial Black" panose="020B0A04020102020204" pitchFamily="34" charset="0"/>
              </a:rPr>
              <a:t>U.T.N.</a:t>
            </a:r>
            <a:r>
              <a:rPr lang="en-US" sz="2400" dirty="0">
                <a:solidFill>
                  <a:srgbClr val="1D617A"/>
                </a:solidFill>
                <a:latin typeface="Arial Black" panose="020B0A04020102020204" pitchFamily="34" charset="0"/>
              </a:rPr>
              <a:t>. 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– Facultad Regional Córdoba</a:t>
            </a:r>
          </a:p>
          <a:p>
            <a:pPr>
              <a:lnSpc>
                <a:spcPct val="120000"/>
              </a:lnSpc>
            </a:pPr>
            <a:r>
              <a:rPr lang="en-US" sz="11200" dirty="0" err="1">
                <a:solidFill>
                  <a:srgbClr val="1D617A"/>
                </a:solidFill>
                <a:latin typeface="Arial Black" panose="020B0A04020102020204" pitchFamily="34" charset="0"/>
              </a:rPr>
              <a:t>Matemática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 Superior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346372" y="996949"/>
            <a:ext cx="2845628" cy="536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Temas a desarrollar</a:t>
            </a:r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Repaso de  números 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Señales (básicas) exponenciales complejas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Funciones e</a:t>
            </a:r>
            <a:r>
              <a:rPr lang="es-AR" sz="2800" baseline="30000" dirty="0"/>
              <a:t>st</a:t>
            </a:r>
            <a:r>
              <a:rPr lang="es-AR" dirty="0"/>
              <a:t> como funciones características  de los SLIT.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Serie de Fourier de tiempo continuo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Coeficientes de la S. de Fourier en un SLIT.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Determinación de los coef. de la S. de Fourier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Convergencia de la Serie de Fourier </a:t>
            </a:r>
          </a:p>
          <a:p>
            <a:endParaRPr lang="es-AR" dirty="0"/>
          </a:p>
          <a:p>
            <a:endParaRPr lang="es-AR" dirty="0"/>
          </a:p>
        </p:txBody>
      </p:sp>
      <p:grpSp>
        <p:nvGrpSpPr>
          <p:cNvPr id="8" name="Grupo 7"/>
          <p:cNvGrpSpPr/>
          <p:nvPr/>
        </p:nvGrpSpPr>
        <p:grpSpPr>
          <a:xfrm>
            <a:off x="6325479" y="3325648"/>
            <a:ext cx="2354067" cy="1836234"/>
            <a:chOff x="6664950" y="5470046"/>
            <a:chExt cx="2354067" cy="1836234"/>
          </a:xfrm>
        </p:grpSpPr>
        <p:sp>
          <p:nvSpPr>
            <p:cNvPr id="6" name="Explosión 1 5"/>
            <p:cNvSpPr/>
            <p:nvPr/>
          </p:nvSpPr>
          <p:spPr>
            <a:xfrm>
              <a:off x="6664950" y="5470046"/>
              <a:ext cx="2354067" cy="1836234"/>
            </a:xfrm>
            <a:prstGeom prst="irregularSeal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149674" y="6064998"/>
              <a:ext cx="1529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/>
                <a:t>Ver en modo presentación</a:t>
              </a:r>
            </a:p>
          </p:txBody>
        </p:sp>
      </p:grp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448797" y="1015999"/>
            <a:ext cx="2404535" cy="17384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27820" y="1015999"/>
            <a:ext cx="223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endParaRPr lang="es-AR" b="1" dirty="0"/>
          </a:p>
          <a:p>
            <a:r>
              <a:rPr lang="es-AR" b="1" dirty="0"/>
              <a:t>Funciones e   como funciones características de los SLIT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02222" y="706260"/>
            <a:ext cx="1436480" cy="64324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FF0000"/>
                </a:solidFill>
              </a:rPr>
              <a:t/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651065" y="1505691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/>
              <a:t>st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B2CC2796-ABA1-4474-A204-F93B7D970C91}"/>
              </a:ext>
            </a:extLst>
          </p:cNvPr>
          <p:cNvGrpSpPr/>
          <p:nvPr/>
        </p:nvGrpSpPr>
        <p:grpSpPr>
          <a:xfrm>
            <a:off x="373096" y="1528605"/>
            <a:ext cx="7529126" cy="604993"/>
            <a:chOff x="373096" y="1528605"/>
            <a:chExt cx="7529126" cy="604993"/>
          </a:xfrm>
        </p:grpSpPr>
        <p:sp>
          <p:nvSpPr>
            <p:cNvPr id="9" name="CuadroTexto 8"/>
            <p:cNvSpPr txBox="1"/>
            <p:nvPr/>
          </p:nvSpPr>
          <p:spPr>
            <a:xfrm flipH="1">
              <a:off x="373096" y="1659579"/>
              <a:ext cx="7529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u="sng" dirty="0"/>
                <a:t>Respuesta de los SLIT a exponenciales complejas (      )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6962777" y="1528605"/>
              <a:ext cx="555627" cy="604993"/>
              <a:chOff x="4612946" y="4218001"/>
              <a:chExt cx="681544" cy="791626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612946" y="4386465"/>
                <a:ext cx="681544" cy="623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4757681" y="4218001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i="1" dirty="0" err="1"/>
                  <a:t>st</a:t>
                </a:r>
                <a:endParaRPr lang="es-AR" dirty="0"/>
              </a:p>
            </p:txBody>
          </p:sp>
        </p:grpSp>
      </p:grpSp>
      <p:sp>
        <p:nvSpPr>
          <p:cNvPr id="16" name="Nube 15"/>
          <p:cNvSpPr/>
          <p:nvPr/>
        </p:nvSpPr>
        <p:spPr>
          <a:xfrm>
            <a:off x="9448797" y="2901244"/>
            <a:ext cx="2314224" cy="18965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Recordar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SLIT: Sistema Lineal Invariante en el Tiempo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="" xmlns:a16="http://schemas.microsoft.com/office/drawing/2014/main" id="{A3D2B518-C4A9-44A3-96D2-EAF550220935}"/>
              </a:ext>
            </a:extLst>
          </p:cNvPr>
          <p:cNvGrpSpPr/>
          <p:nvPr/>
        </p:nvGrpSpPr>
        <p:grpSpPr>
          <a:xfrm>
            <a:off x="242060" y="2275132"/>
            <a:ext cx="7479540" cy="1910516"/>
            <a:chOff x="242060" y="2275132"/>
            <a:chExt cx="7479540" cy="1910516"/>
          </a:xfrm>
        </p:grpSpPr>
        <p:sp>
          <p:nvSpPr>
            <p:cNvPr id="14" name="CuadroTexto 13"/>
            <p:cNvSpPr txBox="1"/>
            <p:nvPr/>
          </p:nvSpPr>
          <p:spPr>
            <a:xfrm>
              <a:off x="242060" y="2431322"/>
              <a:ext cx="74795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dirty="0"/>
                <a:t>Las           (son señales básicas)  permiten: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-  Representar una amplia variedad de señales 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- Expresar la respuesta de un SLIT de modo simple y como combinación lineal de señales básicas.</a:t>
              </a: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710550" y="2275132"/>
              <a:ext cx="637822" cy="680365"/>
              <a:chOff x="4588282" y="4218001"/>
              <a:chExt cx="706207" cy="715049"/>
            </a:xfrm>
          </p:grpSpPr>
          <p:sp>
            <p:nvSpPr>
              <p:cNvPr id="17" name="CuadroTexto 16"/>
              <p:cNvSpPr txBox="1"/>
              <p:nvPr/>
            </p:nvSpPr>
            <p:spPr>
              <a:xfrm>
                <a:off x="4588282" y="4402667"/>
                <a:ext cx="706207" cy="53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4757681" y="4218001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i="1" dirty="0" err="1"/>
                  <a:t>st</a:t>
                </a:r>
                <a:endParaRPr lang="es-AR" dirty="0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1566408" y="4323116"/>
            <a:ext cx="4080511" cy="1546939"/>
            <a:chOff x="1566408" y="4323116"/>
            <a:chExt cx="4080511" cy="1546939"/>
          </a:xfrm>
        </p:grpSpPr>
        <p:sp>
          <p:nvSpPr>
            <p:cNvPr id="7" name="Flecha derecha 6"/>
            <p:cNvSpPr/>
            <p:nvPr/>
          </p:nvSpPr>
          <p:spPr>
            <a:xfrm>
              <a:off x="2637080" y="4551806"/>
              <a:ext cx="846667" cy="504656"/>
            </a:xfrm>
            <a:prstGeom prst="rightArrow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SLIT</a:t>
              </a: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1744619" y="4323116"/>
              <a:ext cx="987723" cy="919049"/>
              <a:chOff x="4588282" y="4218001"/>
              <a:chExt cx="706207" cy="715049"/>
            </a:xfrm>
          </p:grpSpPr>
          <p:sp>
            <p:nvSpPr>
              <p:cNvPr id="28" name="CuadroTexto 27"/>
              <p:cNvSpPr txBox="1"/>
              <p:nvPr/>
            </p:nvSpPr>
            <p:spPr>
              <a:xfrm>
                <a:off x="4588282" y="4402667"/>
                <a:ext cx="706207" cy="53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4757681" y="4218001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i="1" dirty="0" err="1"/>
                  <a:t>st</a:t>
                </a:r>
                <a:endParaRPr lang="es-AR" dirty="0"/>
              </a:p>
            </p:txBody>
          </p:sp>
        </p:grpSp>
        <p:sp>
          <p:nvSpPr>
            <p:cNvPr id="30" name="CuadroTexto 29"/>
            <p:cNvSpPr txBox="1"/>
            <p:nvPr/>
          </p:nvSpPr>
          <p:spPr>
            <a:xfrm>
              <a:off x="3483088" y="5285003"/>
              <a:ext cx="1095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>
                  <a:solidFill>
                    <a:srgbClr val="C00000"/>
                  </a:solidFill>
                </a:rPr>
                <a:t>Valor característico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566408" y="5223724"/>
              <a:ext cx="1095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>
                  <a:solidFill>
                    <a:srgbClr val="C00000"/>
                  </a:solidFill>
                </a:rPr>
                <a:t>Función Exponencial compleja</a:t>
              </a:r>
            </a:p>
          </p:txBody>
        </p:sp>
        <p:sp>
          <p:nvSpPr>
            <p:cNvPr id="33" name="Abrir llave 32"/>
            <p:cNvSpPr/>
            <p:nvPr/>
          </p:nvSpPr>
          <p:spPr>
            <a:xfrm rot="16200000">
              <a:off x="1922156" y="4734783"/>
              <a:ext cx="263046" cy="75027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554195" y="4340226"/>
              <a:ext cx="2092724" cy="1380714"/>
              <a:chOff x="3554195" y="4340226"/>
              <a:chExt cx="2092724" cy="1380714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4481742" y="4340226"/>
                <a:ext cx="846612" cy="884830"/>
                <a:chOff x="4588282" y="4218001"/>
                <a:chExt cx="706207" cy="715049"/>
              </a:xfrm>
            </p:grpSpPr>
            <p:sp>
              <p:nvSpPr>
                <p:cNvPr id="22" name="CuadroTexto 21"/>
                <p:cNvSpPr txBox="1"/>
                <p:nvPr/>
              </p:nvSpPr>
              <p:spPr>
                <a:xfrm>
                  <a:off x="4588282" y="4402667"/>
                  <a:ext cx="706207" cy="530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4757681" y="4218001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i="1" dirty="0" err="1"/>
                    <a:t>st</a:t>
                  </a:r>
                  <a:endParaRPr lang="es-AR" dirty="0"/>
                </a:p>
              </p:txBody>
            </p:sp>
          </p:grpSp>
          <p:sp>
            <p:nvSpPr>
              <p:cNvPr id="11" name="Rectángulo 10"/>
              <p:cNvSpPr/>
              <p:nvPr/>
            </p:nvSpPr>
            <p:spPr>
              <a:xfrm>
                <a:off x="3596649" y="4551809"/>
                <a:ext cx="1000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sz="2400" b="1" dirty="0"/>
                  <a:t>H (s) . </a:t>
                </a:r>
              </a:p>
            </p:txBody>
          </p:sp>
          <p:sp>
            <p:nvSpPr>
              <p:cNvPr id="32" name="CuadroTexto 31"/>
              <p:cNvSpPr txBox="1"/>
              <p:nvPr/>
            </p:nvSpPr>
            <p:spPr>
              <a:xfrm flipH="1">
                <a:off x="4552015" y="5259275"/>
                <a:ext cx="109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200" b="1" dirty="0">
                    <a:solidFill>
                      <a:srgbClr val="C00000"/>
                    </a:solidFill>
                  </a:rPr>
                  <a:t>Función característica</a:t>
                </a:r>
              </a:p>
            </p:txBody>
          </p:sp>
          <p:sp>
            <p:nvSpPr>
              <p:cNvPr id="34" name="Abrir llave 33"/>
              <p:cNvSpPr/>
              <p:nvPr/>
            </p:nvSpPr>
            <p:spPr>
              <a:xfrm rot="16200000">
                <a:off x="3797811" y="4681330"/>
                <a:ext cx="263046" cy="75027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5" name="Abrir llave 34"/>
              <p:cNvSpPr/>
              <p:nvPr/>
            </p:nvSpPr>
            <p:spPr>
              <a:xfrm rot="16200000">
                <a:off x="4697631" y="4662317"/>
                <a:ext cx="263046" cy="75027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448797" y="1015999"/>
            <a:ext cx="2404535" cy="17384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27820" y="1015999"/>
            <a:ext cx="230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 smtClean="0"/>
              <a:t>Demostración de que las funciones </a:t>
            </a:r>
            <a:r>
              <a:rPr lang="es-AR" b="1" dirty="0"/>
              <a:t>e   </a:t>
            </a:r>
            <a:r>
              <a:rPr lang="es-AR" b="1" dirty="0" smtClean="0"/>
              <a:t>son </a:t>
            </a:r>
            <a:r>
              <a:rPr lang="es-AR" b="1" dirty="0"/>
              <a:t>funciones características de los SLIT</a:t>
            </a:r>
          </a:p>
          <a:p>
            <a:endParaRPr lang="es-AR" dirty="0"/>
          </a:p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430" y="1242002"/>
            <a:ext cx="1310109" cy="64324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FF0000"/>
                </a:solidFill>
              </a:rPr>
              <a:t/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895763" y="1457475"/>
            <a:ext cx="39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/>
              <a:t>st</a:t>
            </a:r>
          </a:p>
        </p:txBody>
      </p:sp>
      <p:sp>
        <p:nvSpPr>
          <p:cNvPr id="16" name="Nube 15"/>
          <p:cNvSpPr/>
          <p:nvPr/>
        </p:nvSpPr>
        <p:spPr>
          <a:xfrm>
            <a:off x="9448797" y="2901245"/>
            <a:ext cx="2314224" cy="14734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H(s) es una variable compleja que depende de s y está relacionada con h(t)</a:t>
            </a:r>
          </a:p>
        </p:txBody>
      </p:sp>
      <p:sp>
        <p:nvSpPr>
          <p:cNvPr id="6" name="Flecha curvada hacia la derecha 5"/>
          <p:cNvSpPr/>
          <p:nvPr/>
        </p:nvSpPr>
        <p:spPr>
          <a:xfrm rot="5044620">
            <a:off x="5426561" y="-2653881"/>
            <a:ext cx="773640" cy="7235146"/>
          </a:xfrm>
          <a:prstGeom prst="curvedRightArrow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724079" y="3305876"/>
            <a:ext cx="4636490" cy="540461"/>
            <a:chOff x="3724079" y="3305876"/>
            <a:chExt cx="4636490" cy="540461"/>
          </a:xfrm>
        </p:grpSpPr>
        <p:sp>
          <p:nvSpPr>
            <p:cNvPr id="11" name="Rectángulo 10"/>
            <p:cNvSpPr/>
            <p:nvPr/>
          </p:nvSpPr>
          <p:spPr>
            <a:xfrm>
              <a:off x="6101617" y="3305876"/>
              <a:ext cx="2258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600" dirty="0"/>
                <a:t>A eso lo llamamos H (s) </a:t>
              </a:r>
            </a:p>
          </p:txBody>
        </p:sp>
        <p:sp>
          <p:nvSpPr>
            <p:cNvPr id="51" name="Flecha derecha 50"/>
            <p:cNvSpPr/>
            <p:nvPr/>
          </p:nvSpPr>
          <p:spPr>
            <a:xfrm rot="21289232">
              <a:off x="3724079" y="3606987"/>
              <a:ext cx="2148274" cy="239350"/>
            </a:xfrm>
            <a:prstGeom prst="right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08F4947E-E24E-4BD1-8A04-E6CB7B0D48FB}"/>
              </a:ext>
            </a:extLst>
          </p:cNvPr>
          <p:cNvGrpSpPr/>
          <p:nvPr/>
        </p:nvGrpSpPr>
        <p:grpSpPr>
          <a:xfrm>
            <a:off x="290829" y="1659467"/>
            <a:ext cx="5252015" cy="3891915"/>
            <a:chOff x="290829" y="1659467"/>
            <a:chExt cx="5252015" cy="3891915"/>
          </a:xfrm>
        </p:grpSpPr>
        <p:sp>
          <p:nvSpPr>
            <p:cNvPr id="14" name="CuadroTexto 13"/>
            <p:cNvSpPr txBox="1"/>
            <p:nvPr/>
          </p:nvSpPr>
          <p:spPr>
            <a:xfrm>
              <a:off x="290829" y="2238854"/>
              <a:ext cx="52520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dirty="0"/>
                <a:t>Consideramos un SLIT con respuesta al impulso h(t).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La salida a una x(t) =           se obtiene por </a:t>
              </a:r>
              <a:r>
                <a:rPr lang="es-AR" dirty="0" err="1"/>
                <a:t>convolución</a:t>
              </a:r>
              <a:r>
                <a:rPr lang="es-AR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y (t) =         h(</a:t>
              </a:r>
              <a:r>
                <a:rPr lang="el-GR" dirty="0"/>
                <a:t>τ</a:t>
              </a:r>
              <a:r>
                <a:rPr lang="es-AR" dirty="0"/>
                <a:t>). x(t-</a:t>
              </a:r>
              <a:r>
                <a:rPr lang="el-GR" dirty="0"/>
                <a:t>τ</a:t>
              </a:r>
              <a:r>
                <a:rPr lang="es-AR" dirty="0"/>
                <a:t>). d(</a:t>
              </a:r>
              <a:r>
                <a:rPr lang="el-GR" dirty="0"/>
                <a:t>τ</a:t>
              </a:r>
              <a:r>
                <a:rPr lang="es-AR" dirty="0"/>
                <a:t>)  =       h(</a:t>
              </a:r>
              <a:r>
                <a:rPr lang="el-GR" dirty="0"/>
                <a:t>τ</a:t>
              </a:r>
              <a:r>
                <a:rPr lang="es-AR" dirty="0"/>
                <a:t>).             .  d(</a:t>
              </a:r>
              <a:r>
                <a:rPr lang="el-GR" dirty="0"/>
                <a:t>τ</a:t>
              </a:r>
              <a:r>
                <a:rPr lang="es-AR" dirty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                                                       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373094" y="1659467"/>
              <a:ext cx="4105978" cy="3891915"/>
              <a:chOff x="373094" y="1659467"/>
              <a:chExt cx="4105978" cy="3891915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1902178" y="3054336"/>
                <a:ext cx="2576894" cy="2104686"/>
                <a:chOff x="4588282" y="3151195"/>
                <a:chExt cx="2098347" cy="1624553"/>
              </a:xfrm>
            </p:grpSpPr>
            <p:sp>
              <p:nvSpPr>
                <p:cNvPr id="28" name="CuadroTexto 27"/>
                <p:cNvSpPr txBox="1"/>
                <p:nvPr/>
              </p:nvSpPr>
              <p:spPr>
                <a:xfrm>
                  <a:off x="4588282" y="4402667"/>
                  <a:ext cx="706207" cy="373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AR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6151499" y="3151195"/>
                  <a:ext cx="535130" cy="2735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sz="1600" i="1" dirty="0"/>
                    <a:t>s (t-</a:t>
                  </a:r>
                  <a:r>
                    <a:rPr lang="el-GR" sz="1600" i="1" dirty="0"/>
                    <a:t>τ</a:t>
                  </a:r>
                  <a:r>
                    <a:rPr lang="es-AR" sz="1600" i="1" dirty="0"/>
                    <a:t>)</a:t>
                  </a:r>
                  <a:endParaRPr lang="es-AR" sz="1600" dirty="0"/>
                </a:p>
              </p:txBody>
            </p:sp>
          </p:grpSp>
          <p:sp>
            <p:nvSpPr>
              <p:cNvPr id="39" name="CuadroTexto 38"/>
              <p:cNvSpPr txBox="1"/>
              <p:nvPr/>
            </p:nvSpPr>
            <p:spPr>
              <a:xfrm>
                <a:off x="3680176" y="3156762"/>
                <a:ext cx="798893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373094" y="1659467"/>
                <a:ext cx="2987935" cy="3891915"/>
                <a:chOff x="373094" y="1659467"/>
                <a:chExt cx="2987935" cy="3891915"/>
              </a:xfrm>
            </p:grpSpPr>
            <p:sp>
              <p:nvSpPr>
                <p:cNvPr id="57" name="Rectángulo redondeado 56"/>
                <p:cNvSpPr/>
                <p:nvPr/>
              </p:nvSpPr>
              <p:spPr>
                <a:xfrm>
                  <a:off x="757683" y="4636982"/>
                  <a:ext cx="2045151" cy="914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4" name="Elipse 43"/>
                <p:cNvSpPr/>
                <p:nvPr/>
              </p:nvSpPr>
              <p:spPr>
                <a:xfrm>
                  <a:off x="1363286" y="3560677"/>
                  <a:ext cx="1989848" cy="10348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9" name="CuadroTexto 8"/>
                <p:cNvSpPr txBox="1"/>
                <p:nvPr/>
              </p:nvSpPr>
              <p:spPr>
                <a:xfrm flipH="1">
                  <a:off x="373094" y="1659467"/>
                  <a:ext cx="22232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s-AR" sz="2400" dirty="0"/>
                    <a:t>Demostración:</a:t>
                  </a:r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>
                  <a:off x="2252079" y="2593282"/>
                  <a:ext cx="496711" cy="563475"/>
                  <a:chOff x="4588282" y="4218001"/>
                  <a:chExt cx="706207" cy="636946"/>
                </a:xfrm>
              </p:grpSpPr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4588282" y="4402667"/>
                    <a:ext cx="706207" cy="4522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8" name="Rectángulo 17"/>
                  <p:cNvSpPr/>
                  <p:nvPr/>
                </p:nvSpPr>
                <p:spPr>
                  <a:xfrm>
                    <a:off x="4757681" y="4218001"/>
                    <a:ext cx="510974" cy="4174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i="1" dirty="0" err="1"/>
                      <a:t>st</a:t>
                    </a:r>
                    <a:endParaRPr lang="es-AR" dirty="0"/>
                  </a:p>
                </p:txBody>
              </p:sp>
            </p:grpSp>
            <p:grpSp>
              <p:nvGrpSpPr>
                <p:cNvPr id="21" name="Grupo 20"/>
                <p:cNvGrpSpPr/>
                <p:nvPr/>
              </p:nvGrpSpPr>
              <p:grpSpPr>
                <a:xfrm>
                  <a:off x="989559" y="3632141"/>
                  <a:ext cx="846612" cy="839613"/>
                  <a:chOff x="4588282" y="4218001"/>
                  <a:chExt cx="706207" cy="715049"/>
                </a:xfrm>
              </p:grpSpPr>
              <p:sp>
                <p:nvSpPr>
                  <p:cNvPr id="22" name="CuadroTexto 21"/>
                  <p:cNvSpPr txBox="1"/>
                  <p:nvPr/>
                </p:nvSpPr>
                <p:spPr>
                  <a:xfrm>
                    <a:off x="4588282" y="4402667"/>
                    <a:ext cx="706207" cy="530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sz="2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4757681" y="4218001"/>
                    <a:ext cx="3674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AR" b="1" i="1" dirty="0" err="1"/>
                      <a:t>st</a:t>
                    </a:r>
                    <a:endParaRPr lang="es-AR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/>
                    <p:cNvSpPr txBox="1"/>
                    <p:nvPr/>
                  </p:nvSpPr>
                  <p:spPr>
                    <a:xfrm>
                      <a:off x="1008861" y="3094566"/>
                      <a:ext cx="404004" cy="632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ctrlP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p>
                              <m:e/>
                            </m:nary>
                          </m:oMath>
                        </m:oMathPara>
                      </a14:m>
                      <a:endParaRPr lang="es-AR" sz="1200" b="1" dirty="0"/>
                    </a:p>
                  </p:txBody>
                </p:sp>
              </mc:Choice>
              <mc:Fallback xmlns="">
                <p:sp>
                  <p:nvSpPr>
                    <p:cNvPr id="20" name="CuadroTexto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861" y="3094566"/>
                      <a:ext cx="404004" cy="632096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/>
                    <p:cNvSpPr txBox="1"/>
                    <p:nvPr/>
                  </p:nvSpPr>
                  <p:spPr>
                    <a:xfrm>
                      <a:off x="2957025" y="3052103"/>
                      <a:ext cx="404004" cy="632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ctrlP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s-A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p>
                              <m:e/>
                            </m:nary>
                          </m:oMath>
                        </m:oMathPara>
                      </a14:m>
                      <a:endParaRPr lang="es-AR" sz="1200" b="1" dirty="0"/>
                    </a:p>
                  </p:txBody>
                </p:sp>
              </mc:Choice>
              <mc:Fallback xmlns="">
                <p:sp>
                  <p:nvSpPr>
                    <p:cNvPr id="37" name="CuadroTex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7025" y="3052103"/>
                      <a:ext cx="404004" cy="63209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uadroTexto 25"/>
                    <p:cNvSpPr txBox="1"/>
                    <p:nvPr/>
                  </p:nvSpPr>
                  <p:spPr>
                    <a:xfrm>
                      <a:off x="1454337" y="3696076"/>
                      <a:ext cx="651845" cy="7219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ctrlPr>
                                  <a:rPr lang="es-AR" sz="1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AR" sz="1400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s-AR" sz="1400" b="1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p>
                              <m:e/>
                            </m:nary>
                          </m:oMath>
                        </m:oMathPara>
                      </a14:m>
                      <a:endParaRPr lang="es-AR" sz="1400" b="1" dirty="0"/>
                    </a:p>
                  </p:txBody>
                </p:sp>
              </mc:Choice>
              <mc:Fallback xmlns="">
                <p:sp>
                  <p:nvSpPr>
                    <p:cNvPr id="26" name="CuadroTexto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4337" y="3696076"/>
                      <a:ext cx="651845" cy="721993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CuadroTexto 40"/>
                <p:cNvSpPr txBox="1"/>
                <p:nvPr/>
              </p:nvSpPr>
              <p:spPr>
                <a:xfrm>
                  <a:off x="775211" y="3867282"/>
                  <a:ext cx="2585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=.                 h(</a:t>
                  </a:r>
                  <a:r>
                    <a:rPr lang="el-GR" dirty="0"/>
                    <a:t>τ</a:t>
                  </a:r>
                  <a:r>
                    <a:rPr lang="es-AR" dirty="0"/>
                    <a:t>).e       . d(</a:t>
                  </a:r>
                  <a:r>
                    <a:rPr lang="el-GR" dirty="0"/>
                    <a:t>τ</a:t>
                  </a:r>
                  <a:r>
                    <a:rPr lang="es-AR" dirty="0"/>
                    <a:t>)      </a:t>
                  </a:r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2194944" y="3762700"/>
                  <a:ext cx="460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i="1" dirty="0"/>
                    <a:t>-s</a:t>
                  </a:r>
                  <a:r>
                    <a:rPr lang="el-GR" b="1" i="1" dirty="0"/>
                    <a:t>τ</a:t>
                  </a:r>
                  <a:endParaRPr lang="es-AR" dirty="0"/>
                </a:p>
              </p:txBody>
            </p:sp>
            <p:grpSp>
              <p:nvGrpSpPr>
                <p:cNvPr id="56" name="Grupo 55"/>
                <p:cNvGrpSpPr/>
                <p:nvPr/>
              </p:nvGrpSpPr>
              <p:grpSpPr>
                <a:xfrm>
                  <a:off x="1009434" y="4666151"/>
                  <a:ext cx="1579999" cy="819816"/>
                  <a:chOff x="3821901" y="5132293"/>
                  <a:chExt cx="1579999" cy="819816"/>
                </a:xfrm>
              </p:grpSpPr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3821901" y="5305778"/>
                    <a:ext cx="14387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y(t) = H (s) .  </a:t>
                    </a:r>
                  </a:p>
                  <a:p>
                    <a:r>
                      <a:rPr lang="es-AR" dirty="0"/>
                      <a:t> </a:t>
                    </a:r>
                  </a:p>
                </p:txBody>
              </p:sp>
              <p:grpSp>
                <p:nvGrpSpPr>
                  <p:cNvPr id="53" name="Grupo 52"/>
                  <p:cNvGrpSpPr/>
                  <p:nvPr/>
                </p:nvGrpSpPr>
                <p:grpSpPr>
                  <a:xfrm>
                    <a:off x="4905189" y="5132293"/>
                    <a:ext cx="496711" cy="563475"/>
                    <a:chOff x="4588282" y="4218001"/>
                    <a:chExt cx="706207" cy="636946"/>
                  </a:xfrm>
                </p:grpSpPr>
                <p:sp>
                  <p:nvSpPr>
                    <p:cNvPr id="54" name="CuadroTexto 53"/>
                    <p:cNvSpPr txBox="1"/>
                    <p:nvPr/>
                  </p:nvSpPr>
                  <p:spPr>
                    <a:xfrm>
                      <a:off x="4588282" y="4402667"/>
                      <a:ext cx="706207" cy="452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p:txBody>
                </p:sp>
                <p:sp>
                  <p:nvSpPr>
                    <p:cNvPr id="55" name="Rectángulo 54"/>
                    <p:cNvSpPr/>
                    <p:nvPr/>
                  </p:nvSpPr>
                  <p:spPr>
                    <a:xfrm>
                      <a:off x="4757681" y="4218001"/>
                      <a:ext cx="510974" cy="4174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s-AR" i="1" dirty="0" err="1"/>
                        <a:t>st</a:t>
                      </a:r>
                      <a:endParaRPr lang="es-AR" dirty="0"/>
                    </a:p>
                  </p:txBody>
                </p:sp>
              </p:grpSp>
            </p:grpSp>
          </p:grpSp>
        </p:grpSp>
      </p:grpSp>
      <p:grpSp>
        <p:nvGrpSpPr>
          <p:cNvPr id="12" name="Grupo 11"/>
          <p:cNvGrpSpPr/>
          <p:nvPr/>
        </p:nvGrpSpPr>
        <p:grpSpPr>
          <a:xfrm>
            <a:off x="3743553" y="4132032"/>
            <a:ext cx="5093179" cy="1746224"/>
            <a:chOff x="3743553" y="4132032"/>
            <a:chExt cx="5093179" cy="1746224"/>
          </a:xfrm>
        </p:grpSpPr>
        <p:sp>
          <p:nvSpPr>
            <p:cNvPr id="59" name="Estrella de 16 puntas 58"/>
            <p:cNvSpPr/>
            <p:nvPr/>
          </p:nvSpPr>
          <p:spPr>
            <a:xfrm>
              <a:off x="3743553" y="4132032"/>
              <a:ext cx="5093179" cy="1746224"/>
            </a:xfrm>
            <a:prstGeom prst="star16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4457700" y="4610117"/>
              <a:ext cx="42742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/>
                <a:t>Demostramos así que cualquier exponencial </a:t>
              </a:r>
            </a:p>
            <a:p>
              <a:r>
                <a:rPr lang="es-AR" sz="1400" b="1" dirty="0"/>
                <a:t>compleja es una función característica de un SLIT</a:t>
              </a:r>
            </a:p>
            <a:p>
              <a:r>
                <a:rPr lang="es-AR" sz="1400" b="1" dirty="0"/>
                <a:t>y el H(s) es el valor </a:t>
              </a:r>
              <a:r>
                <a:rPr lang="es-AR" sz="1400" b="1" dirty="0" err="1"/>
                <a:t>carácterístico</a:t>
              </a:r>
              <a:r>
                <a:rPr lang="es-AR" sz="1400" b="1" dirty="0"/>
                <a:t>.</a:t>
              </a:r>
            </a:p>
            <a:p>
              <a:r>
                <a:rPr lang="es-AR" dirty="0"/>
                <a:t> </a:t>
              </a:r>
            </a:p>
          </p:txBody>
        </p:sp>
      </p:grp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75419" y="1383653"/>
            <a:ext cx="2720625" cy="10489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488284" y="1432896"/>
            <a:ext cx="255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LA  SERIE DE FOURIER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7648" y="765033"/>
            <a:ext cx="13162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dirty="0">
                <a:solidFill>
                  <a:srgbClr val="FF0000"/>
                </a:solidFill>
              </a:rPr>
              <a:t/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84023" y="682730"/>
            <a:ext cx="872466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Representación de señales periódicas. La Serie de Fourier de tiempo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. </a:t>
            </a:r>
          </a:p>
        </p:txBody>
      </p:sp>
      <p:sp>
        <p:nvSpPr>
          <p:cNvPr id="16" name="Nube 15"/>
          <p:cNvSpPr/>
          <p:nvPr/>
        </p:nvSpPr>
        <p:spPr>
          <a:xfrm>
            <a:off x="9493929" y="2571649"/>
            <a:ext cx="2540003" cy="2357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chemeClr val="tx1"/>
                </a:solidFill>
              </a:rPr>
              <a:t>NOTA….</a:t>
            </a:r>
          </a:p>
          <a:p>
            <a:pPr algn="ctr"/>
            <a:r>
              <a:rPr lang="es-AR" sz="2000" b="1" dirty="0">
                <a:solidFill>
                  <a:schemeClr val="tx1"/>
                </a:solidFill>
              </a:rPr>
              <a:t>A las </a:t>
            </a:r>
            <a:r>
              <a:rPr lang="el-GR" sz="2000" b="1" dirty="0">
                <a:solidFill>
                  <a:schemeClr val="tx1"/>
                </a:solidFill>
              </a:rPr>
              <a:t>Φ</a:t>
            </a:r>
            <a:r>
              <a:rPr lang="es-AR" sz="2000" b="1" baseline="-25000" dirty="0">
                <a:solidFill>
                  <a:schemeClr val="tx1"/>
                </a:solidFill>
              </a:rPr>
              <a:t>K</a:t>
            </a:r>
            <a:r>
              <a:rPr lang="es-AR" sz="2000" b="1" dirty="0">
                <a:solidFill>
                  <a:schemeClr val="tx1"/>
                </a:solidFill>
              </a:rPr>
              <a:t> (t) las llamamos </a:t>
            </a:r>
          </a:p>
          <a:p>
            <a:pPr algn="ctr"/>
            <a:r>
              <a:rPr lang="es-AR" sz="2000" b="1" dirty="0">
                <a:solidFill>
                  <a:schemeClr val="tx1"/>
                </a:solidFill>
              </a:rPr>
              <a:t>FUNCIONES ARMÓNICAS </a:t>
            </a:r>
          </a:p>
          <a:p>
            <a:pPr algn="ctr"/>
            <a:endParaRPr lang="es-AR" sz="1400" dirty="0">
              <a:solidFill>
                <a:schemeClr val="tx1"/>
              </a:solidFill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2203770" y="1281525"/>
            <a:ext cx="1450977" cy="819816"/>
            <a:chOff x="3821901" y="5132293"/>
            <a:chExt cx="1579999" cy="819816"/>
          </a:xfrm>
        </p:grpSpPr>
        <p:sp>
          <p:nvSpPr>
            <p:cNvPr id="52" name="CuadroTexto 51"/>
            <p:cNvSpPr txBox="1"/>
            <p:nvPr/>
          </p:nvSpPr>
          <p:spPr>
            <a:xfrm>
              <a:off x="3821901" y="5305778"/>
              <a:ext cx="1438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y(t) = H (s) .  </a:t>
              </a:r>
              <a:r>
                <a:rPr lang="es-AR" dirty="0" smtClean="0"/>
                <a:t>                         </a:t>
              </a:r>
              <a:endParaRPr lang="es-AR" dirty="0"/>
            </a:p>
            <a:p>
              <a:r>
                <a:rPr lang="es-AR" dirty="0"/>
                <a:t> </a:t>
              </a:r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905189" y="5132293"/>
              <a:ext cx="496711" cy="563475"/>
              <a:chOff x="4588282" y="4218001"/>
              <a:chExt cx="706207" cy="636946"/>
            </a:xfrm>
          </p:grpSpPr>
          <p:sp>
            <p:nvSpPr>
              <p:cNvPr id="54" name="CuadroTexto 53"/>
              <p:cNvSpPr txBox="1"/>
              <p:nvPr/>
            </p:nvSpPr>
            <p:spPr>
              <a:xfrm>
                <a:off x="4588282" y="4402667"/>
                <a:ext cx="706207" cy="45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5" name="Rectángulo 54"/>
              <p:cNvSpPr/>
              <p:nvPr/>
            </p:nvSpPr>
            <p:spPr>
              <a:xfrm>
                <a:off x="4757681" y="4218001"/>
                <a:ext cx="510974" cy="417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i="1" dirty="0" err="1"/>
                  <a:t>st</a:t>
                </a:r>
                <a:endParaRPr lang="es-AR" dirty="0"/>
              </a:p>
            </p:txBody>
          </p:sp>
        </p:grpSp>
      </p:grpSp>
      <p:sp>
        <p:nvSpPr>
          <p:cNvPr id="7" name="CuadroTexto 6"/>
          <p:cNvSpPr txBox="1"/>
          <p:nvPr/>
        </p:nvSpPr>
        <p:spPr>
          <a:xfrm>
            <a:off x="96979" y="1222772"/>
            <a:ext cx="197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Habíamos llegado a la expresión para </a:t>
            </a:r>
            <a:r>
              <a:rPr lang="es-AR" dirty="0"/>
              <a:t>los SLIT: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98336" y="2739104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k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43956" y="28459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K=-∞</a:t>
            </a:r>
            <a:endParaRPr lang="es-AR" sz="14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424587" y="2690151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k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248711" y="2452440"/>
            <a:ext cx="566705" cy="501919"/>
            <a:chOff x="4588282" y="4218001"/>
            <a:chExt cx="805722" cy="567364"/>
          </a:xfrm>
        </p:grpSpPr>
        <p:sp>
          <p:nvSpPr>
            <p:cNvPr id="61" name="CuadroTexto 60"/>
            <p:cNvSpPr txBox="1"/>
            <p:nvPr/>
          </p:nvSpPr>
          <p:spPr>
            <a:xfrm>
              <a:off x="4588282" y="4402667"/>
              <a:ext cx="706207" cy="38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4757681" y="4218001"/>
              <a:ext cx="636323" cy="417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i="1" dirty="0"/>
                <a:t>s  t</a:t>
              </a:r>
              <a:endParaRPr lang="es-AR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330097" y="2070826"/>
            <a:ext cx="2564602" cy="1082890"/>
            <a:chOff x="6239366" y="3140093"/>
            <a:chExt cx="2594434" cy="1131464"/>
          </a:xfrm>
        </p:grpSpPr>
        <p:sp>
          <p:nvSpPr>
            <p:cNvPr id="36" name="Rectángulo redondeado 35"/>
            <p:cNvSpPr/>
            <p:nvPr/>
          </p:nvSpPr>
          <p:spPr>
            <a:xfrm>
              <a:off x="6239366" y="3140093"/>
              <a:ext cx="2594433" cy="11219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6449312" y="3234135"/>
              <a:ext cx="11811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Donde:</a:t>
              </a:r>
              <a:endParaRPr lang="es-AR" dirty="0"/>
            </a:p>
            <a:p>
              <a:endParaRPr lang="es-AR" dirty="0"/>
            </a:p>
            <a:p>
              <a:r>
                <a:rPr lang="es-AR" dirty="0"/>
                <a:t>H(s)=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126281" y="3765204"/>
              <a:ext cx="17075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dirty="0"/>
                <a:t> h(</a:t>
              </a:r>
              <a:r>
                <a:rPr lang="el-GR" dirty="0"/>
                <a:t>τ</a:t>
              </a:r>
              <a:r>
                <a:rPr lang="es-AR" dirty="0"/>
                <a:t>). e       .  d(</a:t>
              </a:r>
              <a:r>
                <a:rPr lang="el-GR" dirty="0"/>
                <a:t>τ</a:t>
              </a:r>
              <a:r>
                <a:rPr lang="es-AR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6992015" y="3639461"/>
                  <a:ext cx="404004" cy="632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s-A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A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s-A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p>
                          <m:e/>
                        </m:nary>
                      </m:oMath>
                    </m:oMathPara>
                  </a14:m>
                  <a:endParaRPr lang="es-AR" sz="1200" b="1" dirty="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015" y="3639461"/>
                  <a:ext cx="404004" cy="6320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CuadroTexto 69"/>
            <p:cNvSpPr txBox="1"/>
            <p:nvPr/>
          </p:nvSpPr>
          <p:spPr>
            <a:xfrm>
              <a:off x="7814389" y="3719259"/>
              <a:ext cx="50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err="1"/>
                <a:t>sk</a:t>
              </a:r>
              <a:r>
                <a:rPr lang="el-GR" sz="1400" dirty="0"/>
                <a:t>τ</a:t>
              </a:r>
              <a:endParaRPr lang="es-AR" sz="1400" dirty="0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372533" y="5410850"/>
            <a:ext cx="814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dirty="0"/>
              <a:t>Poseen frecuencias </a:t>
            </a:r>
            <a:r>
              <a:rPr lang="el-GR" dirty="0"/>
              <a:t>ω</a:t>
            </a:r>
            <a:r>
              <a:rPr lang="es-AR" dirty="0"/>
              <a:t> múltiplos de </a:t>
            </a:r>
            <a:r>
              <a:rPr lang="el-GR" dirty="0"/>
              <a:t>ω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ₒ</a:t>
            </a:r>
            <a:r>
              <a:rPr lang="es-AR" dirty="0"/>
              <a:t>   y son periódicas en el mismo período 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upo 16"/>
          <p:cNvGrpSpPr/>
          <p:nvPr/>
        </p:nvGrpSpPr>
        <p:grpSpPr>
          <a:xfrm>
            <a:off x="366890" y="4042137"/>
            <a:ext cx="8583928" cy="1561585"/>
            <a:chOff x="366890" y="4042137"/>
            <a:chExt cx="8583928" cy="1561585"/>
          </a:xfrm>
        </p:grpSpPr>
        <p:sp>
          <p:nvSpPr>
            <p:cNvPr id="15" name="Estrella de 32 puntas 14"/>
            <p:cNvSpPr/>
            <p:nvPr/>
          </p:nvSpPr>
          <p:spPr>
            <a:xfrm>
              <a:off x="941695" y="4042137"/>
              <a:ext cx="8009123" cy="518412"/>
            </a:xfrm>
            <a:prstGeom prst="star32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366890" y="4070792"/>
              <a:ext cx="7939868" cy="1532930"/>
              <a:chOff x="412085" y="4129551"/>
              <a:chExt cx="7939868" cy="1446937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4040160" y="4837228"/>
                <a:ext cx="1512866" cy="7392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412085" y="4294999"/>
                <a:ext cx="7939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AR" dirty="0"/>
                  <a:t>Recordemos que las señales complejas, armónicamente relacionadas, asociadas a la exponencial compleja                 son</a:t>
                </a:r>
                <a:r>
                  <a:rPr lang="es-AR" b="1" dirty="0"/>
                  <a:t>:   </a:t>
                </a:r>
                <a:r>
                  <a:rPr lang="el-GR" b="1" dirty="0"/>
                  <a:t>φ</a:t>
                </a:r>
                <a:r>
                  <a:rPr lang="es-AR" b="1" dirty="0"/>
                  <a:t>   (t) </a:t>
                </a:r>
                <a:r>
                  <a:rPr lang="es-AR" dirty="0"/>
                  <a:t>=                   con k= 0, </a:t>
                </a:r>
                <a:r>
                  <a:rPr lang="es-A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∓1, ∓2,……</a:t>
                </a:r>
                <a:endParaRPr lang="es-AR" dirty="0"/>
              </a:p>
            </p:txBody>
          </p:sp>
          <p:grpSp>
            <p:nvGrpSpPr>
              <p:cNvPr id="71" name="Grupo 70"/>
              <p:cNvGrpSpPr/>
              <p:nvPr/>
            </p:nvGrpSpPr>
            <p:grpSpPr>
              <a:xfrm>
                <a:off x="2728629" y="4868397"/>
                <a:ext cx="715970" cy="680365"/>
                <a:chOff x="4588282" y="4218001"/>
                <a:chExt cx="792734" cy="715049"/>
              </a:xfrm>
            </p:grpSpPr>
            <p:sp>
              <p:nvSpPr>
                <p:cNvPr id="72" name="CuadroTexto 71"/>
                <p:cNvSpPr txBox="1"/>
                <p:nvPr/>
              </p:nvSpPr>
              <p:spPr>
                <a:xfrm>
                  <a:off x="4588282" y="4402667"/>
                  <a:ext cx="706207" cy="530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ángulo 72"/>
                    <p:cNvSpPr/>
                    <p:nvPr/>
                  </p:nvSpPr>
                  <p:spPr>
                    <a:xfrm>
                      <a:off x="4757681" y="4218001"/>
                      <a:ext cx="623335" cy="38816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s-AR" b="1" i="1" dirty="0"/>
                        <a:t>j</a:t>
                      </a:r>
                      <a14:m>
                        <m:oMath xmlns:m="http://schemas.openxmlformats.org/officeDocument/2006/math">
                          <m:r>
                            <a:rPr lang="es-A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a14:m>
                      <a:r>
                        <a:rPr lang="es-AR" b="1" i="1" dirty="0"/>
                        <a:t> t</a:t>
                      </a:r>
                      <a:endParaRPr lang="es-AR" dirty="0"/>
                    </a:p>
                  </p:txBody>
                </p:sp>
              </mc:Choice>
              <mc:Fallback xmlns="">
                <p:sp>
                  <p:nvSpPr>
                    <p:cNvPr id="73" name="Rectángulo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7681" y="4218001"/>
                      <a:ext cx="623335" cy="38816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9783" t="-10000" r="-760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A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CuadroTexto 73"/>
              <p:cNvSpPr txBox="1"/>
              <p:nvPr/>
            </p:nvSpPr>
            <p:spPr>
              <a:xfrm>
                <a:off x="3086614" y="4944533"/>
                <a:ext cx="285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b="1" dirty="0"/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4152669" y="5268710"/>
                <a:ext cx="170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b="1" dirty="0"/>
                  <a:t>k</a:t>
                </a:r>
              </a:p>
            </p:txBody>
          </p:sp>
          <p:grpSp>
            <p:nvGrpSpPr>
              <p:cNvPr id="82" name="Grupo 81"/>
              <p:cNvGrpSpPr/>
              <p:nvPr/>
            </p:nvGrpSpPr>
            <p:grpSpPr>
              <a:xfrm>
                <a:off x="4772400" y="4821029"/>
                <a:ext cx="847416" cy="594231"/>
                <a:chOff x="4588282" y="4218001"/>
                <a:chExt cx="938273" cy="624524"/>
              </a:xfrm>
            </p:grpSpPr>
            <p:sp>
              <p:nvSpPr>
                <p:cNvPr id="83" name="CuadroTexto 82"/>
                <p:cNvSpPr txBox="1"/>
                <p:nvPr/>
              </p:nvSpPr>
              <p:spPr>
                <a:xfrm>
                  <a:off x="4588282" y="4384543"/>
                  <a:ext cx="683736" cy="457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4757681" y="4218001"/>
                  <a:ext cx="768874" cy="3881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b="1" i="1" dirty="0" err="1"/>
                    <a:t>Jk</a:t>
                  </a:r>
                  <a:r>
                    <a:rPr lang="el-GR" b="1" i="1" dirty="0"/>
                    <a:t>ω</a:t>
                  </a:r>
                  <a:r>
                    <a:rPr lang="es-AR" b="1" i="1" dirty="0"/>
                    <a:t> t</a:t>
                  </a:r>
                  <a:endParaRPr lang="es-AR" dirty="0"/>
                </a:p>
              </p:txBody>
            </p:sp>
          </p:grpSp>
          <p:sp>
            <p:nvSpPr>
              <p:cNvPr id="85" name="CuadroTexto 84"/>
              <p:cNvSpPr txBox="1"/>
              <p:nvPr/>
            </p:nvSpPr>
            <p:spPr>
              <a:xfrm>
                <a:off x="5267418" y="4929634"/>
                <a:ext cx="285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b="1" dirty="0"/>
                  <a:t>o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2157331" y="4129551"/>
                <a:ext cx="5885828" cy="610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u="sng" dirty="0" smtClean="0"/>
                  <a:t>Veamos un tipo particular de señales: Las </a:t>
                </a:r>
                <a:r>
                  <a:rPr lang="es-AR" u="sng" dirty="0"/>
                  <a:t>señales </a:t>
                </a:r>
                <a:r>
                  <a:rPr lang="es-AR" u="sng" dirty="0" smtClean="0"/>
                  <a:t>armónicas</a:t>
                </a:r>
              </a:p>
              <a:p>
                <a:endParaRPr lang="es-AR" dirty="0"/>
              </a:p>
            </p:txBody>
          </p:sp>
        </p:grpSp>
      </p:grpSp>
      <p:sp>
        <p:nvSpPr>
          <p:cNvPr id="18" name="CuadroTexto 17"/>
          <p:cNvSpPr txBox="1"/>
          <p:nvPr/>
        </p:nvSpPr>
        <p:spPr>
          <a:xfrm>
            <a:off x="576768" y="247557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 smtClean="0"/>
              <a:t>K=∞</a:t>
            </a:r>
            <a:endParaRPr lang="es-AR" sz="16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84023" y="2111218"/>
            <a:ext cx="6176219" cy="1150826"/>
            <a:chOff x="366890" y="2872591"/>
            <a:chExt cx="6176219" cy="1066406"/>
          </a:xfrm>
        </p:grpSpPr>
        <p:sp>
          <p:nvSpPr>
            <p:cNvPr id="12" name="CuadroTexto 11"/>
            <p:cNvSpPr txBox="1"/>
            <p:nvPr/>
          </p:nvSpPr>
          <p:spPr>
            <a:xfrm>
              <a:off x="366890" y="2872591"/>
              <a:ext cx="6176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AR" dirty="0"/>
                <a:t>En caso de ser x(t) una combinación lineal de señales complejas</a:t>
              </a:r>
            </a:p>
            <a:p>
              <a:pPr>
                <a:lnSpc>
                  <a:spcPct val="150000"/>
                </a:lnSpc>
              </a:pPr>
              <a:r>
                <a:rPr lang="es-AR" dirty="0"/>
                <a:t>x(t) = </a:t>
              </a:r>
              <a:r>
                <a:rPr lang="es-AR" dirty="0" smtClean="0"/>
                <a:t>∑ </a:t>
              </a:r>
              <a:r>
                <a:rPr lang="es-AR" dirty="0"/>
                <a:t>a  .                                y(t)=  ∑  a   . H(s  ).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393913" y="3631220"/>
              <a:ext cx="848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K= -∞</a:t>
              </a:r>
              <a:endParaRPr lang="es-AR" sz="1400" dirty="0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1338532" y="3184310"/>
              <a:ext cx="613369" cy="501319"/>
              <a:chOff x="4588032" y="4218001"/>
              <a:chExt cx="872066" cy="566686"/>
            </a:xfrm>
          </p:grpSpPr>
          <p:sp>
            <p:nvSpPr>
              <p:cNvPr id="48" name="CuadroTexto 47"/>
              <p:cNvSpPr txBox="1"/>
              <p:nvPr/>
            </p:nvSpPr>
            <p:spPr>
              <a:xfrm>
                <a:off x="4588032" y="4401989"/>
                <a:ext cx="706207" cy="38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4757681" y="4218001"/>
                <a:ext cx="702417" cy="417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sz="2400" i="1" baseline="-25000" dirty="0" err="1" smtClean="0"/>
                  <a:t>Sk</a:t>
                </a:r>
                <a:r>
                  <a:rPr lang="es-AR" i="1" dirty="0" smtClean="0"/>
                  <a:t> </a:t>
                </a:r>
                <a:r>
                  <a:rPr lang="es-AR" sz="2000" i="1" baseline="-25000" dirty="0" smtClean="0"/>
                  <a:t>t</a:t>
                </a:r>
                <a:endParaRPr lang="es-AR" sz="2000" baseline="-25000" dirty="0"/>
              </a:p>
            </p:txBody>
          </p:sp>
        </p:grpSp>
        <p:cxnSp>
          <p:nvCxnSpPr>
            <p:cNvPr id="24" name="Conector recto de flecha 23"/>
            <p:cNvCxnSpPr/>
            <p:nvPr/>
          </p:nvCxnSpPr>
          <p:spPr>
            <a:xfrm>
              <a:off x="1872351" y="3537119"/>
              <a:ext cx="8256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4764274" y="328290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k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237935" y="3396851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k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403805" y="3126515"/>
              <a:ext cx="570990" cy="313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600" dirty="0"/>
                <a:t>K</a:t>
              </a:r>
              <a:r>
                <a:rPr lang="es-AR" sz="1600" dirty="0" smtClean="0"/>
                <a:t>=∞</a:t>
              </a:r>
              <a:endParaRPr lang="es-AR" sz="1600" dirty="0"/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3857392" y="1408843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Recordar que s=</a:t>
            </a:r>
            <a:r>
              <a:rPr lang="el-GR" dirty="0" smtClean="0"/>
              <a:t>σ</a:t>
            </a:r>
            <a:r>
              <a:rPr lang="es-AR" dirty="0" smtClean="0"/>
              <a:t>+j</a:t>
            </a:r>
            <a:r>
              <a:rPr lang="el-GR" dirty="0" smtClean="0"/>
              <a:t>ω</a:t>
            </a:r>
            <a:r>
              <a:rPr lang="es-AR" dirty="0" smtClean="0"/>
              <a:t>     (numero complejo)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66890" y="3262045"/>
            <a:ext cx="833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la x(t) es combinación lineal de exponenciales complejas sin parte real (</a:t>
            </a:r>
            <a:r>
              <a:rPr lang="el-GR" dirty="0" smtClean="0"/>
              <a:t>σ</a:t>
            </a:r>
            <a:r>
              <a:rPr lang="es-AR" dirty="0" smtClean="0"/>
              <a:t> = 0), será…</a:t>
            </a:r>
          </a:p>
          <a:p>
            <a:r>
              <a:rPr lang="es-AR" dirty="0" smtClean="0"/>
              <a:t>x(t)</a:t>
            </a:r>
            <a:r>
              <a:rPr lang="es-AR" dirty="0"/>
              <a:t> = ∑ </a:t>
            </a:r>
            <a:r>
              <a:rPr lang="es-AR" dirty="0" smtClean="0"/>
              <a:t>          </a:t>
            </a:r>
            <a:r>
              <a:rPr lang="es-AR" dirty="0" err="1" smtClean="0"/>
              <a:t>a</a:t>
            </a:r>
            <a:r>
              <a:rPr lang="es-AR" baseline="-25000" dirty="0" err="1" smtClean="0"/>
              <a:t>k</a:t>
            </a:r>
            <a:r>
              <a:rPr lang="es-AR" dirty="0" smtClean="0"/>
              <a:t>  </a:t>
            </a:r>
            <a:r>
              <a:rPr lang="es-AR" dirty="0" err="1" smtClean="0"/>
              <a:t>e</a:t>
            </a:r>
            <a:r>
              <a:rPr lang="es-AR" baseline="30000" dirty="0" err="1" smtClean="0"/>
              <a:t>j</a:t>
            </a:r>
            <a:r>
              <a:rPr lang="el-GR" baseline="30000" dirty="0" smtClean="0"/>
              <a:t>ω</a:t>
            </a:r>
            <a:r>
              <a:rPr lang="es-A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ₒ</a:t>
            </a:r>
            <a:r>
              <a:rPr lang="es-AR" baseline="30000" dirty="0" err="1" smtClean="0"/>
              <a:t>kt</a:t>
            </a:r>
            <a:r>
              <a:rPr lang="es-AR" dirty="0" smtClean="0"/>
              <a:t> </a:t>
            </a:r>
            <a:r>
              <a:rPr lang="es-AR" dirty="0"/>
              <a:t>.                           </a:t>
            </a:r>
            <a:r>
              <a:rPr lang="es-AR" dirty="0" smtClean="0"/>
              <a:t>  </a:t>
            </a:r>
            <a:r>
              <a:rPr lang="es-AR" dirty="0"/>
              <a:t>y(t)=  ∑  </a:t>
            </a:r>
            <a:r>
              <a:rPr lang="es-AR" dirty="0" smtClean="0"/>
              <a:t>      </a:t>
            </a:r>
            <a:r>
              <a:rPr lang="es-AR" dirty="0" err="1" smtClean="0"/>
              <a:t>a</a:t>
            </a:r>
            <a:r>
              <a:rPr lang="es-AR" baseline="-25000" dirty="0" err="1" smtClean="0"/>
              <a:t>k</a:t>
            </a:r>
            <a:r>
              <a:rPr lang="es-AR" dirty="0" smtClean="0"/>
              <a:t>  . H(</a:t>
            </a:r>
            <a:r>
              <a:rPr lang="es-AR" dirty="0" err="1" smtClean="0"/>
              <a:t>jk</a:t>
            </a:r>
            <a:r>
              <a:rPr lang="el-GR" dirty="0" smtClean="0"/>
              <a:t>ω</a:t>
            </a:r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ₒ</a:t>
            </a:r>
            <a:r>
              <a:rPr lang="es-AR" dirty="0" smtClean="0"/>
              <a:t> ). </a:t>
            </a:r>
            <a:r>
              <a:rPr lang="es-AR" dirty="0" err="1" smtClean="0"/>
              <a:t>e</a:t>
            </a:r>
            <a:r>
              <a:rPr lang="es-AR" baseline="30000" dirty="0" err="1" smtClean="0"/>
              <a:t>jk</a:t>
            </a:r>
            <a:r>
              <a:rPr lang="el-GR" baseline="30000" dirty="0" smtClean="0"/>
              <a:t>ω</a:t>
            </a:r>
            <a:r>
              <a:rPr lang="es-A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ₒt</a:t>
            </a:r>
            <a:endParaRPr lang="es-AR" dirty="0"/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2423582" y="3776415"/>
            <a:ext cx="8256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1048904" y="3468638"/>
            <a:ext cx="84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K= +∞</a:t>
            </a:r>
            <a:endParaRPr lang="es-AR" sz="14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1030646" y="3710486"/>
            <a:ext cx="84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K= -∞  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336824" y="3734493"/>
            <a:ext cx="848459" cy="33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K= -∞</a:t>
            </a:r>
            <a:endParaRPr lang="es-AR" sz="1400" dirty="0"/>
          </a:p>
        </p:txBody>
      </p:sp>
      <p:sp>
        <p:nvSpPr>
          <p:cNvPr id="27" name="Rectángulo 26"/>
          <p:cNvSpPr/>
          <p:nvPr/>
        </p:nvSpPr>
        <p:spPr>
          <a:xfrm>
            <a:off x="4342857" y="3437465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K=∞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31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6" y="1039459"/>
            <a:ext cx="2720625" cy="104898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27820" y="1015999"/>
            <a:ext cx="2551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LA  SERIE DE FOURIER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8635" y="808234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20890" y="1286952"/>
            <a:ext cx="872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Representación de señales periódicas. La Serie de Fourier de t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 (</a:t>
            </a:r>
            <a:r>
              <a:rPr lang="es-AR" sz="2000" b="1" u="sng" dirty="0" err="1"/>
              <a:t>cont</a:t>
            </a:r>
            <a:r>
              <a:rPr lang="es-AR" sz="2000" b="1" u="sng" dirty="0"/>
              <a:t>). </a:t>
            </a:r>
          </a:p>
        </p:txBody>
      </p:sp>
      <p:sp>
        <p:nvSpPr>
          <p:cNvPr id="16" name="Nube 15"/>
          <p:cNvSpPr/>
          <p:nvPr/>
        </p:nvSpPr>
        <p:spPr>
          <a:xfrm>
            <a:off x="9448796" y="2305798"/>
            <a:ext cx="2630315" cy="25108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Las señales </a:t>
            </a:r>
            <a:r>
              <a:rPr lang="es-AR" b="1" dirty="0">
                <a:solidFill>
                  <a:schemeClr val="tx1"/>
                </a:solidFill>
              </a:rPr>
              <a:t>armónicas</a:t>
            </a:r>
            <a:r>
              <a:rPr lang="es-AR" sz="1400" dirty="0">
                <a:solidFill>
                  <a:schemeClr val="tx1"/>
                </a:solidFill>
              </a:rPr>
              <a:t> son periódicas en el mismo período T y sus frecuencias son múltiplos de la frecuencia fundamental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6075" y="1828996"/>
            <a:ext cx="895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Como las armónicas son periódicas en T, una combinación lineal de exponenciales complejas armónicas, también es periódica en T. Representamos en una x(t)….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543024" y="3078926"/>
            <a:ext cx="5912229" cy="777282"/>
            <a:chOff x="216792" y="3822222"/>
            <a:chExt cx="5912229" cy="777282"/>
          </a:xfrm>
        </p:grpSpPr>
        <p:sp>
          <p:nvSpPr>
            <p:cNvPr id="10" name="Rectángulo 9"/>
            <p:cNvSpPr/>
            <p:nvPr/>
          </p:nvSpPr>
          <p:spPr>
            <a:xfrm flipH="1">
              <a:off x="216792" y="3822222"/>
              <a:ext cx="3764930" cy="77728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20236" y="3922065"/>
                  <a:ext cx="3634405" cy="551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x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a14:m>
                  <a:r>
                    <a:rPr lang="es-AR" sz="2800" baseline="-25000" dirty="0"/>
                    <a:t>k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AR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l-GR" sz="28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  <m:r>
                            <a:rPr lang="es-AR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s-AR" sz="2800" dirty="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36" y="3922065"/>
                  <a:ext cx="3634405" cy="5515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56" t="-5495" b="-2967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uadroTexto 10"/>
            <p:cNvSpPr txBox="1"/>
            <p:nvPr/>
          </p:nvSpPr>
          <p:spPr>
            <a:xfrm>
              <a:off x="3954641" y="3940701"/>
              <a:ext cx="217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Serie de Fourier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038776" y="2473304"/>
            <a:ext cx="2896331" cy="3051733"/>
            <a:chOff x="6034551" y="2472100"/>
            <a:chExt cx="3020107" cy="3195298"/>
          </a:xfrm>
        </p:grpSpPr>
        <p:sp>
          <p:nvSpPr>
            <p:cNvPr id="14" name="CuadroTexto 13"/>
            <p:cNvSpPr txBox="1"/>
            <p:nvPr/>
          </p:nvSpPr>
          <p:spPr>
            <a:xfrm>
              <a:off x="6034551" y="3738005"/>
              <a:ext cx="61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con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922365" y="2536142"/>
              <a:ext cx="2132293" cy="313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K= 0, Término </a:t>
              </a:r>
              <a:r>
                <a:rPr lang="es-AR" sz="1400" dirty="0" err="1"/>
                <a:t>cte</a:t>
              </a:r>
              <a:endParaRPr lang="es-AR" sz="1400" dirty="0"/>
            </a:p>
            <a:p>
              <a:endParaRPr lang="es-AR" sz="1400" dirty="0"/>
            </a:p>
            <a:p>
              <a:r>
                <a:rPr lang="es-AR" sz="1400" dirty="0"/>
                <a:t>K= </a:t>
              </a:r>
              <a:r>
                <a:rPr lang="es-A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∓1, Componentes fundamentales o de la 1ra armónica (Tienen período Tₒ)</a:t>
              </a:r>
              <a:r>
                <a:rPr lang="es-AR" sz="1400" dirty="0"/>
                <a:t>.</a:t>
              </a:r>
            </a:p>
            <a:p>
              <a:endParaRPr lang="es-AR" sz="1400" dirty="0"/>
            </a:p>
            <a:p>
              <a:r>
                <a:rPr lang="es-AR" sz="1400" dirty="0"/>
                <a:t>K= </a:t>
              </a:r>
              <a:r>
                <a:rPr lang="es-A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∓2, Componentes de la 2da armónica (T=1/2 Tₒ </a:t>
              </a:r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ω</a:t>
              </a:r>
              <a:r>
                <a:rPr lang="es-A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=2</a:t>
              </a:r>
              <a:r>
                <a:rPr lang="el-G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ω</a:t>
              </a:r>
              <a:r>
                <a:rPr lang="es-A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ₒ)</a:t>
              </a:r>
              <a:r>
                <a:rPr lang="es-AR" sz="1400" dirty="0"/>
                <a:t>.</a:t>
              </a:r>
            </a:p>
            <a:p>
              <a:endParaRPr lang="es-AR" sz="1400" dirty="0"/>
            </a:p>
            <a:p>
              <a:r>
                <a:rPr lang="es-AR" sz="1400" dirty="0"/>
                <a:t>K= </a:t>
              </a:r>
              <a:r>
                <a:rPr lang="es-A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∓n, Componentes de la enésima armónica </a:t>
              </a:r>
              <a:endParaRPr lang="es-AR" sz="1400" dirty="0"/>
            </a:p>
            <a:p>
              <a:endParaRPr lang="es-AR" sz="1400" dirty="0"/>
            </a:p>
          </p:txBody>
        </p:sp>
        <p:sp>
          <p:nvSpPr>
            <p:cNvPr id="18" name="Abrir llave 17"/>
            <p:cNvSpPr/>
            <p:nvPr/>
          </p:nvSpPr>
          <p:spPr>
            <a:xfrm>
              <a:off x="6633543" y="2472100"/>
              <a:ext cx="321914" cy="302953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42060" y="4209960"/>
            <a:ext cx="5460642" cy="1469146"/>
            <a:chOff x="242060" y="4209960"/>
            <a:chExt cx="5460642" cy="1469146"/>
          </a:xfrm>
        </p:grpSpPr>
        <p:sp>
          <p:nvSpPr>
            <p:cNvPr id="22" name="Llamada de nube 21"/>
            <p:cNvSpPr/>
            <p:nvPr/>
          </p:nvSpPr>
          <p:spPr>
            <a:xfrm>
              <a:off x="242060" y="4209960"/>
              <a:ext cx="5460642" cy="1469146"/>
            </a:xfrm>
            <a:prstGeom prst="cloud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43793" y="4396437"/>
              <a:ext cx="42242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Ver ejemplo 4.1 de página 182 del libro*.</a:t>
              </a:r>
            </a:p>
            <a:p>
              <a:r>
                <a:rPr lang="es-AR" dirty="0"/>
                <a:t>Allí se ve una forma alterna de serie de Fourier de señales periódicas reales </a:t>
              </a:r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2672614" y="5541953"/>
            <a:ext cx="48184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* Señales y sistemas (A. </a:t>
            </a:r>
            <a:r>
              <a:rPr lang="es-AR" dirty="0" err="1"/>
              <a:t>Oppenheim</a:t>
            </a:r>
            <a:r>
              <a:rPr lang="es-AR" dirty="0"/>
              <a:t> – A. </a:t>
            </a:r>
            <a:r>
              <a:rPr lang="es-AR" dirty="0" err="1"/>
              <a:t>Willsky</a:t>
            </a:r>
            <a:r>
              <a:rPr lang="es-AR" dirty="0"/>
              <a:t>)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9182850" y="2088444"/>
            <a:ext cx="2896262" cy="3298332"/>
            <a:chOff x="9182850" y="2088444"/>
            <a:chExt cx="2896262" cy="3298332"/>
          </a:xfrm>
        </p:grpSpPr>
        <p:sp>
          <p:nvSpPr>
            <p:cNvPr id="24" name="Llamada de nube 23"/>
            <p:cNvSpPr/>
            <p:nvPr/>
          </p:nvSpPr>
          <p:spPr>
            <a:xfrm>
              <a:off x="9182850" y="2088444"/>
              <a:ext cx="2896262" cy="3220038"/>
            </a:xfrm>
            <a:prstGeom prst="cloudCallout">
              <a:avLst/>
            </a:prstGeom>
            <a:solidFill>
              <a:srgbClr val="D058B9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358486" y="2339788"/>
              <a:ext cx="2593732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b="1" i="1" dirty="0"/>
                <a:t>Recordar….</a:t>
              </a:r>
            </a:p>
            <a:p>
              <a:pPr algn="ctr"/>
              <a:endParaRPr lang="es-A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/>
                <a:t> Las series de Fourier representan señales </a:t>
              </a:r>
              <a:r>
                <a:rPr lang="es-AR" sz="1600" dirty="0" smtClean="0"/>
                <a:t>periódicas</a:t>
              </a:r>
              <a:endParaRPr lang="es-A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 err="1"/>
                <a:t>a</a:t>
              </a:r>
              <a:r>
                <a:rPr lang="es-AR" sz="1600" baseline="-25000" dirty="0" err="1"/>
                <a:t>k</a:t>
              </a:r>
              <a:r>
                <a:rPr lang="es-AR" sz="1600" baseline="-25000" dirty="0"/>
                <a:t> :</a:t>
              </a:r>
              <a:r>
                <a:rPr lang="es-AR" sz="1600" dirty="0"/>
                <a:t> </a:t>
              </a:r>
              <a:r>
                <a:rPr lang="es-AR" sz="1600" dirty="0" err="1"/>
                <a:t>coef</a:t>
              </a:r>
              <a:r>
                <a:rPr lang="es-AR" sz="1600" dirty="0"/>
                <a:t>. de la </a:t>
              </a:r>
              <a:r>
                <a:rPr lang="es-AR" sz="1600" dirty="0" smtClean="0"/>
                <a:t>serie </a:t>
              </a:r>
              <a:r>
                <a:rPr lang="es-AR" sz="1600" dirty="0"/>
                <a:t>de </a:t>
              </a:r>
              <a:r>
                <a:rPr lang="es-AR" sz="1600" dirty="0" smtClean="0"/>
                <a:t>Fourier</a:t>
              </a:r>
              <a:endParaRPr lang="es-A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/>
                <a:t>y(t) : salida del SLIT con h(t) y entrada x(t)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600" dirty="0" smtClean="0"/>
                <a:t>Concepto </a:t>
              </a:r>
              <a:r>
                <a:rPr lang="es-AR" sz="1600" dirty="0"/>
                <a:t>de funciones características</a:t>
              </a:r>
            </a:p>
            <a:p>
              <a:pPr algn="ctr"/>
              <a:r>
                <a:rPr lang="es-AR" sz="1600" dirty="0"/>
                <a:t> </a:t>
              </a:r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9358486" y="1026581"/>
            <a:ext cx="2720625" cy="923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358486" y="1039442"/>
            <a:ext cx="288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COEFICIENTES  de la Serie de Fourier en un SLIT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0413" y="828983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21285" y="5308482"/>
            <a:ext cx="1270715" cy="752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 N. F.R.C.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20890" y="1286952"/>
            <a:ext cx="872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Coeficientes de la Serie de Fourier en un SLIT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-3551" y="1768252"/>
                <a:ext cx="8997814" cy="149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Para una señal </a:t>
                </a:r>
                <a:r>
                  <a:rPr lang="es-AR" b="1" dirty="0"/>
                  <a:t>periódica</a:t>
                </a:r>
                <a:r>
                  <a:rPr lang="es-AR" dirty="0"/>
                  <a:t> x(t) con representación en serie de Fourier   </a:t>
                </a:r>
                <a:r>
                  <a:rPr lang="pt-BR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=∞</m:t>
                        </m:r>
                      </m:sup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s-AR" baseline="-25000" dirty="0"/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A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AR" dirty="0"/>
                  <a:t> , aplicando a esta señal a la entrada de un SLIT cuya respuesta al impulso el h(t), la salida va a ser </a:t>
                </a:r>
                <a:r>
                  <a:rPr lang="es-AR" b="1" dirty="0"/>
                  <a:t>periódica también</a:t>
                </a:r>
                <a:r>
                  <a:rPr lang="es-AR" dirty="0"/>
                  <a:t>, con el mismo T.</a:t>
                </a:r>
              </a:p>
              <a:p>
                <a:endParaRPr lang="es-AR" dirty="0"/>
              </a:p>
              <a:p>
                <a:r>
                  <a:rPr lang="es-AR" dirty="0"/>
                  <a:t>y(t) se obtiene calculando los </a:t>
                </a:r>
                <a:r>
                  <a:rPr lang="es-AR" dirty="0" err="1"/>
                  <a:t>a</a:t>
                </a:r>
                <a:r>
                  <a:rPr lang="es-AR" baseline="-25000" dirty="0" err="1"/>
                  <a:t>k</a:t>
                </a:r>
                <a:r>
                  <a:rPr lang="es-AR" baseline="-25000" dirty="0"/>
                  <a:t> </a:t>
                </a:r>
                <a:r>
                  <a:rPr lang="es-AR" dirty="0"/>
                  <a:t> de la salida en términos de los de la entrada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1" y="1768252"/>
                <a:ext cx="8997814" cy="1495538"/>
              </a:xfrm>
              <a:prstGeom prst="rect">
                <a:avLst/>
              </a:prstGeom>
              <a:blipFill rotWithShape="0">
                <a:blip r:embed="rId2"/>
                <a:stretch>
                  <a:fillRect l="-542" t="-28571" r="-474" b="-5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54093" y="3454068"/>
                <a:ext cx="3657299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s-AR" baseline="-25000" dirty="0"/>
                  <a:t>k</a:t>
                </a:r>
                <a14:m>
                  <m:oMath xmlns:m="http://schemas.openxmlformats.org/officeDocument/2006/math">
                    <m:r>
                      <a:rPr lang="es-A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A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</m:t>
                        </m:r>
                      </m:e>
                    </m:d>
                    <m:r>
                      <a:rPr lang="es-A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A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AR" dirty="0"/>
                  <a:t>    </a:t>
                </a:r>
              </a:p>
              <a:p>
                <a:endParaRPr lang="es-AR" sz="1400" i="1" dirty="0"/>
              </a:p>
              <a:p>
                <a:r>
                  <a:rPr lang="es-AR" sz="1400" i="1" dirty="0"/>
                  <a:t>los H(</a:t>
                </a:r>
                <a:r>
                  <a:rPr lang="es-AR" sz="1400" i="1" dirty="0" err="1"/>
                  <a:t>jk</a:t>
                </a:r>
                <a:r>
                  <a:rPr lang="el-GR" sz="1400" i="1" dirty="0"/>
                  <a:t>ω</a:t>
                </a:r>
                <a:r>
                  <a:rPr lang="es-A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ₒ) se notan como H(k</a:t>
                </a:r>
                <a:r>
                  <a:rPr lang="el-G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s-A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ₒ)</a:t>
                </a:r>
                <a:endParaRPr lang="es-AR" sz="1400" i="1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93" y="3454068"/>
                <a:ext cx="3657299" cy="818429"/>
              </a:xfrm>
              <a:prstGeom prst="rect">
                <a:avLst/>
              </a:prstGeom>
              <a:blipFill rotWithShape="0">
                <a:blip r:embed="rId3"/>
                <a:stretch>
                  <a:fillRect l="-1500" t="-52239" b="-313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/>
          <p:cNvGrpSpPr/>
          <p:nvPr/>
        </p:nvGrpSpPr>
        <p:grpSpPr>
          <a:xfrm>
            <a:off x="242059" y="4554942"/>
            <a:ext cx="5324657" cy="931458"/>
            <a:chOff x="242059" y="4554942"/>
            <a:chExt cx="5324657" cy="931458"/>
          </a:xfrm>
        </p:grpSpPr>
        <p:sp>
          <p:nvSpPr>
            <p:cNvPr id="22" name="Llamada de nube 21"/>
            <p:cNvSpPr/>
            <p:nvPr/>
          </p:nvSpPr>
          <p:spPr>
            <a:xfrm>
              <a:off x="242059" y="4554942"/>
              <a:ext cx="5324657" cy="931458"/>
            </a:xfrm>
            <a:prstGeom prst="cloud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43793" y="4662151"/>
              <a:ext cx="3840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Ver ejemplo 4.2 de página 187 del libro*, para ilustrar este concepto</a:t>
              </a:r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3425531" y="5545176"/>
            <a:ext cx="48184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* Señales y sistemas (A. </a:t>
            </a:r>
            <a:r>
              <a:rPr lang="es-AR" dirty="0" err="1"/>
              <a:t>Oppenheim</a:t>
            </a:r>
            <a:r>
              <a:rPr lang="es-AR" dirty="0"/>
              <a:t> – A. </a:t>
            </a:r>
            <a:r>
              <a:rPr lang="es-AR" dirty="0" err="1"/>
              <a:t>Willsky</a:t>
            </a:r>
            <a:r>
              <a:rPr lang="es-A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211392" y="3430967"/>
                <a:ext cx="4069724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Siendo los valores característicos de la salida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A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</m:t>
                        </m:r>
                      </m:e>
                    </m:d>
                  </m:oMath>
                </a14:m>
                <a:r>
                  <a:rPr lang="es-AR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ₒ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l-GR" dirty="0"/>
                  <a:t>τ</a:t>
                </a:r>
                <a:endParaRPr lang="es-AR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92" y="3430967"/>
                <a:ext cx="4069724" cy="721801"/>
              </a:xfrm>
              <a:prstGeom prst="rect">
                <a:avLst/>
              </a:prstGeom>
              <a:blipFill rotWithShape="0">
                <a:blip r:embed="rId4"/>
                <a:stretch>
                  <a:fillRect l="-1349" t="-33051" b="-1110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9358486" y="2079664"/>
            <a:ext cx="2692406" cy="3329729"/>
            <a:chOff x="9358486" y="2079664"/>
            <a:chExt cx="2692406" cy="3329729"/>
          </a:xfrm>
        </p:grpSpPr>
        <p:sp>
          <p:nvSpPr>
            <p:cNvPr id="24" name="Llamada de nube 23"/>
            <p:cNvSpPr/>
            <p:nvPr/>
          </p:nvSpPr>
          <p:spPr>
            <a:xfrm>
              <a:off x="9358486" y="2079664"/>
              <a:ext cx="2692406" cy="3329729"/>
            </a:xfrm>
            <a:prstGeom prst="cloudCallout">
              <a:avLst/>
            </a:prstGeom>
            <a:solidFill>
              <a:srgbClr val="D058B9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9474586" y="2385766"/>
              <a:ext cx="2466841" cy="2954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b="1" i="1" dirty="0"/>
                <a:t>COMPLEMENTO</a:t>
              </a:r>
            </a:p>
            <a:p>
              <a:pPr algn="ctr"/>
              <a:r>
                <a:rPr lang="es-AR" sz="1600" b="1" i="1" dirty="0"/>
                <a:t>Ver  ejemplos</a:t>
              </a:r>
            </a:p>
            <a:p>
              <a:pPr algn="ctr"/>
              <a:r>
                <a:rPr lang="es-AR" sz="1600" b="1" i="1" dirty="0"/>
                <a:t> </a:t>
              </a:r>
            </a:p>
            <a:p>
              <a:pPr algn="ctr"/>
              <a:r>
                <a:rPr lang="es-AR" sz="1600" b="1" i="1" dirty="0"/>
                <a:t>4.3 </a:t>
              </a:r>
              <a:r>
                <a:rPr lang="es-AR" sz="1600" b="1" i="1" dirty="0" err="1"/>
                <a:t>pag</a:t>
              </a:r>
              <a:r>
                <a:rPr lang="es-AR" sz="1600" b="1" i="1" dirty="0"/>
                <a:t> 189</a:t>
              </a:r>
            </a:p>
            <a:p>
              <a:pPr algn="ctr"/>
              <a:r>
                <a:rPr lang="es-AR" sz="1600" b="1" i="1" dirty="0"/>
                <a:t>4.4 </a:t>
              </a:r>
              <a:r>
                <a:rPr lang="es-AR" sz="1600" b="1" i="1" dirty="0" err="1"/>
                <a:t>pag</a:t>
              </a:r>
              <a:r>
                <a:rPr lang="es-AR" sz="1600" b="1" i="1" dirty="0"/>
                <a:t> 190</a:t>
              </a:r>
            </a:p>
            <a:p>
              <a:pPr algn="ctr"/>
              <a:r>
                <a:rPr lang="es-AR" sz="1600" b="1" i="1" dirty="0"/>
                <a:t>4.5 </a:t>
              </a:r>
              <a:r>
                <a:rPr lang="es-AR" sz="1600" b="1" i="1" dirty="0" err="1"/>
                <a:t>pag</a:t>
              </a:r>
              <a:r>
                <a:rPr lang="es-AR" sz="1600" b="1" i="1" dirty="0"/>
                <a:t> 191</a:t>
              </a:r>
            </a:p>
            <a:p>
              <a:pPr algn="ctr"/>
              <a:endParaRPr lang="es-AR" sz="1600" b="1" i="1" dirty="0"/>
            </a:p>
            <a:p>
              <a:pPr algn="ctr"/>
              <a:r>
                <a:rPr lang="es-AR" sz="1600" b="1" i="1" dirty="0"/>
                <a:t>Del libro*</a:t>
              </a:r>
            </a:p>
            <a:p>
              <a:pPr algn="ctr"/>
              <a:r>
                <a:rPr lang="es-AR" sz="1400" dirty="0" smtClean="0"/>
                <a:t>* </a:t>
              </a:r>
              <a:r>
                <a:rPr lang="es-AR" sz="1400" dirty="0"/>
                <a:t>Señales y sistemas 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sz="1400" dirty="0"/>
                <a:t>)</a:t>
              </a:r>
            </a:p>
            <a:p>
              <a:pPr algn="ctr"/>
              <a:endParaRPr lang="es-AR" sz="1400" dirty="0"/>
            </a:p>
            <a:p>
              <a:pPr algn="ctr"/>
              <a:r>
                <a:rPr lang="es-AR" sz="1400" dirty="0"/>
                <a:t> </a:t>
              </a:r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9347693" y="1019135"/>
            <a:ext cx="2720625" cy="9233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661098" y="1110524"/>
            <a:ext cx="288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CALCULO de los </a:t>
            </a:r>
            <a:r>
              <a:rPr lang="es-AR" b="1" dirty="0" err="1"/>
              <a:t>a</a:t>
            </a:r>
            <a:r>
              <a:rPr lang="es-AR" b="1" baseline="-25000" dirty="0" err="1"/>
              <a:t>k</a:t>
            </a:r>
            <a:r>
              <a:rPr lang="es-AR" b="1" dirty="0"/>
              <a:t>  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83302" y="881354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21285" y="5223783"/>
            <a:ext cx="1270715" cy="8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 N. F.R.C.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43307" y="858331"/>
            <a:ext cx="2043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u="sng" dirty="0"/>
              <a:t>Cálculo de los coeficientes de la Serie de Fourier (</a:t>
            </a:r>
            <a:r>
              <a:rPr lang="es-AR" sz="2400" b="1" u="sng" dirty="0" err="1"/>
              <a:t>a</a:t>
            </a:r>
            <a:r>
              <a:rPr lang="es-AR" sz="2400" b="1" u="sng" baseline="-25000" dirty="0" err="1"/>
              <a:t>k</a:t>
            </a:r>
            <a:r>
              <a:rPr lang="es-AR" sz="2400" b="1" u="sng" dirty="0"/>
              <a:t> 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80" y="881355"/>
            <a:ext cx="5346121" cy="5064614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6" y="1019135"/>
            <a:ext cx="2709832" cy="1227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94837" y="1045958"/>
            <a:ext cx="247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CONVERGENCIA de las series de Fourier</a:t>
            </a:r>
          </a:p>
          <a:p>
            <a:r>
              <a:rPr lang="es-AR" b="1" dirty="0"/>
              <a:t>Cond. de </a:t>
            </a:r>
            <a:r>
              <a:rPr lang="es-AR" b="1" dirty="0" err="1"/>
              <a:t>Dirichlet</a:t>
            </a:r>
            <a:r>
              <a:rPr lang="es-AR" b="1" dirty="0"/>
              <a:t>  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83302" y="881354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8487" y="5223783"/>
            <a:ext cx="2833514" cy="8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 N. F.R.C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43307" y="858331"/>
            <a:ext cx="493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u="sng" dirty="0"/>
              <a:t>Convergencia de la Serie de Fourier (condiciones de </a:t>
            </a:r>
            <a:r>
              <a:rPr lang="es-AR" sz="2400" b="1" u="sng" dirty="0" err="1"/>
              <a:t>Dirichlet</a:t>
            </a:r>
            <a:r>
              <a:rPr lang="es-AR" sz="2400" b="1" u="sng" dirty="0"/>
              <a:t>)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2047006"/>
            <a:ext cx="915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los casos en los que los valores de </a:t>
            </a:r>
            <a:r>
              <a:rPr lang="es-AR" dirty="0" err="1"/>
              <a:t>a</a:t>
            </a:r>
            <a:r>
              <a:rPr lang="es-AR" baseline="-25000" dirty="0" err="1"/>
              <a:t>k</a:t>
            </a:r>
            <a:r>
              <a:rPr lang="es-AR" dirty="0"/>
              <a:t> que se obtengan sean </a:t>
            </a:r>
            <a:r>
              <a:rPr lang="es-AR" dirty="0" err="1"/>
              <a:t>a</a:t>
            </a:r>
            <a:r>
              <a:rPr lang="es-AR" baseline="-25000" dirty="0" err="1"/>
              <a:t>k</a:t>
            </a:r>
            <a:r>
              <a:rPr lang="es-AR" dirty="0"/>
              <a:t> = ∞, la serie diverge.</a:t>
            </a:r>
          </a:p>
          <a:p>
            <a:r>
              <a:rPr lang="es-AR" dirty="0"/>
              <a:t>En otros casos, aunque los </a:t>
            </a:r>
            <a:r>
              <a:rPr lang="es-AR" dirty="0" err="1"/>
              <a:t>a</a:t>
            </a:r>
            <a:r>
              <a:rPr lang="es-AR" baseline="-25000" dirty="0" err="1"/>
              <a:t>k</a:t>
            </a:r>
            <a:r>
              <a:rPr lang="es-AR" baseline="-25000" dirty="0"/>
              <a:t> </a:t>
            </a:r>
            <a:r>
              <a:rPr lang="es-AR" dirty="0"/>
              <a:t> den valores finitos, al sustituirlos en la serie, puede no converger.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-1" y="2817980"/>
            <a:ext cx="83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La convergencia se asegura con el cumplimiento de las condiciones de DIRICHLET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8052" y="3445565"/>
            <a:ext cx="2093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Condición 1:           x(t) debe ser absolutamente integrable sobre cualquier período…</a:t>
            </a:r>
          </a:p>
          <a:p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4146" y="4355764"/>
            <a:ext cx="663851" cy="173603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8" y="3187312"/>
            <a:ext cx="4565144" cy="2223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8" y="5283240"/>
            <a:ext cx="4565143" cy="607618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6" y="1019135"/>
            <a:ext cx="2709832" cy="1227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94837" y="1045958"/>
            <a:ext cx="247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CONVERGENCIA de las series de Fourier</a:t>
            </a:r>
          </a:p>
          <a:p>
            <a:r>
              <a:rPr lang="es-AR" b="1" dirty="0"/>
              <a:t>Cond. de </a:t>
            </a:r>
            <a:r>
              <a:rPr lang="es-AR" b="1" dirty="0" err="1"/>
              <a:t>Dirichlet</a:t>
            </a:r>
            <a:r>
              <a:rPr lang="es-AR" b="1" dirty="0"/>
              <a:t>  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83302" y="881354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8487" y="5223783"/>
            <a:ext cx="2833514" cy="8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 N. F.R.C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43306" y="858331"/>
            <a:ext cx="578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u="sng" dirty="0"/>
              <a:t>Convergencia de la Serie de Fourier (condiciones de </a:t>
            </a:r>
            <a:r>
              <a:rPr lang="es-AR" sz="2400" b="1" u="sng" dirty="0" err="1"/>
              <a:t>Dirichlet</a:t>
            </a:r>
            <a:r>
              <a:rPr lang="es-AR" sz="2400" b="1" u="sng" dirty="0"/>
              <a:t>) (continuación 1)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97556" y="2058660"/>
            <a:ext cx="2268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Condición 2:             La variación de x(t)  en cualquier intervalo finito de tiempo  está acotada, es decir que </a:t>
            </a:r>
            <a:r>
              <a:rPr lang="es-AR" b="1" i="1" dirty="0"/>
              <a:t>debe haber un número finito de máximos y mínimos dentro de cualquier período de la señal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38" y="1955046"/>
            <a:ext cx="5236470" cy="30695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38" y="4695620"/>
            <a:ext cx="5236470" cy="135462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ube 10"/>
          <p:cNvSpPr/>
          <p:nvPr/>
        </p:nvSpPr>
        <p:spPr>
          <a:xfrm>
            <a:off x="45489" y="3845297"/>
            <a:ext cx="5139753" cy="220495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redondeado 7"/>
          <p:cNvSpPr/>
          <p:nvPr/>
        </p:nvSpPr>
        <p:spPr>
          <a:xfrm>
            <a:off x="9358486" y="1019135"/>
            <a:ext cx="2709832" cy="12271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94837" y="1045958"/>
            <a:ext cx="247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CONVERGENCIA de las series de Fourier</a:t>
            </a:r>
          </a:p>
          <a:p>
            <a:r>
              <a:rPr lang="es-AR" b="1" dirty="0"/>
              <a:t>Cond. de </a:t>
            </a:r>
            <a:r>
              <a:rPr lang="es-AR" b="1" dirty="0" err="1"/>
              <a:t>Dirichlet</a:t>
            </a:r>
            <a:r>
              <a:rPr lang="es-AR" b="1" dirty="0"/>
              <a:t>  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83302" y="881354"/>
            <a:ext cx="1575184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8487" y="5223783"/>
            <a:ext cx="2833514" cy="8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 N. F.R.C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143306" y="858331"/>
            <a:ext cx="578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u="sng" dirty="0"/>
              <a:t>Convergencia de la Serie de Fourier (condiciones de </a:t>
            </a:r>
            <a:r>
              <a:rPr lang="es-AR" sz="2400" b="1" u="sng" dirty="0" err="1"/>
              <a:t>Dirichlet</a:t>
            </a:r>
            <a:r>
              <a:rPr lang="es-AR" sz="2400" b="1" u="sng" dirty="0"/>
              <a:t>) (continuación 2)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50006" y="4146996"/>
            <a:ext cx="353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 CIERRE DE LAS CONDICIONES DE CONVERGENCIA, DECIMOS QUE LA QUE VERIFICAMOS QUE SE CUMPLA USUALMENTE ES LA CONDICIÓN 1</a:t>
            </a:r>
          </a:p>
          <a:p>
            <a:endParaRPr lang="es-AR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42" y="1916993"/>
            <a:ext cx="3672412" cy="23211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3" y="2382592"/>
            <a:ext cx="5018800" cy="1336738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096000" y="4423801"/>
            <a:ext cx="2560992" cy="3032975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0742228" y="-288297"/>
            <a:ext cx="2080394" cy="2589544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355708" y="-1754690"/>
            <a:ext cx="7272408" cy="8612690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3708400" y="2161826"/>
            <a:ext cx="680293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4800" b="1" dirty="0">
                <a:solidFill>
                  <a:srgbClr val="1D617A"/>
                </a:solidFill>
                <a:latin typeface="Poppins Light"/>
              </a:rPr>
              <a:t>¡MUCHAS GRACIAS!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4673600" y="2790688"/>
            <a:ext cx="66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2400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420" y="2790688"/>
            <a:ext cx="3283381" cy="3136952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41" y="2309171"/>
            <a:ext cx="2947482" cy="1935452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REPASO NUMEROS COMPLEJOS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27378" y="1117600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29" y="139486"/>
            <a:ext cx="4152341" cy="6670572"/>
          </a:xfrm>
        </p:spPr>
      </p:pic>
      <p:grpSp>
        <p:nvGrpSpPr>
          <p:cNvPr id="10" name="Grupo 9"/>
          <p:cNvGrpSpPr/>
          <p:nvPr/>
        </p:nvGrpSpPr>
        <p:grpSpPr>
          <a:xfrm>
            <a:off x="4293030" y="1763931"/>
            <a:ext cx="3239146" cy="3652442"/>
            <a:chOff x="4293030" y="1763931"/>
            <a:chExt cx="3239146" cy="3652442"/>
          </a:xfrm>
        </p:grpSpPr>
        <p:sp>
          <p:nvSpPr>
            <p:cNvPr id="7" name="Llamada de flecha a la derecha 6"/>
            <p:cNvSpPr/>
            <p:nvPr/>
          </p:nvSpPr>
          <p:spPr>
            <a:xfrm>
              <a:off x="4293030" y="1763931"/>
              <a:ext cx="3239146" cy="3652442"/>
            </a:xfrm>
            <a:prstGeom prst="rightArrow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477540" y="1905111"/>
              <a:ext cx="20195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En este gráfico podemos recordar el concepto de números complejos, las formas de representación, </a:t>
              </a:r>
            </a:p>
            <a:p>
              <a:r>
                <a:rPr lang="es-AR" dirty="0"/>
                <a:t>La relación de Euler y el concepto de números conjugados.</a:t>
              </a: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128741" y="4789863"/>
            <a:ext cx="328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Narrow" panose="020B0606020202030204" pitchFamily="34" charset="0"/>
              </a:rPr>
              <a:t>U.T.N. – </a:t>
            </a:r>
            <a:r>
              <a:rPr lang="en-US" dirty="0" err="1">
                <a:latin typeface="Arial Narrow" panose="020B0606020202030204" pitchFamily="34" charset="0"/>
              </a:rPr>
              <a:t>Facultad</a:t>
            </a:r>
            <a:r>
              <a:rPr lang="en-US" dirty="0">
                <a:latin typeface="Arial Narrow" panose="020B0606020202030204" pitchFamily="34" charset="0"/>
              </a:rPr>
              <a:t> Regional Córdoba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 Narrow" panose="020B0606020202030204" pitchFamily="34" charset="0"/>
              </a:rPr>
              <a:t>Matemática</a:t>
            </a:r>
            <a:r>
              <a:rPr lang="en-US" dirty="0">
                <a:latin typeface="Arial Narrow" panose="020B0606020202030204" pitchFamily="34" charset="0"/>
              </a:rPr>
              <a:t> Superior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58486" y="1262609"/>
            <a:ext cx="2763014" cy="1816956"/>
            <a:chOff x="9358486" y="1087245"/>
            <a:chExt cx="2763014" cy="1816956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/>
                <a:t>SEÑALES EXPONENCIALES COMPLEJAS DE TIEMPO CONTINUO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69374" y="1451212"/>
            <a:ext cx="872466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Otra señal básica de tiempo continuo: EXPONENCIALES COMPLEJAS. </a:t>
            </a:r>
          </a:p>
        </p:txBody>
      </p:sp>
      <p:sp>
        <p:nvSpPr>
          <p:cNvPr id="16" name="Nube 15"/>
          <p:cNvSpPr/>
          <p:nvPr/>
        </p:nvSpPr>
        <p:spPr>
          <a:xfrm>
            <a:off x="9527821" y="2944097"/>
            <a:ext cx="2522218" cy="20228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Las  otras señales básicas que conocemos son el escalón unitario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  u(t) y el impulso unitario </a:t>
            </a:r>
            <a:r>
              <a:rPr lang="el-GR" sz="1400" dirty="0">
                <a:solidFill>
                  <a:schemeClr val="tx1"/>
                </a:solidFill>
              </a:rPr>
              <a:t>δ</a:t>
            </a:r>
            <a:r>
              <a:rPr lang="es-AR" sz="14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3855" y="2082276"/>
            <a:ext cx="889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Permiten representar fenómenos que ocurren con frecuencia en la naturaleza y sirven como bloques básicos para construir con ellos otras señales y examinarlas y entenderlas mejor.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30770" y="3100564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Forma general</a:t>
            </a:r>
          </a:p>
          <a:p>
            <a:r>
              <a:rPr lang="es-AR" b="1" dirty="0"/>
              <a:t>de la señal </a:t>
            </a:r>
          </a:p>
          <a:p>
            <a:r>
              <a:rPr lang="es-AR" b="1" dirty="0"/>
              <a:t>Exponencial compleja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454771" y="2727850"/>
            <a:ext cx="3654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Donde: </a:t>
            </a:r>
            <a:r>
              <a:rPr lang="es-AR" sz="2400" b="1" dirty="0"/>
              <a:t>c</a:t>
            </a:r>
            <a:r>
              <a:rPr lang="es-AR" sz="2400" dirty="0"/>
              <a:t> </a:t>
            </a:r>
            <a:r>
              <a:rPr lang="es-AR" dirty="0"/>
              <a:t>y </a:t>
            </a:r>
            <a:r>
              <a:rPr lang="es-AR" sz="2400" b="1" dirty="0"/>
              <a:t>a</a:t>
            </a:r>
            <a:r>
              <a:rPr lang="es-AR" dirty="0"/>
              <a:t> son números complejos</a:t>
            </a:r>
          </a:p>
          <a:p>
            <a:pPr>
              <a:lnSpc>
                <a:spcPct val="150000"/>
              </a:lnSpc>
            </a:pPr>
            <a:r>
              <a:rPr lang="es-AR" dirty="0"/>
              <a:t>c = |c|  .  </a:t>
            </a:r>
            <a:r>
              <a:rPr lang="es-AR" dirty="0" err="1"/>
              <a:t>e</a:t>
            </a:r>
            <a:r>
              <a:rPr lang="es-AR" sz="2800" baseline="30000" dirty="0" err="1"/>
              <a:t>j</a:t>
            </a:r>
            <a:r>
              <a:rPr lang="es-AR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s-AR" dirty="0"/>
              <a:t>              (forma polar)</a:t>
            </a:r>
          </a:p>
          <a:p>
            <a:pPr>
              <a:lnSpc>
                <a:spcPct val="150000"/>
              </a:lnSpc>
            </a:pPr>
            <a:r>
              <a:rPr lang="es-AR" dirty="0"/>
              <a:t>a = r + j</a:t>
            </a:r>
            <a:r>
              <a:rPr lang="el-GR" dirty="0"/>
              <a:t>ω</a:t>
            </a:r>
            <a:r>
              <a:rPr lang="es-AR" sz="2400" baseline="-25000" dirty="0"/>
              <a:t>0</a:t>
            </a:r>
            <a:r>
              <a:rPr lang="es-AR" dirty="0"/>
              <a:t>            (forma rectangular) </a:t>
            </a:r>
          </a:p>
          <a:p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406396" y="4809060"/>
            <a:ext cx="7429398" cy="975993"/>
            <a:chOff x="406396" y="4809060"/>
            <a:chExt cx="7429398" cy="975993"/>
          </a:xfrm>
        </p:grpSpPr>
        <p:sp>
          <p:nvSpPr>
            <p:cNvPr id="14" name="CuadroTexto 13"/>
            <p:cNvSpPr txBox="1"/>
            <p:nvPr/>
          </p:nvSpPr>
          <p:spPr>
            <a:xfrm>
              <a:off x="406396" y="4809060"/>
              <a:ext cx="1909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Casos particulares</a:t>
              </a:r>
            </a:p>
            <a:p>
              <a:r>
                <a:rPr lang="es-AR" dirty="0"/>
                <a:t>de la exponencial </a:t>
              </a:r>
            </a:p>
            <a:p>
              <a:r>
                <a:rPr lang="es-AR" dirty="0"/>
                <a:t>compleja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878668" y="4861723"/>
              <a:ext cx="49571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Con c  y  a números reales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Con  a imaginario puro (exponencial o </a:t>
              </a:r>
              <a:r>
                <a:rPr lang="es-AR" dirty="0" err="1"/>
                <a:t>senoidal</a:t>
              </a:r>
              <a:r>
                <a:rPr lang="es-A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Con  c y a números complejos</a:t>
              </a:r>
            </a:p>
          </p:txBody>
        </p:sp>
        <p:sp>
          <p:nvSpPr>
            <p:cNvPr id="17" name="Abrir llave 16"/>
            <p:cNvSpPr/>
            <p:nvPr/>
          </p:nvSpPr>
          <p:spPr>
            <a:xfrm>
              <a:off x="2534151" y="4944532"/>
              <a:ext cx="344517" cy="80151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CDC3408A-2D63-4C55-ABC7-63AF03740C21}"/>
              </a:ext>
            </a:extLst>
          </p:cNvPr>
          <p:cNvGrpSpPr/>
          <p:nvPr/>
        </p:nvGrpSpPr>
        <p:grpSpPr>
          <a:xfrm>
            <a:off x="2691283" y="2885984"/>
            <a:ext cx="2552103" cy="1276080"/>
            <a:chOff x="2653705" y="2885984"/>
            <a:chExt cx="2552103" cy="1276080"/>
          </a:xfrm>
        </p:grpSpPr>
        <p:sp>
          <p:nvSpPr>
            <p:cNvPr id="26" name="Rectángulo redondeado 9">
              <a:extLst>
                <a:ext uri="{FF2B5EF4-FFF2-40B4-BE49-F238E27FC236}">
                  <a16:creationId xmlns="" xmlns:a16="http://schemas.microsoft.com/office/drawing/2014/main" id="{8924876E-CC66-4815-B8F8-5A2E46C8F930}"/>
                </a:ext>
              </a:extLst>
            </p:cNvPr>
            <p:cNvSpPr/>
            <p:nvPr/>
          </p:nvSpPr>
          <p:spPr>
            <a:xfrm>
              <a:off x="2653705" y="2885984"/>
              <a:ext cx="2552103" cy="1276080"/>
            </a:xfrm>
            <a:prstGeom prst="roundRect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="" xmlns:a16="http://schemas.microsoft.com/office/drawing/2014/main" id="{7459D0FB-767D-4169-AB73-74B5EE9ADA19}"/>
                </a:ext>
              </a:extLst>
            </p:cNvPr>
            <p:cNvGrpSpPr/>
            <p:nvPr/>
          </p:nvGrpSpPr>
          <p:grpSpPr>
            <a:xfrm>
              <a:off x="2785050" y="3109716"/>
              <a:ext cx="2387947" cy="738664"/>
              <a:chOff x="2934788" y="3275505"/>
              <a:chExt cx="2387947" cy="738664"/>
            </a:xfrm>
          </p:grpSpPr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id="{EC2B714C-42EB-47EB-B857-BA1FF117A04D}"/>
                  </a:ext>
                </a:extLst>
              </p:cNvPr>
              <p:cNvSpPr txBox="1"/>
              <p:nvPr/>
            </p:nvSpPr>
            <p:spPr>
              <a:xfrm>
                <a:off x="2934788" y="3275505"/>
                <a:ext cx="23448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AR" sz="2800" b="1" dirty="0"/>
                  <a:t>x(t)    =    c .                    </a:t>
                </a:r>
              </a:p>
            </p:txBody>
          </p:sp>
          <p:grpSp>
            <p:nvGrpSpPr>
              <p:cNvPr id="29" name="Grupo 28">
                <a:extLst>
                  <a:ext uri="{FF2B5EF4-FFF2-40B4-BE49-F238E27FC236}">
                    <a16:creationId xmlns="" xmlns:a16="http://schemas.microsoft.com/office/drawing/2014/main" id="{FD4C5013-986E-4908-A821-A1378A23FFBA}"/>
                  </a:ext>
                </a:extLst>
              </p:cNvPr>
              <p:cNvGrpSpPr/>
              <p:nvPr/>
            </p:nvGrpSpPr>
            <p:grpSpPr>
              <a:xfrm>
                <a:off x="4654356" y="3355053"/>
                <a:ext cx="668379" cy="610464"/>
                <a:chOff x="5535620" y="4381056"/>
                <a:chExt cx="950278" cy="690062"/>
              </a:xfrm>
            </p:grpSpPr>
            <p:sp>
              <p:nvSpPr>
                <p:cNvPr id="30" name="CuadroTexto 29">
                  <a:extLst>
                    <a:ext uri="{FF2B5EF4-FFF2-40B4-BE49-F238E27FC236}">
                      <a16:creationId xmlns="" xmlns:a16="http://schemas.microsoft.com/office/drawing/2014/main" id="{BE71FB7E-CBD9-4D15-BA69-164C85FA1B90}"/>
                    </a:ext>
                  </a:extLst>
                </p:cNvPr>
                <p:cNvSpPr txBox="1"/>
                <p:nvPr/>
              </p:nvSpPr>
              <p:spPr>
                <a:xfrm>
                  <a:off x="5535620" y="4479676"/>
                  <a:ext cx="706206" cy="591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800" dirty="0">
                      <a:latin typeface="+mj-lt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31" name="Rectángulo 30">
                  <a:extLst>
                    <a:ext uri="{FF2B5EF4-FFF2-40B4-BE49-F238E27FC236}">
                      <a16:creationId xmlns="" xmlns:a16="http://schemas.microsoft.com/office/drawing/2014/main" id="{10F74F5C-1800-4DAF-AEA2-4E4C4AA890FF}"/>
                    </a:ext>
                  </a:extLst>
                </p:cNvPr>
                <p:cNvSpPr/>
                <p:nvPr/>
              </p:nvSpPr>
              <p:spPr>
                <a:xfrm>
                  <a:off x="5792597" y="4381056"/>
                  <a:ext cx="693301" cy="591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AR" sz="2800" i="1" dirty="0"/>
                    <a:t>at</a:t>
                  </a:r>
                  <a:endParaRPr lang="es-AR" sz="2800" dirty="0"/>
                </a:p>
              </p:txBody>
            </p:sp>
          </p:grpSp>
        </p:grpSp>
      </p:grp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7" grpId="0"/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6" y="1182255"/>
            <a:ext cx="2720625" cy="15795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482660" y="1150288"/>
            <a:ext cx="255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SEÑALES EXPONENCIALES COMPLEJAS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4487" y="753866"/>
            <a:ext cx="1238798" cy="5639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69374" y="1451212"/>
            <a:ext cx="872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Otra señal básica de tiempo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: EXPONENCIALES COMPLEJAS (cont.) </a:t>
            </a:r>
          </a:p>
        </p:txBody>
      </p:sp>
      <p:sp>
        <p:nvSpPr>
          <p:cNvPr id="16" name="Nube 15"/>
          <p:cNvSpPr/>
          <p:nvPr/>
        </p:nvSpPr>
        <p:spPr>
          <a:xfrm>
            <a:off x="9527820" y="2793785"/>
            <a:ext cx="2551291" cy="21507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La señal se ve en tres casos particulares. 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En el caso de a imaginario puro, tiene dos formas de expresión.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3856" y="2082276"/>
            <a:ext cx="277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CASOS PARTICULARES:</a:t>
            </a:r>
          </a:p>
          <a:p>
            <a:endParaRPr lang="es-AR" b="1" u="sng" dirty="0"/>
          </a:p>
          <a:p>
            <a:endParaRPr lang="es-AR" b="1" u="sng" dirty="0"/>
          </a:p>
          <a:p>
            <a:r>
              <a:rPr lang="es-AR" b="1" u="sng" dirty="0"/>
              <a:t>Con c y a números reales</a:t>
            </a:r>
            <a:r>
              <a:rPr lang="es-AR" dirty="0"/>
              <a:t> 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2266942"/>
            <a:ext cx="5147733" cy="327271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918CB39D-190A-4562-9C96-C12D8896FE25}"/>
              </a:ext>
            </a:extLst>
          </p:cNvPr>
          <p:cNvGrpSpPr/>
          <p:nvPr/>
        </p:nvGrpSpPr>
        <p:grpSpPr>
          <a:xfrm>
            <a:off x="9358486" y="1267742"/>
            <a:ext cx="2720625" cy="1754327"/>
            <a:chOff x="9358486" y="1205112"/>
            <a:chExt cx="2720625" cy="1754327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205112"/>
              <a:ext cx="2720625" cy="157956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27820" y="1205113"/>
              <a:ext cx="25512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/>
                <a:t>SEÑALES EXPONENCIALES COMPLEJAS DE TIEMPO CONTINUO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96886" y="708727"/>
            <a:ext cx="1277435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69374" y="1451212"/>
            <a:ext cx="872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/>
              <a:t>Otra señal básica de tiempo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: EXPONENCIALES COMPLEJAS (cont.2) </a:t>
            </a:r>
          </a:p>
        </p:txBody>
      </p:sp>
      <p:sp>
        <p:nvSpPr>
          <p:cNvPr id="16" name="Nube 15"/>
          <p:cNvSpPr/>
          <p:nvPr/>
        </p:nvSpPr>
        <p:spPr>
          <a:xfrm>
            <a:off x="9527820" y="2868941"/>
            <a:ext cx="2551291" cy="21507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La señal se ve en tres casos particulares. 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En el caso de a imaginario puro, tiene dos formas de expresión.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3856" y="2082276"/>
            <a:ext cx="2774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CASOS PARTICULARES:</a:t>
            </a:r>
          </a:p>
          <a:p>
            <a:endParaRPr lang="es-AR" b="1" u="sng" dirty="0"/>
          </a:p>
          <a:p>
            <a:endParaRPr lang="es-AR" b="1" u="sng" dirty="0"/>
          </a:p>
          <a:p>
            <a:endParaRPr lang="es-AR" b="1" u="sng" dirty="0"/>
          </a:p>
          <a:p>
            <a:endParaRPr lang="es-AR" b="1" u="sng" dirty="0"/>
          </a:p>
          <a:p>
            <a:r>
              <a:rPr lang="es-AR" b="1" u="sng" dirty="0"/>
              <a:t>2 a)….Con a imaginario puro</a:t>
            </a:r>
            <a:r>
              <a:rPr lang="es-AR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2" y="2005210"/>
            <a:ext cx="5587998" cy="3993183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6" y="1246700"/>
            <a:ext cx="2720625" cy="15795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27820" y="1270823"/>
            <a:ext cx="255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SEÑALES EXPONENCIALES COMPLEJAS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3465" y="679345"/>
            <a:ext cx="1196320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0" y="1322586"/>
            <a:ext cx="4131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Otra señal básica de t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: EXPONENCIALES COMPLEJAS (cont.3)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Nube 15"/>
              <p:cNvSpPr/>
              <p:nvPr/>
            </p:nvSpPr>
            <p:spPr>
              <a:xfrm>
                <a:off x="9527820" y="2996173"/>
                <a:ext cx="2551291" cy="187381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dirty="0">
                    <a:solidFill>
                      <a:schemeClr val="tx1"/>
                    </a:solidFill>
                  </a:rPr>
                  <a:t>Tener en cuenta:</a:t>
                </a:r>
              </a:p>
              <a:p>
                <a:pPr algn="ctr"/>
                <a:r>
                  <a:rPr lang="es-AR" sz="1400" dirty="0">
                    <a:solidFill>
                      <a:schemeClr val="tx1"/>
                    </a:solidFill>
                  </a:rPr>
                  <a:t>La ecuación 2.11 a la que refiere es</a:t>
                </a:r>
              </a:p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A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A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s-A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ₒ|</m:t>
                        </m:r>
                      </m:den>
                    </m:f>
                  </m:oMath>
                </a14:m>
                <a:endParaRPr lang="es-A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Nub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820" y="2996173"/>
                <a:ext cx="2551291" cy="1873814"/>
              </a:xfrm>
              <a:prstGeom prst="clou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1335561" y="2435398"/>
            <a:ext cx="2774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CASOS PARTICULARES:</a:t>
            </a:r>
          </a:p>
          <a:p>
            <a:r>
              <a:rPr lang="es-AR" b="1" u="sng" dirty="0"/>
              <a:t>2 b)….Con a imaginario puro, también, pero….</a:t>
            </a:r>
          </a:p>
          <a:p>
            <a:r>
              <a:rPr lang="es-AR" b="1" u="sng" dirty="0"/>
              <a:t>expresada con </a:t>
            </a:r>
            <a:r>
              <a:rPr lang="es-AR" b="1" u="sng" dirty="0" err="1"/>
              <a:t>sen</a:t>
            </a:r>
            <a:r>
              <a:rPr lang="es-AR" b="1" u="sng" dirty="0"/>
              <a:t> y </a:t>
            </a:r>
            <a:r>
              <a:rPr lang="es-AR" b="1" u="sng" dirty="0" err="1"/>
              <a:t>cos</a:t>
            </a:r>
            <a:r>
              <a:rPr lang="es-AR" b="1" u="sng" dirty="0"/>
              <a:t>.</a:t>
            </a:r>
          </a:p>
          <a:p>
            <a:r>
              <a:rPr lang="es-AR" b="1" u="sng" dirty="0"/>
              <a:t>Función </a:t>
            </a:r>
            <a:r>
              <a:rPr lang="es-AR" b="1" u="sng" dirty="0" err="1"/>
              <a:t>Senoidal</a:t>
            </a:r>
            <a:r>
              <a:rPr lang="es-AR" b="1" u="sng" dirty="0"/>
              <a:t> </a:t>
            </a:r>
            <a:r>
              <a:rPr lang="es-AR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07" y="875301"/>
            <a:ext cx="4572000" cy="360025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749794" y="4660010"/>
            <a:ext cx="6619805" cy="1348349"/>
            <a:chOff x="1749794" y="4660010"/>
            <a:chExt cx="6619805" cy="1348349"/>
          </a:xfrm>
        </p:grpSpPr>
        <p:sp>
          <p:nvSpPr>
            <p:cNvPr id="12" name="Rectángulo 11"/>
            <p:cNvSpPr/>
            <p:nvPr/>
          </p:nvSpPr>
          <p:spPr>
            <a:xfrm>
              <a:off x="1749794" y="4660010"/>
              <a:ext cx="6619805" cy="13483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065866" y="4730416"/>
              <a:ext cx="5976339" cy="1207539"/>
              <a:chOff x="2065866" y="4730416"/>
              <a:chExt cx="5976339" cy="1207539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2065866" y="4898129"/>
                <a:ext cx="22690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b="1" dirty="0"/>
                  <a:t>Relación entre ambas</a:t>
                </a:r>
              </a:p>
              <a:p>
                <a:r>
                  <a:rPr lang="es-AR" b="1" dirty="0"/>
                  <a:t>(2 a y 2 b) </a:t>
                </a:r>
              </a:p>
            </p:txBody>
          </p:sp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900" y="4730416"/>
                <a:ext cx="3542305" cy="1207539"/>
              </a:xfrm>
              <a:prstGeom prst="rect">
                <a:avLst/>
              </a:prstGeom>
            </p:spPr>
          </p:pic>
        </p:grpSp>
      </p:grp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8484" y="1322586"/>
            <a:ext cx="2720625" cy="15795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527818" y="1322586"/>
            <a:ext cx="255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SEÑALES EXPONENCIALES COMPLEJAS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3463" y="679345"/>
            <a:ext cx="1200162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-1" y="1322586"/>
            <a:ext cx="850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Otra señal básica de t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: EXPONENCIALES COMPLEJAS (cont.4) </a:t>
            </a:r>
          </a:p>
        </p:txBody>
      </p:sp>
      <p:sp>
        <p:nvSpPr>
          <p:cNvPr id="16" name="Nube 15"/>
          <p:cNvSpPr/>
          <p:nvPr/>
        </p:nvSpPr>
        <p:spPr>
          <a:xfrm>
            <a:off x="9527819" y="3070719"/>
            <a:ext cx="2551291" cy="18738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Tener en cuenta: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La parte imaginaria de la ecuación es la que multiplica por j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39241" y="1829240"/>
            <a:ext cx="38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CASOS PARTICULARES:</a:t>
            </a:r>
          </a:p>
          <a:p>
            <a:r>
              <a:rPr lang="es-AR" b="1" u="sng" dirty="0"/>
              <a:t>3) Forma general con c y a complejos</a:t>
            </a:r>
            <a:r>
              <a:rPr lang="es-AR" dirty="0"/>
              <a:t>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38443" y="3266018"/>
            <a:ext cx="762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Reemplazando                               x(t) =|c|  . </a:t>
            </a:r>
            <a:r>
              <a:rPr lang="es-AR" sz="2400" b="1" dirty="0" err="1"/>
              <a:t>e</a:t>
            </a:r>
            <a:r>
              <a:rPr lang="es-AR" sz="2400" b="1" baseline="30000" dirty="0" err="1"/>
              <a:t>j</a:t>
            </a:r>
            <a:r>
              <a:rPr lang="el-GR" sz="2400" b="1" baseline="30000" dirty="0"/>
              <a:t>φ</a:t>
            </a:r>
            <a:r>
              <a:rPr lang="es-AR" sz="2400" b="1" baseline="30000" dirty="0"/>
              <a:t> </a:t>
            </a:r>
            <a:r>
              <a:rPr lang="es-AR" sz="2400" b="1" dirty="0"/>
              <a:t>. e</a:t>
            </a:r>
            <a:r>
              <a:rPr lang="es-AR" sz="2400" b="1" baseline="30000" dirty="0"/>
              <a:t>(</a:t>
            </a:r>
            <a:r>
              <a:rPr lang="es-AR" sz="2400" b="1" baseline="30000" dirty="0" err="1"/>
              <a:t>r+j</a:t>
            </a:r>
            <a:r>
              <a:rPr lang="el-GR" sz="2400" b="1" baseline="30000" dirty="0"/>
              <a:t>ω</a:t>
            </a:r>
            <a:r>
              <a:rPr lang="es-AR" sz="24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ₒ)t</a:t>
            </a:r>
            <a:endParaRPr lang="es-A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69620" y="2582115"/>
                <a:ext cx="8860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dirty="0"/>
                  <a:t>x(t) = c.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p>
                    </m:sSup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AR" sz="2000" b="1" dirty="0"/>
                  <a:t>  siendo:   c = |c|. </a:t>
                </a:r>
                <a:r>
                  <a:rPr lang="es-AR" sz="2000" b="1" dirty="0" err="1"/>
                  <a:t>e</a:t>
                </a:r>
                <a:r>
                  <a:rPr lang="es-AR" sz="2000" b="1" baseline="30000" dirty="0" err="1"/>
                  <a:t>j</a:t>
                </a:r>
                <a:r>
                  <a:rPr lang="el-GR" sz="2000" b="1" baseline="30000" dirty="0"/>
                  <a:t>φ</a:t>
                </a:r>
                <a:r>
                  <a:rPr lang="es-AR" sz="2000" b="1" dirty="0"/>
                  <a:t> (forma polar)     y   a = r + j </a:t>
                </a:r>
                <a:r>
                  <a:rPr lang="el-GR" sz="2000" b="1" dirty="0"/>
                  <a:t>ω</a:t>
                </a:r>
                <a:r>
                  <a:rPr lang="es-A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ₒ </a:t>
                </a:r>
                <a:r>
                  <a:rPr lang="es-AR" sz="2000" b="1" dirty="0"/>
                  <a:t>(forma rectangular)</a:t>
                </a:r>
                <a:r>
                  <a:rPr lang="es-AR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AR" sz="2000" b="1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0" y="2582115"/>
                <a:ext cx="886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688" t="-12308" r="-688" b="-2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/>
          <p:cNvSpPr txBox="1"/>
          <p:nvPr/>
        </p:nvSpPr>
        <p:spPr>
          <a:xfrm>
            <a:off x="838443" y="3949921"/>
            <a:ext cx="719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Acomodando términos              x(t) =|c|  . </a:t>
            </a:r>
            <a:r>
              <a:rPr lang="es-AR" sz="2400" b="1" dirty="0" err="1"/>
              <a:t>e</a:t>
            </a:r>
            <a:r>
              <a:rPr lang="es-AR" sz="2400" b="1" baseline="30000" dirty="0" err="1"/>
              <a:t>rt</a:t>
            </a:r>
            <a:r>
              <a:rPr lang="es-AR" sz="2400" b="1" baseline="30000" dirty="0"/>
              <a:t> </a:t>
            </a:r>
            <a:r>
              <a:rPr lang="es-AR" sz="2400" b="1" dirty="0"/>
              <a:t>. </a:t>
            </a:r>
            <a:r>
              <a:rPr lang="es-AR" sz="2400" b="1" dirty="0" err="1"/>
              <a:t>e</a:t>
            </a:r>
            <a:r>
              <a:rPr lang="es-AR" sz="2400" b="1" baseline="30000" dirty="0" err="1"/>
              <a:t>j</a:t>
            </a:r>
            <a:r>
              <a:rPr lang="es-AR" sz="2400" b="1" baseline="30000" dirty="0"/>
              <a:t>(</a:t>
            </a:r>
            <a:r>
              <a:rPr lang="el-GR" sz="2400" b="1" baseline="30000" dirty="0"/>
              <a:t>ω</a:t>
            </a:r>
            <a:r>
              <a:rPr lang="es-AR" sz="24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ₒt+</a:t>
            </a:r>
            <a:r>
              <a:rPr lang="az-Cyrl-AZ" sz="2400" b="1" baseline="30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ф</a:t>
            </a:r>
            <a:r>
              <a:rPr lang="es-AR" sz="2400" b="1" baseline="30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es-AR" sz="2400" b="1" dirty="0"/>
          </a:p>
        </p:txBody>
      </p:sp>
      <p:grpSp>
        <p:nvGrpSpPr>
          <p:cNvPr id="20" name="Grupo 19"/>
          <p:cNvGrpSpPr/>
          <p:nvPr/>
        </p:nvGrpSpPr>
        <p:grpSpPr>
          <a:xfrm>
            <a:off x="256332" y="4411586"/>
            <a:ext cx="8790939" cy="1341882"/>
            <a:chOff x="210153" y="4392836"/>
            <a:chExt cx="8790939" cy="1341882"/>
          </a:xfrm>
        </p:grpSpPr>
        <p:sp>
          <p:nvSpPr>
            <p:cNvPr id="19" name="Rectángulo redondeado 18"/>
            <p:cNvSpPr/>
            <p:nvPr/>
          </p:nvSpPr>
          <p:spPr>
            <a:xfrm flipH="1">
              <a:off x="210153" y="4392836"/>
              <a:ext cx="8790939" cy="1341882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/>
                <p:cNvSpPr/>
                <p:nvPr/>
              </p:nvSpPr>
              <p:spPr>
                <a:xfrm>
                  <a:off x="210153" y="4575201"/>
                  <a:ext cx="873568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AR" sz="2400" b="1" dirty="0"/>
                    <a:t>Expresado por EULER  </a:t>
                  </a:r>
                </a:p>
                <a:p>
                  <a:r>
                    <a:rPr lang="es-AR" sz="2400" b="1" dirty="0"/>
                    <a:t> x(t) =|c|  . </a:t>
                  </a:r>
                  <a:r>
                    <a:rPr lang="es-AR" sz="2400" b="1" dirty="0" err="1"/>
                    <a:t>e</a:t>
                  </a:r>
                  <a:r>
                    <a:rPr lang="es-AR" sz="2400" b="1" baseline="30000" dirty="0" err="1"/>
                    <a:t>rt</a:t>
                  </a:r>
                  <a:r>
                    <a:rPr lang="es-AR" sz="2400" b="1" baseline="30000" dirty="0"/>
                    <a:t> </a:t>
                  </a:r>
                  <a:r>
                    <a:rPr lang="es-AR" sz="2400" b="1" dirty="0"/>
                    <a:t>.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s-A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ₒ </m:t>
                              </m:r>
                              <m:r>
                                <a:rPr lang="es-A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s-A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+ф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s-AR" sz="2400" b="1" dirty="0"/>
                    <a:t> + j |c|  . e</a:t>
                  </a:r>
                  <a:r>
                    <a:rPr lang="es-AR" sz="2400" b="1" baseline="30000" dirty="0"/>
                    <a:t>rt</a:t>
                  </a:r>
                  <a:r>
                    <a:rPr lang="es-AR" sz="2400" b="1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400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A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 </m:t>
                          </m:r>
                          <m:r>
                            <a:rPr lang="es-A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s-A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+ф</m:t>
                          </m:r>
                        </m:e>
                      </m:func>
                    </m:oMath>
                  </a14:m>
                  <a:r>
                    <a:rPr lang="es-AR" sz="2400" b="1" dirty="0"/>
                    <a:t>)</a:t>
                  </a:r>
                </a:p>
              </p:txBody>
            </p:sp>
          </mc:Choice>
          <mc:Fallback xmlns="">
            <p:sp>
              <p:nvSpPr>
                <p:cNvPr id="15" name="Rectángu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53" y="4575201"/>
                  <a:ext cx="8735681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047" t="-5882" b="-1617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352068" y="1475503"/>
            <a:ext cx="2720625" cy="15795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600744" y="1475503"/>
            <a:ext cx="2551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r>
              <a:rPr lang="es-AR" b="1" dirty="0"/>
              <a:t>SEÑALES EXPONENCIALES COMPLEJAS DE TIEMPO CONTINUO</a:t>
            </a:r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9765" y="760979"/>
            <a:ext cx="1200162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-1" y="1322586"/>
            <a:ext cx="850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Otra señal básica de t </a:t>
            </a:r>
            <a:r>
              <a:rPr lang="es-AR" sz="2000" b="1" u="sng" dirty="0" err="1"/>
              <a:t>contínuo</a:t>
            </a:r>
            <a:r>
              <a:rPr lang="es-AR" sz="2000" b="1" u="sng" dirty="0"/>
              <a:t>: EXPONENCIALES COMPLEJAS (cont.5) </a:t>
            </a:r>
          </a:p>
        </p:txBody>
      </p:sp>
      <p:sp>
        <p:nvSpPr>
          <p:cNvPr id="16" name="Nube 15"/>
          <p:cNvSpPr/>
          <p:nvPr/>
        </p:nvSpPr>
        <p:spPr>
          <a:xfrm>
            <a:off x="9403642" y="3197632"/>
            <a:ext cx="2799646" cy="18738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</a:rPr>
              <a:t>Tener en cuenta: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-La parte imaginaria de la ecuación es la que multiplica por j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-r es un número real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39241" y="1829240"/>
            <a:ext cx="38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CASOS PARTICULARES:</a:t>
            </a:r>
          </a:p>
          <a:p>
            <a:r>
              <a:rPr lang="es-AR" b="1" u="sng" dirty="0"/>
              <a:t>3) Forma general con c y a complejos</a:t>
            </a:r>
            <a:r>
              <a:rPr lang="es-AR" dirty="0"/>
              <a:t>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39241" y="3561514"/>
            <a:ext cx="488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Vemos que, tanto la parte real como la parte imaginaria, son funciones </a:t>
            </a:r>
            <a:r>
              <a:rPr lang="es-AR" dirty="0" err="1"/>
              <a:t>senoidales</a:t>
            </a:r>
            <a:r>
              <a:rPr lang="es-AR" dirty="0"/>
              <a:t>, multiplicadas por exponenciales que pueden ser crecientes para r&gt;0 y decrecientes para r&lt;0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85299" y="2619022"/>
                <a:ext cx="54011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/>
                  <a:t>En la expresión obtenida  </a:t>
                </a:r>
              </a:p>
              <a:p>
                <a:r>
                  <a:rPr lang="es-AR" b="1" dirty="0"/>
                  <a:t> x(t) =|c|  . </a:t>
                </a:r>
                <a:r>
                  <a:rPr lang="es-AR" b="1" dirty="0" err="1"/>
                  <a:t>e</a:t>
                </a:r>
                <a:r>
                  <a:rPr lang="es-AR" b="1" baseline="30000" dirty="0" err="1"/>
                  <a:t>rt</a:t>
                </a:r>
                <a:r>
                  <a:rPr lang="es-AR" b="1" baseline="30000" dirty="0"/>
                  <a:t> </a:t>
                </a:r>
                <a:r>
                  <a:rPr lang="es-AR" b="1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ₒ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+ф</m:t>
                            </m:r>
                          </m:e>
                        </m:d>
                      </m:e>
                    </m:func>
                  </m:oMath>
                </a14:m>
                <a:r>
                  <a:rPr lang="es-AR" b="1" dirty="0"/>
                  <a:t> + j |c|  . e</a:t>
                </a:r>
                <a:r>
                  <a:rPr lang="es-AR" b="1" baseline="30000" dirty="0"/>
                  <a:t>rt</a:t>
                </a:r>
                <a:r>
                  <a:rPr lang="es-AR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b="0" i="0" smtClean="0">
                            <a:latin typeface="Cambria Math" panose="02040503050406030204" pitchFamily="18" charset="0"/>
                          </a:rPr>
                          <m:t>sen</m:t>
                        </m:r>
                      </m:fName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 </m:t>
                        </m:r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s-A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+ф</m:t>
                        </m:r>
                      </m:e>
                    </m:func>
                  </m:oMath>
                </a14:m>
                <a:r>
                  <a:rPr lang="es-AR" b="1" dirty="0"/>
                  <a:t>)</a:t>
                </a: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9" y="2619022"/>
                <a:ext cx="5401101" cy="646331"/>
              </a:xfrm>
              <a:prstGeom prst="rect">
                <a:avLst/>
              </a:prstGeom>
              <a:blipFill>
                <a:blip r:embed="rId2"/>
                <a:stretch>
                  <a:fillRect l="-1016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12" y="1771844"/>
            <a:ext cx="3830805" cy="4014558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9480344" y="1221895"/>
            <a:ext cx="2404535" cy="17384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9750170" y="1277160"/>
            <a:ext cx="1971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Tema :</a:t>
            </a:r>
          </a:p>
          <a:p>
            <a:endParaRPr lang="es-AR" b="1" dirty="0"/>
          </a:p>
          <a:p>
            <a:r>
              <a:rPr lang="es-AR" b="1" dirty="0"/>
              <a:t>Funciones e   como funciones características de los SLIT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7672" y="671743"/>
            <a:ext cx="1174616" cy="64324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rgbClr val="FF0000"/>
                </a:solidFill>
              </a:rPr>
              <a:t/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sz="31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79465" y="4944533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Córdoba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Matemática Superior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927672" y="1783362"/>
            <a:ext cx="35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/>
              <a:t>st</a:t>
            </a:r>
          </a:p>
        </p:txBody>
      </p:sp>
      <p:sp>
        <p:nvSpPr>
          <p:cNvPr id="9" name="CuadroTexto 8"/>
          <p:cNvSpPr txBox="1"/>
          <p:nvPr/>
        </p:nvSpPr>
        <p:spPr>
          <a:xfrm flipH="1">
            <a:off x="373096" y="1659579"/>
            <a:ext cx="75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/>
              <a:t>Funciones       como funciones características de los SLIT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822504" y="1491311"/>
            <a:ext cx="706207" cy="622405"/>
            <a:chOff x="4588282" y="4218001"/>
            <a:chExt cx="706207" cy="715049"/>
          </a:xfrm>
        </p:grpSpPr>
        <p:sp>
          <p:nvSpPr>
            <p:cNvPr id="10" name="CuadroTexto 9"/>
            <p:cNvSpPr txBox="1"/>
            <p:nvPr/>
          </p:nvSpPr>
          <p:spPr>
            <a:xfrm>
              <a:off x="4588282" y="4402667"/>
              <a:ext cx="706207" cy="53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757681" y="4218001"/>
              <a:ext cx="367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i="1" dirty="0" err="1"/>
                <a:t>st</a:t>
              </a:r>
              <a:endParaRPr lang="es-AR" dirty="0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42060" y="2431322"/>
            <a:ext cx="8100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Las series y transformadas de Fourier son excelentes herramientas para analizar fenómenos físicos (vibraciones, difusión de calor, </a:t>
            </a:r>
            <a:r>
              <a:rPr lang="es-AR" dirty="0" err="1"/>
              <a:t>etc</a:t>
            </a:r>
            <a:r>
              <a:rPr lang="es-AR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Analizamos con estas herramientas, respuestas de SLIT a entradas de tipo senoidal o combinación de senoidales de diferentes períodos.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/>
              <a:t>Los estudios de Fourier se orientaron a fenómenos de tiempo </a:t>
            </a:r>
            <a:r>
              <a:rPr lang="es-AR" dirty="0" err="1"/>
              <a:t>contínuo</a:t>
            </a:r>
            <a:r>
              <a:rPr lang="es-AR" dirty="0"/>
              <a:t>, pero también se utilizan para SLIT de tiempo discreto.</a:t>
            </a:r>
          </a:p>
        </p:txBody>
      </p:sp>
      <p:sp>
        <p:nvSpPr>
          <p:cNvPr id="16" name="Nube 15"/>
          <p:cNvSpPr/>
          <p:nvPr/>
        </p:nvSpPr>
        <p:spPr>
          <a:xfrm>
            <a:off x="9480344" y="3188915"/>
            <a:ext cx="2314224" cy="18965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Recordar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SLIT: Sistema Lineal Invariante en el Tiempo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5036</TotalTime>
  <Words>1900</Words>
  <Application>Microsoft Office PowerPoint</Application>
  <PresentationFormat>Panorámica</PresentationFormat>
  <Paragraphs>355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1" baseType="lpstr">
      <vt:lpstr>Adobe Heiti Std R</vt:lpstr>
      <vt:lpstr>Arial</vt:lpstr>
      <vt:lpstr>Arial Black</vt:lpstr>
      <vt:lpstr>Arial Narrow</vt:lpstr>
      <vt:lpstr>Calibri</vt:lpstr>
      <vt:lpstr>Cambria Math</vt:lpstr>
      <vt:lpstr>Corbel</vt:lpstr>
      <vt:lpstr>Poppins Light</vt:lpstr>
      <vt:lpstr>Symbol</vt:lpstr>
      <vt:lpstr>Wingdings</vt:lpstr>
      <vt:lpstr>Wingdings 2</vt:lpstr>
      <vt:lpstr>Marco</vt:lpstr>
      <vt:lpstr>Resumen clase 4 Repaso números complejos Señales exponenciales complejas Serie de Fourier</vt:lpstr>
      <vt:lpstr>REPASO NUMEROS COMPLEJOS</vt:lpstr>
      <vt:lpstr>clase 4</vt:lpstr>
      <vt:lpstr>clase 4</vt:lpstr>
      <vt:lpstr>clase 4</vt:lpstr>
      <vt:lpstr>clase 4</vt:lpstr>
      <vt:lpstr>clase 4</vt:lpstr>
      <vt:lpstr>clase 4</vt:lpstr>
      <vt:lpstr> clase 4</vt:lpstr>
      <vt:lpstr> clase 4</vt:lpstr>
      <vt:lpstr> clase 4</vt:lpstr>
      <vt:lpstr> clase 4</vt:lpstr>
      <vt:lpstr>clase 4</vt:lpstr>
      <vt:lpstr>clase 4</vt:lpstr>
      <vt:lpstr>clase 4</vt:lpstr>
      <vt:lpstr>clase 4</vt:lpstr>
      <vt:lpstr>clase 4</vt:lpstr>
      <vt:lpstr>clase 4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clase 4 SERIE DE FOURIER</dc:title>
  <dc:creator>Mariana Salomon</dc:creator>
  <cp:lastModifiedBy>Mariana Salomon</cp:lastModifiedBy>
  <cp:revision>149</cp:revision>
  <dcterms:created xsi:type="dcterms:W3CDTF">2020-04-01T10:07:43Z</dcterms:created>
  <dcterms:modified xsi:type="dcterms:W3CDTF">2020-04-07T18:51:12Z</dcterms:modified>
</cp:coreProperties>
</file>