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5" r:id="rId1"/>
    <p:sldMasterId id="2147483917" r:id="rId2"/>
  </p:sldMasterIdLst>
  <p:notesMasterIdLst>
    <p:notesMasterId r:id="rId13"/>
  </p:notesMasterIdLst>
  <p:sldIdLst>
    <p:sldId id="256" r:id="rId3"/>
    <p:sldId id="26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a Salomon" initials="MS" lastIdx="2" clrIdx="0">
    <p:extLst>
      <p:ext uri="{19B8F6BF-5375-455C-9EA6-DF929625EA0E}">
        <p15:presenceInfo xmlns:p15="http://schemas.microsoft.com/office/powerpoint/2012/main" userId="97fb78073c20d336" providerId="Windows Live"/>
      </p:ext>
    </p:extLst>
  </p:cmAuthor>
  <p:cmAuthor id="2" name="Cuenta Microsoft" initials="CM" lastIdx="1" clrIdx="1">
    <p:extLst>
      <p:ext uri="{19B8F6BF-5375-455C-9EA6-DF929625EA0E}">
        <p15:presenceInfo xmlns:p15="http://schemas.microsoft.com/office/powerpoint/2012/main" userId="d3178786ffea0c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58B9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86BF7-AF3B-47E9-A23A-F1D364546A21}" type="datetimeFigureOut">
              <a:rPr lang="es-AR" smtClean="0"/>
              <a:t>19/04/2020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A59CB-D492-4029-9909-53434199DAB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3620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429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770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472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910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84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347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0817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776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A59CB-D492-4029-9909-53434199DAB4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685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6927-3091-499F-92A3-750048463DC0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9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55D8-F346-4D8F-A52E-8C0E4CF66974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B905-821C-4974-A126-778648F2E8FE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77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6927-3091-499F-92A3-750048463DC0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92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E1C1-8443-43F0-96AB-81EFF401F214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8BE2-15CF-485B-895C-950A361D1CD0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93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3D12-D574-4CA3-8148-0042ECB452FA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39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E2B-9E1B-4BE8-92E2-43ED137D5CC3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8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9AB5-C16E-40F4-A816-645C3A8A0AC8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51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B92-7572-403B-BB1C-72EEB5FCE9EC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7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EE1C-C177-492E-A0DE-BAA2FEDC9471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8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BE1C1-8443-43F0-96AB-81EFF401F214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34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6B9C-F81E-4155-B646-71D679B471C8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988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55D8-F346-4D8F-A52E-8C0E4CF66974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4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B905-821C-4974-A126-778648F2E8FE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8BE2-15CF-485B-895C-950A361D1CD0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6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3D12-D574-4CA3-8148-0042ECB452FA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7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5E2B-9E1B-4BE8-92E2-43ED137D5CC3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3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B9AB5-C16E-40F4-A816-645C3A8A0AC8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B92-7572-403B-BB1C-72EEB5FCE9EC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3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EE1C-C177-492E-A0DE-BAA2FEDC9471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96B9C-F81E-4155-B646-71D679B471C8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4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783C7BC-FCCB-4B72-9AFB-AD4865F8AF06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1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783C7BC-FCCB-4B72-9AFB-AD4865F8AF06}" type="datetime1">
              <a:rPr lang="en-US" smtClean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7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6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727" y="913218"/>
            <a:ext cx="8728091" cy="2036294"/>
          </a:xfrm>
        </p:spPr>
        <p:txBody>
          <a:bodyPr>
            <a:normAutofit fontScale="90000"/>
          </a:bodyPr>
          <a:lstStyle/>
          <a:p>
            <a:r>
              <a:rPr lang="es-AR" sz="4800" u="sng" dirty="0" smtClean="0">
                <a:solidFill>
                  <a:srgbClr val="FF0000"/>
                </a:solidFill>
              </a:rPr>
              <a:t>Notas de </a:t>
            </a:r>
            <a:r>
              <a:rPr lang="es-AR" sz="4800" u="sng" dirty="0">
                <a:solidFill>
                  <a:srgbClr val="FF0000"/>
                </a:solidFill>
              </a:rPr>
              <a:t>clase </a:t>
            </a:r>
            <a:r>
              <a:rPr lang="es-AR" sz="4800" u="sng" dirty="0" smtClean="0">
                <a:solidFill>
                  <a:srgbClr val="FF0000"/>
                </a:solidFill>
              </a:rPr>
              <a:t>5</a:t>
            </a:r>
            <a:r>
              <a:rPr lang="es-AR" sz="4800" u="sng" dirty="0">
                <a:solidFill>
                  <a:srgbClr val="FF0000"/>
                </a:solidFill>
              </a:rPr>
              <a:t/>
            </a:r>
            <a:br>
              <a:rPr lang="es-AR" sz="4800" u="sng" dirty="0">
                <a:solidFill>
                  <a:srgbClr val="FF0000"/>
                </a:solidFill>
              </a:rPr>
            </a:br>
            <a:r>
              <a:rPr lang="es-AR" sz="4800" dirty="0" smtClean="0">
                <a:solidFill>
                  <a:srgbClr val="FF0000"/>
                </a:solidFill>
              </a:rPr>
              <a:t>LA TRANSFORMADA DE FOURIER</a:t>
            </a:r>
            <a:br>
              <a:rPr lang="es-AR" sz="4800" dirty="0" smtClean="0">
                <a:solidFill>
                  <a:srgbClr val="FF0000"/>
                </a:solidFill>
              </a:rPr>
            </a:br>
            <a:r>
              <a:rPr lang="es-AR" sz="4800" dirty="0" smtClean="0">
                <a:solidFill>
                  <a:srgbClr val="FF0000"/>
                </a:solidFill>
              </a:rPr>
              <a:t>DE TIEMPO CONTINUO</a:t>
            </a:r>
            <a:endParaRPr lang="es-AR" sz="48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2727" y="4609669"/>
            <a:ext cx="6937490" cy="125329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dirty="0">
                <a:solidFill>
                  <a:srgbClr val="1D617A"/>
                </a:solidFill>
                <a:latin typeface="Arial Black" panose="020B0A04020102020204" pitchFamily="34" charset="0"/>
              </a:rPr>
              <a:t>U.T.N.</a:t>
            </a:r>
            <a:r>
              <a:rPr lang="en-US" sz="2400" dirty="0">
                <a:solidFill>
                  <a:srgbClr val="1D617A"/>
                </a:solidFill>
                <a:latin typeface="Arial Black" panose="020B0A04020102020204" pitchFamily="34" charset="0"/>
              </a:rPr>
              <a:t>. </a:t>
            </a:r>
            <a:r>
              <a:rPr lang="en-US" sz="11200" dirty="0">
                <a:solidFill>
                  <a:srgbClr val="1D617A"/>
                </a:solidFill>
                <a:latin typeface="Arial Black" panose="020B0A04020102020204" pitchFamily="34" charset="0"/>
              </a:rPr>
              <a:t>– Facultad Regional Córdoba</a:t>
            </a:r>
          </a:p>
          <a:p>
            <a:pPr>
              <a:lnSpc>
                <a:spcPct val="120000"/>
              </a:lnSpc>
            </a:pPr>
            <a:r>
              <a:rPr lang="en-US" sz="11200" dirty="0" err="1">
                <a:solidFill>
                  <a:srgbClr val="1D617A"/>
                </a:solidFill>
                <a:latin typeface="Arial Black" panose="020B0A04020102020204" pitchFamily="34" charset="0"/>
              </a:rPr>
              <a:t>Matemática</a:t>
            </a:r>
            <a:r>
              <a:rPr lang="en-US" sz="11200" dirty="0">
                <a:solidFill>
                  <a:srgbClr val="1D617A"/>
                </a:solidFill>
                <a:latin typeface="Arial Black" panose="020B0A04020102020204" pitchFamily="34" charset="0"/>
              </a:rPr>
              <a:t> Superior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9319434" y="754817"/>
            <a:ext cx="284562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Temas a desarrollar</a:t>
            </a:r>
          </a:p>
          <a:p>
            <a:endParaRPr lang="es-A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sz="1600" dirty="0" smtClean="0"/>
              <a:t>Representación de señales no periódicas: La Transformada de Fourier de tiempo </a:t>
            </a:r>
            <a:r>
              <a:rPr lang="es-AR" sz="1600" dirty="0" err="1" smtClean="0"/>
              <a:t>contínuo</a:t>
            </a:r>
            <a:endParaRPr lang="es-A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sz="1600" dirty="0" smtClean="0"/>
              <a:t>Par de Fourier (</a:t>
            </a:r>
            <a:r>
              <a:rPr lang="es-AR" sz="1600" dirty="0" err="1" smtClean="0"/>
              <a:t>antitransformada</a:t>
            </a:r>
            <a:r>
              <a:rPr lang="es-AR" sz="1600" dirty="0" smtClean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sz="1600" dirty="0" smtClean="0"/>
              <a:t>Convergencia de la Transformada de Fourier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sz="16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sz="1600" dirty="0" smtClean="0"/>
              <a:t>Coeficientes de la Serie de Fourier como muestras de la Transformada de Fourier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sz="1600" dirty="0" smtClean="0"/>
              <a:t>Transformada de Fourier de señales periódicas</a:t>
            </a:r>
            <a:endParaRPr lang="es-AR" sz="16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dirty="0" smtClean="0"/>
              <a:t>Tablas</a:t>
            </a:r>
            <a:endParaRPr lang="es-AR" dirty="0"/>
          </a:p>
          <a:p>
            <a:endParaRPr lang="es-AR" dirty="0"/>
          </a:p>
        </p:txBody>
      </p:sp>
      <p:sp>
        <p:nvSpPr>
          <p:cNvPr id="5" name="Pergamino vertical 4"/>
          <p:cNvSpPr/>
          <p:nvPr/>
        </p:nvSpPr>
        <p:spPr>
          <a:xfrm rot="1245225">
            <a:off x="6447369" y="2838500"/>
            <a:ext cx="1957588" cy="1472092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 rot="1210816">
            <a:off x="6661225" y="3381623"/>
            <a:ext cx="152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Ver en modo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45391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096000" y="4423801"/>
            <a:ext cx="2560992" cy="3032975"/>
            <a:chOff x="0" y="0"/>
            <a:chExt cx="5121985" cy="6065950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900397" y="1276790"/>
              <a:ext cx="4278603" cy="1610992"/>
              <a:chOff x="0" y="0"/>
              <a:chExt cx="1079350" cy="4064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2700000">
              <a:off x="-105377" y="3061412"/>
              <a:ext cx="4608838" cy="1610992"/>
              <a:chOff x="0" y="0"/>
              <a:chExt cx="1162657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0742228" y="-288297"/>
            <a:ext cx="2080394" cy="2589544"/>
            <a:chOff x="0" y="0"/>
            <a:chExt cx="4160788" cy="5179088"/>
          </a:xfrm>
        </p:grpSpPr>
        <p:grpSp>
          <p:nvGrpSpPr>
            <p:cNvPr id="9" name="Group 9"/>
            <p:cNvGrpSpPr/>
            <p:nvPr/>
          </p:nvGrpSpPr>
          <p:grpSpPr>
            <a:xfrm rot="-2700000">
              <a:off x="24979" y="2346691"/>
              <a:ext cx="3920329" cy="1694505"/>
              <a:chOff x="0" y="0"/>
              <a:chExt cx="940228" cy="4064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1D617A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480843" y="1027974"/>
              <a:ext cx="3609436" cy="1694505"/>
              <a:chOff x="0" y="0"/>
              <a:chExt cx="865665" cy="406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61C2A2"/>
              </a:solidFill>
            </p:spPr>
          </p:sp>
        </p:grpSp>
      </p:grpSp>
      <p:grpSp>
        <p:nvGrpSpPr>
          <p:cNvPr id="13" name="Group 13"/>
          <p:cNvGrpSpPr/>
          <p:nvPr/>
        </p:nvGrpSpPr>
        <p:grpSpPr>
          <a:xfrm>
            <a:off x="-2355708" y="-1754690"/>
            <a:ext cx="7272408" cy="8612690"/>
            <a:chOff x="0" y="0"/>
            <a:chExt cx="14544816" cy="17225380"/>
          </a:xfrm>
        </p:grpSpPr>
        <p:grpSp>
          <p:nvGrpSpPr>
            <p:cNvPr id="14" name="Group 14"/>
            <p:cNvGrpSpPr/>
            <p:nvPr/>
          </p:nvGrpSpPr>
          <p:grpSpPr>
            <a:xfrm rot="-2700000">
              <a:off x="2556842" y="3625680"/>
              <a:ext cx="12149878" cy="4574709"/>
              <a:chOff x="0" y="0"/>
              <a:chExt cx="1079350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61C2A2">
                  <a:alpha val="14901"/>
                </a:srgbClr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2700000">
              <a:off x="-299237" y="8693441"/>
              <a:ext cx="13087643" cy="4574709"/>
              <a:chOff x="0" y="0"/>
              <a:chExt cx="1162657" cy="4064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1D617A">
                  <a:alpha val="14901"/>
                </a:srgbClr>
              </a:solidFill>
            </p:spPr>
          </p:sp>
        </p:grpSp>
      </p:grpSp>
      <p:sp>
        <p:nvSpPr>
          <p:cNvPr id="20" name="TextBox 20"/>
          <p:cNvSpPr txBox="1"/>
          <p:nvPr/>
        </p:nvSpPr>
        <p:spPr>
          <a:xfrm>
            <a:off x="3708400" y="2161826"/>
            <a:ext cx="6802935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00"/>
              </a:lnSpc>
            </a:pPr>
            <a:r>
              <a:rPr lang="en-US" sz="4800" b="1" dirty="0">
                <a:solidFill>
                  <a:srgbClr val="1D617A"/>
                </a:solidFill>
                <a:latin typeface="Poppins Light"/>
              </a:rPr>
              <a:t>¡MUCHAS GRACIAS!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="" xmlns:a16="http://schemas.microsoft.com/office/drawing/2014/main" id="{C1558A13-3271-4D67-8405-1E4548E155CC}"/>
              </a:ext>
            </a:extLst>
          </p:cNvPr>
          <p:cNvSpPr txBox="1"/>
          <p:nvPr/>
        </p:nvSpPr>
        <p:spPr>
          <a:xfrm>
            <a:off x="4673600" y="2790688"/>
            <a:ext cx="6695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b="1" dirty="0">
              <a:solidFill>
                <a:srgbClr val="1D617A"/>
              </a:solidFill>
              <a:latin typeface="Poppins Light"/>
            </a:endParaRPr>
          </a:p>
          <a:p>
            <a:endParaRPr lang="es-AR" sz="2400" b="1" dirty="0">
              <a:solidFill>
                <a:srgbClr val="1D617A"/>
              </a:solidFill>
              <a:latin typeface="Poppins Light"/>
            </a:endParaRPr>
          </a:p>
          <a:p>
            <a:r>
              <a:rPr lang="es-AR" sz="2400" b="1" dirty="0" err="1">
                <a:solidFill>
                  <a:srgbClr val="1D617A"/>
                </a:solidFill>
                <a:latin typeface="Poppins Light"/>
              </a:rPr>
              <a:t>Ingresá</a:t>
            </a:r>
            <a:r>
              <a:rPr lang="es-AR" sz="2400" b="1" dirty="0">
                <a:solidFill>
                  <a:srgbClr val="1D617A"/>
                </a:solidFill>
                <a:latin typeface="Poppins Light"/>
              </a:rPr>
              <a:t> al foro, </a:t>
            </a:r>
            <a:r>
              <a:rPr lang="es-AR" sz="2400" b="1" dirty="0" err="1">
                <a:solidFill>
                  <a:srgbClr val="1D617A"/>
                </a:solidFill>
                <a:latin typeface="Poppins Light"/>
              </a:rPr>
              <a:t>realizá</a:t>
            </a:r>
            <a:r>
              <a:rPr lang="es-AR" sz="2400" b="1">
                <a:solidFill>
                  <a:srgbClr val="1D617A"/>
                </a:solidFill>
                <a:latin typeface="Poppins Light"/>
              </a:rPr>
              <a:t> tus </a:t>
            </a:r>
            <a:r>
              <a:rPr lang="es-AR" sz="2400" b="1" dirty="0">
                <a:solidFill>
                  <a:srgbClr val="1D617A"/>
                </a:solidFill>
                <a:latin typeface="Poppins Light"/>
              </a:rPr>
              <a:t>preguntas, estaremos respondiendo todos los profesores.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D9D9D656-87FA-4C12-9F88-DDCB559B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9228" y1="16517" x2="49228" y2="16517"/>
                        <a14:foregroundMark x1="61235" y1="5925" x2="61235" y2="5925"/>
                        <a14:foregroundMark x1="64494" y1="87253" x2="64494" y2="87253"/>
                        <a14:foregroundMark x1="30189" y1="68761" x2="30189" y2="68761"/>
                        <a14:foregroundMark x1="28302" y1="68223" x2="28302" y2="68223"/>
                        <a14:foregroundMark x1="26415" y1="67325" x2="26415" y2="673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420" y="2790688"/>
            <a:ext cx="3283381" cy="3136952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E3FB6C48-E0CB-4031-8C0C-2D5B168E4929}"/>
              </a:ext>
            </a:extLst>
          </p:cNvPr>
          <p:cNvGrpSpPr/>
          <p:nvPr/>
        </p:nvGrpSpPr>
        <p:grpSpPr>
          <a:xfrm>
            <a:off x="9364431" y="803305"/>
            <a:ext cx="2763014" cy="1263093"/>
            <a:chOff x="9358486" y="1087245"/>
            <a:chExt cx="2763014" cy="1539958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TRANSFORMADA</a:t>
              </a:r>
            </a:p>
            <a:p>
              <a:r>
                <a:rPr lang="es-AR" b="1" dirty="0" smtClean="0"/>
                <a:t> DE FOURIER </a:t>
              </a:r>
            </a:p>
            <a:p>
              <a:r>
                <a:rPr lang="es-AR" b="1" dirty="0" smtClean="0"/>
                <a:t>de tiempo </a:t>
              </a:r>
              <a:r>
                <a:rPr lang="es-AR" b="1" dirty="0" err="1" smtClean="0"/>
                <a:t>contínuo</a:t>
              </a:r>
              <a:endParaRPr lang="es-AR" dirty="0"/>
            </a:p>
            <a:p>
              <a:endParaRPr lang="es-A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5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28914" y="5089697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 flipH="1">
            <a:off x="0" y="927021"/>
            <a:ext cx="8724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u="sng" dirty="0" smtClean="0"/>
              <a:t>REPRESENTACION DE SEÑALES NO PERIODICAS: </a:t>
            </a:r>
          </a:p>
          <a:p>
            <a:pPr>
              <a:lnSpc>
                <a:spcPct val="150000"/>
              </a:lnSpc>
            </a:pPr>
            <a:r>
              <a:rPr lang="es-AR" sz="2000" b="1" u="sng" dirty="0" smtClean="0"/>
              <a:t>LA TRANSFORMADA DE FOURIER DE TIEMPO CONTINUO </a:t>
            </a:r>
            <a:endParaRPr lang="es-AR" sz="2000" b="1" u="sng" dirty="0"/>
          </a:p>
        </p:txBody>
      </p:sp>
      <p:sp>
        <p:nvSpPr>
          <p:cNvPr id="16" name="Nube 15"/>
          <p:cNvSpPr/>
          <p:nvPr/>
        </p:nvSpPr>
        <p:spPr>
          <a:xfrm>
            <a:off x="9459769" y="2767970"/>
            <a:ext cx="2601703" cy="1282221"/>
          </a:xfrm>
          <a:prstGeom prst="cloud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Recordar….</a:t>
            </a:r>
          </a:p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T</a:t>
            </a:r>
            <a:r>
              <a:rPr lang="es-AR" sz="16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ₒ es el período fundamental</a:t>
            </a:r>
            <a:endParaRPr lang="es-AR" sz="1600" b="1" dirty="0" smtClean="0">
              <a:solidFill>
                <a:schemeClr val="tx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2389" y="1910388"/>
            <a:ext cx="889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estudio de las </a:t>
            </a:r>
            <a:r>
              <a:rPr lang="es-AR" b="1" i="1" dirty="0" smtClean="0"/>
              <a:t>series de Fourier </a:t>
            </a:r>
            <a:r>
              <a:rPr lang="es-AR" dirty="0" smtClean="0"/>
              <a:t>se hizo para señales </a:t>
            </a:r>
            <a:r>
              <a:rPr lang="es-AR" b="1" i="1" dirty="0" smtClean="0"/>
              <a:t>periódicas</a:t>
            </a:r>
            <a:r>
              <a:rPr lang="es-AR" dirty="0" smtClean="0"/>
              <a:t>. </a:t>
            </a:r>
          </a:p>
          <a:p>
            <a:r>
              <a:rPr lang="es-AR" dirty="0" smtClean="0"/>
              <a:t>Veamos cómo resolver en el caso de las no periódicas </a:t>
            </a:r>
            <a:endParaRPr lang="es-AR" dirty="0"/>
          </a:p>
        </p:txBody>
      </p:sp>
      <p:grpSp>
        <p:nvGrpSpPr>
          <p:cNvPr id="34" name="Grupo 33"/>
          <p:cNvGrpSpPr/>
          <p:nvPr/>
        </p:nvGrpSpPr>
        <p:grpSpPr>
          <a:xfrm>
            <a:off x="183726" y="2713837"/>
            <a:ext cx="5492914" cy="1189390"/>
            <a:chOff x="96518" y="2733177"/>
            <a:chExt cx="5492914" cy="1189390"/>
          </a:xfrm>
        </p:grpSpPr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504" y="2733177"/>
              <a:ext cx="3576928" cy="1189390"/>
            </a:xfrm>
            <a:prstGeom prst="rect">
              <a:avLst/>
            </a:prstGeom>
          </p:spPr>
        </p:pic>
        <p:grpSp>
          <p:nvGrpSpPr>
            <p:cNvPr id="25" name="Grupo 24"/>
            <p:cNvGrpSpPr/>
            <p:nvPr/>
          </p:nvGrpSpPr>
          <p:grpSpPr>
            <a:xfrm>
              <a:off x="96518" y="2777853"/>
              <a:ext cx="2833665" cy="851640"/>
              <a:chOff x="5851554" y="2349136"/>
              <a:chExt cx="2833665" cy="851640"/>
            </a:xfrm>
          </p:grpSpPr>
          <p:sp>
            <p:nvSpPr>
              <p:cNvPr id="21" name="Llamada de flecha a la derecha 20"/>
              <p:cNvSpPr/>
              <p:nvPr/>
            </p:nvSpPr>
            <p:spPr>
              <a:xfrm>
                <a:off x="5851554" y="2349136"/>
                <a:ext cx="2833665" cy="851640"/>
              </a:xfrm>
              <a:prstGeom prst="rightArrowCallou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" name="CuadroTexto 4"/>
              <p:cNvSpPr txBox="1"/>
              <p:nvPr/>
            </p:nvSpPr>
            <p:spPr>
              <a:xfrm>
                <a:off x="5930999" y="2358593"/>
                <a:ext cx="1982791" cy="83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/>
                  <a:t>Dada una señal </a:t>
                </a:r>
                <a:r>
                  <a:rPr lang="es-AR" sz="1600" b="1" dirty="0" smtClean="0"/>
                  <a:t>x(t</a:t>
                </a:r>
                <a:r>
                  <a:rPr lang="es-AR" sz="1600" dirty="0" smtClean="0"/>
                  <a:t>), </a:t>
                </a:r>
                <a:r>
                  <a:rPr lang="es-AR" sz="1600" b="1" dirty="0" smtClean="0"/>
                  <a:t>no periódica </a:t>
                </a:r>
                <a:r>
                  <a:rPr lang="es-AR" sz="1600" dirty="0" smtClean="0"/>
                  <a:t>y finita en el tiempo</a:t>
                </a:r>
                <a:endParaRPr lang="es-AR" sz="1600" dirty="0"/>
              </a:p>
            </p:txBody>
          </p:sp>
        </p:grpSp>
      </p:grpSp>
      <p:grpSp>
        <p:nvGrpSpPr>
          <p:cNvPr id="35" name="Grupo 34"/>
          <p:cNvGrpSpPr/>
          <p:nvPr/>
        </p:nvGrpSpPr>
        <p:grpSpPr>
          <a:xfrm>
            <a:off x="2099712" y="3664993"/>
            <a:ext cx="7167854" cy="1514820"/>
            <a:chOff x="2089172" y="4070509"/>
            <a:chExt cx="7167854" cy="1514820"/>
          </a:xfrm>
        </p:grpSpPr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172" y="4260748"/>
              <a:ext cx="3576928" cy="1324581"/>
            </a:xfrm>
            <a:prstGeom prst="rect">
              <a:avLst/>
            </a:prstGeom>
          </p:spPr>
        </p:pic>
        <p:grpSp>
          <p:nvGrpSpPr>
            <p:cNvPr id="23" name="Grupo 22"/>
            <p:cNvGrpSpPr/>
            <p:nvPr/>
          </p:nvGrpSpPr>
          <p:grpSpPr>
            <a:xfrm>
              <a:off x="5269798" y="4070509"/>
              <a:ext cx="3987228" cy="1111034"/>
              <a:chOff x="5596960" y="3880694"/>
              <a:chExt cx="3987228" cy="1111034"/>
            </a:xfrm>
          </p:grpSpPr>
          <p:sp>
            <p:nvSpPr>
              <p:cNvPr id="22" name="Llamada de flecha a la izquierda 21"/>
              <p:cNvSpPr/>
              <p:nvPr/>
            </p:nvSpPr>
            <p:spPr>
              <a:xfrm>
                <a:off x="5596960" y="3880694"/>
                <a:ext cx="3817624" cy="1111034"/>
              </a:xfrm>
              <a:prstGeom prst="leftArrowCallou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CuadroTexto 10"/>
              <p:cNvSpPr txBox="1"/>
              <p:nvPr/>
            </p:nvSpPr>
            <p:spPr>
              <a:xfrm>
                <a:off x="6934368" y="3914510"/>
                <a:ext cx="264982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600" dirty="0" smtClean="0"/>
                  <a:t>Construimos una señal </a:t>
                </a:r>
                <a:r>
                  <a:rPr lang="es-AR" sz="16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⨱ (t)</a:t>
                </a:r>
                <a:r>
                  <a:rPr lang="es-AR" sz="1600" dirty="0" smtClean="0"/>
                  <a:t>, </a:t>
                </a:r>
                <a:r>
                  <a:rPr lang="es-AR" sz="1600" b="1" dirty="0" smtClean="0"/>
                  <a:t>periódica</a:t>
                </a:r>
                <a:r>
                  <a:rPr lang="es-AR" sz="1600" dirty="0" smtClean="0"/>
                  <a:t> que tenga la particularidad de coincidir con la x(t) entre </a:t>
                </a:r>
                <a:r>
                  <a:rPr lang="es-AR" sz="1600" b="1" dirty="0" smtClean="0"/>
                  <a:t>0 y t</a:t>
                </a:r>
                <a:r>
                  <a:rPr lang="es-AR" sz="1600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₁</a:t>
                </a:r>
                <a:endParaRPr lang="es-AR" sz="1600" b="1" dirty="0"/>
              </a:p>
            </p:txBody>
          </p:sp>
        </p:grpSp>
      </p:grpSp>
      <p:grpSp>
        <p:nvGrpSpPr>
          <p:cNvPr id="38" name="Grupo 37"/>
          <p:cNvGrpSpPr/>
          <p:nvPr/>
        </p:nvGrpSpPr>
        <p:grpSpPr>
          <a:xfrm>
            <a:off x="228153" y="5331158"/>
            <a:ext cx="8752666" cy="646331"/>
            <a:chOff x="228153" y="5331158"/>
            <a:chExt cx="8752666" cy="646331"/>
          </a:xfrm>
        </p:grpSpPr>
        <p:sp>
          <p:nvSpPr>
            <p:cNvPr id="37" name="Rectángulo redondeado 36"/>
            <p:cNvSpPr/>
            <p:nvPr/>
          </p:nvSpPr>
          <p:spPr>
            <a:xfrm>
              <a:off x="263171" y="5331158"/>
              <a:ext cx="8231472" cy="646331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228153" y="5331158"/>
              <a:ext cx="8752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Podemos ver, también, a la x(t) no periódica, como una señal periódica con T</a:t>
              </a:r>
              <a:r>
                <a:rPr lang="es-A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ₒ  ͢ ∞ </a:t>
              </a:r>
            </a:p>
            <a:p>
              <a:r>
                <a:rPr lang="es-AR" dirty="0" smtClean="0">
                  <a:ea typeface="Cambria Math" panose="02040503050406030204" pitchFamily="18" charset="0"/>
                  <a:cs typeface="Arial" panose="020B0604020202020204" pitchFamily="34" charset="0"/>
                </a:rPr>
                <a:t>(y así representarla como combinación lineal de exponenciales complejas)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336752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E3FB6C48-E0CB-4031-8C0C-2D5B168E4929}"/>
              </a:ext>
            </a:extLst>
          </p:cNvPr>
          <p:cNvGrpSpPr/>
          <p:nvPr/>
        </p:nvGrpSpPr>
        <p:grpSpPr>
          <a:xfrm>
            <a:off x="9328914" y="786050"/>
            <a:ext cx="2763014" cy="1263093"/>
            <a:chOff x="9358486" y="1087245"/>
            <a:chExt cx="2763014" cy="1539958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TRANSFORMADA</a:t>
              </a:r>
            </a:p>
            <a:p>
              <a:r>
                <a:rPr lang="es-AR" b="1" dirty="0" smtClean="0"/>
                <a:t> DE FOURIER </a:t>
              </a:r>
            </a:p>
            <a:p>
              <a:r>
                <a:rPr lang="es-AR" b="1" dirty="0" smtClean="0"/>
                <a:t>de tiempo </a:t>
              </a:r>
              <a:r>
                <a:rPr lang="es-AR" b="1" dirty="0" err="1" smtClean="0"/>
                <a:t>contínuo</a:t>
              </a:r>
              <a:endParaRPr lang="es-AR" dirty="0"/>
            </a:p>
            <a:p>
              <a:endParaRPr lang="es-A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5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28914" y="5089697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 flipH="1">
            <a:off x="0" y="927021"/>
            <a:ext cx="8724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b="1" u="sng" dirty="0" smtClean="0"/>
              <a:t>REPRESENTACION DE SEÑALES NO PERIODICAS: </a:t>
            </a:r>
          </a:p>
          <a:p>
            <a:pPr>
              <a:lnSpc>
                <a:spcPct val="150000"/>
              </a:lnSpc>
            </a:pPr>
            <a:r>
              <a:rPr lang="es-AR" b="1" u="sng" dirty="0" smtClean="0"/>
              <a:t>LA TRANSFORMADA DE FOURIER DE TIEMPO CONTINUO (continuación)  </a:t>
            </a:r>
            <a:endParaRPr lang="es-AR" b="1" u="sng" dirty="0"/>
          </a:p>
        </p:txBody>
      </p:sp>
      <p:sp>
        <p:nvSpPr>
          <p:cNvPr id="16" name="Nube 15"/>
          <p:cNvSpPr/>
          <p:nvPr/>
        </p:nvSpPr>
        <p:spPr>
          <a:xfrm>
            <a:off x="9328914" y="2696593"/>
            <a:ext cx="2912535" cy="2524764"/>
          </a:xfrm>
          <a:prstGeom prst="cloud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Recordar…</a:t>
            </a:r>
          </a:p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x(t) es no periódica</a:t>
            </a:r>
          </a:p>
          <a:p>
            <a:pPr algn="ctr"/>
            <a:r>
              <a:rPr lang="es-AR" sz="1600" b="1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⨱(</a:t>
            </a:r>
            <a:r>
              <a:rPr lang="es-AR" sz="1600" b="1" dirty="0" smtClean="0">
                <a:solidFill>
                  <a:schemeClr val="tx1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t) es periódica</a:t>
            </a:r>
          </a:p>
          <a:p>
            <a:pPr algn="ctr"/>
            <a:endParaRPr lang="es-AR" sz="1600" b="1" dirty="0">
              <a:solidFill>
                <a:schemeClr val="tx1"/>
              </a:solidFill>
              <a:latin typeface="Corbel" panose="020B0503020204020204" pitchFamily="34" charset="0"/>
              <a:ea typeface="Cambria Math" panose="02040503050406030204" pitchFamily="18" charset="0"/>
            </a:endParaRPr>
          </a:p>
          <a:p>
            <a:pPr algn="ctr"/>
            <a:r>
              <a:rPr lang="es-AR" sz="1600" b="1" dirty="0" smtClean="0">
                <a:solidFill>
                  <a:schemeClr val="tx1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Usamos X(</a:t>
            </a:r>
            <a:r>
              <a:rPr lang="el-GR" sz="1600" b="1" dirty="0" smtClean="0">
                <a:solidFill>
                  <a:schemeClr val="tx1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ω</a:t>
            </a:r>
            <a:r>
              <a:rPr lang="es-AR" sz="1600" b="1" dirty="0" smtClean="0">
                <a:solidFill>
                  <a:schemeClr val="tx1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) para representar señales no periódicas</a:t>
            </a:r>
            <a:endParaRPr lang="es-AR" sz="1600" b="1" dirty="0" smtClean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2389" y="1910388"/>
            <a:ext cx="889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Podemos, entonces, representar a la  </a:t>
            </a:r>
            <a:r>
              <a:rPr lang="es-A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⨱ (t) en </a:t>
            </a:r>
            <a:r>
              <a:rPr lang="es-AR" b="1" i="1" dirty="0" smtClean="0"/>
              <a:t>serie de Fourier</a:t>
            </a:r>
          </a:p>
          <a:p>
            <a:endParaRPr lang="es-AR" dirty="0"/>
          </a:p>
          <a:p>
            <a:endParaRPr lang="es-AR" dirty="0"/>
          </a:p>
        </p:txBody>
      </p:sp>
      <p:grpSp>
        <p:nvGrpSpPr>
          <p:cNvPr id="24" name="Grupo 23"/>
          <p:cNvGrpSpPr/>
          <p:nvPr/>
        </p:nvGrpSpPr>
        <p:grpSpPr>
          <a:xfrm>
            <a:off x="505094" y="2372054"/>
            <a:ext cx="7231300" cy="498384"/>
            <a:chOff x="288363" y="3822223"/>
            <a:chExt cx="5188086" cy="637842"/>
          </a:xfrm>
        </p:grpSpPr>
        <p:sp>
          <p:nvSpPr>
            <p:cNvPr id="26" name="Rectángulo 25"/>
            <p:cNvSpPr/>
            <p:nvPr/>
          </p:nvSpPr>
          <p:spPr>
            <a:xfrm flipH="1">
              <a:off x="288363" y="3822223"/>
              <a:ext cx="2462348" cy="59084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uadroTexto 26"/>
                <p:cNvSpPr txBox="1"/>
                <p:nvPr/>
              </p:nvSpPr>
              <p:spPr>
                <a:xfrm>
                  <a:off x="320236" y="3922066"/>
                  <a:ext cx="2581005" cy="537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000" dirty="0" smtClean="0">
                      <a:ea typeface="Cambria Math" panose="02040503050406030204" pitchFamily="18" charset="0"/>
                    </a:rPr>
                    <a:t>⨱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a14:m>
                  <a:r>
                    <a:rPr lang="es-AR" sz="2000" baseline="-25000" dirty="0" smtClean="0"/>
                    <a:t>k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A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2000" b="0" i="1" dirty="0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lang="el-GR" sz="200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ₒ</m:t>
                          </m:r>
                          <m:r>
                            <a:rPr lang="es-A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s-AR" sz="2000" dirty="0"/>
                </a:p>
              </p:txBody>
            </p:sp>
          </mc:Choice>
          <mc:Fallback xmlns="">
            <p:sp>
              <p:nvSpPr>
                <p:cNvPr id="27" name="CuadroTexto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36" y="3922066"/>
                  <a:ext cx="2581005" cy="537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95" t="-113043" b="-173913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uadroTexto 27"/>
            <p:cNvSpPr txBox="1"/>
            <p:nvPr/>
          </p:nvSpPr>
          <p:spPr>
            <a:xfrm>
              <a:off x="2620054" y="3842643"/>
              <a:ext cx="2856395" cy="59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 smtClean="0"/>
                <a:t>   </a:t>
              </a:r>
              <a:r>
                <a:rPr lang="es-AR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①</a:t>
              </a:r>
              <a:r>
                <a:rPr lang="es-AR" sz="1600" dirty="0" smtClean="0"/>
                <a:t>                  con </a:t>
              </a:r>
              <a:r>
                <a:rPr lang="el-GR" sz="1600" dirty="0" smtClean="0"/>
                <a:t>ω</a:t>
              </a:r>
              <a:r>
                <a:rPr lang="es-AR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ₒ= 2</a:t>
              </a:r>
              <a:r>
                <a:rPr lang="el-GR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π</a:t>
              </a:r>
              <a:r>
                <a:rPr lang="es-AR" sz="16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/Tₒ</a:t>
              </a:r>
              <a:endParaRPr lang="es-AR" sz="1600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412124" y="2966472"/>
            <a:ext cx="8082519" cy="1195640"/>
            <a:chOff x="412123" y="3334404"/>
            <a:chExt cx="8082519" cy="1195640"/>
          </a:xfrm>
        </p:grpSpPr>
        <p:sp>
          <p:nvSpPr>
            <p:cNvPr id="12" name="Rectángulo 11"/>
            <p:cNvSpPr/>
            <p:nvPr/>
          </p:nvSpPr>
          <p:spPr>
            <a:xfrm>
              <a:off x="4997003" y="3334404"/>
              <a:ext cx="2833352" cy="55496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Nube 13"/>
            <p:cNvSpPr/>
            <p:nvPr/>
          </p:nvSpPr>
          <p:spPr>
            <a:xfrm>
              <a:off x="735815" y="3889364"/>
              <a:ext cx="6402735" cy="640680"/>
            </a:xfrm>
            <a:prstGeom prst="cloud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uadroTexto 9"/>
                <p:cNvSpPr txBox="1"/>
                <p:nvPr/>
              </p:nvSpPr>
              <p:spPr>
                <a:xfrm>
                  <a:off x="412123" y="3334404"/>
                  <a:ext cx="8082519" cy="554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000" dirty="0" smtClean="0"/>
                    <a:t>Donde    </a:t>
                  </a:r>
                  <a:r>
                    <a:rPr lang="es-AR" sz="2000" dirty="0" err="1" smtClean="0"/>
                    <a:t>a</a:t>
                  </a:r>
                  <a:r>
                    <a:rPr lang="es-AR" sz="2000" baseline="-25000" dirty="0" err="1" smtClean="0"/>
                    <a:t>k</a:t>
                  </a:r>
                  <a:r>
                    <a:rPr lang="es-AR" sz="2000" dirty="0" smtClean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ₒ</m:t>
                          </m:r>
                        </m:den>
                      </m:f>
                    </m:oMath>
                  </a14:m>
                  <a:r>
                    <a:rPr lang="es-AR" sz="2000" dirty="0" smtClean="0"/>
                    <a:t>   </a:t>
                  </a:r>
                  <a14:m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s-AR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AR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A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ₒ</m:t>
                          </m:r>
                        </m:sup>
                        <m:e>
                          <m:r>
                            <a:rPr lang="es-AR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⨱</m:t>
                          </m:r>
                          <m:d>
                            <m:dPr>
                              <m:ctrlPr>
                                <a:rPr lang="es-A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s-A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AR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p>
                          <m:r>
                            <a:rPr lang="es-AR" sz="2000" i="1" dirty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lang="el-GR" sz="20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ₒ</m:t>
                          </m:r>
                          <m:r>
                            <a:rPr lang="es-A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A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s-A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s-AR" sz="2000" dirty="0" smtClean="0"/>
                    <a:t> =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ₒ</m:t>
                          </m:r>
                        </m:den>
                      </m:f>
                    </m:oMath>
                  </a14:m>
                  <a:r>
                    <a:rPr lang="es-AR" sz="2000" dirty="0"/>
                    <a:t>   </a:t>
                  </a:r>
                  <a14:m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s-AR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AR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00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AR" sz="200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A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s-A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s-A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s-AR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p>
                          <m:r>
                            <a:rPr lang="es-AR" sz="2000" i="1" dirty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lang="el-GR" sz="20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ₒ</m:t>
                          </m:r>
                          <m:r>
                            <a:rPr lang="es-AR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A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s-A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②</m:t>
                      </m:r>
                      <m:r>
                        <a:rPr lang="es-A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s-AR" sz="2000" dirty="0" smtClean="0"/>
                    <a:t> </a:t>
                  </a:r>
                  <a:endParaRPr lang="es-AR" sz="2000" dirty="0"/>
                </a:p>
              </p:txBody>
            </p:sp>
          </mc:Choice>
          <mc:Fallback xmlns="">
            <p:sp>
              <p:nvSpPr>
                <p:cNvPr id="10" name="Cuadro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123" y="3334404"/>
                  <a:ext cx="8082519" cy="5549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0" t="-103297" b="-151648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CuadroTexto 12"/>
            <p:cNvSpPr txBox="1"/>
            <p:nvPr/>
          </p:nvSpPr>
          <p:spPr>
            <a:xfrm>
              <a:off x="1101764" y="4039209"/>
              <a:ext cx="51816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⨱</a:t>
              </a:r>
              <a:r>
                <a:rPr lang="es-AR" sz="1600" i="1" dirty="0" smtClean="0"/>
                <a:t>(t) entre 0 y T</a:t>
              </a:r>
              <a:r>
                <a:rPr lang="es-AR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ₒ (en</a:t>
              </a:r>
              <a:r>
                <a:rPr lang="es-AR" sz="1600" i="1" dirty="0" smtClean="0"/>
                <a:t> un período), es igual a x(t) entre -∞ y +∞ </a:t>
              </a:r>
              <a:endParaRPr lang="es-AR" sz="1600" i="1" dirty="0"/>
            </a:p>
          </p:txBody>
        </p:sp>
        <p:sp>
          <p:nvSpPr>
            <p:cNvPr id="15" name="Flecha arriba 14"/>
            <p:cNvSpPr/>
            <p:nvPr/>
          </p:nvSpPr>
          <p:spPr>
            <a:xfrm>
              <a:off x="2397225" y="3760466"/>
              <a:ext cx="257577" cy="321972"/>
            </a:xfrm>
            <a:prstGeom prst="upArrow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9" name="Flecha arriba 38"/>
            <p:cNvSpPr/>
            <p:nvPr/>
          </p:nvSpPr>
          <p:spPr>
            <a:xfrm>
              <a:off x="5745732" y="3775152"/>
              <a:ext cx="257577" cy="321972"/>
            </a:xfrm>
            <a:prstGeom prst="upArrow">
              <a:avLst/>
            </a:prstGeom>
            <a:solidFill>
              <a:srgbClr val="FFFF00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9" name="Elipse 18"/>
          <p:cNvSpPr/>
          <p:nvPr/>
        </p:nvSpPr>
        <p:spPr>
          <a:xfrm>
            <a:off x="5315165" y="2696593"/>
            <a:ext cx="2421229" cy="10325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/>
          <p:cNvSpPr txBox="1"/>
          <p:nvPr/>
        </p:nvSpPr>
        <p:spPr>
          <a:xfrm>
            <a:off x="185430" y="4274112"/>
            <a:ext cx="8950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A partir de la expresión② planteada para valores </a:t>
            </a:r>
            <a:r>
              <a:rPr lang="es-AR" dirty="0" err="1" smtClean="0"/>
              <a:t>discretizados</a:t>
            </a:r>
            <a:r>
              <a:rPr lang="es-AR" dirty="0" smtClean="0"/>
              <a:t> de k</a:t>
            </a:r>
            <a:r>
              <a:rPr lang="el-GR" dirty="0" smtClean="0"/>
              <a:t>ω</a:t>
            </a:r>
            <a:r>
              <a:rPr lang="es-AR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ₒ, </a:t>
            </a:r>
            <a:r>
              <a:rPr lang="es-AR" dirty="0" smtClean="0">
                <a:ea typeface="Cambria Math" panose="02040503050406030204" pitchFamily="18" charset="0"/>
              </a:rPr>
              <a:t>definimos una nueva</a:t>
            </a:r>
          </a:p>
          <a:p>
            <a:r>
              <a:rPr lang="es-AR" dirty="0">
                <a:ea typeface="Cambria Math" panose="02040503050406030204" pitchFamily="18" charset="0"/>
              </a:rPr>
              <a:t>f</a:t>
            </a:r>
            <a:r>
              <a:rPr lang="es-AR" dirty="0" smtClean="0">
                <a:ea typeface="Cambria Math" panose="02040503050406030204" pitchFamily="18" charset="0"/>
              </a:rPr>
              <a:t>unción  X(</a:t>
            </a:r>
            <a:r>
              <a:rPr lang="el-GR" dirty="0" smtClean="0">
                <a:ea typeface="Cambria Math" panose="02040503050406030204" pitchFamily="18" charset="0"/>
              </a:rPr>
              <a:t>ω</a:t>
            </a:r>
            <a:r>
              <a:rPr lang="es-AR" dirty="0" smtClean="0">
                <a:ea typeface="Cambria Math" panose="02040503050406030204" pitchFamily="18" charset="0"/>
              </a:rPr>
              <a:t>), que toma como variable independiente </a:t>
            </a:r>
            <a:r>
              <a:rPr lang="es-AR" dirty="0" err="1" smtClean="0">
                <a:ea typeface="Cambria Math" panose="02040503050406030204" pitchFamily="18" charset="0"/>
              </a:rPr>
              <a:t>contínua</a:t>
            </a:r>
            <a:r>
              <a:rPr lang="es-AR" dirty="0" smtClean="0">
                <a:ea typeface="Cambria Math" panose="02040503050406030204" pitchFamily="18" charset="0"/>
              </a:rPr>
              <a:t> a la frecuencia </a:t>
            </a:r>
            <a:r>
              <a:rPr lang="el-GR" dirty="0" smtClean="0">
                <a:ea typeface="Cambria Math" panose="02040503050406030204" pitchFamily="18" charset="0"/>
              </a:rPr>
              <a:t>ω</a:t>
            </a:r>
            <a:r>
              <a:rPr lang="es-AR" dirty="0" smtClean="0">
                <a:ea typeface="Cambria Math" panose="02040503050406030204" pitchFamily="18" charset="0"/>
              </a:rPr>
              <a:t>…..</a:t>
            </a:r>
            <a:r>
              <a:rPr lang="es-AR" dirty="0" smtClean="0"/>
              <a:t> </a:t>
            </a:r>
            <a:endParaRPr lang="es-AR" dirty="0"/>
          </a:p>
        </p:txBody>
      </p:sp>
      <p:grpSp>
        <p:nvGrpSpPr>
          <p:cNvPr id="30" name="Grupo 29"/>
          <p:cNvGrpSpPr/>
          <p:nvPr/>
        </p:nvGrpSpPr>
        <p:grpSpPr>
          <a:xfrm>
            <a:off x="283415" y="5093960"/>
            <a:ext cx="7975341" cy="887792"/>
            <a:chOff x="263171" y="5089698"/>
            <a:chExt cx="7975341" cy="887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ángulo redondeado 36"/>
                <p:cNvSpPr/>
                <p:nvPr/>
              </p:nvSpPr>
              <p:spPr>
                <a:xfrm>
                  <a:off x="263171" y="5089698"/>
                  <a:ext cx="4030533" cy="887792"/>
                </a:xfrm>
                <a:prstGeom prst="round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2400" b="1" dirty="0" smtClean="0">
                      <a:solidFill>
                        <a:schemeClr val="tx1"/>
                      </a:solidFill>
                    </a:rPr>
                    <a:t>X(</a:t>
                  </a:r>
                  <a:r>
                    <a:rPr lang="el-GR" sz="2400" b="1" dirty="0" smtClean="0">
                      <a:solidFill>
                        <a:schemeClr val="tx1"/>
                      </a:solidFill>
                    </a:rPr>
                    <a:t>ω</a:t>
                  </a:r>
                  <a:r>
                    <a:rPr lang="es-AR" sz="2400" b="1" dirty="0" smtClean="0">
                      <a:solidFill>
                        <a:schemeClr val="tx1"/>
                      </a:solidFill>
                    </a:rPr>
                    <a:t>) = </a:t>
                  </a:r>
                  <a14:m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s-AR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A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A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A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A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s-AR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s-A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s-A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  <m:sup>
                          <m:r>
                            <a:rPr lang="es-A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l-G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  <m:r>
                            <a:rPr lang="es-AR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s-AR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𝒅𝒕</m:t>
                      </m:r>
                      <m:r>
                        <a:rPr lang="es-AR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</m:oMath>
                  </a14:m>
                  <a:endParaRPr lang="es-AR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ángulo redondeado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71" y="5089698"/>
                  <a:ext cx="4030533" cy="887792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CuadroTexto 28"/>
            <p:cNvSpPr txBox="1"/>
            <p:nvPr/>
          </p:nvSpPr>
          <p:spPr>
            <a:xfrm>
              <a:off x="4342090" y="5126430"/>
              <a:ext cx="38964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 </a:t>
              </a:r>
              <a:r>
                <a:rPr lang="es-AR" sz="2400" dirty="0" smtClean="0"/>
                <a:t>③</a:t>
              </a:r>
              <a:r>
                <a:rPr lang="es-AR" dirty="0" smtClean="0"/>
                <a:t>     La llamamos</a:t>
              </a:r>
            </a:p>
            <a:p>
              <a:r>
                <a:rPr lang="es-AR" dirty="0" smtClean="0"/>
                <a:t>             </a:t>
              </a:r>
              <a:r>
                <a:rPr lang="es-AR" b="1" dirty="0" smtClean="0"/>
                <a:t>TRANSFORMADA DE FOURIER</a:t>
              </a:r>
              <a:endParaRPr lang="es-A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4454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E3FB6C48-E0CB-4031-8C0C-2D5B168E4929}"/>
              </a:ext>
            </a:extLst>
          </p:cNvPr>
          <p:cNvGrpSpPr/>
          <p:nvPr/>
        </p:nvGrpSpPr>
        <p:grpSpPr>
          <a:xfrm>
            <a:off x="9400875" y="803109"/>
            <a:ext cx="2720625" cy="1256383"/>
            <a:chOff x="9400875" y="527024"/>
            <a:chExt cx="2720625" cy="1531777"/>
          </a:xfrm>
        </p:grpSpPr>
        <p:sp>
          <p:nvSpPr>
            <p:cNvPr id="8" name="Rectángulo redondeado 7"/>
            <p:cNvSpPr/>
            <p:nvPr/>
          </p:nvSpPr>
          <p:spPr>
            <a:xfrm>
              <a:off x="9400875" y="527024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52478" y="581473"/>
              <a:ext cx="25512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TRANSFORMADA</a:t>
              </a:r>
            </a:p>
            <a:p>
              <a:r>
                <a:rPr lang="es-AR" b="1" dirty="0" smtClean="0"/>
                <a:t> DE FOURIER </a:t>
              </a:r>
            </a:p>
            <a:p>
              <a:r>
                <a:rPr lang="es-AR" b="1" dirty="0" smtClean="0"/>
                <a:t>de tiempo </a:t>
              </a:r>
              <a:r>
                <a:rPr lang="es-AR" b="1" dirty="0" err="1" smtClean="0"/>
                <a:t>contínuo</a:t>
              </a:r>
              <a:endParaRPr lang="es-AR" dirty="0"/>
            </a:p>
            <a:p>
              <a:endParaRPr lang="es-A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5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28914" y="5526157"/>
            <a:ext cx="2912535" cy="5569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 flipH="1">
            <a:off x="-1" y="927021"/>
            <a:ext cx="26548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b="1" u="sng" dirty="0" smtClean="0"/>
              <a:t>EL PAR DE FOURIER  </a:t>
            </a:r>
            <a:endParaRPr lang="es-AR" b="1" u="sng" dirty="0"/>
          </a:p>
        </p:txBody>
      </p:sp>
      <p:sp>
        <p:nvSpPr>
          <p:cNvPr id="16" name="Nube 15"/>
          <p:cNvSpPr/>
          <p:nvPr/>
        </p:nvSpPr>
        <p:spPr>
          <a:xfrm>
            <a:off x="9044735" y="2013401"/>
            <a:ext cx="3480892" cy="1811630"/>
          </a:xfrm>
          <a:prstGeom prst="cloud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Recordar…</a:t>
            </a:r>
          </a:p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x(t) es no </a:t>
            </a:r>
            <a:r>
              <a:rPr lang="es-AR" sz="1600" dirty="0" smtClean="0">
                <a:solidFill>
                  <a:schemeClr val="tx1"/>
                </a:solidFill>
              </a:rPr>
              <a:t>periódica, </a:t>
            </a:r>
            <a:r>
              <a:rPr lang="es-AR" sz="16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⨱</a:t>
            </a:r>
            <a:r>
              <a:rPr lang="es-AR" sz="16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AR" sz="1600" dirty="0" smtClean="0">
                <a:solidFill>
                  <a:schemeClr val="tx1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t) es </a:t>
            </a:r>
            <a:r>
              <a:rPr lang="es-AR" sz="1600" dirty="0" smtClean="0">
                <a:solidFill>
                  <a:schemeClr val="tx1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periódica.</a:t>
            </a:r>
            <a:r>
              <a:rPr lang="es-AR" sz="1600" dirty="0">
                <a:solidFill>
                  <a:schemeClr val="tx1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 </a:t>
            </a:r>
            <a:r>
              <a:rPr lang="es-AR" sz="1600" dirty="0" smtClean="0">
                <a:solidFill>
                  <a:schemeClr val="tx1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Usamos </a:t>
            </a:r>
            <a:r>
              <a:rPr lang="es-AR" sz="1600" dirty="0" smtClean="0">
                <a:solidFill>
                  <a:schemeClr val="tx1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x(t)  de la ecuación de síntesis para representar señales no periódicas</a:t>
            </a:r>
            <a:endParaRPr lang="es-AR" sz="1600" dirty="0" smtClean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/>
              <p:cNvSpPr txBox="1"/>
              <p:nvPr/>
            </p:nvSpPr>
            <p:spPr>
              <a:xfrm>
                <a:off x="-35993" y="2582411"/>
                <a:ext cx="3769196" cy="449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>
                    <a:ea typeface="Cambria Math" panose="02040503050406030204" pitchFamily="18" charset="0"/>
                  </a:rPr>
                  <a:t>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s-AR" i="1" baseline="-2500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sup>
                      <m:e>
                        <m:r>
                          <m:rPr>
                            <m:nor/>
                          </m:rPr>
                          <a:rPr lang="es-AR" dirty="0"/>
                          <m:t>X</m:t>
                        </m:r>
                        <m:r>
                          <m:rPr>
                            <m:nor/>
                          </m:rPr>
                          <a:rPr lang="es-AR" dirty="0"/>
                          <m:t> (</m:t>
                        </m:r>
                        <m:r>
                          <m:rPr>
                            <m:nor/>
                          </m:rPr>
                          <a:rPr lang="es-AR" dirty="0"/>
                          <m:t>k</m:t>
                        </m:r>
                        <m:r>
                          <m:rPr>
                            <m:nor/>
                          </m:rPr>
                          <a:rPr lang="es-AR" dirty="0"/>
                          <m:t>.</m:t>
                        </m:r>
                        <m:r>
                          <m:rPr>
                            <m:nor/>
                          </m:rPr>
                          <a:rPr lang="el-GR" dirty="0"/>
                          <m:t>ω</m:t>
                        </m:r>
                        <m:r>
                          <m:rPr>
                            <m:nor/>
                          </m:rPr>
                          <a:rPr lang="es-AR" dirty="0">
                            <a:ea typeface="Cambria Math" panose="02040503050406030204" pitchFamily="18" charset="0"/>
                          </a:rPr>
                          <m:t>ₒ)</m:t>
                        </m:r>
                      </m:e>
                    </m:nary>
                    <m:sSup>
                      <m:sSup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𝑗𝑘</m:t>
                        </m:r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A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ₒ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s-AR" dirty="0" smtClean="0"/>
                  <a:t>.</a:t>
                </a:r>
                <a:r>
                  <a:rPr lang="el-GR" dirty="0" smtClean="0"/>
                  <a:t>ω</a:t>
                </a:r>
                <a:r>
                  <a:rPr lang="es-A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ₒ</a:t>
                </a:r>
                <a:endParaRPr lang="es-AR" dirty="0"/>
              </a:p>
            </p:txBody>
          </p:sp>
        </mc:Choice>
        <mc:Fallback xmlns="">
          <p:sp>
            <p:nvSpPr>
              <p:cNvPr id="27" name="Cuadro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993" y="2582411"/>
                <a:ext cx="3769196" cy="449162"/>
              </a:xfrm>
              <a:prstGeom prst="rect">
                <a:avLst/>
              </a:prstGeom>
              <a:blipFill rotWithShape="0">
                <a:blip r:embed="rId3"/>
                <a:stretch>
                  <a:fillRect l="-1294" t="-94521" r="-1133" b="-14246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upo 31"/>
          <p:cNvGrpSpPr/>
          <p:nvPr/>
        </p:nvGrpSpPr>
        <p:grpSpPr>
          <a:xfrm>
            <a:off x="92714" y="1313979"/>
            <a:ext cx="8989454" cy="1406795"/>
            <a:chOff x="92714" y="1313979"/>
            <a:chExt cx="8989454" cy="140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uadroTexto 6"/>
                <p:cNvSpPr txBox="1"/>
                <p:nvPr/>
              </p:nvSpPr>
              <p:spPr>
                <a:xfrm>
                  <a:off x="92714" y="1313979"/>
                  <a:ext cx="8989454" cy="1406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dirty="0" smtClean="0"/>
                    <a:t> A partir de las expresiones de la </a:t>
                  </a:r>
                  <a:r>
                    <a:rPr lang="es-AR" dirty="0" smtClean="0">
                      <a:ea typeface="Cambria Math" panose="02040503050406030204" pitchFamily="18" charset="0"/>
                    </a:rPr>
                    <a:t>⨱(t</a:t>
                  </a:r>
                  <a:r>
                    <a:rPr lang="es-AR" dirty="0">
                      <a:ea typeface="Cambria Math" panose="02040503050406030204" pitchFamily="18" charset="0"/>
                    </a:rPr>
                    <a:t>) (</a:t>
                  </a:r>
                  <a:r>
                    <a:rPr lang="es-AR" dirty="0" smtClean="0">
                      <a:ea typeface="Cambria Math" panose="02040503050406030204" pitchFamily="18" charset="0"/>
                    </a:rPr>
                    <a:t>①), de los </a:t>
                  </a:r>
                  <a:r>
                    <a:rPr lang="es-AR" dirty="0" err="1" smtClean="0"/>
                    <a:t>a</a:t>
                  </a:r>
                  <a:r>
                    <a:rPr lang="es-AR" baseline="-25000" dirty="0" err="1" smtClean="0"/>
                    <a:t>k</a:t>
                  </a:r>
                  <a:r>
                    <a:rPr lang="es-AR" baseline="-25000" dirty="0" smtClean="0"/>
                    <a:t> </a:t>
                  </a:r>
                  <a:r>
                    <a:rPr lang="es-AR" dirty="0" smtClean="0">
                      <a:ea typeface="Cambria Math" panose="02040503050406030204" pitchFamily="18" charset="0"/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es-AR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②</m:t>
                      </m:r>
                    </m:oMath>
                  </a14:m>
                  <a:r>
                    <a:rPr lang="es-AR" dirty="0" smtClean="0">
                      <a:ea typeface="Cambria Math" panose="02040503050406030204" pitchFamily="18" charset="0"/>
                    </a:rPr>
                    <a:t>) y de que la expresión </a:t>
                  </a:r>
                  <a:r>
                    <a:rPr lang="es-AR" dirty="0" smtClean="0"/>
                    <a:t>③ para </a:t>
                  </a:r>
                  <a:r>
                    <a:rPr lang="es-AR" dirty="0"/>
                    <a:t>X(</a:t>
                  </a:r>
                  <a:r>
                    <a:rPr lang="el-GR" dirty="0" smtClean="0"/>
                    <a:t>ω</a:t>
                  </a:r>
                  <a:r>
                    <a:rPr lang="es-AR" dirty="0" smtClean="0"/>
                    <a:t>)  plantea en función </a:t>
                  </a:r>
                  <a:r>
                    <a:rPr lang="es-AR" dirty="0" err="1" smtClean="0"/>
                    <a:t>contínua</a:t>
                  </a:r>
                  <a:r>
                    <a:rPr lang="es-AR" dirty="0" smtClean="0"/>
                    <a:t> en la frecuencia </a:t>
                  </a:r>
                  <a:r>
                    <a:rPr lang="el-GR" dirty="0" smtClean="0"/>
                    <a:t>ω</a:t>
                  </a:r>
                  <a:r>
                    <a:rPr lang="es-AR" dirty="0" smtClean="0"/>
                    <a:t>, </a:t>
                  </a:r>
                  <a:r>
                    <a:rPr lang="es-AR" dirty="0" smtClean="0">
                      <a:ea typeface="Cambria Math" panose="02040503050406030204" pitchFamily="18" charset="0"/>
                    </a:rPr>
                    <a:t> expresamos los </a:t>
                  </a:r>
                  <a:r>
                    <a:rPr lang="es-AR" dirty="0" err="1" smtClean="0">
                      <a:ea typeface="Cambria Math" panose="02040503050406030204" pitchFamily="18" charset="0"/>
                    </a:rPr>
                    <a:t>a</a:t>
                  </a:r>
                  <a:r>
                    <a:rPr lang="es-AR" baseline="-25000" dirty="0" err="1" smtClean="0">
                      <a:ea typeface="Cambria Math" panose="02040503050406030204" pitchFamily="18" charset="0"/>
                    </a:rPr>
                    <a:t>k</a:t>
                  </a:r>
                  <a:r>
                    <a:rPr lang="es-AR" baseline="-25000" dirty="0" smtClean="0">
                      <a:ea typeface="Cambria Math" panose="02040503050406030204" pitchFamily="18" charset="0"/>
                    </a:rPr>
                    <a:t> </a:t>
                  </a:r>
                  <a:r>
                    <a:rPr lang="es-AR" dirty="0" smtClean="0">
                      <a:ea typeface="Cambria Math" panose="02040503050406030204" pitchFamily="18" charset="0"/>
                    </a:rPr>
                    <a:t> en función de los k</a:t>
                  </a:r>
                  <a:r>
                    <a:rPr lang="el-GR" dirty="0" smtClean="0">
                      <a:ea typeface="Cambria Math" panose="02040503050406030204" pitchFamily="18" charset="0"/>
                    </a:rPr>
                    <a:t>ω</a:t>
                  </a:r>
                  <a:r>
                    <a:rPr lang="es-AR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ₒ….</a:t>
                  </a:r>
                </a:p>
                <a:p>
                  <a:r>
                    <a:rPr lang="es-AR" dirty="0" smtClean="0"/>
                    <a:t> </a:t>
                  </a:r>
                  <a:r>
                    <a:rPr lang="es-AR" sz="2000" dirty="0" err="1">
                      <a:latin typeface="+mj-lt"/>
                      <a:ea typeface="Cambria Math" panose="02040503050406030204" pitchFamily="18" charset="0"/>
                    </a:rPr>
                    <a:t>a</a:t>
                  </a:r>
                  <a:r>
                    <a:rPr lang="es-AR" sz="2000" baseline="-25000" dirty="0" err="1">
                      <a:latin typeface="+mj-lt"/>
                      <a:ea typeface="Cambria Math" panose="02040503050406030204" pitchFamily="18" charset="0"/>
                    </a:rPr>
                    <a:t>k</a:t>
                  </a:r>
                  <a:r>
                    <a:rPr lang="es-AR" sz="2000" dirty="0" smtClean="0">
                      <a:latin typeface="+mj-lt"/>
                    </a:rPr>
                    <a:t>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A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A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ₒ</m:t>
                          </m:r>
                        </m:den>
                      </m:f>
                    </m:oMath>
                  </a14:m>
                  <a:r>
                    <a:rPr lang="es-AR" sz="2000" dirty="0" smtClean="0">
                      <a:latin typeface="+mj-lt"/>
                    </a:rPr>
                    <a:t>  X (k.</a:t>
                  </a:r>
                  <a:r>
                    <a:rPr lang="el-GR" sz="2000" dirty="0" smtClean="0">
                      <a:latin typeface="+mj-lt"/>
                    </a:rPr>
                    <a:t>ω</a:t>
                  </a:r>
                  <a:r>
                    <a:rPr lang="es-AR" sz="2000" dirty="0" smtClean="0">
                      <a:latin typeface="+mj-lt"/>
                      <a:ea typeface="Cambria Math" panose="02040503050406030204" pitchFamily="18" charset="0"/>
                    </a:rPr>
                    <a:t>ₒ)</a:t>
                  </a:r>
                  <a:endParaRPr lang="es-AR" sz="2000" dirty="0">
                    <a:latin typeface="+mj-lt"/>
                  </a:endParaRPr>
                </a:p>
                <a:p>
                  <a:r>
                    <a:rPr lang="es-AR" dirty="0" smtClean="0"/>
                    <a:t> </a:t>
                  </a:r>
                  <a:endParaRPr lang="es-AR" dirty="0"/>
                </a:p>
              </p:txBody>
            </p:sp>
          </mc:Choice>
          <mc:Fallback xmlns="">
            <p:sp>
              <p:nvSpPr>
                <p:cNvPr id="7" name="Cuadro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4" y="1313979"/>
                  <a:ext cx="8989454" cy="14067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42" t="-2609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uadroTexto 27"/>
                <p:cNvSpPr txBox="1"/>
                <p:nvPr/>
              </p:nvSpPr>
              <p:spPr>
                <a:xfrm>
                  <a:off x="1930954" y="1919469"/>
                  <a:ext cx="6330944" cy="506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1600" dirty="0" smtClean="0"/>
                    <a:t>y  como </a:t>
                  </a:r>
                  <a:r>
                    <a:rPr lang="el-GR" sz="1600" dirty="0" smtClean="0"/>
                    <a:t>ω</a:t>
                  </a:r>
                  <a:r>
                    <a:rPr lang="es-AR" sz="16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ₒ=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AR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l-GR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ₒ</m:t>
                          </m:r>
                        </m:den>
                      </m:f>
                    </m:oMath>
                  </a14:m>
                  <a:r>
                    <a:rPr lang="es-AR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,      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s-A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ₒ</m:t>
                          </m:r>
                        </m:den>
                      </m:f>
                    </m:oMath>
                  </a14:m>
                  <a:r>
                    <a:rPr lang="es-AR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A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 sz="1600" dirty="0"/>
                            <m:t>ω</m:t>
                          </m:r>
                          <m:r>
                            <m:rPr>
                              <m:nor/>
                            </m:rPr>
                            <a:rPr lang="es-AR" sz="1600" dirty="0">
                              <a:ea typeface="Cambria Math" panose="02040503050406030204" pitchFamily="18" charset="0"/>
                            </a:rPr>
                            <m:t>ₒ</m:t>
                          </m:r>
                          <m:r>
                            <m:rPr>
                              <m:nor/>
                            </m:rPr>
                            <a:rPr lang="es-AR" sz="1600" b="0" i="0" dirty="0" smtClean="0"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s-AR" sz="1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l-GR" sz="12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</m:oMath>
                  </a14:m>
                  <a:r>
                    <a:rPr lang="es-AR" sz="16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, reemplazando en la expresión …   </a:t>
                  </a:r>
                  <a:endParaRPr lang="es-AR" sz="1600" dirty="0"/>
                </a:p>
              </p:txBody>
            </p:sp>
          </mc:Choice>
          <mc:Fallback xmlns="">
            <p:sp>
              <p:nvSpPr>
                <p:cNvPr id="28" name="CuadroTexto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0954" y="1919469"/>
                  <a:ext cx="6330944" cy="50661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78" b="-1205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upo 30"/>
          <p:cNvGrpSpPr/>
          <p:nvPr/>
        </p:nvGrpSpPr>
        <p:grpSpPr>
          <a:xfrm>
            <a:off x="126687" y="2506070"/>
            <a:ext cx="8997870" cy="2423653"/>
            <a:chOff x="126687" y="2506070"/>
            <a:chExt cx="8997870" cy="2423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/>
                <p:cNvSpPr txBox="1"/>
                <p:nvPr/>
              </p:nvSpPr>
              <p:spPr>
                <a:xfrm>
                  <a:off x="126687" y="3122784"/>
                  <a:ext cx="3396787" cy="1672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1600" dirty="0" smtClean="0"/>
                    <a:t>Esta sumatoria se puede interpretar por medio de una aproximación </a:t>
                  </a:r>
                  <a:r>
                    <a:rPr lang="es-AR" sz="1600" dirty="0" err="1" smtClean="0"/>
                    <a:t>escalonana</a:t>
                  </a:r>
                  <a:r>
                    <a:rPr lang="es-AR" sz="1600" dirty="0" smtClean="0"/>
                    <a:t> de la función </a:t>
                  </a:r>
                  <a:r>
                    <a:rPr lang="es-AR" sz="1600" dirty="0" err="1" smtClean="0"/>
                    <a:t>contínua</a:t>
                  </a:r>
                  <a:r>
                    <a:rPr lang="es-AR" sz="1600" dirty="0" smtClean="0"/>
                    <a:t> 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s-A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</m:oMath>
                  </a14:m>
                  <a:r>
                    <a:rPr lang="es-AR" sz="1600" dirty="0" smtClean="0"/>
                    <a:t>X(</a:t>
                  </a:r>
                  <a:r>
                    <a:rPr lang="el-GR" sz="1600" dirty="0" smtClean="0"/>
                    <a:t>ω</a:t>
                  </a:r>
                  <a:r>
                    <a:rPr lang="es-AR" sz="1600" dirty="0" smtClean="0"/>
                    <a:t>)</a:t>
                  </a:r>
                  <a:r>
                    <a:rPr lang="es-AR" sz="1600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s-AR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AR" sz="1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sz="16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16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s-AR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r>
                    <a:rPr lang="es-AR" sz="1600" dirty="0" smtClean="0"/>
                    <a:t>  y comparar el área bajo la curva con la suma de las áreas de los rectángulos bajo la escalonada</a:t>
                  </a:r>
                  <a:endParaRPr lang="es-AR" sz="1600" dirty="0"/>
                </a:p>
              </p:txBody>
            </p:sp>
          </mc:Choice>
          <mc:Fallback xmlns="">
            <p:sp>
              <p:nvSpPr>
                <p:cNvPr id="20" name="CuadroTexto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87" y="3122784"/>
                  <a:ext cx="3396787" cy="167238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077" t="-1091" b="-3636"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337" y="2506070"/>
              <a:ext cx="5453220" cy="2423653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42514" y="4988851"/>
            <a:ext cx="8955481" cy="1046263"/>
            <a:chOff x="42514" y="4988851"/>
            <a:chExt cx="8955481" cy="1046263"/>
          </a:xfrm>
        </p:grpSpPr>
        <p:sp>
          <p:nvSpPr>
            <p:cNvPr id="23" name="Rectángulo redondeado 22"/>
            <p:cNvSpPr/>
            <p:nvPr/>
          </p:nvSpPr>
          <p:spPr>
            <a:xfrm>
              <a:off x="42514" y="4988851"/>
              <a:ext cx="8955481" cy="1035763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474" y="5053930"/>
              <a:ext cx="5415712" cy="981184"/>
            </a:xfrm>
            <a:prstGeom prst="rect">
              <a:avLst/>
            </a:prstGeom>
          </p:spPr>
        </p:pic>
        <p:sp>
          <p:nvSpPr>
            <p:cNvPr id="22" name="CuadroTexto 21"/>
            <p:cNvSpPr txBox="1"/>
            <p:nvPr/>
          </p:nvSpPr>
          <p:spPr>
            <a:xfrm>
              <a:off x="92714" y="5221357"/>
              <a:ext cx="3676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Por lo tanto, podemos escribir las expresiones anteriores</a:t>
              </a:r>
              <a:endParaRPr lang="es-AR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118162" y="3903542"/>
            <a:ext cx="3073838" cy="1510748"/>
            <a:chOff x="8997995" y="4074537"/>
            <a:chExt cx="3073838" cy="1510748"/>
          </a:xfrm>
        </p:grpSpPr>
        <p:sp>
          <p:nvSpPr>
            <p:cNvPr id="10" name="Llamada de nube 9"/>
            <p:cNvSpPr/>
            <p:nvPr/>
          </p:nvSpPr>
          <p:spPr>
            <a:xfrm>
              <a:off x="8997995" y="4074537"/>
              <a:ext cx="3073838" cy="1510748"/>
            </a:xfrm>
            <a:prstGeom prst="cloudCallo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bg1"/>
                </a:solidFill>
              </a:endParaRP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9345009" y="4159696"/>
              <a:ext cx="26773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600" b="1" dirty="0" smtClean="0">
                  <a:solidFill>
                    <a:srgbClr val="FFFF00"/>
                  </a:solidFill>
                </a:rPr>
                <a:t>Observación</a:t>
              </a:r>
              <a:r>
                <a:rPr lang="es-AR" sz="1600" dirty="0" smtClean="0">
                  <a:solidFill>
                    <a:srgbClr val="FFFF00"/>
                  </a:solidFill>
                </a:rPr>
                <a:t>:</a:t>
              </a:r>
            </a:p>
            <a:p>
              <a:r>
                <a:rPr lang="es-AR" sz="1600" i="1" dirty="0" smtClean="0">
                  <a:solidFill>
                    <a:srgbClr val="FFFF00"/>
                  </a:solidFill>
                </a:rPr>
                <a:t>El par de Fourier permite pasar</a:t>
              </a:r>
            </a:p>
            <a:p>
              <a:r>
                <a:rPr lang="es-AR" sz="1600" i="1" dirty="0">
                  <a:solidFill>
                    <a:srgbClr val="FFFF00"/>
                  </a:solidFill>
                </a:rPr>
                <a:t>d</a:t>
              </a:r>
              <a:r>
                <a:rPr lang="es-AR" sz="1600" i="1" dirty="0" smtClean="0">
                  <a:solidFill>
                    <a:srgbClr val="FFFF00"/>
                  </a:solidFill>
                </a:rPr>
                <a:t>el dominio del tiempo a la </a:t>
              </a:r>
            </a:p>
            <a:p>
              <a:r>
                <a:rPr lang="es-AR" sz="1600" i="1" dirty="0" smtClean="0">
                  <a:solidFill>
                    <a:srgbClr val="FFFF00"/>
                  </a:solidFill>
                </a:rPr>
                <a:t>Frecuencia (</a:t>
              </a:r>
              <a:r>
                <a:rPr lang="el-GR" sz="1600" i="1" dirty="0" smtClean="0">
                  <a:solidFill>
                    <a:srgbClr val="FFFF00"/>
                  </a:solidFill>
                </a:rPr>
                <a:t>ω</a:t>
              </a:r>
              <a:r>
                <a:rPr lang="es-AR" sz="1600" i="1" dirty="0" smtClean="0">
                  <a:solidFill>
                    <a:srgbClr val="FFFF00"/>
                  </a:solidFill>
                </a:rPr>
                <a:t>)… y de la</a:t>
              </a:r>
            </a:p>
            <a:p>
              <a:r>
                <a:rPr lang="es-AR" sz="1600" i="1" dirty="0" smtClean="0">
                  <a:solidFill>
                    <a:srgbClr val="FFFF00"/>
                  </a:solidFill>
                </a:rPr>
                <a:t> frecuencia al tiempo  </a:t>
              </a:r>
              <a:endParaRPr lang="es-AR" sz="1600" i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83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E3FB6C48-E0CB-4031-8C0C-2D5B168E4929}"/>
              </a:ext>
            </a:extLst>
          </p:cNvPr>
          <p:cNvGrpSpPr/>
          <p:nvPr/>
        </p:nvGrpSpPr>
        <p:grpSpPr>
          <a:xfrm>
            <a:off x="9379114" y="803305"/>
            <a:ext cx="2763014" cy="1263093"/>
            <a:chOff x="9358486" y="1087245"/>
            <a:chExt cx="2763014" cy="1539958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70209" y="1149875"/>
              <a:ext cx="25512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TRANSFORMADA</a:t>
              </a:r>
            </a:p>
            <a:p>
              <a:r>
                <a:rPr lang="es-AR" b="1" dirty="0" smtClean="0"/>
                <a:t> DE FOURIER </a:t>
              </a:r>
            </a:p>
            <a:p>
              <a:r>
                <a:rPr lang="es-AR" b="1" dirty="0" smtClean="0"/>
                <a:t>de tiempo </a:t>
              </a:r>
              <a:r>
                <a:rPr lang="es-AR" b="1" dirty="0" err="1" smtClean="0"/>
                <a:t>contínuo</a:t>
              </a:r>
              <a:endParaRPr lang="es-AR" dirty="0"/>
            </a:p>
            <a:p>
              <a:endParaRPr lang="es-A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5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28914" y="5089697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 flipH="1">
            <a:off x="-2" y="927021"/>
            <a:ext cx="89391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b="1" u="sng" dirty="0" smtClean="0"/>
              <a:t>CONVERGENCIA DE LAS TRANSFORMADAS DE FOURIER  </a:t>
            </a:r>
            <a:endParaRPr lang="es-AR" b="1" u="sng" dirty="0"/>
          </a:p>
        </p:txBody>
      </p:sp>
      <p:sp>
        <p:nvSpPr>
          <p:cNvPr id="16" name="Nube 15"/>
          <p:cNvSpPr/>
          <p:nvPr/>
        </p:nvSpPr>
        <p:spPr>
          <a:xfrm>
            <a:off x="9328914" y="2630333"/>
            <a:ext cx="2912535" cy="2524764"/>
          </a:xfrm>
          <a:prstGeom prst="cloud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Recordar…</a:t>
            </a:r>
          </a:p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La condición 1 de </a:t>
            </a:r>
            <a:r>
              <a:rPr lang="es-AR" sz="1600" b="1" dirty="0" err="1" smtClean="0">
                <a:solidFill>
                  <a:schemeClr val="tx1"/>
                </a:solidFill>
              </a:rPr>
              <a:t>Dirichlet</a:t>
            </a:r>
            <a:r>
              <a:rPr lang="es-AR" sz="1600" b="1" dirty="0" smtClean="0">
                <a:solidFill>
                  <a:schemeClr val="tx1"/>
                </a:solidFill>
              </a:rPr>
              <a:t> es la que determina la convergencia en la gran mayoría de las transformadas de Fourier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75763" y="1596674"/>
            <a:ext cx="8063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También valen las condiciones de </a:t>
            </a:r>
            <a:r>
              <a:rPr lang="es-AR" dirty="0" err="1" smtClean="0"/>
              <a:t>Dirichlet</a:t>
            </a:r>
            <a:r>
              <a:rPr lang="es-AR" dirty="0" smtClean="0"/>
              <a:t> (vistas para las Series de Fourier), con un cambio en la primera condición.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128850" y="2314608"/>
                <a:ext cx="7147775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 smtClean="0"/>
                  <a:t>1) Que x(t) sea absolutamente integrable,  en todo el dominio del tiempo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&lt;∞</m:t>
                        </m:r>
                      </m:e>
                    </m:nary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50" y="2314608"/>
                <a:ext cx="7147775" cy="720325"/>
              </a:xfrm>
              <a:prstGeom prst="rect">
                <a:avLst/>
              </a:prstGeom>
              <a:blipFill rotWithShape="0">
                <a:blip r:embed="rId3"/>
                <a:stretch>
                  <a:fillRect l="-5712" t="-33051" b="-1110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/>
          <p:cNvSpPr txBox="1"/>
          <p:nvPr/>
        </p:nvSpPr>
        <p:spPr>
          <a:xfrm>
            <a:off x="58390" y="3106536"/>
            <a:ext cx="89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2) Que  x(t) tenga un número finito de máximos y mínimos dentro de cualquier intervalo finito</a:t>
            </a:r>
            <a:endParaRPr lang="es-AR" dirty="0"/>
          </a:p>
        </p:txBody>
      </p:sp>
      <p:sp>
        <p:nvSpPr>
          <p:cNvPr id="13" name="CuadroTexto 12"/>
          <p:cNvSpPr txBox="1"/>
          <p:nvPr/>
        </p:nvSpPr>
        <p:spPr>
          <a:xfrm>
            <a:off x="58390" y="3571025"/>
            <a:ext cx="8785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3) Que x(t) tenga un número finito de discontinuidades dentro de cualquier intervalo finito. Además, cada una de dichas discontinuidades debe ser finita.</a:t>
            </a:r>
            <a:endParaRPr lang="es-AR" dirty="0"/>
          </a:p>
        </p:txBody>
      </p:sp>
      <p:grpSp>
        <p:nvGrpSpPr>
          <p:cNvPr id="19" name="Grupo 18"/>
          <p:cNvGrpSpPr/>
          <p:nvPr/>
        </p:nvGrpSpPr>
        <p:grpSpPr>
          <a:xfrm>
            <a:off x="-85151" y="4217356"/>
            <a:ext cx="8631680" cy="1661630"/>
            <a:chOff x="-85151" y="4217356"/>
            <a:chExt cx="8631680" cy="1661630"/>
          </a:xfrm>
        </p:grpSpPr>
        <p:sp>
          <p:nvSpPr>
            <p:cNvPr id="17" name="Llamada de nube 16"/>
            <p:cNvSpPr/>
            <p:nvPr/>
          </p:nvSpPr>
          <p:spPr>
            <a:xfrm>
              <a:off x="-85151" y="4217356"/>
              <a:ext cx="8214320" cy="1661630"/>
            </a:xfrm>
            <a:prstGeom prst="cloudCallou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607292" y="4557922"/>
              <a:ext cx="68294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 smtClean="0"/>
                <a:t>Recomendamos ver ejemplos de transformadas de Fourier en el libro*</a:t>
              </a:r>
            </a:p>
            <a:p>
              <a:r>
                <a:rPr lang="es-AR" dirty="0" smtClean="0"/>
                <a:t>4. 7   y 4. 8   página 205</a:t>
              </a:r>
            </a:p>
            <a:p>
              <a:r>
                <a:rPr lang="es-AR" dirty="0" smtClean="0"/>
                <a:t>4. 9 , 4. 10  y 4.11   página 207</a:t>
              </a:r>
            </a:p>
            <a:p>
              <a:endParaRPr lang="es-AR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3728060" y="5299410"/>
              <a:ext cx="4818469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dirty="0"/>
                <a:t>* Señales y sistemas (A. </a:t>
              </a:r>
              <a:r>
                <a:rPr lang="es-AR" dirty="0" err="1"/>
                <a:t>Oppenheim</a:t>
              </a:r>
              <a:r>
                <a:rPr lang="es-AR" dirty="0"/>
                <a:t> – A. </a:t>
              </a:r>
              <a:r>
                <a:rPr lang="es-AR" dirty="0" err="1"/>
                <a:t>Willsky</a:t>
              </a:r>
              <a:r>
                <a:rPr lang="es-AR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976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E3FB6C48-E0CB-4031-8C0C-2D5B168E4929}"/>
              </a:ext>
            </a:extLst>
          </p:cNvPr>
          <p:cNvGrpSpPr/>
          <p:nvPr/>
        </p:nvGrpSpPr>
        <p:grpSpPr>
          <a:xfrm>
            <a:off x="9316190" y="765677"/>
            <a:ext cx="2763014" cy="1477328"/>
            <a:chOff x="9358486" y="1087245"/>
            <a:chExt cx="2763014" cy="1801152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94574" y="1087245"/>
              <a:ext cx="2526926" cy="180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TRANSFORMADA</a:t>
              </a:r>
            </a:p>
            <a:p>
              <a:r>
                <a:rPr lang="es-AR" b="1" dirty="0" smtClean="0"/>
                <a:t> DE FOURIER </a:t>
              </a:r>
            </a:p>
            <a:p>
              <a:r>
                <a:rPr lang="es-AR" b="1" dirty="0" smtClean="0"/>
                <a:t>de tiempo </a:t>
              </a:r>
              <a:r>
                <a:rPr lang="es-AR" b="1" dirty="0" err="1" smtClean="0"/>
                <a:t>contínuo</a:t>
              </a:r>
              <a:endParaRPr lang="es-AR" dirty="0"/>
            </a:p>
            <a:p>
              <a:endParaRPr lang="es-A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5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04353" y="5299410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 flipH="1">
            <a:off x="149881" y="879143"/>
            <a:ext cx="25179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b="1" u="sng" dirty="0" smtClean="0"/>
              <a:t>LOS COEFICIENTES DE LA SERIE DE FOURIER COMO MUESTRAS DE LA TRANSFORMADAS DE FOURIER EN UN PERÍODO  </a:t>
            </a:r>
            <a:endParaRPr lang="es-AR" b="1" u="sng" dirty="0"/>
          </a:p>
        </p:txBody>
      </p:sp>
      <p:sp>
        <p:nvSpPr>
          <p:cNvPr id="16" name="Nube 15"/>
          <p:cNvSpPr/>
          <p:nvPr/>
        </p:nvSpPr>
        <p:spPr>
          <a:xfrm>
            <a:off x="9037983" y="2085578"/>
            <a:ext cx="3178905" cy="3323648"/>
          </a:xfrm>
          <a:prstGeom prst="cloud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Recordar…</a:t>
            </a:r>
          </a:p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Los </a:t>
            </a:r>
            <a:r>
              <a:rPr lang="es-AR" sz="1600" dirty="0" err="1" smtClean="0">
                <a:solidFill>
                  <a:schemeClr val="tx1"/>
                </a:solidFill>
              </a:rPr>
              <a:t>a</a:t>
            </a:r>
            <a:r>
              <a:rPr lang="es-AR" sz="1600" baseline="-25000" dirty="0" err="1" smtClean="0">
                <a:solidFill>
                  <a:schemeClr val="tx1"/>
                </a:solidFill>
              </a:rPr>
              <a:t>k</a:t>
            </a:r>
            <a:r>
              <a:rPr lang="es-AR" sz="1600" dirty="0" smtClean="0">
                <a:solidFill>
                  <a:schemeClr val="tx1"/>
                </a:solidFill>
              </a:rPr>
              <a:t> de una señal periódica </a:t>
            </a:r>
            <a:r>
              <a:rPr lang="es-AR" sz="16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⨱(t) </a:t>
            </a:r>
            <a:r>
              <a:rPr lang="es-AR" sz="1600" dirty="0" smtClean="0">
                <a:solidFill>
                  <a:schemeClr val="tx1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se pueden obtener a partir de las muestras de una envolvente de la transformada X(</a:t>
            </a:r>
            <a:r>
              <a:rPr lang="el-GR" sz="1600" dirty="0" smtClean="0">
                <a:solidFill>
                  <a:schemeClr val="tx1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ω</a:t>
            </a:r>
            <a:r>
              <a:rPr lang="es-AR" sz="1600" dirty="0" smtClean="0">
                <a:solidFill>
                  <a:schemeClr val="tx1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) de una señal no periódica x(t), igual a la </a:t>
            </a:r>
            <a:r>
              <a:rPr lang="es-AR" sz="16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⨱(t) </a:t>
            </a:r>
            <a:r>
              <a:rPr lang="es-AR" sz="1600" dirty="0" smtClean="0">
                <a:solidFill>
                  <a:schemeClr val="tx1"/>
                </a:solidFill>
                <a:latin typeface="Corbel" panose="020B0503020204020204" pitchFamily="34" charset="0"/>
                <a:ea typeface="Cambria Math" panose="02040503050406030204" pitchFamily="18" charset="0"/>
              </a:rPr>
              <a:t>en un período</a:t>
            </a:r>
            <a:endParaRPr lang="es-AR" sz="1600" dirty="0" smtClean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3130252" y="797101"/>
            <a:ext cx="5809687" cy="4999020"/>
            <a:chOff x="3020375" y="959360"/>
            <a:chExt cx="5809687" cy="4999020"/>
          </a:xfrm>
        </p:grpSpPr>
        <p:grpSp>
          <p:nvGrpSpPr>
            <p:cNvPr id="15" name="Grupo 14"/>
            <p:cNvGrpSpPr/>
            <p:nvPr/>
          </p:nvGrpSpPr>
          <p:grpSpPr>
            <a:xfrm>
              <a:off x="3020375" y="959360"/>
              <a:ext cx="5809687" cy="4999020"/>
              <a:chOff x="3020375" y="959360"/>
              <a:chExt cx="5809687" cy="4999020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0375" y="959360"/>
                <a:ext cx="5809687" cy="499902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</p:spPr>
          </p:pic>
          <p:sp>
            <p:nvSpPr>
              <p:cNvPr id="11" name="Rectángulo redondeado 10"/>
              <p:cNvSpPr/>
              <p:nvPr/>
            </p:nvSpPr>
            <p:spPr>
              <a:xfrm>
                <a:off x="5131928" y="5552661"/>
                <a:ext cx="1324498" cy="373379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20" name="Rectángulo redondeado 19"/>
            <p:cNvSpPr/>
            <p:nvPr/>
          </p:nvSpPr>
          <p:spPr>
            <a:xfrm>
              <a:off x="5115337" y="4850295"/>
              <a:ext cx="437322" cy="2402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000" b="1" dirty="0" smtClean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⨱(t)</a:t>
              </a:r>
              <a:endParaRPr lang="es-AR" sz="1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ángulo redondeado 21"/>
            <p:cNvSpPr/>
            <p:nvPr/>
          </p:nvSpPr>
          <p:spPr>
            <a:xfrm>
              <a:off x="6069497" y="5369470"/>
              <a:ext cx="486271" cy="18319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900" b="1" dirty="0" smtClean="0">
                  <a:latin typeface="Bodoni MT Condensed" panose="02070606080606020203" pitchFamily="18" charset="0"/>
                  <a:ea typeface="Cambria Math" panose="02040503050406030204" pitchFamily="18" charset="0"/>
                </a:rPr>
                <a:t>de ⨱(t)</a:t>
              </a:r>
              <a:endParaRPr lang="es-AR" sz="900" b="1" dirty="0">
                <a:latin typeface="Bodoni MT Condensed" panose="02070606080606020203" pitchFamily="18" charset="0"/>
              </a:endParaRPr>
            </a:p>
          </p:txBody>
        </p:sp>
        <p:sp>
          <p:nvSpPr>
            <p:cNvPr id="23" name="Rectángulo redondeado 22"/>
            <p:cNvSpPr/>
            <p:nvPr/>
          </p:nvSpPr>
          <p:spPr>
            <a:xfrm>
              <a:off x="5708351" y="1749286"/>
              <a:ext cx="556592" cy="23854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⨱(t)</a:t>
              </a:r>
              <a:endParaRPr lang="es-AR" sz="1200" b="1" dirty="0"/>
            </a:p>
          </p:txBody>
        </p:sp>
        <p:sp>
          <p:nvSpPr>
            <p:cNvPr id="24" name="Rectángulo redondeado 23"/>
            <p:cNvSpPr/>
            <p:nvPr/>
          </p:nvSpPr>
          <p:spPr>
            <a:xfrm>
              <a:off x="5131927" y="1028523"/>
              <a:ext cx="523416" cy="25245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000" b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⨱(t)</a:t>
              </a:r>
              <a:endParaRPr lang="es-AR" sz="1000" b="1" dirty="0"/>
            </a:p>
          </p:txBody>
        </p:sp>
        <p:sp>
          <p:nvSpPr>
            <p:cNvPr id="25" name="Rectángulo redondeado 24"/>
            <p:cNvSpPr/>
            <p:nvPr/>
          </p:nvSpPr>
          <p:spPr>
            <a:xfrm>
              <a:off x="4976211" y="3512677"/>
              <a:ext cx="404164" cy="17142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800" b="1" dirty="0" smtClean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⨱(t)</a:t>
              </a:r>
              <a:endParaRPr lang="es-AR" sz="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ángulo redondeado 27"/>
            <p:cNvSpPr/>
            <p:nvPr/>
          </p:nvSpPr>
          <p:spPr>
            <a:xfrm>
              <a:off x="6834008" y="4532244"/>
              <a:ext cx="454688" cy="24516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900" b="1" dirty="0">
                  <a:latin typeface="Bodoni MT Condensed" panose="02070606080606020203" pitchFamily="18" charset="0"/>
                  <a:ea typeface="Cambria Math" panose="02040503050406030204" pitchFamily="18" charset="0"/>
                </a:rPr>
                <a:t>a</a:t>
              </a:r>
              <a:r>
                <a:rPr lang="es-AR" sz="900" b="1" dirty="0" smtClean="0">
                  <a:latin typeface="Bodoni MT Condensed" panose="02070606080606020203" pitchFamily="18" charset="0"/>
                  <a:ea typeface="Cambria Math" panose="02040503050406030204" pitchFamily="18" charset="0"/>
                </a:rPr>
                <a:t>⨱(t)</a:t>
              </a:r>
              <a:endParaRPr lang="es-AR" sz="900" b="1" dirty="0">
                <a:latin typeface="Bodoni MT Condensed" panose="02070606080606020203" pitchFamily="18" charset="0"/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104665" y="3786390"/>
            <a:ext cx="2649336" cy="2167959"/>
            <a:chOff x="104665" y="3786390"/>
            <a:chExt cx="2649336" cy="2167959"/>
          </a:xfrm>
        </p:grpSpPr>
        <p:sp>
          <p:nvSpPr>
            <p:cNvPr id="29" name="CuadroTexto 28"/>
            <p:cNvSpPr txBox="1"/>
            <p:nvPr/>
          </p:nvSpPr>
          <p:spPr>
            <a:xfrm>
              <a:off x="104665" y="3786390"/>
              <a:ext cx="26493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 smtClean="0"/>
                <a:t>Este tema y el próximo, los vemos utilizando directamente la publicación del libro*</a:t>
              </a:r>
              <a:endParaRPr lang="es-AR" i="1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20856" y="5369574"/>
              <a:ext cx="2374331" cy="5847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sz="1400" dirty="0"/>
                <a:t>* Señales y </a:t>
              </a:r>
              <a:r>
                <a:rPr lang="es-AR" sz="1400" dirty="0" smtClean="0"/>
                <a:t>sistemas                     </a:t>
              </a:r>
              <a:r>
                <a:rPr lang="es-AR" sz="1400" dirty="0"/>
                <a:t>(A. </a:t>
              </a:r>
              <a:r>
                <a:rPr lang="es-AR" sz="1400" dirty="0" err="1"/>
                <a:t>Oppenheim</a:t>
              </a:r>
              <a:r>
                <a:rPr lang="es-AR" sz="1400" dirty="0"/>
                <a:t> – A. </a:t>
              </a:r>
              <a:r>
                <a:rPr lang="es-AR" sz="1400" dirty="0" err="1"/>
                <a:t>Willsky</a:t>
              </a:r>
              <a:r>
                <a:rPr lang="es-AR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80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E3FB6C48-E0CB-4031-8C0C-2D5B168E4929}"/>
              </a:ext>
            </a:extLst>
          </p:cNvPr>
          <p:cNvGrpSpPr/>
          <p:nvPr/>
        </p:nvGrpSpPr>
        <p:grpSpPr>
          <a:xfrm>
            <a:off x="9316190" y="765677"/>
            <a:ext cx="2763014" cy="1477328"/>
            <a:chOff x="9358486" y="1087245"/>
            <a:chExt cx="2763014" cy="1801152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94574" y="1087245"/>
              <a:ext cx="2526926" cy="180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TRANSFORMADA</a:t>
              </a:r>
            </a:p>
            <a:p>
              <a:r>
                <a:rPr lang="es-AR" b="1" dirty="0" smtClean="0"/>
                <a:t> DE FOURIER </a:t>
              </a:r>
            </a:p>
            <a:p>
              <a:r>
                <a:rPr lang="es-AR" b="1" dirty="0" smtClean="0"/>
                <a:t>de tiempo </a:t>
              </a:r>
              <a:r>
                <a:rPr lang="es-AR" b="1" dirty="0" err="1" smtClean="0"/>
                <a:t>contínuo</a:t>
              </a:r>
              <a:endParaRPr lang="es-AR" dirty="0"/>
            </a:p>
            <a:p>
              <a:endParaRPr lang="es-A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5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04353" y="5299410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 flipH="1">
            <a:off x="149878" y="879143"/>
            <a:ext cx="2398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b="1" u="sng" dirty="0" smtClean="0"/>
              <a:t> LA TRANSFORMADA DE FOURIER PARA SEÑALES PERIÓDICAS </a:t>
            </a:r>
            <a:endParaRPr lang="es-AR" b="1" u="sng" dirty="0"/>
          </a:p>
        </p:txBody>
      </p:sp>
      <p:sp>
        <p:nvSpPr>
          <p:cNvPr id="16" name="Nube 15"/>
          <p:cNvSpPr/>
          <p:nvPr/>
        </p:nvSpPr>
        <p:spPr>
          <a:xfrm>
            <a:off x="9316190" y="2589161"/>
            <a:ext cx="2912535" cy="2251808"/>
          </a:xfrm>
          <a:prstGeom prst="cloud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Recordar:</a:t>
            </a:r>
          </a:p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Para la demostración, tomamos como señal periódica a la serie de Fourier</a:t>
            </a:r>
          </a:p>
        </p:txBody>
      </p:sp>
      <p:grpSp>
        <p:nvGrpSpPr>
          <p:cNvPr id="33" name="Grupo 32"/>
          <p:cNvGrpSpPr/>
          <p:nvPr/>
        </p:nvGrpSpPr>
        <p:grpSpPr>
          <a:xfrm>
            <a:off x="41907" y="2815620"/>
            <a:ext cx="2347672" cy="2172092"/>
            <a:chOff x="92814" y="3746432"/>
            <a:chExt cx="2649336" cy="1853673"/>
          </a:xfrm>
        </p:grpSpPr>
        <p:sp>
          <p:nvSpPr>
            <p:cNvPr id="29" name="CuadroTexto 28"/>
            <p:cNvSpPr txBox="1"/>
            <p:nvPr/>
          </p:nvSpPr>
          <p:spPr>
            <a:xfrm>
              <a:off x="92814" y="3746432"/>
              <a:ext cx="2649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 smtClean="0"/>
                <a:t>Este tema, lo vemos utilizando directamente la publicación del libro*</a:t>
              </a:r>
              <a:endParaRPr lang="es-AR" i="1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12921" y="4917195"/>
              <a:ext cx="2374331" cy="6829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sz="1400" dirty="0"/>
                <a:t>* Señales y </a:t>
              </a:r>
              <a:r>
                <a:rPr lang="es-AR" sz="1400" dirty="0" smtClean="0"/>
                <a:t>sistemas                     </a:t>
              </a:r>
              <a:r>
                <a:rPr lang="es-AR" sz="1400" dirty="0"/>
                <a:t>(A. </a:t>
              </a:r>
              <a:r>
                <a:rPr lang="es-AR" sz="1400" dirty="0" err="1"/>
                <a:t>Oppenheim</a:t>
              </a:r>
              <a:r>
                <a:rPr lang="es-AR" sz="1400" dirty="0"/>
                <a:t> – A. </a:t>
              </a:r>
              <a:r>
                <a:rPr lang="es-AR" sz="1400" dirty="0" err="1"/>
                <a:t>Willsky</a:t>
              </a:r>
              <a:r>
                <a:rPr lang="es-AR" dirty="0"/>
                <a:t>)</a:t>
              </a:r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2488406" y="1093446"/>
            <a:ext cx="6539624" cy="4790519"/>
            <a:chOff x="2488406" y="1146454"/>
            <a:chExt cx="6539624" cy="4790519"/>
          </a:xfrm>
        </p:grpSpPr>
        <p:grpSp>
          <p:nvGrpSpPr>
            <p:cNvPr id="30" name="Grupo 29"/>
            <p:cNvGrpSpPr/>
            <p:nvPr/>
          </p:nvGrpSpPr>
          <p:grpSpPr>
            <a:xfrm>
              <a:off x="2488406" y="1146454"/>
              <a:ext cx="6539624" cy="4790519"/>
              <a:chOff x="2526840" y="1258415"/>
              <a:chExt cx="6514828" cy="4420266"/>
            </a:xfrm>
          </p:grpSpPr>
          <p:pic>
            <p:nvPicPr>
              <p:cNvPr id="12" name="Imagen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6840" y="1258415"/>
                <a:ext cx="6514828" cy="442026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7" name="Conector recto 16"/>
              <p:cNvCxnSpPr/>
              <p:nvPr/>
            </p:nvCxnSpPr>
            <p:spPr>
              <a:xfrm flipV="1">
                <a:off x="5950226" y="2118958"/>
                <a:ext cx="2729948" cy="1464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>
              <a:xfrm>
                <a:off x="3059003" y="2345635"/>
                <a:ext cx="422969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lecha derecha 34"/>
            <p:cNvSpPr/>
            <p:nvPr/>
          </p:nvSpPr>
          <p:spPr>
            <a:xfrm rot="10800000">
              <a:off x="6573078" y="3503031"/>
              <a:ext cx="2438402" cy="870186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6732102" y="3657601"/>
              <a:ext cx="2146852" cy="474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 smtClean="0"/>
                <a:t>La transformada es un impulso desplazado en la frecuencia</a:t>
              </a:r>
              <a:endParaRPr lang="es-A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14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E3FB6C48-E0CB-4031-8C0C-2D5B168E4929}"/>
              </a:ext>
            </a:extLst>
          </p:cNvPr>
          <p:cNvGrpSpPr/>
          <p:nvPr/>
        </p:nvGrpSpPr>
        <p:grpSpPr>
          <a:xfrm>
            <a:off x="9316190" y="765677"/>
            <a:ext cx="2763014" cy="1477328"/>
            <a:chOff x="9358486" y="1087245"/>
            <a:chExt cx="2763014" cy="1801152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94574" y="1087245"/>
              <a:ext cx="2526926" cy="180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TRANSFORMADA</a:t>
              </a:r>
            </a:p>
            <a:p>
              <a:r>
                <a:rPr lang="es-AR" b="1" dirty="0" smtClean="0"/>
                <a:t> DE FOURIER </a:t>
              </a:r>
            </a:p>
            <a:p>
              <a:r>
                <a:rPr lang="es-AR" b="1" dirty="0" smtClean="0"/>
                <a:t>de tiempo </a:t>
              </a:r>
              <a:r>
                <a:rPr lang="es-AR" b="1" dirty="0" err="1" smtClean="0"/>
                <a:t>contínuo</a:t>
              </a:r>
              <a:endParaRPr lang="es-AR" dirty="0"/>
            </a:p>
            <a:p>
              <a:endParaRPr lang="es-A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5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04353" y="5299410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 flipH="1">
            <a:off x="149878" y="879143"/>
            <a:ext cx="23985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b="1" u="sng" dirty="0" smtClean="0"/>
              <a:t> LA TRANSFORMADA DE FOURIER PARA SEÑALES PERIÓDICAS (cont.)</a:t>
            </a:r>
            <a:endParaRPr lang="es-AR" b="1" u="sng" dirty="0"/>
          </a:p>
        </p:txBody>
      </p:sp>
      <p:sp>
        <p:nvSpPr>
          <p:cNvPr id="16" name="Nube 15"/>
          <p:cNvSpPr/>
          <p:nvPr/>
        </p:nvSpPr>
        <p:spPr>
          <a:xfrm>
            <a:off x="9316190" y="2243006"/>
            <a:ext cx="2912535" cy="3056404"/>
          </a:xfrm>
          <a:prstGeom prst="cloud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Recordar:</a:t>
            </a:r>
          </a:p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La transformada de Fourier X(</a:t>
            </a:r>
            <a:r>
              <a:rPr lang="el-GR" sz="1600" b="1" dirty="0" smtClean="0">
                <a:solidFill>
                  <a:schemeClr val="tx1"/>
                </a:solidFill>
              </a:rPr>
              <a:t>ω</a:t>
            </a:r>
            <a:r>
              <a:rPr lang="es-AR" sz="1600" b="1" dirty="0" smtClean="0">
                <a:solidFill>
                  <a:schemeClr val="tx1"/>
                </a:solidFill>
              </a:rPr>
              <a:t>) resultante para una señal periódica, consiste en un tren de impulsos desplazados en la frecuencia (</a:t>
            </a:r>
            <a:r>
              <a:rPr lang="el-GR" sz="1600" b="1" dirty="0" smtClean="0">
                <a:solidFill>
                  <a:schemeClr val="tx1"/>
                </a:solidFill>
              </a:rPr>
              <a:t>ω</a:t>
            </a:r>
            <a:r>
              <a:rPr lang="es-AR" sz="1600" b="1" dirty="0">
                <a:solidFill>
                  <a:schemeClr val="tx1"/>
                </a:solidFill>
              </a:rPr>
              <a:t>)</a:t>
            </a:r>
            <a:endParaRPr lang="es-AR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41907" y="2815620"/>
            <a:ext cx="2347672" cy="2172092"/>
            <a:chOff x="92814" y="3746432"/>
            <a:chExt cx="2649336" cy="1853673"/>
          </a:xfrm>
        </p:grpSpPr>
        <p:sp>
          <p:nvSpPr>
            <p:cNvPr id="29" name="CuadroTexto 28"/>
            <p:cNvSpPr txBox="1"/>
            <p:nvPr/>
          </p:nvSpPr>
          <p:spPr>
            <a:xfrm>
              <a:off x="92814" y="3746432"/>
              <a:ext cx="2649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 smtClean="0"/>
                <a:t>Este tema, lo vemos utilizando directamente la publicación del libro*</a:t>
              </a:r>
              <a:endParaRPr lang="es-AR" i="1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12921" y="4917195"/>
              <a:ext cx="2374331" cy="6829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sz="1400" dirty="0"/>
                <a:t>* Señales y </a:t>
              </a:r>
              <a:r>
                <a:rPr lang="es-AR" sz="1400" dirty="0" smtClean="0"/>
                <a:t>sistemas                     </a:t>
              </a:r>
              <a:r>
                <a:rPr lang="es-AR" sz="1400" dirty="0"/>
                <a:t>(A. </a:t>
              </a:r>
              <a:r>
                <a:rPr lang="es-AR" sz="1400" dirty="0" err="1"/>
                <a:t>Oppenheim</a:t>
              </a:r>
              <a:r>
                <a:rPr lang="es-AR" sz="1400" dirty="0"/>
                <a:t> – A. </a:t>
              </a:r>
              <a:r>
                <a:rPr lang="es-AR" sz="1400" dirty="0" err="1"/>
                <a:t>Willsky</a:t>
              </a:r>
              <a:r>
                <a:rPr lang="es-AR" dirty="0"/>
                <a:t>)</a:t>
              </a:r>
            </a:p>
          </p:txBody>
        </p:sp>
      </p:grp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67" y="983386"/>
            <a:ext cx="6394448" cy="3469343"/>
          </a:xfrm>
          <a:prstGeom prst="rect">
            <a:avLst/>
          </a:prstGeom>
        </p:spPr>
      </p:pic>
      <p:grpSp>
        <p:nvGrpSpPr>
          <p:cNvPr id="21" name="Grupo 20"/>
          <p:cNvGrpSpPr/>
          <p:nvPr/>
        </p:nvGrpSpPr>
        <p:grpSpPr>
          <a:xfrm>
            <a:off x="2389579" y="4587603"/>
            <a:ext cx="6515882" cy="1324156"/>
            <a:chOff x="-85151" y="4555142"/>
            <a:chExt cx="5902855" cy="1323844"/>
          </a:xfrm>
        </p:grpSpPr>
        <p:sp>
          <p:nvSpPr>
            <p:cNvPr id="22" name="Llamada de nube 21"/>
            <p:cNvSpPr/>
            <p:nvPr/>
          </p:nvSpPr>
          <p:spPr>
            <a:xfrm>
              <a:off x="-85151" y="4555142"/>
              <a:ext cx="5902855" cy="1323844"/>
            </a:xfrm>
            <a:prstGeom prst="cloudCallou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178945" y="4775028"/>
              <a:ext cx="3801881" cy="923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 smtClean="0"/>
                <a:t>Recomendamos ver ejemplos en el libro*</a:t>
              </a:r>
            </a:p>
            <a:p>
              <a:r>
                <a:rPr lang="es-AR" dirty="0" smtClean="0"/>
                <a:t>4. 14  página 216 y 4.15   página 217</a:t>
              </a:r>
            </a:p>
            <a:p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8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="" xmlns:a16="http://schemas.microsoft.com/office/drawing/2014/main" id="{E3FB6C48-E0CB-4031-8C0C-2D5B168E4929}"/>
              </a:ext>
            </a:extLst>
          </p:cNvPr>
          <p:cNvGrpSpPr/>
          <p:nvPr/>
        </p:nvGrpSpPr>
        <p:grpSpPr>
          <a:xfrm>
            <a:off x="9316190" y="765677"/>
            <a:ext cx="2763014" cy="1477328"/>
            <a:chOff x="9358486" y="1087245"/>
            <a:chExt cx="2763014" cy="1801152"/>
          </a:xfrm>
        </p:grpSpPr>
        <p:sp>
          <p:nvSpPr>
            <p:cNvPr id="8" name="Rectángulo redondeado 7"/>
            <p:cNvSpPr/>
            <p:nvPr/>
          </p:nvSpPr>
          <p:spPr>
            <a:xfrm>
              <a:off x="9358486" y="1087245"/>
              <a:ext cx="2720625" cy="153177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9594574" y="1087245"/>
              <a:ext cx="2526926" cy="180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/>
                <a:t>Tema :</a:t>
              </a:r>
            </a:p>
            <a:p>
              <a:r>
                <a:rPr lang="es-AR" b="1" dirty="0" smtClean="0"/>
                <a:t>TRANSFORMADA</a:t>
              </a:r>
            </a:p>
            <a:p>
              <a:r>
                <a:rPr lang="es-AR" b="1" dirty="0" smtClean="0"/>
                <a:t> DE FOURIER </a:t>
              </a:r>
            </a:p>
            <a:p>
              <a:r>
                <a:rPr lang="es-AR" b="1" dirty="0" smtClean="0"/>
                <a:t>de tiempo </a:t>
              </a:r>
              <a:r>
                <a:rPr lang="es-AR" b="1" dirty="0" err="1" smtClean="0"/>
                <a:t>contínuo</a:t>
              </a:r>
              <a:endParaRPr lang="es-AR" dirty="0"/>
            </a:p>
            <a:p>
              <a:endParaRPr lang="es-A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60621" y="637740"/>
            <a:ext cx="1264556" cy="64324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2800" dirty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clase </a:t>
            </a:r>
            <a:r>
              <a:rPr lang="es-AR" sz="2800" dirty="0" smtClean="0">
                <a:solidFill>
                  <a:srgbClr val="FF000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5</a:t>
            </a:r>
            <a:endParaRPr lang="es-AR" sz="2800" dirty="0">
              <a:solidFill>
                <a:srgbClr val="FF000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304353" y="5299410"/>
            <a:ext cx="2912535" cy="993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U.T.N. – Facultad Regional 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Córdoba </a:t>
            </a:r>
            <a:r>
              <a:rPr lang="en-US" sz="16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Matemática</a:t>
            </a:r>
            <a:r>
              <a:rPr lang="en-US" sz="16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</a:rPr>
              <a:t>Superior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 flipH="1">
            <a:off x="149878" y="879143"/>
            <a:ext cx="1943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b="1" u="sng" dirty="0" smtClean="0"/>
              <a:t> TABLAS DE         PARES BASICOS</a:t>
            </a:r>
            <a:endParaRPr lang="es-AR" b="1" u="sng" dirty="0"/>
          </a:p>
        </p:txBody>
      </p:sp>
      <p:sp>
        <p:nvSpPr>
          <p:cNvPr id="16" name="Nube 15"/>
          <p:cNvSpPr/>
          <p:nvPr/>
        </p:nvSpPr>
        <p:spPr>
          <a:xfrm>
            <a:off x="9316190" y="2243006"/>
            <a:ext cx="2912535" cy="3056404"/>
          </a:xfrm>
          <a:prstGeom prst="cloud">
            <a:avLst/>
          </a:prstGeom>
          <a:solidFill>
            <a:srgbClr val="FFFF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Recordar:</a:t>
            </a:r>
          </a:p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Las tablas son muy útiles para encontrar pares de señales y sus transformadas de Fourier y así evitar calcularlas </a:t>
            </a:r>
          </a:p>
        </p:txBody>
      </p:sp>
      <p:grpSp>
        <p:nvGrpSpPr>
          <p:cNvPr id="33" name="Grupo 32"/>
          <p:cNvGrpSpPr/>
          <p:nvPr/>
        </p:nvGrpSpPr>
        <p:grpSpPr>
          <a:xfrm>
            <a:off x="220379" y="2022059"/>
            <a:ext cx="2347672" cy="3543853"/>
            <a:chOff x="92814" y="3746432"/>
            <a:chExt cx="2649336" cy="1853673"/>
          </a:xfrm>
        </p:grpSpPr>
        <p:sp>
          <p:nvSpPr>
            <p:cNvPr id="29" name="CuadroTexto 28"/>
            <p:cNvSpPr txBox="1"/>
            <p:nvPr/>
          </p:nvSpPr>
          <p:spPr>
            <a:xfrm>
              <a:off x="92814" y="3746432"/>
              <a:ext cx="2649336" cy="1260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i="1" dirty="0" smtClean="0"/>
                <a:t>En la página 244 del  libro*, encontramos algunos pares básicos de la Transformada de Fourier. </a:t>
              </a:r>
              <a:endParaRPr lang="es-AR" i="1" dirty="0"/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212921" y="4917195"/>
              <a:ext cx="2374331" cy="6829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sz="1400" dirty="0"/>
                <a:t>* Señales y </a:t>
              </a:r>
              <a:r>
                <a:rPr lang="es-AR" sz="1400" dirty="0" smtClean="0"/>
                <a:t>sistemas                     </a:t>
              </a:r>
              <a:r>
                <a:rPr lang="es-AR" sz="1400" dirty="0"/>
                <a:t>(A. </a:t>
              </a:r>
              <a:r>
                <a:rPr lang="es-AR" sz="1400" dirty="0" err="1"/>
                <a:t>Oppenheim</a:t>
              </a:r>
              <a:r>
                <a:rPr lang="es-AR" sz="1400" dirty="0"/>
                <a:t> – A. </a:t>
              </a:r>
              <a:r>
                <a:rPr lang="es-AR" sz="1400" dirty="0" err="1"/>
                <a:t>Willsky</a:t>
              </a:r>
              <a:r>
                <a:rPr lang="es-AR" dirty="0"/>
                <a:t>)</a:t>
              </a:r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805" y="879143"/>
            <a:ext cx="5272310" cy="51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Marco">
  <a:themeElements>
    <a:clrScheme name="Marc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1_Marco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10330</TotalTime>
  <Words>1104</Words>
  <Application>Microsoft Office PowerPoint</Application>
  <PresentationFormat>Panorámica</PresentationFormat>
  <Paragraphs>170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3" baseType="lpstr">
      <vt:lpstr>Adobe Heiti Std R</vt:lpstr>
      <vt:lpstr>Arial</vt:lpstr>
      <vt:lpstr>Arial Black</vt:lpstr>
      <vt:lpstr>Arial Narrow</vt:lpstr>
      <vt:lpstr>Bodoni MT Condensed</vt:lpstr>
      <vt:lpstr>Calibri</vt:lpstr>
      <vt:lpstr>Cambria Math</vt:lpstr>
      <vt:lpstr>Corbel</vt:lpstr>
      <vt:lpstr>Courier New</vt:lpstr>
      <vt:lpstr>Poppins Light</vt:lpstr>
      <vt:lpstr>Wingdings 2</vt:lpstr>
      <vt:lpstr>Marco</vt:lpstr>
      <vt:lpstr>1_Marco</vt:lpstr>
      <vt:lpstr>Notas de clase 5 LA TRANSFORMADA DE FOURIER DE TIEMPO CONTINUO</vt:lpstr>
      <vt:lpstr>clase 5</vt:lpstr>
      <vt:lpstr>clase 5</vt:lpstr>
      <vt:lpstr>clase 5</vt:lpstr>
      <vt:lpstr>clase 5</vt:lpstr>
      <vt:lpstr>clase 5</vt:lpstr>
      <vt:lpstr>clase 5</vt:lpstr>
      <vt:lpstr>clase 5</vt:lpstr>
      <vt:lpstr>clase 5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Resumen clase 4 SERIE DE FOURIER</dc:title>
  <dc:creator>Mariana Salomon</dc:creator>
  <cp:lastModifiedBy>Cuenta Microsoft</cp:lastModifiedBy>
  <cp:revision>214</cp:revision>
  <dcterms:created xsi:type="dcterms:W3CDTF">2020-04-01T10:07:43Z</dcterms:created>
  <dcterms:modified xsi:type="dcterms:W3CDTF">2020-04-20T00:42:31Z</dcterms:modified>
</cp:coreProperties>
</file>