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7" r:id="rId1"/>
    <p:sldMasterId id="2147484025" r:id="rId2"/>
  </p:sldMasterIdLst>
  <p:notesMasterIdLst>
    <p:notesMasterId r:id="rId18"/>
  </p:notesMasterIdLst>
  <p:sldIdLst>
    <p:sldId id="256" r:id="rId3"/>
    <p:sldId id="264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a Salomon" initials="MS" lastIdx="2" clrIdx="0">
    <p:extLst>
      <p:ext uri="{19B8F6BF-5375-455C-9EA6-DF929625EA0E}">
        <p15:presenceInfo xmlns:p15="http://schemas.microsoft.com/office/powerpoint/2012/main" userId="97fb78073c20d336" providerId="Windows Live"/>
      </p:ext>
    </p:extLst>
  </p:cmAuthor>
  <p:cmAuthor id="2" name="Cuenta Microsoft" initials="CM" lastIdx="1" clrIdx="1">
    <p:extLst>
      <p:ext uri="{19B8F6BF-5375-455C-9EA6-DF929625EA0E}">
        <p15:presenceInfo xmlns:p15="http://schemas.microsoft.com/office/powerpoint/2012/main" userId="d3178786ffea0c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58B9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86BF7-AF3B-47E9-A23A-F1D364546A21}" type="datetimeFigureOut">
              <a:rPr lang="es-AR" smtClean="0"/>
              <a:t>20/04/2020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A59CB-D492-4029-9909-53434199DA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62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4293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9046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2605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368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8713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964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770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6810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458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309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9270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774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9052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092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9A6927-3091-499F-92A3-750048463DC0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3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C7BC-FCCB-4B72-9AFB-AD4865F8AF06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832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C7BC-FCCB-4B72-9AFB-AD4865F8AF06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30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C7BC-FCCB-4B72-9AFB-AD4865F8AF06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3350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C7BC-FCCB-4B72-9AFB-AD4865F8AF06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600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C7BC-FCCB-4B72-9AFB-AD4865F8AF06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3124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C7BC-FCCB-4B72-9AFB-AD4865F8AF06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290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55D8-F346-4D8F-A52E-8C0E4CF66974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90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B905-821C-4974-A126-778648F2E8FE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82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6927-3091-499F-92A3-750048463DC0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22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E1C1-8443-43F0-96AB-81EFF401F214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3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E1C1-8443-43F0-96AB-81EFF401F214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45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8BE2-15CF-485B-895C-950A361D1CD0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47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3D12-D574-4CA3-8148-0042ECB452FA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92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E2B-9E1B-4BE8-92E2-43ED137D5CC3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11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9AB5-C16E-40F4-A816-645C3A8A0AC8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69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B92-7572-403B-BB1C-72EEB5FCE9EC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807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EE1C-C177-492E-A0DE-BAA2FEDC9471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28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6B9C-F81E-4155-B646-71D679B471C8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4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55D8-F346-4D8F-A52E-8C0E4CF66974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06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B905-821C-4974-A126-778648F2E8FE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2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8BE2-15CF-485B-895C-950A361D1CD0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18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3D12-D574-4CA3-8148-0042ECB452FA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0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E2B-9E1B-4BE8-92E2-43ED137D5CC3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8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9AB5-C16E-40F4-A816-645C3A8A0AC8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3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B92-7572-403B-BB1C-72EEB5FCE9EC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2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EE1C-C177-492E-A0DE-BAA2FEDC9471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8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6B9C-F81E-4155-B646-71D679B471C8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83C7BC-FCCB-4B72-9AFB-AD4865F8AF06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7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783C7BC-FCCB-4B72-9AFB-AD4865F8AF06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5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56026" y="3166164"/>
            <a:ext cx="5537916" cy="2194695"/>
          </a:xfrm>
        </p:spPr>
        <p:txBody>
          <a:bodyPr>
            <a:normAutofit fontScale="90000"/>
          </a:bodyPr>
          <a:lstStyle/>
          <a:p>
            <a:r>
              <a:rPr lang="es-AR" sz="4800" u="sng" dirty="0" smtClean="0">
                <a:solidFill>
                  <a:srgbClr val="FF0000"/>
                </a:solidFill>
              </a:rPr>
              <a:t>Notas de </a:t>
            </a:r>
            <a:r>
              <a:rPr lang="es-AR" sz="4800" u="sng" dirty="0">
                <a:solidFill>
                  <a:srgbClr val="FF0000"/>
                </a:solidFill>
              </a:rPr>
              <a:t>clase </a:t>
            </a:r>
            <a:r>
              <a:rPr lang="es-AR" sz="4800" u="sng" dirty="0" smtClean="0">
                <a:solidFill>
                  <a:srgbClr val="FF0000"/>
                </a:solidFill>
              </a:rPr>
              <a:t>6</a:t>
            </a:r>
            <a:r>
              <a:rPr lang="es-AR" sz="4800" u="sng" dirty="0">
                <a:solidFill>
                  <a:srgbClr val="FF0000"/>
                </a:solidFill>
              </a:rPr>
              <a:t> </a:t>
            </a:r>
            <a:r>
              <a:rPr lang="es-AR" sz="4800" u="sng" dirty="0" smtClean="0">
                <a:solidFill>
                  <a:srgbClr val="FF0000"/>
                </a:solidFill>
              </a:rPr>
              <a:t/>
            </a:r>
            <a:br>
              <a:rPr lang="es-AR" sz="4800" u="sng" dirty="0" smtClean="0">
                <a:solidFill>
                  <a:srgbClr val="FF0000"/>
                </a:solidFill>
              </a:rPr>
            </a:br>
            <a:r>
              <a:rPr lang="es-AR" sz="4800" u="sng" dirty="0" smtClean="0">
                <a:solidFill>
                  <a:srgbClr val="FF0000"/>
                </a:solidFill>
              </a:rPr>
              <a:t/>
            </a:r>
            <a:br>
              <a:rPr lang="es-AR" sz="4800" u="sng" dirty="0" smtClean="0">
                <a:solidFill>
                  <a:srgbClr val="FF0000"/>
                </a:solidFill>
              </a:rPr>
            </a:br>
            <a:r>
              <a:rPr lang="es-AR" sz="4800" dirty="0" smtClean="0">
                <a:solidFill>
                  <a:srgbClr val="FF0000"/>
                </a:solidFill>
              </a:rPr>
              <a:t>TRANSFORMADA </a:t>
            </a:r>
            <a:r>
              <a:rPr lang="es-AR" sz="4800" dirty="0" smtClean="0">
                <a:solidFill>
                  <a:srgbClr val="FF0000"/>
                </a:solidFill>
              </a:rPr>
              <a:t>DE </a:t>
            </a:r>
            <a:r>
              <a:rPr lang="es-AR" sz="4800" dirty="0" smtClean="0">
                <a:solidFill>
                  <a:srgbClr val="FF0000"/>
                </a:solidFill>
              </a:rPr>
              <a:t>FOURIER</a:t>
            </a:r>
            <a:r>
              <a:rPr lang="es-AR" sz="4800" dirty="0" smtClean="0">
                <a:solidFill>
                  <a:srgbClr val="FF0000"/>
                </a:solidFill>
              </a:rPr>
              <a:t/>
            </a:r>
            <a:br>
              <a:rPr lang="es-AR" sz="4800" dirty="0" smtClean="0">
                <a:solidFill>
                  <a:srgbClr val="FF0000"/>
                </a:solidFill>
              </a:rPr>
            </a:br>
            <a:r>
              <a:rPr lang="es-AR" sz="3600" dirty="0" smtClean="0">
                <a:solidFill>
                  <a:srgbClr val="FF0000"/>
                </a:solidFill>
              </a:rPr>
              <a:t>(continuación)</a:t>
            </a:r>
            <a:endParaRPr lang="es-AR" sz="36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6969" y="5574989"/>
            <a:ext cx="6937490" cy="125329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>
                <a:solidFill>
                  <a:srgbClr val="1D617A"/>
                </a:solidFill>
                <a:latin typeface="Arial Black" panose="020B0A04020102020204" pitchFamily="34" charset="0"/>
              </a:rPr>
              <a:t>U.T.N.</a:t>
            </a:r>
            <a:r>
              <a:rPr lang="en-US" sz="2400" dirty="0">
                <a:solidFill>
                  <a:srgbClr val="1D617A"/>
                </a:solidFill>
                <a:latin typeface="Arial Black" panose="020B0A04020102020204" pitchFamily="34" charset="0"/>
              </a:rPr>
              <a:t>. </a:t>
            </a:r>
            <a:r>
              <a:rPr lang="en-US" sz="11200" dirty="0">
                <a:solidFill>
                  <a:srgbClr val="1D617A"/>
                </a:solidFill>
                <a:latin typeface="Arial Black" panose="020B0A04020102020204" pitchFamily="34" charset="0"/>
              </a:rPr>
              <a:t>– Facultad Regional Córdoba</a:t>
            </a:r>
          </a:p>
          <a:p>
            <a:pPr>
              <a:lnSpc>
                <a:spcPct val="120000"/>
              </a:lnSpc>
            </a:pPr>
            <a:r>
              <a:rPr lang="en-US" sz="11200" dirty="0" err="1">
                <a:solidFill>
                  <a:srgbClr val="1D617A"/>
                </a:solidFill>
                <a:latin typeface="Arial Black" panose="020B0A04020102020204" pitchFamily="34" charset="0"/>
              </a:rPr>
              <a:t>Matemática</a:t>
            </a:r>
            <a:r>
              <a:rPr lang="en-US" sz="11200" dirty="0">
                <a:solidFill>
                  <a:srgbClr val="1D617A"/>
                </a:solidFill>
                <a:latin typeface="Arial Black" panose="020B0A04020102020204" pitchFamily="34" charset="0"/>
              </a:rPr>
              <a:t> Superior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" name="Grupo 10"/>
          <p:cNvGrpSpPr/>
          <p:nvPr/>
        </p:nvGrpSpPr>
        <p:grpSpPr>
          <a:xfrm>
            <a:off x="10033984" y="928229"/>
            <a:ext cx="2077552" cy="5563812"/>
            <a:chOff x="10033984" y="928229"/>
            <a:chExt cx="2077552" cy="5563812"/>
          </a:xfrm>
        </p:grpSpPr>
        <p:sp>
          <p:nvSpPr>
            <p:cNvPr id="9" name="Rectángulo 8"/>
            <p:cNvSpPr/>
            <p:nvPr/>
          </p:nvSpPr>
          <p:spPr>
            <a:xfrm>
              <a:off x="10114448" y="928229"/>
              <a:ext cx="1916624" cy="50989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10033984" y="1044396"/>
              <a:ext cx="2077552" cy="544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b="1" dirty="0"/>
                <a:t>Temas a </a:t>
              </a:r>
              <a:r>
                <a:rPr lang="es-AR" sz="2800" b="1" dirty="0" smtClean="0"/>
                <a:t>desarrollar</a:t>
              </a:r>
              <a:endParaRPr lang="es-AR" sz="2800" dirty="0"/>
            </a:p>
            <a:p>
              <a:endParaRPr lang="es-AR" sz="1600" dirty="0"/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s-AR" sz="1600" b="1" dirty="0" smtClean="0"/>
                <a:t>Propiedades de las Transformadas de Fourier. Tablas</a:t>
              </a:r>
              <a:endParaRPr lang="es-AR" sz="1600" b="1" dirty="0"/>
            </a:p>
            <a:p>
              <a:pPr marL="285750" indent="-285750">
                <a:buFont typeface="Courier New" panose="02070309020205020404" pitchFamily="49" charset="0"/>
                <a:buChar char="o"/>
              </a:pPr>
              <a:endParaRPr lang="es-AR" sz="1600" b="1" dirty="0"/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s-AR" sz="1600" b="1" dirty="0" smtClean="0"/>
                <a:t>Respuesta en frecuencia a SLIT caracterizados por ecuaciones diferenciales lineales con coeficientes constantes</a:t>
              </a:r>
            </a:p>
            <a:p>
              <a:endParaRPr lang="es-AR" dirty="0" smtClean="0"/>
            </a:p>
            <a:p>
              <a:endParaRPr lang="es-AR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960896" y="421791"/>
            <a:ext cx="2399810" cy="1561992"/>
            <a:chOff x="7596239" y="3734355"/>
            <a:chExt cx="1957588" cy="1305932"/>
          </a:xfrm>
        </p:grpSpPr>
        <p:sp>
          <p:nvSpPr>
            <p:cNvPr id="5" name="Pergamino vertical 4"/>
            <p:cNvSpPr/>
            <p:nvPr/>
          </p:nvSpPr>
          <p:spPr>
            <a:xfrm rot="1245225">
              <a:off x="7596239" y="3734355"/>
              <a:ext cx="1957588" cy="1305932"/>
            </a:xfrm>
            <a:prstGeom prst="verticalScroll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CuadroTexto 6"/>
            <p:cNvSpPr txBox="1"/>
            <p:nvPr/>
          </p:nvSpPr>
          <p:spPr>
            <a:xfrm rot="1210816">
              <a:off x="7883086" y="4003346"/>
              <a:ext cx="15614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/>
                <a:t>Ver en modo presentación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91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E3FB6C48-E0CB-4031-8C0C-2D5B168E4929}"/>
              </a:ext>
            </a:extLst>
          </p:cNvPr>
          <p:cNvGrpSpPr/>
          <p:nvPr/>
        </p:nvGrpSpPr>
        <p:grpSpPr>
          <a:xfrm>
            <a:off x="9364431" y="803305"/>
            <a:ext cx="2763014" cy="1256383"/>
            <a:chOff x="9358486" y="1087245"/>
            <a:chExt cx="2763014" cy="1531777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6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PROPIEDADES </a:t>
              </a:r>
            </a:p>
            <a:p>
              <a:r>
                <a:rPr lang="es-AR" b="1" dirty="0" smtClean="0"/>
                <a:t>de la Transformada de Fourier</a:t>
              </a:r>
              <a:endParaRPr lang="es-AR" b="1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6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47303" y="5130045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3" name="Grupo 32"/>
          <p:cNvGrpSpPr/>
          <p:nvPr/>
        </p:nvGrpSpPr>
        <p:grpSpPr>
          <a:xfrm>
            <a:off x="9331845" y="2195122"/>
            <a:ext cx="2795600" cy="2306893"/>
            <a:chOff x="9331845" y="2195122"/>
            <a:chExt cx="2795600" cy="2306893"/>
          </a:xfrm>
        </p:grpSpPr>
        <p:sp>
          <p:nvSpPr>
            <p:cNvPr id="16" name="Nube 15"/>
            <p:cNvSpPr/>
            <p:nvPr/>
          </p:nvSpPr>
          <p:spPr>
            <a:xfrm>
              <a:off x="9331845" y="2195122"/>
              <a:ext cx="2795600" cy="2306893"/>
            </a:xfrm>
            <a:prstGeom prst="cloud">
              <a:avLst/>
            </a:prstGeom>
            <a:solidFill>
              <a:srgbClr val="FFFF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b="1" dirty="0">
                  <a:solidFill>
                    <a:schemeClr val="tx1"/>
                  </a:solidFill>
                </a:rPr>
                <a:t>Recordar….</a:t>
              </a: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s-AR" sz="1600" b="1" dirty="0">
                <a:solidFill>
                  <a:schemeClr val="tx1"/>
                </a:solidFill>
              </a:endParaRP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s-AR" sz="1600" b="1" dirty="0">
                <a:solidFill>
                  <a:schemeClr val="tx1"/>
                </a:solidFill>
              </a:endParaRP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5442" y="2934502"/>
              <a:ext cx="2451666" cy="794780"/>
            </a:xfrm>
            <a:prstGeom prst="rect">
              <a:avLst/>
            </a:prstGeom>
          </p:spPr>
        </p:pic>
      </p:grpSp>
      <p:grpSp>
        <p:nvGrpSpPr>
          <p:cNvPr id="31" name="Grupo 30"/>
          <p:cNvGrpSpPr/>
          <p:nvPr/>
        </p:nvGrpSpPr>
        <p:grpSpPr>
          <a:xfrm>
            <a:off x="5764696" y="1060174"/>
            <a:ext cx="3350480" cy="4333459"/>
            <a:chOff x="6377636" y="3080456"/>
            <a:chExt cx="3106984" cy="2779890"/>
          </a:xfrm>
        </p:grpSpPr>
        <p:sp>
          <p:nvSpPr>
            <p:cNvPr id="29" name="Llamada de nube 28"/>
            <p:cNvSpPr/>
            <p:nvPr/>
          </p:nvSpPr>
          <p:spPr>
            <a:xfrm>
              <a:off x="6377636" y="3080456"/>
              <a:ext cx="3106984" cy="2779890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657907" y="3404958"/>
              <a:ext cx="2809585" cy="194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                                </a:t>
              </a:r>
              <a:r>
                <a:rPr lang="es-AR" b="1" dirty="0" smtClean="0"/>
                <a:t>H(</a:t>
              </a:r>
              <a:r>
                <a:rPr lang="el-GR" b="1" dirty="0" smtClean="0"/>
                <a:t>ω</a:t>
              </a:r>
              <a:r>
                <a:rPr lang="es-AR" b="1" dirty="0" smtClean="0"/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s-AR" sz="1400" dirty="0" smtClean="0"/>
                <a:t> </a:t>
              </a:r>
              <a:r>
                <a:rPr lang="es-AR" sz="1400" dirty="0"/>
                <a:t>E</a:t>
              </a:r>
              <a:r>
                <a:rPr lang="es-AR" sz="1400" dirty="0" smtClean="0"/>
                <a:t>s la transformada de Fourier de la respuesta la impulso de un SLIT.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s-AR" sz="1400" dirty="0" smtClean="0"/>
                <a:t>La llamamos RESPUESTA EN FRECUENCIA del sistema.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s-AR" sz="1400" dirty="0" smtClean="0"/>
                <a:t>Es simplemente el cambio en amplitud compleja, experimentado por una exponencial compleja de frecuencia </a:t>
              </a:r>
              <a:r>
                <a:rPr lang="el-GR" sz="1400" dirty="0" smtClean="0"/>
                <a:t>ω</a:t>
              </a:r>
              <a:r>
                <a:rPr lang="es-AR" sz="1400" dirty="0" smtClean="0"/>
                <a:t>, conforme pasa a través de un SLIT</a:t>
              </a:r>
            </a:p>
            <a:p>
              <a:endParaRPr lang="es-AR" sz="1400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157551" y="803305"/>
            <a:ext cx="5766171" cy="5230119"/>
            <a:chOff x="157551" y="803305"/>
            <a:chExt cx="5766171" cy="5230119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551" y="803305"/>
              <a:ext cx="5766171" cy="5230119"/>
            </a:xfrm>
            <a:prstGeom prst="rect">
              <a:avLst/>
            </a:prstGeom>
          </p:spPr>
        </p:pic>
        <p:sp>
          <p:nvSpPr>
            <p:cNvPr id="26" name="Marco 25"/>
            <p:cNvSpPr/>
            <p:nvPr/>
          </p:nvSpPr>
          <p:spPr>
            <a:xfrm>
              <a:off x="1484243" y="5393634"/>
              <a:ext cx="3074505" cy="537457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60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E3FB6C48-E0CB-4031-8C0C-2D5B168E4929}"/>
              </a:ext>
            </a:extLst>
          </p:cNvPr>
          <p:cNvGrpSpPr/>
          <p:nvPr/>
        </p:nvGrpSpPr>
        <p:grpSpPr>
          <a:xfrm>
            <a:off x="9364431" y="803305"/>
            <a:ext cx="2763014" cy="1256383"/>
            <a:chOff x="9358486" y="1087245"/>
            <a:chExt cx="2763014" cy="1531777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6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PROPIEDADES </a:t>
              </a:r>
            </a:p>
            <a:p>
              <a:r>
                <a:rPr lang="es-AR" b="1" dirty="0" smtClean="0"/>
                <a:t>de la Transformada de Fourier</a:t>
              </a:r>
              <a:endParaRPr lang="es-AR" b="1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6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47303" y="5130045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73486" y="1050453"/>
            <a:ext cx="443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Propiedad de </a:t>
            </a:r>
            <a:r>
              <a:rPr lang="es-AR" b="1" dirty="0" err="1" smtClean="0"/>
              <a:t>convolución</a:t>
            </a:r>
            <a:r>
              <a:rPr lang="es-AR" b="1" dirty="0" smtClean="0"/>
              <a:t> (continuación)</a:t>
            </a:r>
            <a:endParaRPr lang="es-AR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73485" y="1685672"/>
            <a:ext cx="840990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Sugerimos ver los siguientes ejemplos que ilustran la propiedad de </a:t>
            </a:r>
            <a:r>
              <a:rPr lang="es-AR" dirty="0" err="1" smtClean="0"/>
              <a:t>convolución</a:t>
            </a:r>
            <a:r>
              <a:rPr lang="es-AR" dirty="0" smtClean="0"/>
              <a:t>, desde el libro *</a:t>
            </a:r>
          </a:p>
          <a:p>
            <a:endParaRPr lang="es-AR" dirty="0"/>
          </a:p>
          <a:p>
            <a:r>
              <a:rPr lang="es-AR" sz="1600" b="1" dirty="0" smtClean="0"/>
              <a:t>Ejemplo 4.17 (</a:t>
            </a:r>
            <a:r>
              <a:rPr lang="es-AR" sz="1600" b="1" dirty="0" err="1" smtClean="0"/>
              <a:t>pag</a:t>
            </a:r>
            <a:r>
              <a:rPr lang="es-AR" sz="1600" b="1" dirty="0" smtClean="0"/>
              <a:t>. 232) </a:t>
            </a:r>
            <a:r>
              <a:rPr lang="es-AR" sz="1600" dirty="0" smtClean="0"/>
              <a:t>  . Allí podemos ver la respuesta en frecuencia de un SLIT con h(t) igual al impulso unitario (la relación con la propiedad de desplazamiento en tiempo</a:t>
            </a:r>
            <a:endParaRPr lang="es-AR" sz="16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599640" y="5403377"/>
            <a:ext cx="527390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400" dirty="0"/>
              <a:t>* Señales y </a:t>
            </a:r>
            <a:r>
              <a:rPr lang="es-AR" sz="1400" dirty="0" smtClean="0"/>
              <a:t>sistemas                     </a:t>
            </a:r>
            <a:r>
              <a:rPr lang="es-AR" sz="1400" dirty="0"/>
              <a:t>(A. </a:t>
            </a:r>
            <a:r>
              <a:rPr lang="es-AR" sz="1400" dirty="0" err="1"/>
              <a:t>Oppenheim</a:t>
            </a:r>
            <a:r>
              <a:rPr lang="es-AR" sz="1400" dirty="0"/>
              <a:t> – A. </a:t>
            </a:r>
            <a:r>
              <a:rPr lang="es-AR" sz="1400" dirty="0" err="1"/>
              <a:t>Willsky</a:t>
            </a:r>
            <a:r>
              <a:rPr lang="es-AR" dirty="0"/>
              <a:t>)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73485" y="3154501"/>
            <a:ext cx="8306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Ejemplo 4.18 (pag.233)</a:t>
            </a:r>
            <a:r>
              <a:rPr lang="es-AR" sz="1600" dirty="0" smtClean="0"/>
              <a:t>: En este ejemplo vemos la relación entre las propiedades de </a:t>
            </a:r>
            <a:r>
              <a:rPr lang="es-AR" sz="1600" dirty="0" err="1" smtClean="0"/>
              <a:t>convolución</a:t>
            </a:r>
            <a:r>
              <a:rPr lang="es-AR" sz="1600" dirty="0" smtClean="0"/>
              <a:t> y de diferenciación . </a:t>
            </a:r>
            <a:endParaRPr lang="es-AR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73484" y="3789213"/>
            <a:ext cx="8306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Ejemplo 4.19 (pag.233)</a:t>
            </a:r>
            <a:r>
              <a:rPr lang="es-AR" sz="1600" dirty="0" smtClean="0"/>
              <a:t>: En este ejemplo vemos la relación entre las propiedades de </a:t>
            </a:r>
            <a:r>
              <a:rPr lang="es-AR" sz="1600" dirty="0" err="1" smtClean="0"/>
              <a:t>convolución</a:t>
            </a:r>
            <a:r>
              <a:rPr lang="es-AR" sz="1600" dirty="0" smtClean="0"/>
              <a:t> y de integración . </a:t>
            </a:r>
            <a:endParaRPr lang="es-AR" sz="16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373484" y="4452013"/>
            <a:ext cx="8306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Ejemplo 4.20 (pag.234)</a:t>
            </a:r>
            <a:r>
              <a:rPr lang="es-AR" sz="1600" dirty="0" smtClean="0"/>
              <a:t>: En este ejemplo vemos la utilización de la expansión en fracciones parciales para obtener la transformada inversa de la salida en frecuencia Y(</a:t>
            </a:r>
            <a:r>
              <a:rPr lang="el-GR" sz="1600" dirty="0" smtClean="0"/>
              <a:t>ω</a:t>
            </a:r>
            <a:r>
              <a:rPr lang="es-AR" sz="1600" dirty="0" smtClean="0"/>
              <a:t>), que es la y(t). </a:t>
            </a:r>
            <a:endParaRPr lang="es-AR" sz="1600" dirty="0"/>
          </a:p>
        </p:txBody>
      </p:sp>
      <p:grpSp>
        <p:nvGrpSpPr>
          <p:cNvPr id="36" name="Grupo 35"/>
          <p:cNvGrpSpPr/>
          <p:nvPr/>
        </p:nvGrpSpPr>
        <p:grpSpPr>
          <a:xfrm>
            <a:off x="9303026" y="2186609"/>
            <a:ext cx="2774669" cy="2130636"/>
            <a:chOff x="9303026" y="2186609"/>
            <a:chExt cx="2774669" cy="2130636"/>
          </a:xfrm>
        </p:grpSpPr>
        <p:sp>
          <p:nvSpPr>
            <p:cNvPr id="16" name="Nube 15"/>
            <p:cNvSpPr/>
            <p:nvPr/>
          </p:nvSpPr>
          <p:spPr>
            <a:xfrm>
              <a:off x="9303026" y="2186609"/>
              <a:ext cx="2774669" cy="2130636"/>
            </a:xfrm>
            <a:prstGeom prst="cloud">
              <a:avLst/>
            </a:prstGeom>
            <a:solidFill>
              <a:srgbClr val="FFFF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b="1" dirty="0">
                  <a:solidFill>
                    <a:schemeClr val="tx1"/>
                  </a:solidFill>
                </a:rPr>
                <a:t>Recordar</a:t>
              </a:r>
              <a:r>
                <a:rPr lang="es-AR" sz="1600" b="1" dirty="0" smtClean="0">
                  <a:solidFill>
                    <a:schemeClr val="tx1"/>
                  </a:solidFill>
                </a:rPr>
                <a:t>….</a:t>
              </a:r>
            </a:p>
            <a:p>
              <a:pPr algn="ctr"/>
              <a:endParaRPr lang="es-AR" sz="1600" b="1" dirty="0">
                <a:solidFill>
                  <a:schemeClr val="tx1"/>
                </a:solidFill>
              </a:endParaRPr>
            </a:p>
            <a:p>
              <a:r>
                <a:rPr lang="es-AR" sz="1600" b="1" dirty="0" smtClean="0">
                  <a:solidFill>
                    <a:schemeClr val="tx1"/>
                  </a:solidFill>
                </a:rPr>
                <a:t>           </a:t>
              </a:r>
              <a:r>
                <a:rPr lang="es-AR" sz="1600" b="1" dirty="0" smtClean="0">
                  <a:solidFill>
                    <a:schemeClr val="tx1"/>
                  </a:solidFill>
                  <a:latin typeface="CommercialScript BT" panose="03030803040807090C04" pitchFamily="66" charset="0"/>
                </a:rPr>
                <a:t> </a:t>
              </a:r>
              <a:r>
                <a:rPr lang="es-AR" sz="2800" b="1" dirty="0" smtClean="0">
                  <a:solidFill>
                    <a:schemeClr val="tx1"/>
                  </a:solidFill>
                  <a:latin typeface="CommercialScript BT" panose="03030803040807090C04" pitchFamily="66" charset="0"/>
                </a:rPr>
                <a:t> F    </a:t>
              </a:r>
              <a:endParaRPr lang="es-AR" sz="2800" b="1" dirty="0">
                <a:solidFill>
                  <a:schemeClr val="tx1"/>
                </a:solidFill>
                <a:latin typeface="CommercialScript BT" panose="03030803040807090C04" pitchFamily="66" charset="0"/>
              </a:endParaRPr>
            </a:p>
            <a:p>
              <a:r>
                <a:rPr lang="es-AR" sz="1600" b="1" dirty="0" smtClean="0">
                  <a:solidFill>
                    <a:schemeClr val="tx1"/>
                  </a:solidFill>
                </a:rPr>
                <a:t>  h(t)     </a:t>
              </a:r>
              <a:r>
                <a:rPr lang="es-AR" sz="16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           </a:t>
              </a:r>
              <a:r>
                <a:rPr lang="es-AR" sz="1600" b="1" dirty="0" smtClean="0">
                  <a:solidFill>
                    <a:schemeClr val="tx1"/>
                  </a:solidFill>
                  <a:latin typeface="Corbel" panose="020B0503020204020204" pitchFamily="34" charset="0"/>
                  <a:ea typeface="Cambria Math" panose="02040503050406030204" pitchFamily="18" charset="0"/>
                </a:rPr>
                <a:t>H (</a:t>
              </a:r>
              <a:r>
                <a:rPr lang="el-GR" sz="1600" b="1" dirty="0" smtClean="0">
                  <a:solidFill>
                    <a:schemeClr val="tx1"/>
                  </a:solidFill>
                  <a:latin typeface="Corbel" panose="020B0503020204020204" pitchFamily="34" charset="0"/>
                  <a:ea typeface="Cambria Math" panose="02040503050406030204" pitchFamily="18" charset="0"/>
                </a:rPr>
                <a:t>ω</a:t>
              </a:r>
              <a:r>
                <a:rPr lang="es-AR" sz="1600" b="1" dirty="0" smtClean="0">
                  <a:solidFill>
                    <a:schemeClr val="tx1"/>
                  </a:solidFill>
                  <a:latin typeface="Corbel" panose="020B0503020204020204" pitchFamily="34" charset="0"/>
                  <a:ea typeface="Cambria Math" panose="02040503050406030204" pitchFamily="18" charset="0"/>
                </a:rPr>
                <a:t>)</a:t>
              </a:r>
              <a:endParaRPr lang="es-AR" sz="1600" b="1" dirty="0" smtClean="0">
                <a:solidFill>
                  <a:schemeClr val="tx1"/>
                </a:solidFill>
                <a:latin typeface="Corbel" panose="020B0503020204020204" pitchFamily="34" charset="0"/>
              </a:endParaRPr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>
              <a:off x="10215267" y="3616937"/>
              <a:ext cx="5453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539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 animBg="1"/>
      <p:bldP spid="12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E3FB6C48-E0CB-4031-8C0C-2D5B168E4929}"/>
              </a:ext>
            </a:extLst>
          </p:cNvPr>
          <p:cNvGrpSpPr/>
          <p:nvPr/>
        </p:nvGrpSpPr>
        <p:grpSpPr>
          <a:xfrm>
            <a:off x="9364431" y="803305"/>
            <a:ext cx="2763014" cy="1256383"/>
            <a:chOff x="9358486" y="1087245"/>
            <a:chExt cx="2763014" cy="1531777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6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PROPIEDADES </a:t>
              </a:r>
            </a:p>
            <a:p>
              <a:r>
                <a:rPr lang="es-AR" b="1" dirty="0" smtClean="0"/>
                <a:t>de la Transformada de Fourier</a:t>
              </a:r>
              <a:endParaRPr lang="es-AR" b="1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6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47303" y="5130045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Nube 15"/>
          <p:cNvSpPr/>
          <p:nvPr/>
        </p:nvSpPr>
        <p:spPr>
          <a:xfrm>
            <a:off x="9011477" y="2225253"/>
            <a:ext cx="3153585" cy="2909476"/>
          </a:xfrm>
          <a:prstGeom prst="cloud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 b="1" dirty="0" smtClean="0">
              <a:solidFill>
                <a:schemeClr val="tx1"/>
              </a:solidFill>
            </a:endParaRPr>
          </a:p>
          <a:p>
            <a:pPr algn="ctr"/>
            <a:endParaRPr lang="es-AR" sz="1600" b="1" dirty="0">
              <a:solidFill>
                <a:schemeClr val="tx1"/>
              </a:solidFill>
            </a:endParaRPr>
          </a:p>
          <a:p>
            <a:pPr algn="ctr"/>
            <a:endParaRPr lang="es-AR" sz="1600" b="1" dirty="0" smtClean="0">
              <a:solidFill>
                <a:schemeClr val="tx1"/>
              </a:solidFill>
            </a:endParaRPr>
          </a:p>
          <a:p>
            <a:pPr algn="ctr"/>
            <a:endParaRPr lang="es-AR" sz="1600" b="1" dirty="0">
              <a:solidFill>
                <a:schemeClr val="tx1"/>
              </a:solidFill>
            </a:endParaRPr>
          </a:p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NOTA</a:t>
            </a:r>
            <a:r>
              <a:rPr lang="es-AR" sz="1600" b="1" dirty="0" smtClean="0">
                <a:solidFill>
                  <a:schemeClr val="tx1"/>
                </a:solidFill>
              </a:rPr>
              <a:t>….</a:t>
            </a:r>
            <a:endParaRPr lang="es-AR" sz="1600" b="1" dirty="0">
              <a:solidFill>
                <a:schemeClr val="tx1"/>
              </a:solidFill>
            </a:endParaRPr>
          </a:p>
          <a:p>
            <a:r>
              <a:rPr lang="es-AR" sz="1600" b="1" dirty="0" smtClean="0">
                <a:solidFill>
                  <a:schemeClr val="tx1"/>
                </a:solidFill>
              </a:rPr>
              <a:t>A ESTA PROPIEDAD, AL IGUAL QUE A LA DE DUALIDAD, ESCALAMIENTO Y LINEALIDAD, NO LAS DEMOSTRAMOS. SOLO LAS ENUNCIAMOS</a:t>
            </a:r>
          </a:p>
          <a:p>
            <a:endParaRPr lang="es-AR" sz="1600" b="1" dirty="0">
              <a:solidFill>
                <a:schemeClr val="tx1"/>
              </a:solidFill>
            </a:endParaRPr>
          </a:p>
          <a:p>
            <a:endParaRPr lang="es-AR" sz="1600" b="1" dirty="0" smtClean="0">
              <a:solidFill>
                <a:schemeClr val="tx1"/>
              </a:solidFill>
            </a:endParaRPr>
          </a:p>
          <a:p>
            <a:endParaRPr lang="es-AR" sz="1600" b="1" dirty="0">
              <a:solidFill>
                <a:schemeClr val="tx1"/>
              </a:solidFill>
            </a:endParaRPr>
          </a:p>
          <a:p>
            <a:endParaRPr lang="es-AR" sz="1600" b="1" dirty="0" smtClean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6" y="959360"/>
            <a:ext cx="5868703" cy="2162382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180866" y="3267516"/>
            <a:ext cx="8830611" cy="2711810"/>
            <a:chOff x="180866" y="3267516"/>
            <a:chExt cx="8830611" cy="2711810"/>
          </a:xfrm>
        </p:grpSpPr>
        <p:sp>
          <p:nvSpPr>
            <p:cNvPr id="19" name="CuadroTexto 18"/>
            <p:cNvSpPr txBox="1"/>
            <p:nvPr/>
          </p:nvSpPr>
          <p:spPr>
            <a:xfrm>
              <a:off x="180866" y="3267516"/>
              <a:ext cx="8409905" cy="215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Sugerimos ver los siguientes ejemplos que ilustran la propiedad de modulación, desde el libro *</a:t>
              </a:r>
            </a:p>
            <a:p>
              <a:endParaRPr lang="es-AR" dirty="0"/>
            </a:p>
            <a:p>
              <a:r>
                <a:rPr lang="es-AR" sz="1600" b="1" dirty="0" smtClean="0"/>
                <a:t>Ejemplo 4.22 (</a:t>
              </a:r>
              <a:r>
                <a:rPr lang="es-AR" sz="1600" b="1" dirty="0" err="1" smtClean="0"/>
                <a:t>pag</a:t>
              </a:r>
              <a:r>
                <a:rPr lang="es-AR" sz="1600" b="1" dirty="0" smtClean="0"/>
                <a:t>. 237) </a:t>
              </a:r>
              <a:r>
                <a:rPr lang="es-AR" sz="1600" dirty="0" smtClean="0"/>
                <a:t> </a:t>
              </a:r>
            </a:p>
            <a:p>
              <a:r>
                <a:rPr lang="es-AR" sz="1600" dirty="0"/>
                <a:t> </a:t>
              </a:r>
              <a:r>
                <a:rPr lang="es-AR" sz="1600" dirty="0" smtClean="0"/>
                <a:t>                 </a:t>
              </a:r>
              <a:r>
                <a:rPr lang="es-AR" sz="1600" b="1" dirty="0" smtClean="0"/>
                <a:t>4.23 </a:t>
              </a:r>
              <a:r>
                <a:rPr lang="es-AR" sz="1600" b="1" dirty="0"/>
                <a:t>(</a:t>
              </a:r>
              <a:r>
                <a:rPr lang="es-AR" sz="1600" b="1" dirty="0" err="1"/>
                <a:t>pag</a:t>
              </a:r>
              <a:r>
                <a:rPr lang="es-AR" sz="1600" b="1" dirty="0"/>
                <a:t>. </a:t>
              </a:r>
              <a:r>
                <a:rPr lang="es-AR" sz="1600" b="1" dirty="0" smtClean="0"/>
                <a:t>239) </a:t>
              </a:r>
              <a:r>
                <a:rPr lang="es-AR" sz="1600" dirty="0" smtClean="0"/>
                <a:t> </a:t>
              </a:r>
              <a:endParaRPr lang="es-AR" sz="1600" dirty="0"/>
            </a:p>
            <a:p>
              <a:r>
                <a:rPr lang="es-AR" sz="1600" dirty="0" smtClean="0"/>
                <a:t>   En ambos podemos ver la resolución de problemas en donde la onda se presenta con  gráficas utilizando la propiedad de modulación y la incidencia en el producto, de señales constituidas por impulsos unitarios.</a:t>
              </a:r>
              <a:endParaRPr lang="es-AR" sz="16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37576" y="5609994"/>
              <a:ext cx="5273901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sz="1400" dirty="0"/>
                <a:t>* Señales y </a:t>
              </a:r>
              <a:r>
                <a:rPr lang="es-AR" sz="1400" dirty="0" smtClean="0"/>
                <a:t>sistemas                     </a:t>
              </a:r>
              <a:r>
                <a:rPr lang="es-AR" sz="1400" dirty="0"/>
                <a:t>(A. </a:t>
              </a:r>
              <a:r>
                <a:rPr lang="es-AR" sz="1400" dirty="0" err="1"/>
                <a:t>Oppenheim</a:t>
              </a:r>
              <a:r>
                <a:rPr lang="es-AR" sz="1400" dirty="0"/>
                <a:t> – A. </a:t>
              </a:r>
              <a:r>
                <a:rPr lang="es-AR" sz="1400" dirty="0" err="1"/>
                <a:t>Willsky</a:t>
              </a:r>
              <a:r>
                <a:rPr lang="es-AR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879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E3FB6C48-E0CB-4031-8C0C-2D5B168E4929}"/>
              </a:ext>
            </a:extLst>
          </p:cNvPr>
          <p:cNvGrpSpPr/>
          <p:nvPr/>
        </p:nvGrpSpPr>
        <p:grpSpPr>
          <a:xfrm>
            <a:off x="9364431" y="803305"/>
            <a:ext cx="2763014" cy="1256383"/>
            <a:chOff x="9358486" y="1087245"/>
            <a:chExt cx="2763014" cy="1531777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6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PROPIEDADES </a:t>
              </a:r>
            </a:p>
            <a:p>
              <a:r>
                <a:rPr lang="es-AR" b="1" dirty="0" smtClean="0"/>
                <a:t>de la Transformada de Fourier</a:t>
              </a:r>
              <a:endParaRPr lang="es-AR" b="1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6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47303" y="5130045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73485" y="1050453"/>
            <a:ext cx="862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RESPUESTA EN FRECUENCIA DE SISTEMAS CARACTERIZADOS POR ECUACIONES DIFERENCIALES LINEALES CON COEFICIENTES CONSTANTES</a:t>
            </a:r>
            <a:endParaRPr lang="es-AR" b="1" dirty="0"/>
          </a:p>
        </p:txBody>
      </p:sp>
      <p:sp>
        <p:nvSpPr>
          <p:cNvPr id="16" name="Nube 15"/>
          <p:cNvSpPr/>
          <p:nvPr/>
        </p:nvSpPr>
        <p:spPr>
          <a:xfrm>
            <a:off x="9303026" y="2186609"/>
            <a:ext cx="2774669" cy="2130636"/>
          </a:xfrm>
          <a:prstGeom prst="cloud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 b="1" dirty="0" smtClean="0">
              <a:solidFill>
                <a:schemeClr val="tx1"/>
              </a:solidFill>
            </a:endParaRPr>
          </a:p>
          <a:p>
            <a:pPr algn="ctr"/>
            <a:endParaRPr lang="es-AR" sz="1600" b="1" dirty="0">
              <a:solidFill>
                <a:schemeClr val="tx1"/>
              </a:solidFill>
            </a:endParaRPr>
          </a:p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Recordar….</a:t>
            </a:r>
          </a:p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En el dominio del tiempo, se obtiene la salida y(t) para una entrada x(t) a un SLIT por la </a:t>
            </a:r>
            <a:r>
              <a:rPr lang="es-AR" sz="1600" dirty="0" err="1" smtClean="0">
                <a:solidFill>
                  <a:schemeClr val="tx1"/>
                </a:solidFill>
              </a:rPr>
              <a:t>convolución</a:t>
            </a:r>
            <a:r>
              <a:rPr lang="es-AR" sz="1600" b="1" dirty="0" smtClean="0">
                <a:solidFill>
                  <a:schemeClr val="tx1"/>
                </a:solidFill>
              </a:rPr>
              <a:t>.</a:t>
            </a:r>
            <a:endParaRPr lang="es-AR" sz="1600" b="1" dirty="0" smtClean="0">
              <a:solidFill>
                <a:schemeClr val="tx1"/>
              </a:solidFill>
            </a:endParaRPr>
          </a:p>
          <a:p>
            <a:pPr algn="ctr"/>
            <a:endParaRPr lang="es-AR" sz="1600" b="1" dirty="0">
              <a:solidFill>
                <a:schemeClr val="tx1"/>
              </a:solidFill>
            </a:endParaRPr>
          </a:p>
          <a:p>
            <a:endParaRPr lang="es-AR" sz="1600" b="1" dirty="0" smtClean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373484" y="1728817"/>
            <a:ext cx="8621628" cy="1298824"/>
            <a:chOff x="373484" y="1728817"/>
            <a:chExt cx="8621628" cy="1298824"/>
          </a:xfrm>
        </p:grpSpPr>
        <p:sp>
          <p:nvSpPr>
            <p:cNvPr id="7" name="CuadroTexto 6"/>
            <p:cNvSpPr txBox="1"/>
            <p:nvPr/>
          </p:nvSpPr>
          <p:spPr>
            <a:xfrm>
              <a:off x="373484" y="1728817"/>
              <a:ext cx="8621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La expresión general que vincula la señal de entrada con la de salida es, para este tipo de SLIT de tiempo </a:t>
              </a:r>
              <a:r>
                <a:rPr lang="es-AR" sz="1600" dirty="0" err="1" smtClean="0"/>
                <a:t>contínuo</a:t>
              </a:r>
              <a:r>
                <a:rPr lang="es-AR" sz="1600" dirty="0" smtClean="0"/>
                <a:t>… </a:t>
              </a:r>
              <a:endParaRPr lang="es-AR" sz="1600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583" y="2351398"/>
              <a:ext cx="5376346" cy="676243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193178" y="3206839"/>
            <a:ext cx="8801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Para conocer la respuesta en frecuencia H(</a:t>
            </a:r>
            <a:r>
              <a:rPr lang="el-GR" sz="1600" dirty="0" smtClean="0"/>
              <a:t>ω</a:t>
            </a:r>
            <a:r>
              <a:rPr lang="es-AR" sz="1600" dirty="0" smtClean="0"/>
              <a:t>) y con ella, la respuesta al impulso h(t) del SLIT, utilizamos las propiedades de las transformadas de Fourier para obtener la respuesta en frecuencia. De la propiedad de </a:t>
            </a:r>
            <a:r>
              <a:rPr lang="es-AR" sz="1600" dirty="0" err="1" smtClean="0"/>
              <a:t>convolución</a:t>
            </a:r>
            <a:r>
              <a:rPr lang="es-AR" sz="1600" dirty="0" smtClean="0"/>
              <a:t>, conocemos que</a:t>
            </a:r>
          </a:p>
          <a:p>
            <a:endParaRPr lang="es-AR" sz="1600" dirty="0"/>
          </a:p>
          <a:p>
            <a:r>
              <a:rPr lang="es-AR" sz="1600" dirty="0" smtClean="0"/>
              <a:t>Y(</a:t>
            </a:r>
            <a:r>
              <a:rPr lang="el-GR" sz="1600" dirty="0" smtClean="0"/>
              <a:t>ω</a:t>
            </a:r>
            <a:r>
              <a:rPr lang="es-AR" sz="1600" dirty="0" smtClean="0"/>
              <a:t>) = X(</a:t>
            </a:r>
            <a:r>
              <a:rPr lang="el-GR" sz="1600" dirty="0" smtClean="0"/>
              <a:t>ω</a:t>
            </a:r>
            <a:r>
              <a:rPr lang="es-AR" sz="1600" dirty="0" smtClean="0"/>
              <a:t>) . H(</a:t>
            </a:r>
            <a:r>
              <a:rPr lang="el-GR" sz="1600" dirty="0" smtClean="0"/>
              <a:t>ω</a:t>
            </a:r>
            <a:r>
              <a:rPr lang="es-AR" sz="1600" dirty="0" smtClean="0"/>
              <a:t>)  (por propiedad de </a:t>
            </a:r>
            <a:r>
              <a:rPr lang="es-AR" sz="1600" dirty="0" err="1" smtClean="0"/>
              <a:t>convolución</a:t>
            </a:r>
            <a:r>
              <a:rPr lang="es-AR" sz="1600" dirty="0" smtClean="0"/>
              <a:t>)  ,  es lo mismo que expresar…    H(</a:t>
            </a:r>
            <a:r>
              <a:rPr lang="el-GR" sz="1600" dirty="0" smtClean="0"/>
              <a:t>ω</a:t>
            </a:r>
            <a:r>
              <a:rPr lang="es-AR" sz="1600" dirty="0" smtClean="0"/>
              <a:t>) = Y (</a:t>
            </a:r>
            <a:r>
              <a:rPr lang="el-GR" sz="1600" dirty="0" smtClean="0"/>
              <a:t>ω</a:t>
            </a:r>
            <a:r>
              <a:rPr lang="es-AR" sz="1600" dirty="0" smtClean="0"/>
              <a:t>) / X(</a:t>
            </a:r>
            <a:r>
              <a:rPr lang="el-GR" sz="1600" dirty="0" smtClean="0"/>
              <a:t>ω</a:t>
            </a:r>
            <a:r>
              <a:rPr lang="es-AR" sz="1600" dirty="0" smtClean="0"/>
              <a:t>)  </a:t>
            </a:r>
          </a:p>
          <a:p>
            <a:endParaRPr lang="es-AR" sz="1600" dirty="0" smtClean="0"/>
          </a:p>
          <a:p>
            <a:r>
              <a:rPr lang="es-AR" sz="1600" dirty="0" smtClean="0"/>
              <a:t>Vamos a obtener una expresión de H(</a:t>
            </a:r>
            <a:r>
              <a:rPr lang="el-GR" sz="1600" dirty="0" smtClean="0"/>
              <a:t>ω</a:t>
            </a:r>
            <a:r>
              <a:rPr lang="es-AR" sz="1600" dirty="0" smtClean="0"/>
              <a:t>)…. </a:t>
            </a:r>
          </a:p>
        </p:txBody>
      </p:sp>
    </p:spTree>
    <p:extLst>
      <p:ext uri="{BB962C8B-B14F-4D97-AF65-F5344CB8AC3E}">
        <p14:creationId xmlns:p14="http://schemas.microsoft.com/office/powerpoint/2010/main" val="29942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E3FB6C48-E0CB-4031-8C0C-2D5B168E4929}"/>
              </a:ext>
            </a:extLst>
          </p:cNvPr>
          <p:cNvGrpSpPr/>
          <p:nvPr/>
        </p:nvGrpSpPr>
        <p:grpSpPr>
          <a:xfrm>
            <a:off x="9364431" y="803305"/>
            <a:ext cx="2763014" cy="1256383"/>
            <a:chOff x="9358486" y="1087245"/>
            <a:chExt cx="2763014" cy="1531777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6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PROPIEDADES </a:t>
              </a:r>
            </a:p>
            <a:p>
              <a:r>
                <a:rPr lang="es-AR" b="1" dirty="0" smtClean="0"/>
                <a:t>de la Transformada de Fourier</a:t>
              </a:r>
              <a:endParaRPr lang="es-AR" b="1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6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47303" y="5130045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73485" y="1050453"/>
            <a:ext cx="862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RESPUESTA EN FRECUENCIA DE SISTEMAS CARACTERIZADOS POR ECUACIONES DIFERENCIALES LINEALES CON COEFICIENTES CONSTANTES (continuación)</a:t>
            </a:r>
            <a:endParaRPr lang="es-AR" b="1" dirty="0"/>
          </a:p>
        </p:txBody>
      </p:sp>
      <p:sp>
        <p:nvSpPr>
          <p:cNvPr id="16" name="Nube 15"/>
          <p:cNvSpPr/>
          <p:nvPr/>
        </p:nvSpPr>
        <p:spPr>
          <a:xfrm>
            <a:off x="9277268" y="2395470"/>
            <a:ext cx="2774669" cy="2549227"/>
          </a:xfrm>
          <a:prstGeom prst="cloud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sz="1600" b="1" dirty="0" smtClean="0">
              <a:solidFill>
                <a:schemeClr val="tx1"/>
              </a:solidFill>
            </a:endParaRPr>
          </a:p>
          <a:p>
            <a:endParaRPr lang="es-AR" sz="1600" b="1" dirty="0">
              <a:solidFill>
                <a:schemeClr val="tx1"/>
              </a:solidFill>
            </a:endParaRPr>
          </a:p>
          <a:p>
            <a:endParaRPr lang="es-AR" sz="1600" b="1" dirty="0" smtClean="0">
              <a:solidFill>
                <a:schemeClr val="tx1"/>
              </a:solidFill>
            </a:endParaRPr>
          </a:p>
          <a:p>
            <a:r>
              <a:rPr lang="es-AR" sz="1600" b="1" dirty="0" smtClean="0">
                <a:solidFill>
                  <a:schemeClr val="tx1"/>
                </a:solidFill>
              </a:rPr>
              <a:t>Sugerimos ver ejemplos 4.25 y 4.26 (</a:t>
            </a:r>
            <a:r>
              <a:rPr lang="es-AR" sz="1600" b="1" dirty="0" err="1" smtClean="0">
                <a:solidFill>
                  <a:schemeClr val="tx1"/>
                </a:solidFill>
              </a:rPr>
              <a:t>pag</a:t>
            </a:r>
            <a:r>
              <a:rPr lang="es-AR" sz="1600" b="1" dirty="0" smtClean="0">
                <a:solidFill>
                  <a:schemeClr val="tx1"/>
                </a:solidFill>
              </a:rPr>
              <a:t>. 253) y el 4. 27 (</a:t>
            </a:r>
            <a:r>
              <a:rPr lang="es-AR" sz="1600" b="1" dirty="0" err="1" smtClean="0">
                <a:solidFill>
                  <a:schemeClr val="tx1"/>
                </a:solidFill>
              </a:rPr>
              <a:t>pag</a:t>
            </a:r>
            <a:r>
              <a:rPr lang="es-AR" sz="1600" b="1" dirty="0" smtClean="0">
                <a:solidFill>
                  <a:schemeClr val="tx1"/>
                </a:solidFill>
              </a:rPr>
              <a:t>. 254) del libro Señales y Sistemas de A. </a:t>
            </a:r>
            <a:r>
              <a:rPr lang="es-AR" sz="1600" b="1" dirty="0" err="1" smtClean="0">
                <a:solidFill>
                  <a:schemeClr val="tx1"/>
                </a:solidFill>
              </a:rPr>
              <a:t>Oppenheim</a:t>
            </a:r>
            <a:r>
              <a:rPr lang="es-AR" sz="1600" b="1" dirty="0" smtClean="0">
                <a:solidFill>
                  <a:schemeClr val="tx1"/>
                </a:solidFill>
              </a:rPr>
              <a:t> y A. </a:t>
            </a:r>
            <a:r>
              <a:rPr lang="es-AR" sz="1600" b="1" dirty="0" err="1" smtClean="0">
                <a:solidFill>
                  <a:schemeClr val="tx1"/>
                </a:solidFill>
              </a:rPr>
              <a:t>Willsky</a:t>
            </a:r>
            <a:endParaRPr lang="es-AR" sz="1600" b="1" dirty="0" smtClean="0">
              <a:solidFill>
                <a:schemeClr val="tx1"/>
              </a:solidFill>
            </a:endParaRPr>
          </a:p>
          <a:p>
            <a:endParaRPr lang="es-AR" sz="1600" b="1" dirty="0" smtClean="0">
              <a:solidFill>
                <a:schemeClr val="tx1"/>
              </a:solidFill>
            </a:endParaRPr>
          </a:p>
          <a:p>
            <a:pPr algn="ctr"/>
            <a:endParaRPr lang="es-AR" sz="1600" b="1" dirty="0" smtClean="0">
              <a:solidFill>
                <a:schemeClr val="tx1"/>
              </a:solidFill>
            </a:endParaRPr>
          </a:p>
          <a:p>
            <a:endParaRPr lang="es-AR" sz="1600" b="1" dirty="0" smtClean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373485" y="1696278"/>
            <a:ext cx="5120167" cy="4348648"/>
            <a:chOff x="373485" y="1696278"/>
            <a:chExt cx="5120167" cy="4348648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85" y="1696784"/>
              <a:ext cx="5120167" cy="4348142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967397" y="1696278"/>
              <a:ext cx="13356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 i="1" dirty="0" smtClean="0"/>
                <a:t>De la expresión</a:t>
              </a:r>
              <a:endParaRPr lang="es-AR" sz="1400" b="1" i="1" dirty="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1820385" y="5288589"/>
              <a:ext cx="2305878" cy="75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5876860" y="2743200"/>
            <a:ext cx="3118252" cy="2545389"/>
            <a:chOff x="5876860" y="2743200"/>
            <a:chExt cx="3118252" cy="2545389"/>
          </a:xfrm>
        </p:grpSpPr>
        <p:sp>
          <p:nvSpPr>
            <p:cNvPr id="20" name="Llamada rectangular 19"/>
            <p:cNvSpPr/>
            <p:nvPr/>
          </p:nvSpPr>
          <p:spPr>
            <a:xfrm>
              <a:off x="5876860" y="2743200"/>
              <a:ext cx="3118252" cy="2545389"/>
            </a:xfrm>
            <a:prstGeom prst="wedgeRectCallout">
              <a:avLst>
                <a:gd name="adj1" fmla="val -101371"/>
                <a:gd name="adj2" fmla="val 71101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876860" y="2882595"/>
              <a:ext cx="311825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La ecuación obtenida para H(</a:t>
              </a:r>
              <a:r>
                <a:rPr lang="el-GR" sz="1600" dirty="0" smtClean="0"/>
                <a:t>ω</a:t>
              </a:r>
              <a:r>
                <a:rPr lang="es-AR" sz="1600" dirty="0" smtClean="0"/>
                <a:t>) es una  función racional, un cociente de polinomios en j</a:t>
              </a:r>
              <a:r>
                <a:rPr lang="el-GR" sz="1600" dirty="0" smtClean="0"/>
                <a:t>ω</a:t>
              </a:r>
              <a:r>
                <a:rPr lang="es-AR" sz="1600" dirty="0" smtClean="0"/>
                <a:t>. </a:t>
              </a:r>
            </a:p>
            <a:p>
              <a:r>
                <a:rPr lang="es-AR" sz="1600" dirty="0" smtClean="0"/>
                <a:t>Para encontrar el h(t) del SLIT utilizamos la expansión en fracciones parciales. Obtenemos las </a:t>
              </a:r>
              <a:r>
                <a:rPr lang="es-AR" sz="1600" dirty="0" err="1" smtClean="0"/>
                <a:t>antitransformadas</a:t>
              </a:r>
              <a:r>
                <a:rPr lang="es-AR" sz="1600" dirty="0" smtClean="0"/>
                <a:t> por medio de propiedades y tablas</a:t>
              </a:r>
              <a:endParaRPr lang="es-A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111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096000" y="4423801"/>
            <a:ext cx="2560992" cy="3032975"/>
            <a:chOff x="0" y="0"/>
            <a:chExt cx="5121985" cy="6065950"/>
          </a:xfrm>
        </p:grpSpPr>
        <p:grpSp>
          <p:nvGrpSpPr>
            <p:cNvPr id="4" name="Group 4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10742228" y="-288297"/>
            <a:ext cx="2080394" cy="2589544"/>
            <a:chOff x="0" y="0"/>
            <a:chExt cx="4160788" cy="5179088"/>
          </a:xfrm>
        </p:grpSpPr>
        <p:grpSp>
          <p:nvGrpSpPr>
            <p:cNvPr id="9" name="Group 9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-2355708" y="-1754690"/>
            <a:ext cx="7272408" cy="8612690"/>
            <a:chOff x="0" y="0"/>
            <a:chExt cx="14544816" cy="17225380"/>
          </a:xfrm>
        </p:grpSpPr>
        <p:grpSp>
          <p:nvGrpSpPr>
            <p:cNvPr id="14" name="Group 14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20" name="TextBox 20"/>
          <p:cNvSpPr txBox="1"/>
          <p:nvPr/>
        </p:nvSpPr>
        <p:spPr>
          <a:xfrm>
            <a:off x="3708400" y="2161826"/>
            <a:ext cx="680293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4800" b="1" dirty="0">
                <a:solidFill>
                  <a:srgbClr val="1D617A"/>
                </a:solidFill>
                <a:latin typeface="Poppins Light"/>
              </a:rPr>
              <a:t>¡MUCHAS GRACIAS!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C1558A13-3271-4D67-8405-1E4548E155CC}"/>
              </a:ext>
            </a:extLst>
          </p:cNvPr>
          <p:cNvSpPr txBox="1"/>
          <p:nvPr/>
        </p:nvSpPr>
        <p:spPr>
          <a:xfrm>
            <a:off x="4673600" y="2790688"/>
            <a:ext cx="6695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400" b="1" dirty="0">
              <a:solidFill>
                <a:srgbClr val="1D617A"/>
              </a:solidFill>
              <a:latin typeface="Poppins Light"/>
            </a:endParaRPr>
          </a:p>
          <a:p>
            <a:endParaRPr lang="es-AR" sz="2400" b="1" dirty="0">
              <a:solidFill>
                <a:srgbClr val="1D617A"/>
              </a:solidFill>
              <a:latin typeface="Poppins Light"/>
            </a:endParaRPr>
          </a:p>
          <a:p>
            <a:r>
              <a:rPr lang="es-AR" sz="2400" b="1" dirty="0" err="1">
                <a:solidFill>
                  <a:srgbClr val="1D617A"/>
                </a:solidFill>
                <a:latin typeface="Poppins Light"/>
              </a:rPr>
              <a:t>Ingresá</a:t>
            </a:r>
            <a:r>
              <a:rPr lang="es-AR" sz="2400" b="1" dirty="0">
                <a:solidFill>
                  <a:srgbClr val="1D617A"/>
                </a:solidFill>
                <a:latin typeface="Poppins Light"/>
              </a:rPr>
              <a:t> al foro, </a:t>
            </a:r>
            <a:r>
              <a:rPr lang="es-AR" sz="2400" b="1" dirty="0" err="1">
                <a:solidFill>
                  <a:srgbClr val="1D617A"/>
                </a:solidFill>
                <a:latin typeface="Poppins Light"/>
              </a:rPr>
              <a:t>realizá</a:t>
            </a:r>
            <a:r>
              <a:rPr lang="es-AR" sz="2400" b="1">
                <a:solidFill>
                  <a:srgbClr val="1D617A"/>
                </a:solidFill>
                <a:latin typeface="Poppins Light"/>
              </a:rPr>
              <a:t> tus </a:t>
            </a:r>
            <a:r>
              <a:rPr lang="es-AR" sz="2400" b="1" dirty="0">
                <a:solidFill>
                  <a:srgbClr val="1D617A"/>
                </a:solidFill>
                <a:latin typeface="Poppins Light"/>
              </a:rPr>
              <a:t>preguntas, estaremos respondiendo todos los profesores.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D9D9D656-87FA-4C12-9F88-DDCB559B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228" y1="16517" x2="49228" y2="16517"/>
                        <a14:foregroundMark x1="61235" y1="5925" x2="61235" y2="5925"/>
                        <a14:foregroundMark x1="64494" y1="87253" x2="64494" y2="87253"/>
                        <a14:foregroundMark x1="30189" y1="68761" x2="30189" y2="68761"/>
                        <a14:foregroundMark x1="28302" y1="68223" x2="28302" y2="68223"/>
                        <a14:foregroundMark x1="26415" y1="67325" x2="26415" y2="67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420" y="2790688"/>
            <a:ext cx="3283381" cy="3136952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E3FB6C48-E0CB-4031-8C0C-2D5B168E4929}"/>
              </a:ext>
            </a:extLst>
          </p:cNvPr>
          <p:cNvGrpSpPr/>
          <p:nvPr/>
        </p:nvGrpSpPr>
        <p:grpSpPr>
          <a:xfrm>
            <a:off x="9364431" y="803305"/>
            <a:ext cx="2763014" cy="1256383"/>
            <a:chOff x="9358486" y="1087245"/>
            <a:chExt cx="2763014" cy="1531777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6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PROPIEDADES </a:t>
              </a:r>
            </a:p>
            <a:p>
              <a:r>
                <a:rPr lang="es-AR" b="1" dirty="0" smtClean="0"/>
                <a:t>de la Transformada de Fourier</a:t>
              </a:r>
              <a:endParaRPr lang="es-AR" b="1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6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66053" y="4776027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 flipH="1">
            <a:off x="-1" y="927021"/>
            <a:ext cx="8936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b="1" u="sng" dirty="0" smtClean="0"/>
              <a:t> </a:t>
            </a:r>
            <a:r>
              <a:rPr lang="es-AR" sz="2000" b="1" u="sng" dirty="0" smtClean="0"/>
              <a:t>PROPIEDADES DE </a:t>
            </a:r>
            <a:r>
              <a:rPr lang="es-AR" sz="2000" b="1" u="sng" dirty="0" smtClean="0"/>
              <a:t>LA </a:t>
            </a:r>
            <a:r>
              <a:rPr lang="es-AR" sz="2000" b="1" u="sng" dirty="0" smtClean="0"/>
              <a:t>TRANSFORMADA DE FOURIER DE TIEMPO CONTINUO </a:t>
            </a:r>
            <a:endParaRPr lang="es-AR" sz="2000" b="1" u="sng" dirty="0"/>
          </a:p>
        </p:txBody>
      </p:sp>
      <p:sp>
        <p:nvSpPr>
          <p:cNvPr id="16" name="Nube 15"/>
          <p:cNvSpPr/>
          <p:nvPr/>
        </p:nvSpPr>
        <p:spPr>
          <a:xfrm>
            <a:off x="9347303" y="2271247"/>
            <a:ext cx="2817759" cy="2501498"/>
          </a:xfrm>
          <a:prstGeom prst="cloud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Recordar….</a:t>
            </a:r>
          </a:p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Una señal x(t) y su transformada X(</a:t>
            </a:r>
            <a:r>
              <a:rPr lang="el-GR" sz="1600" b="1" dirty="0" smtClean="0">
                <a:solidFill>
                  <a:schemeClr val="tx1"/>
                </a:solidFill>
              </a:rPr>
              <a:t>ω</a:t>
            </a:r>
            <a:r>
              <a:rPr lang="es-AR" sz="1600" b="1" dirty="0" smtClean="0">
                <a:solidFill>
                  <a:schemeClr val="tx1"/>
                </a:solidFill>
              </a:rPr>
              <a:t>) están relacionadas por las ecuaciones de análisis y de síntesis</a:t>
            </a:r>
            <a:endParaRPr lang="es-AR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47940" y="1379597"/>
            <a:ext cx="8809646" cy="1350813"/>
            <a:chOff x="126746" y="1531872"/>
            <a:chExt cx="8809646" cy="1046263"/>
          </a:xfrm>
        </p:grpSpPr>
        <p:grpSp>
          <p:nvGrpSpPr>
            <p:cNvPr id="24" name="Grupo 23"/>
            <p:cNvGrpSpPr/>
            <p:nvPr/>
          </p:nvGrpSpPr>
          <p:grpSpPr>
            <a:xfrm>
              <a:off x="126746" y="1531872"/>
              <a:ext cx="8809646" cy="1046263"/>
              <a:chOff x="42514" y="4988851"/>
              <a:chExt cx="8955481" cy="1046263"/>
            </a:xfrm>
          </p:grpSpPr>
          <p:sp>
            <p:nvSpPr>
              <p:cNvPr id="26" name="Rectángulo redondeado 25"/>
              <p:cNvSpPr/>
              <p:nvPr/>
            </p:nvSpPr>
            <p:spPr>
              <a:xfrm>
                <a:off x="42514" y="4988851"/>
                <a:ext cx="8955481" cy="1035763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559" y="5053930"/>
                <a:ext cx="6857627" cy="981184"/>
              </a:xfrm>
              <a:prstGeom prst="rect">
                <a:avLst/>
              </a:prstGeom>
            </p:spPr>
          </p:pic>
          <p:sp>
            <p:nvSpPr>
              <p:cNvPr id="28" name="CuadroTexto 27"/>
              <p:cNvSpPr txBox="1"/>
              <p:nvPr/>
            </p:nvSpPr>
            <p:spPr>
              <a:xfrm>
                <a:off x="92714" y="5221357"/>
                <a:ext cx="3676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Siendo x(t)  &lt;-&gt; X(</a:t>
                </a:r>
                <a:r>
                  <a:rPr lang="el-GR" dirty="0" smtClean="0"/>
                  <a:t>ω</a:t>
                </a:r>
                <a:r>
                  <a:rPr lang="es-AR" dirty="0" smtClean="0"/>
                  <a:t>)</a:t>
                </a:r>
                <a:endParaRPr lang="es-AR" dirty="0"/>
              </a:p>
            </p:txBody>
          </p:sp>
        </p:grpSp>
        <p:sp>
          <p:nvSpPr>
            <p:cNvPr id="10" name="CuadroTexto 9"/>
            <p:cNvSpPr txBox="1"/>
            <p:nvPr/>
          </p:nvSpPr>
          <p:spPr>
            <a:xfrm>
              <a:off x="1379342" y="1642816"/>
              <a:ext cx="387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latin typeface="Blackadder ITC" panose="04020505051007020D02" pitchFamily="82" charset="0"/>
                </a:rPr>
                <a:t>F</a:t>
              </a:r>
              <a:endParaRPr lang="es-AR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96942" y="3091932"/>
            <a:ext cx="7645200" cy="2936909"/>
            <a:chOff x="196942" y="3091932"/>
            <a:chExt cx="7645200" cy="2936909"/>
          </a:xfrm>
        </p:grpSpPr>
        <p:sp>
          <p:nvSpPr>
            <p:cNvPr id="15" name="Rectángulo redondeado 14"/>
            <p:cNvSpPr/>
            <p:nvPr/>
          </p:nvSpPr>
          <p:spPr>
            <a:xfrm>
              <a:off x="196942" y="3169430"/>
              <a:ext cx="7645200" cy="285941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64723" y="3572416"/>
              <a:ext cx="204004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b="1" i="1" dirty="0" smtClean="0"/>
                <a:t>Propiedades </a:t>
              </a:r>
            </a:p>
            <a:p>
              <a:r>
                <a:rPr lang="es-AR" sz="2400" b="1" i="1" dirty="0"/>
                <a:t>d</a:t>
              </a:r>
              <a:r>
                <a:rPr lang="es-AR" sz="2400" b="1" i="1" dirty="0" smtClean="0"/>
                <a:t>e la </a:t>
              </a:r>
            </a:p>
            <a:p>
              <a:r>
                <a:rPr lang="es-AR" sz="2400" b="1" i="1" dirty="0" smtClean="0"/>
                <a:t>Transformada</a:t>
              </a:r>
            </a:p>
            <a:p>
              <a:r>
                <a:rPr lang="es-AR" sz="2400" b="1" i="1" dirty="0"/>
                <a:t>d</a:t>
              </a:r>
              <a:r>
                <a:rPr lang="es-AR" sz="2400" b="1" i="1" dirty="0" smtClean="0"/>
                <a:t>e Fourier</a:t>
              </a:r>
              <a:endParaRPr lang="es-AR" sz="2400" b="1" i="1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2952338" y="3091932"/>
              <a:ext cx="472918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AR" sz="2000" dirty="0" smtClean="0"/>
                <a:t>Linealidad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AR" sz="2000" dirty="0" smtClean="0"/>
                <a:t>Simetría (conjugada)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AR" sz="2000" dirty="0" smtClean="0"/>
                <a:t>Desplazamiento en tiempo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AR" sz="2000" dirty="0" smtClean="0"/>
                <a:t>Diferenciación e integración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AR" sz="2000" dirty="0" smtClean="0"/>
                <a:t>Escalamiento en tiempo y en frecuencia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AR" sz="2000" dirty="0" smtClean="0"/>
                <a:t>Dualidad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AR" sz="2000" dirty="0" smtClean="0"/>
                <a:t>Relación de </a:t>
              </a:r>
              <a:r>
                <a:rPr lang="es-AR" sz="2000" dirty="0" err="1" smtClean="0"/>
                <a:t>Parseval</a:t>
              </a:r>
              <a:endParaRPr lang="es-AR" sz="20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AR" sz="2000" dirty="0" err="1" smtClean="0"/>
                <a:t>Convolución</a:t>
              </a:r>
              <a:endParaRPr lang="es-AR" sz="20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AR" sz="2000" dirty="0" smtClean="0"/>
                <a:t>Modulación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75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E3FB6C48-E0CB-4031-8C0C-2D5B168E4929}"/>
              </a:ext>
            </a:extLst>
          </p:cNvPr>
          <p:cNvGrpSpPr/>
          <p:nvPr/>
        </p:nvGrpSpPr>
        <p:grpSpPr>
          <a:xfrm>
            <a:off x="9364431" y="803305"/>
            <a:ext cx="2763014" cy="1256383"/>
            <a:chOff x="9358486" y="1087245"/>
            <a:chExt cx="2763014" cy="1531777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6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PROPIEDADES </a:t>
              </a:r>
            </a:p>
            <a:p>
              <a:r>
                <a:rPr lang="es-AR" b="1" dirty="0" smtClean="0"/>
                <a:t>de la Transformada de Fourier</a:t>
              </a:r>
              <a:endParaRPr lang="es-AR" b="1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6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66053" y="4776027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Nube 15"/>
          <p:cNvSpPr/>
          <p:nvPr/>
        </p:nvSpPr>
        <p:spPr>
          <a:xfrm>
            <a:off x="9347303" y="2271247"/>
            <a:ext cx="2817759" cy="2501498"/>
          </a:xfrm>
          <a:prstGeom prst="cloud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Recordar….</a:t>
            </a:r>
          </a:p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Una señal x(t) y su transformada X(</a:t>
            </a:r>
            <a:r>
              <a:rPr lang="el-GR" sz="1600" b="1" dirty="0" smtClean="0">
                <a:solidFill>
                  <a:schemeClr val="tx1"/>
                </a:solidFill>
              </a:rPr>
              <a:t>ω</a:t>
            </a:r>
            <a:r>
              <a:rPr lang="es-AR" sz="1600" b="1" dirty="0" smtClean="0">
                <a:solidFill>
                  <a:schemeClr val="tx1"/>
                </a:solidFill>
              </a:rPr>
              <a:t>) están relacionadas por las ecuaciones de análisis y de síntesis</a:t>
            </a:r>
            <a:endParaRPr lang="es-AR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620188" y="1142240"/>
            <a:ext cx="7655132" cy="4627209"/>
            <a:chOff x="361108" y="959360"/>
            <a:chExt cx="6072790" cy="423672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08" y="959360"/>
              <a:ext cx="6072790" cy="4236720"/>
            </a:xfrm>
            <a:prstGeom prst="rect">
              <a:avLst/>
            </a:prstGeom>
          </p:spPr>
        </p:pic>
        <p:sp>
          <p:nvSpPr>
            <p:cNvPr id="7" name="Rectángulo 6"/>
            <p:cNvSpPr/>
            <p:nvPr/>
          </p:nvSpPr>
          <p:spPr>
            <a:xfrm flipV="1">
              <a:off x="2346960" y="4699170"/>
              <a:ext cx="4086938" cy="49691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426720" y="4913031"/>
              <a:ext cx="1920240" cy="28304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5516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E3FB6C48-E0CB-4031-8C0C-2D5B168E4929}"/>
              </a:ext>
            </a:extLst>
          </p:cNvPr>
          <p:cNvGrpSpPr/>
          <p:nvPr/>
        </p:nvGrpSpPr>
        <p:grpSpPr>
          <a:xfrm>
            <a:off x="9364431" y="803305"/>
            <a:ext cx="2763014" cy="1256383"/>
            <a:chOff x="9358486" y="1087245"/>
            <a:chExt cx="2763014" cy="1531777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6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PROPIEDADES </a:t>
              </a:r>
            </a:p>
            <a:p>
              <a:r>
                <a:rPr lang="es-AR" b="1" dirty="0" smtClean="0"/>
                <a:t>de la Transformada de Fourier</a:t>
              </a:r>
              <a:endParaRPr lang="es-AR" b="1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6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47303" y="5130045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9347303" y="2397448"/>
            <a:ext cx="2817759" cy="2099865"/>
            <a:chOff x="9347303" y="2106375"/>
            <a:chExt cx="2817759" cy="2099865"/>
          </a:xfrm>
        </p:grpSpPr>
        <p:sp>
          <p:nvSpPr>
            <p:cNvPr id="16" name="Nube 15"/>
            <p:cNvSpPr/>
            <p:nvPr/>
          </p:nvSpPr>
          <p:spPr>
            <a:xfrm>
              <a:off x="9347303" y="2106375"/>
              <a:ext cx="2817759" cy="2099865"/>
            </a:xfrm>
            <a:prstGeom prst="cloud">
              <a:avLst/>
            </a:prstGeom>
            <a:solidFill>
              <a:srgbClr val="FFFF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b="1" dirty="0">
                  <a:solidFill>
                    <a:schemeClr val="tx1"/>
                  </a:solidFill>
                </a:rPr>
                <a:t>Recordar….</a:t>
              </a: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s-AR" sz="1600" b="1" dirty="0">
                <a:solidFill>
                  <a:schemeClr val="tx1"/>
                </a:solidFill>
              </a:endParaRP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s-AR" sz="1600" b="1" dirty="0">
                <a:solidFill>
                  <a:schemeClr val="tx1"/>
                </a:solidFill>
              </a:endParaRP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360" y="2739107"/>
              <a:ext cx="2319215" cy="834399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1497899" y="1454839"/>
            <a:ext cx="6365473" cy="3706987"/>
            <a:chOff x="1711259" y="1454839"/>
            <a:chExt cx="6365473" cy="3706987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259" y="1454839"/>
              <a:ext cx="5283902" cy="3706987"/>
            </a:xfrm>
            <a:prstGeom prst="rect">
              <a:avLst/>
            </a:prstGeom>
          </p:spPr>
        </p:pic>
        <p:sp>
          <p:nvSpPr>
            <p:cNvPr id="13" name="Rectángulo redondeado 12"/>
            <p:cNvSpPr/>
            <p:nvPr/>
          </p:nvSpPr>
          <p:spPr>
            <a:xfrm>
              <a:off x="3230880" y="4497313"/>
              <a:ext cx="2392680" cy="486167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Flecha derecha 21"/>
            <p:cNvSpPr/>
            <p:nvPr/>
          </p:nvSpPr>
          <p:spPr>
            <a:xfrm flipH="1">
              <a:off x="5242560" y="3099718"/>
              <a:ext cx="1432560" cy="69532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Conjugado de la transformada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Llamada de nube 22"/>
            <p:cNvSpPr/>
            <p:nvPr/>
          </p:nvSpPr>
          <p:spPr>
            <a:xfrm>
              <a:off x="5424972" y="3795040"/>
              <a:ext cx="2651760" cy="517880"/>
            </a:xfrm>
            <a:prstGeom prst="cloudCallou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400" dirty="0" smtClean="0">
                  <a:solidFill>
                    <a:schemeClr val="tx1"/>
                  </a:solidFill>
                </a:rPr>
                <a:t>no tiene parte imaginaria</a:t>
              </a:r>
              <a:endParaRPr lang="es-A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89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E3FB6C48-E0CB-4031-8C0C-2D5B168E4929}"/>
              </a:ext>
            </a:extLst>
          </p:cNvPr>
          <p:cNvGrpSpPr/>
          <p:nvPr/>
        </p:nvGrpSpPr>
        <p:grpSpPr>
          <a:xfrm>
            <a:off x="9364431" y="803305"/>
            <a:ext cx="2763014" cy="1256383"/>
            <a:chOff x="9358486" y="1087245"/>
            <a:chExt cx="2763014" cy="1531777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6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PROPIEDADES </a:t>
              </a:r>
            </a:p>
            <a:p>
              <a:r>
                <a:rPr lang="es-AR" b="1" dirty="0" smtClean="0"/>
                <a:t>de la Transformada de Fourier</a:t>
              </a:r>
              <a:endParaRPr lang="es-AR" b="1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6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47303" y="5130045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9347303" y="2397448"/>
            <a:ext cx="2817759" cy="2099865"/>
            <a:chOff x="9347303" y="2106375"/>
            <a:chExt cx="2817759" cy="2099865"/>
          </a:xfrm>
        </p:grpSpPr>
        <p:sp>
          <p:nvSpPr>
            <p:cNvPr id="16" name="Nube 15"/>
            <p:cNvSpPr/>
            <p:nvPr/>
          </p:nvSpPr>
          <p:spPr>
            <a:xfrm>
              <a:off x="9347303" y="2106375"/>
              <a:ext cx="2817759" cy="2099865"/>
            </a:xfrm>
            <a:prstGeom prst="cloud">
              <a:avLst/>
            </a:prstGeom>
            <a:solidFill>
              <a:srgbClr val="FFFF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b="1" dirty="0">
                  <a:solidFill>
                    <a:schemeClr val="tx1"/>
                  </a:solidFill>
                </a:rPr>
                <a:t>Recordar….</a:t>
              </a: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s-AR" sz="1600" b="1" dirty="0">
                <a:solidFill>
                  <a:schemeClr val="tx1"/>
                </a:solidFill>
              </a:endParaRP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s-AR" sz="1600" b="1" dirty="0">
                <a:solidFill>
                  <a:schemeClr val="tx1"/>
                </a:solidFill>
              </a:endParaRP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360" y="2739107"/>
              <a:ext cx="2319215" cy="834399"/>
            </a:xfrm>
            <a:prstGeom prst="rect">
              <a:avLst/>
            </a:prstGeom>
          </p:spPr>
        </p:pic>
      </p:grpSp>
      <p:grpSp>
        <p:nvGrpSpPr>
          <p:cNvPr id="17" name="Grupo 16"/>
          <p:cNvGrpSpPr/>
          <p:nvPr/>
        </p:nvGrpSpPr>
        <p:grpSpPr>
          <a:xfrm>
            <a:off x="670560" y="854675"/>
            <a:ext cx="7223822" cy="4464085"/>
            <a:chOff x="138267" y="854675"/>
            <a:chExt cx="7756115" cy="481861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67" y="854675"/>
              <a:ext cx="6719734" cy="4818618"/>
            </a:xfrm>
            <a:prstGeom prst="rect">
              <a:avLst/>
            </a:prstGeom>
          </p:spPr>
        </p:pic>
        <p:sp>
          <p:nvSpPr>
            <p:cNvPr id="7" name="Llamada de nube 6"/>
            <p:cNvSpPr/>
            <p:nvPr/>
          </p:nvSpPr>
          <p:spPr>
            <a:xfrm>
              <a:off x="4786483" y="3030180"/>
              <a:ext cx="3107899" cy="1158240"/>
            </a:xfrm>
            <a:prstGeom prst="cloudCallo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CuadroTexto 10"/>
            <p:cNvSpPr txBox="1"/>
            <p:nvPr/>
          </p:nvSpPr>
          <p:spPr>
            <a:xfrm flipH="1">
              <a:off x="5303520" y="3239968"/>
              <a:ext cx="2346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solidFill>
                    <a:schemeClr val="bg1"/>
                  </a:solidFill>
                </a:rPr>
                <a:t>Transformada de la señal desplazada</a:t>
              </a:r>
              <a:endParaRPr lang="es-AR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Flecha izquierda 13"/>
            <p:cNvSpPr/>
            <p:nvPr/>
          </p:nvSpPr>
          <p:spPr>
            <a:xfrm>
              <a:off x="3886200" y="4579461"/>
              <a:ext cx="4008182" cy="550584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b="1" dirty="0" smtClean="0">
                  <a:solidFill>
                    <a:schemeClr val="tx1"/>
                  </a:solidFill>
                </a:rPr>
                <a:t>σ</a:t>
              </a:r>
              <a:r>
                <a:rPr lang="es-AR" b="1" dirty="0" smtClean="0">
                  <a:solidFill>
                    <a:schemeClr val="tx1"/>
                  </a:solidFill>
                </a:rPr>
                <a:t> es variable de tiempo igual que t</a:t>
              </a:r>
              <a:endParaRPr lang="es-A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693599" y="5205137"/>
            <a:ext cx="7559041" cy="843238"/>
            <a:chOff x="457200" y="5513112"/>
            <a:chExt cx="7559041" cy="843238"/>
          </a:xfrm>
        </p:grpSpPr>
        <p:sp>
          <p:nvSpPr>
            <p:cNvPr id="19" name="CuadroTexto 18"/>
            <p:cNvSpPr txBox="1"/>
            <p:nvPr/>
          </p:nvSpPr>
          <p:spPr>
            <a:xfrm>
              <a:off x="670560" y="5611565"/>
              <a:ext cx="7345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La </a:t>
              </a:r>
              <a:r>
                <a:rPr lang="es-AR" b="1" i="1" dirty="0" smtClean="0"/>
                <a:t>magnitud</a:t>
              </a:r>
              <a:r>
                <a:rPr lang="es-AR" dirty="0" smtClean="0"/>
                <a:t> de la transformada de Fourier de una señal que es desplazada en tiempo no se altera. </a:t>
              </a:r>
              <a:endParaRPr lang="es-AR" dirty="0"/>
            </a:p>
          </p:txBody>
        </p:sp>
        <p:sp>
          <p:nvSpPr>
            <p:cNvPr id="20" name="Marco 19"/>
            <p:cNvSpPr/>
            <p:nvPr/>
          </p:nvSpPr>
          <p:spPr>
            <a:xfrm>
              <a:off x="457200" y="5513112"/>
              <a:ext cx="7559041" cy="843238"/>
            </a:xfrm>
            <a:prstGeom prst="fram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02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E3FB6C48-E0CB-4031-8C0C-2D5B168E4929}"/>
              </a:ext>
            </a:extLst>
          </p:cNvPr>
          <p:cNvGrpSpPr/>
          <p:nvPr/>
        </p:nvGrpSpPr>
        <p:grpSpPr>
          <a:xfrm>
            <a:off x="9364431" y="803305"/>
            <a:ext cx="2763014" cy="1256383"/>
            <a:chOff x="9358486" y="1087245"/>
            <a:chExt cx="2763014" cy="1531777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6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PROPIEDADES </a:t>
              </a:r>
            </a:p>
            <a:p>
              <a:r>
                <a:rPr lang="es-AR" b="1" dirty="0" smtClean="0"/>
                <a:t>de la Transformada de Fourier</a:t>
              </a:r>
              <a:endParaRPr lang="es-AR" b="1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6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47303" y="5130045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9347303" y="2397448"/>
            <a:ext cx="2817759" cy="2099865"/>
            <a:chOff x="9347303" y="2106375"/>
            <a:chExt cx="2817759" cy="2099865"/>
          </a:xfrm>
        </p:grpSpPr>
        <p:sp>
          <p:nvSpPr>
            <p:cNvPr id="16" name="Nube 15"/>
            <p:cNvSpPr/>
            <p:nvPr/>
          </p:nvSpPr>
          <p:spPr>
            <a:xfrm>
              <a:off x="9347303" y="2106375"/>
              <a:ext cx="2817759" cy="2099865"/>
            </a:xfrm>
            <a:prstGeom prst="cloud">
              <a:avLst/>
            </a:prstGeom>
            <a:solidFill>
              <a:srgbClr val="FFFF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b="1" dirty="0">
                  <a:solidFill>
                    <a:schemeClr val="tx1"/>
                  </a:solidFill>
                </a:rPr>
                <a:t>Recordar….</a:t>
              </a: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s-AR" sz="1600" b="1" dirty="0">
                <a:solidFill>
                  <a:schemeClr val="tx1"/>
                </a:solidFill>
              </a:endParaRP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s-AR" sz="1600" b="1" dirty="0">
                <a:solidFill>
                  <a:schemeClr val="tx1"/>
                </a:solidFill>
              </a:endParaRP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360" y="2739107"/>
              <a:ext cx="2319215" cy="834399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198119" y="854675"/>
            <a:ext cx="5487625" cy="5088925"/>
            <a:chOff x="198119" y="854675"/>
            <a:chExt cx="5487625" cy="5088925"/>
          </a:xfrm>
        </p:grpSpPr>
        <p:grpSp>
          <p:nvGrpSpPr>
            <p:cNvPr id="25" name="Grupo 24"/>
            <p:cNvGrpSpPr/>
            <p:nvPr/>
          </p:nvGrpSpPr>
          <p:grpSpPr>
            <a:xfrm>
              <a:off x="198119" y="854675"/>
              <a:ext cx="5487625" cy="5079571"/>
              <a:chOff x="198119" y="854675"/>
              <a:chExt cx="5487625" cy="5079571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119" y="854675"/>
                <a:ext cx="5487625" cy="5079571"/>
              </a:xfrm>
              <a:prstGeom prst="rect">
                <a:avLst/>
              </a:prstGeom>
            </p:spPr>
          </p:pic>
          <p:sp>
            <p:nvSpPr>
              <p:cNvPr id="13" name="CuadroTexto 12"/>
              <p:cNvSpPr txBox="1"/>
              <p:nvPr/>
            </p:nvSpPr>
            <p:spPr>
              <a:xfrm>
                <a:off x="475904" y="4868435"/>
                <a:ext cx="129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Propiedad de integración</a:t>
                </a:r>
                <a:endParaRPr lang="es-AR" sz="1400" dirty="0"/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3904904" y="2537440"/>
                <a:ext cx="129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Propiedad de diferenciación</a:t>
                </a:r>
                <a:endParaRPr lang="es-AR" sz="1400" dirty="0"/>
              </a:p>
            </p:txBody>
          </p:sp>
          <p:sp>
            <p:nvSpPr>
              <p:cNvPr id="15" name="Marco 14"/>
              <p:cNvSpPr/>
              <p:nvPr/>
            </p:nvSpPr>
            <p:spPr>
              <a:xfrm>
                <a:off x="2346960" y="2537440"/>
                <a:ext cx="1557944" cy="523220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Marco 22"/>
              <p:cNvSpPr/>
              <p:nvPr/>
            </p:nvSpPr>
            <p:spPr>
              <a:xfrm>
                <a:off x="1786544" y="4853195"/>
                <a:ext cx="2648296" cy="648445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Conector recto 28"/>
            <p:cNvCxnSpPr/>
            <p:nvPr/>
          </p:nvCxnSpPr>
          <p:spPr>
            <a:xfrm>
              <a:off x="762000" y="5760720"/>
              <a:ext cx="4800600" cy="30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762000" y="5913120"/>
              <a:ext cx="2400300" cy="30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3904904" y="1401016"/>
              <a:ext cx="16576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762000" y="1566888"/>
              <a:ext cx="443830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o 26"/>
          <p:cNvGrpSpPr/>
          <p:nvPr/>
        </p:nvGrpSpPr>
        <p:grpSpPr>
          <a:xfrm>
            <a:off x="4182058" y="1536408"/>
            <a:ext cx="4621876" cy="861040"/>
            <a:chOff x="4532578" y="1626498"/>
            <a:chExt cx="4621876" cy="861040"/>
          </a:xfrm>
        </p:grpSpPr>
        <p:sp>
          <p:nvSpPr>
            <p:cNvPr id="26" name="Llamada de nube 25"/>
            <p:cNvSpPr/>
            <p:nvPr/>
          </p:nvSpPr>
          <p:spPr>
            <a:xfrm>
              <a:off x="4532578" y="1626498"/>
              <a:ext cx="4621876" cy="861040"/>
            </a:xfrm>
            <a:prstGeom prst="cloudCallou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4776685" y="1870338"/>
              <a:ext cx="420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j</a:t>
              </a:r>
              <a:r>
                <a:rPr lang="el-GR" dirty="0" smtClean="0"/>
                <a:t>ω</a:t>
              </a:r>
              <a:r>
                <a:rPr lang="es-AR" dirty="0" smtClean="0"/>
                <a:t> aparece porque se deriva respecto de t 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40155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E3FB6C48-E0CB-4031-8C0C-2D5B168E4929}"/>
              </a:ext>
            </a:extLst>
          </p:cNvPr>
          <p:cNvGrpSpPr/>
          <p:nvPr/>
        </p:nvGrpSpPr>
        <p:grpSpPr>
          <a:xfrm>
            <a:off x="9364431" y="803305"/>
            <a:ext cx="2763014" cy="1256383"/>
            <a:chOff x="9358486" y="1087245"/>
            <a:chExt cx="2763014" cy="1531777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6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PROPIEDADES </a:t>
              </a:r>
            </a:p>
            <a:p>
              <a:r>
                <a:rPr lang="es-AR" b="1" dirty="0" smtClean="0"/>
                <a:t>de la Transformada de Fourier</a:t>
              </a:r>
              <a:endParaRPr lang="es-AR" b="1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6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47303" y="5130045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9347303" y="2397448"/>
            <a:ext cx="2817759" cy="2099865"/>
            <a:chOff x="9347303" y="2106375"/>
            <a:chExt cx="2817759" cy="2099865"/>
          </a:xfrm>
        </p:grpSpPr>
        <p:sp>
          <p:nvSpPr>
            <p:cNvPr id="16" name="Nube 15"/>
            <p:cNvSpPr/>
            <p:nvPr/>
          </p:nvSpPr>
          <p:spPr>
            <a:xfrm>
              <a:off x="9347303" y="2106375"/>
              <a:ext cx="2817759" cy="2099865"/>
            </a:xfrm>
            <a:prstGeom prst="cloud">
              <a:avLst/>
            </a:prstGeom>
            <a:solidFill>
              <a:srgbClr val="FFFF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b="1" dirty="0">
                  <a:solidFill>
                    <a:schemeClr val="tx1"/>
                  </a:solidFill>
                </a:rPr>
                <a:t>Recordar….</a:t>
              </a: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s-AR" sz="1600" b="1" dirty="0">
                <a:solidFill>
                  <a:schemeClr val="tx1"/>
                </a:solidFill>
              </a:endParaRP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s-AR" sz="1600" b="1" dirty="0">
                <a:solidFill>
                  <a:schemeClr val="tx1"/>
                </a:solidFill>
              </a:endParaRP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360" y="2739107"/>
              <a:ext cx="2319215" cy="834399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588495" y="928880"/>
            <a:ext cx="8077841" cy="3697502"/>
            <a:chOff x="588495" y="928880"/>
            <a:chExt cx="8077841" cy="3697502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95" y="928880"/>
              <a:ext cx="8077841" cy="3682262"/>
            </a:xfrm>
            <a:prstGeom prst="rect">
              <a:avLst/>
            </a:prstGeom>
          </p:spPr>
        </p:pic>
        <p:sp>
          <p:nvSpPr>
            <p:cNvPr id="7" name="Rectángulo 6"/>
            <p:cNvSpPr/>
            <p:nvPr/>
          </p:nvSpPr>
          <p:spPr>
            <a:xfrm>
              <a:off x="3489960" y="4343400"/>
              <a:ext cx="5176376" cy="2829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94362" y="4910405"/>
            <a:ext cx="7894318" cy="853440"/>
            <a:chOff x="594362" y="4910405"/>
            <a:chExt cx="7025639" cy="853440"/>
          </a:xfrm>
        </p:grpSpPr>
        <p:sp>
          <p:nvSpPr>
            <p:cNvPr id="14" name="Rectángulo redondeado 13"/>
            <p:cNvSpPr/>
            <p:nvPr/>
          </p:nvSpPr>
          <p:spPr>
            <a:xfrm>
              <a:off x="594362" y="4910405"/>
              <a:ext cx="7025639" cy="85344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914401" y="5013960"/>
              <a:ext cx="670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i="1" dirty="0" smtClean="0">
                  <a:solidFill>
                    <a:schemeClr val="bg1"/>
                  </a:solidFill>
                </a:rPr>
                <a:t>El escalamiento lineal en tiempo por un factor “a” corresponde a un escalamiento lineal en frecuencia por un factor “1/a” y viceversa</a:t>
              </a:r>
              <a:endParaRPr lang="es-AR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E3FB6C48-E0CB-4031-8C0C-2D5B168E4929}"/>
              </a:ext>
            </a:extLst>
          </p:cNvPr>
          <p:cNvGrpSpPr/>
          <p:nvPr/>
        </p:nvGrpSpPr>
        <p:grpSpPr>
          <a:xfrm>
            <a:off x="9364431" y="803305"/>
            <a:ext cx="2763014" cy="1256383"/>
            <a:chOff x="9358486" y="1087245"/>
            <a:chExt cx="2763014" cy="1531777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6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PROPIEDADES </a:t>
              </a:r>
            </a:p>
            <a:p>
              <a:r>
                <a:rPr lang="es-AR" b="1" dirty="0" smtClean="0"/>
                <a:t>de la Transformada de Fourier</a:t>
              </a:r>
              <a:endParaRPr lang="es-AR" b="1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6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47303" y="5130045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9347303" y="2397448"/>
            <a:ext cx="2817759" cy="2099865"/>
            <a:chOff x="9347303" y="2106375"/>
            <a:chExt cx="2817759" cy="2099865"/>
          </a:xfrm>
        </p:grpSpPr>
        <p:sp>
          <p:nvSpPr>
            <p:cNvPr id="16" name="Nube 15"/>
            <p:cNvSpPr/>
            <p:nvPr/>
          </p:nvSpPr>
          <p:spPr>
            <a:xfrm>
              <a:off x="9347303" y="2106375"/>
              <a:ext cx="2817759" cy="2099865"/>
            </a:xfrm>
            <a:prstGeom prst="cloud">
              <a:avLst/>
            </a:prstGeom>
            <a:solidFill>
              <a:srgbClr val="FFFF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b="1" dirty="0">
                  <a:solidFill>
                    <a:schemeClr val="tx1"/>
                  </a:solidFill>
                </a:rPr>
                <a:t>Recordar….</a:t>
              </a: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s-AR" sz="1600" b="1" dirty="0">
                <a:solidFill>
                  <a:schemeClr val="tx1"/>
                </a:solidFill>
              </a:endParaRP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s-AR" sz="1600" b="1" dirty="0">
                <a:solidFill>
                  <a:schemeClr val="tx1"/>
                </a:solidFill>
              </a:endParaRP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360" y="2739107"/>
              <a:ext cx="2319215" cy="834399"/>
            </a:xfrm>
            <a:prstGeom prst="rect">
              <a:avLst/>
            </a:prstGeom>
          </p:spPr>
        </p:pic>
      </p:grpSp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638" y="1238196"/>
            <a:ext cx="4668235" cy="4418365"/>
          </a:xfrm>
          <a:prstGeom prst="rect">
            <a:avLst/>
          </a:prstGeom>
        </p:spPr>
      </p:pic>
      <p:grpSp>
        <p:nvGrpSpPr>
          <p:cNvPr id="27" name="Grupo 26"/>
          <p:cNvGrpSpPr/>
          <p:nvPr/>
        </p:nvGrpSpPr>
        <p:grpSpPr>
          <a:xfrm>
            <a:off x="0" y="4590301"/>
            <a:ext cx="4983480" cy="1546643"/>
            <a:chOff x="0" y="4590301"/>
            <a:chExt cx="4983480" cy="1546643"/>
          </a:xfrm>
        </p:grpSpPr>
        <p:sp>
          <p:nvSpPr>
            <p:cNvPr id="26" name="Estrella de 32 puntas 25"/>
            <p:cNvSpPr/>
            <p:nvPr/>
          </p:nvSpPr>
          <p:spPr>
            <a:xfrm>
              <a:off x="0" y="4590301"/>
              <a:ext cx="4983480" cy="1546643"/>
            </a:xfrm>
            <a:prstGeom prst="star32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784206" y="4943796"/>
              <a:ext cx="38228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i="1" dirty="0" smtClean="0"/>
                <a:t>La simetría que muestra la figura       4. 27 se extiende a las transformadas de Fourier en general</a:t>
              </a:r>
              <a:endParaRPr lang="es-AR" b="1" i="1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69684" y="864674"/>
            <a:ext cx="4353954" cy="3414283"/>
            <a:chOff x="69684" y="-447287"/>
            <a:chExt cx="4353954" cy="3414283"/>
          </a:xfrm>
        </p:grpSpPr>
        <p:grpSp>
          <p:nvGrpSpPr>
            <p:cNvPr id="21" name="Grupo 20"/>
            <p:cNvGrpSpPr/>
            <p:nvPr/>
          </p:nvGrpSpPr>
          <p:grpSpPr>
            <a:xfrm>
              <a:off x="69684" y="-447287"/>
              <a:ext cx="4353680" cy="3414283"/>
              <a:chOff x="-5140" y="1208391"/>
              <a:chExt cx="4353680" cy="3414283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208391"/>
                <a:ext cx="4343400" cy="2116304"/>
              </a:xfrm>
              <a:prstGeom prst="rect">
                <a:avLst/>
              </a:prstGeom>
            </p:spPr>
          </p:pic>
          <p:pic>
            <p:nvPicPr>
              <p:cNvPr id="19" name="Imagen 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140" y="3324695"/>
                <a:ext cx="4353680" cy="1297979"/>
              </a:xfrm>
              <a:prstGeom prst="rect">
                <a:avLst/>
              </a:prstGeom>
            </p:spPr>
          </p:pic>
        </p:grpSp>
        <p:sp>
          <p:nvSpPr>
            <p:cNvPr id="28" name="Rectángulo 27"/>
            <p:cNvSpPr/>
            <p:nvPr/>
          </p:nvSpPr>
          <p:spPr>
            <a:xfrm>
              <a:off x="72528" y="2570922"/>
              <a:ext cx="4351110" cy="3960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75098" y="3447379"/>
            <a:ext cx="4908382" cy="1490642"/>
            <a:chOff x="75098" y="3447379"/>
            <a:chExt cx="4908382" cy="1490642"/>
          </a:xfrm>
        </p:grpSpPr>
        <p:sp>
          <p:nvSpPr>
            <p:cNvPr id="22" name="Flecha derecha 21"/>
            <p:cNvSpPr/>
            <p:nvPr/>
          </p:nvSpPr>
          <p:spPr>
            <a:xfrm>
              <a:off x="75098" y="3447379"/>
              <a:ext cx="4908382" cy="1490642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5098" y="3864579"/>
              <a:ext cx="44842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Estos dos pares de transformadas de Fourier y la relación entre ellos se dibujan en la figura 4. 27</a:t>
              </a:r>
              <a:endParaRPr lang="es-A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170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E3FB6C48-E0CB-4031-8C0C-2D5B168E4929}"/>
              </a:ext>
            </a:extLst>
          </p:cNvPr>
          <p:cNvGrpSpPr/>
          <p:nvPr/>
        </p:nvGrpSpPr>
        <p:grpSpPr>
          <a:xfrm>
            <a:off x="9364431" y="803305"/>
            <a:ext cx="2763014" cy="1256383"/>
            <a:chOff x="9358486" y="1087245"/>
            <a:chExt cx="2763014" cy="1531777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6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PROPIEDADES </a:t>
              </a:r>
            </a:p>
            <a:p>
              <a:r>
                <a:rPr lang="es-AR" b="1" dirty="0" smtClean="0"/>
                <a:t>de la Transformada de Fourier</a:t>
              </a:r>
              <a:endParaRPr lang="es-AR" b="1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6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47303" y="5130045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9347303" y="2397448"/>
            <a:ext cx="2817759" cy="2099865"/>
            <a:chOff x="9347303" y="2106375"/>
            <a:chExt cx="2817759" cy="2099865"/>
          </a:xfrm>
        </p:grpSpPr>
        <p:sp>
          <p:nvSpPr>
            <p:cNvPr id="16" name="Nube 15"/>
            <p:cNvSpPr/>
            <p:nvPr/>
          </p:nvSpPr>
          <p:spPr>
            <a:xfrm>
              <a:off x="9347303" y="2106375"/>
              <a:ext cx="2817759" cy="2099865"/>
            </a:xfrm>
            <a:prstGeom prst="cloud">
              <a:avLst/>
            </a:prstGeom>
            <a:solidFill>
              <a:srgbClr val="FFFF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b="1" dirty="0">
                  <a:solidFill>
                    <a:schemeClr val="tx1"/>
                  </a:solidFill>
                </a:rPr>
                <a:t>Recordar….</a:t>
              </a: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s-AR" sz="1600" b="1" dirty="0">
                <a:solidFill>
                  <a:schemeClr val="tx1"/>
                </a:solidFill>
              </a:endParaRP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s-AR" sz="1600" b="1" dirty="0">
                <a:solidFill>
                  <a:schemeClr val="tx1"/>
                </a:solidFill>
              </a:endParaRPr>
            </a:p>
            <a:p>
              <a:pPr algn="ctr"/>
              <a:endParaRPr lang="es-AR" sz="16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360" y="2739107"/>
              <a:ext cx="2319215" cy="834399"/>
            </a:xfrm>
            <a:prstGeom prst="rect">
              <a:avLst/>
            </a:prstGeom>
          </p:spPr>
        </p:pic>
      </p:grpSp>
      <p:sp>
        <p:nvSpPr>
          <p:cNvPr id="5" name="CuadroTexto 4"/>
          <p:cNvSpPr txBox="1"/>
          <p:nvPr/>
        </p:nvSpPr>
        <p:spPr>
          <a:xfrm>
            <a:off x="161910" y="785359"/>
            <a:ext cx="408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Dualidad (continuación)</a:t>
            </a:r>
            <a:endParaRPr lang="es-AR" sz="1600" b="1" dirty="0"/>
          </a:p>
        </p:txBody>
      </p:sp>
      <p:grpSp>
        <p:nvGrpSpPr>
          <p:cNvPr id="36" name="Grupo 35"/>
          <p:cNvGrpSpPr/>
          <p:nvPr/>
        </p:nvGrpSpPr>
        <p:grpSpPr>
          <a:xfrm>
            <a:off x="145772" y="1035424"/>
            <a:ext cx="6211553" cy="3563086"/>
            <a:chOff x="145773" y="1846843"/>
            <a:chExt cx="6427306" cy="4141850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10" y="2126304"/>
              <a:ext cx="6411169" cy="2352775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73" y="4271397"/>
              <a:ext cx="6427306" cy="1717296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172277" y="1846843"/>
              <a:ext cx="4214323" cy="608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i="1" dirty="0" smtClean="0"/>
                <a:t>Para dos funciones que se relacionan mediante la expresión integral </a:t>
              </a:r>
              <a:endParaRPr lang="es-AR" sz="1400" b="1" i="1" dirty="0"/>
            </a:p>
          </p:txBody>
        </p:sp>
        <p:sp>
          <p:nvSpPr>
            <p:cNvPr id="17" name="Marco 16"/>
            <p:cNvSpPr/>
            <p:nvPr/>
          </p:nvSpPr>
          <p:spPr>
            <a:xfrm>
              <a:off x="2292627" y="4625009"/>
              <a:ext cx="2160104" cy="505036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30" name="Marco 29"/>
            <p:cNvSpPr/>
            <p:nvPr/>
          </p:nvSpPr>
          <p:spPr>
            <a:xfrm>
              <a:off x="2287442" y="5483657"/>
              <a:ext cx="2160104" cy="505036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6312205" y="1603777"/>
            <a:ext cx="2562501" cy="2127006"/>
            <a:chOff x="6784802" y="1431496"/>
            <a:chExt cx="2089904" cy="3958902"/>
          </a:xfrm>
        </p:grpSpPr>
        <p:sp>
          <p:nvSpPr>
            <p:cNvPr id="34" name="Llamada de nube 33"/>
            <p:cNvSpPr/>
            <p:nvPr/>
          </p:nvSpPr>
          <p:spPr>
            <a:xfrm>
              <a:off x="6784802" y="1431496"/>
              <a:ext cx="2089904" cy="3958902"/>
            </a:xfrm>
            <a:prstGeom prst="cloudCallou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7063408" y="1895059"/>
              <a:ext cx="1784013" cy="216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i="1" dirty="0" smtClean="0"/>
                <a:t>Esta propiedad nos permite reducir la complejidad de los cálculos involucrados en la determinación de la transformada y de la transformada inversa</a:t>
              </a:r>
              <a:endParaRPr lang="es-AR" sz="1400" b="1" i="1" dirty="0"/>
            </a:p>
          </p:txBody>
        </p:sp>
      </p:grpSp>
      <p:pic>
        <p:nvPicPr>
          <p:cNvPr id="37" name="Imagen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6" y="4790308"/>
            <a:ext cx="4770894" cy="1266899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4996069" y="4790308"/>
            <a:ext cx="3684105" cy="1229541"/>
            <a:chOff x="4996069" y="4790308"/>
            <a:chExt cx="3684105" cy="1229541"/>
          </a:xfrm>
        </p:grpSpPr>
        <p:sp>
          <p:nvSpPr>
            <p:cNvPr id="40" name="Pentágono 39"/>
            <p:cNvSpPr/>
            <p:nvPr/>
          </p:nvSpPr>
          <p:spPr>
            <a:xfrm rot="10800000">
              <a:off x="4996069" y="4790308"/>
              <a:ext cx="3684105" cy="1169551"/>
            </a:xfrm>
            <a:prstGeom prst="homePlate">
              <a:avLst/>
            </a:prstGeom>
            <a:solidFill>
              <a:schemeClr val="accent3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5579165" y="4850298"/>
              <a:ext cx="31010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i="1" dirty="0" smtClean="0"/>
                <a:t>Esta expresión relaciona la energía total de una señal x(t) en el dominio del tiempo, con la energía de su transformada X(</a:t>
              </a:r>
              <a:r>
                <a:rPr lang="el-GR" sz="1400" b="1" i="1" dirty="0" smtClean="0"/>
                <a:t>ω</a:t>
              </a:r>
              <a:r>
                <a:rPr lang="es-AR" sz="1400" b="1" i="1" dirty="0" smtClean="0"/>
                <a:t>) en el campo de la frecuencia</a:t>
              </a:r>
              <a:endParaRPr lang="es-AR" sz="1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3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Marco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22102</TotalTime>
  <Words>1173</Words>
  <Application>Microsoft Office PowerPoint</Application>
  <PresentationFormat>Panorámica</PresentationFormat>
  <Paragraphs>220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31" baseType="lpstr">
      <vt:lpstr>Adobe Heiti Std R</vt:lpstr>
      <vt:lpstr>Arial</vt:lpstr>
      <vt:lpstr>Arial Black</vt:lpstr>
      <vt:lpstr>Arial Narrow</vt:lpstr>
      <vt:lpstr>Blackadder ITC</vt:lpstr>
      <vt:lpstr>Calibri</vt:lpstr>
      <vt:lpstr>Cambria Math</vt:lpstr>
      <vt:lpstr>CommercialScript BT</vt:lpstr>
      <vt:lpstr>Corbel</vt:lpstr>
      <vt:lpstr>Courier New</vt:lpstr>
      <vt:lpstr>Gill Sans MT</vt:lpstr>
      <vt:lpstr>Poppins Light</vt:lpstr>
      <vt:lpstr>Wingdings</vt:lpstr>
      <vt:lpstr>Wingdings 2</vt:lpstr>
      <vt:lpstr>Orgánico</vt:lpstr>
      <vt:lpstr>Marco</vt:lpstr>
      <vt:lpstr>Notas de clase 6   TRANSFORMADA DE FOURIER (continuación)</vt:lpstr>
      <vt:lpstr>clase 6</vt:lpstr>
      <vt:lpstr>clase 6</vt:lpstr>
      <vt:lpstr>clase 6</vt:lpstr>
      <vt:lpstr>clase 6</vt:lpstr>
      <vt:lpstr>clase 6</vt:lpstr>
      <vt:lpstr>clase 6</vt:lpstr>
      <vt:lpstr>clase 6</vt:lpstr>
      <vt:lpstr>clase 6</vt:lpstr>
      <vt:lpstr>clase 6</vt:lpstr>
      <vt:lpstr>clase 6</vt:lpstr>
      <vt:lpstr>clase 6</vt:lpstr>
      <vt:lpstr>clase 6</vt:lpstr>
      <vt:lpstr>clase 6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Resumen clase 4 SERIE DE FOURIER</dc:title>
  <dc:creator>Mariana Salomon</dc:creator>
  <cp:lastModifiedBy>Cuenta Microsoft</cp:lastModifiedBy>
  <cp:revision>291</cp:revision>
  <dcterms:created xsi:type="dcterms:W3CDTF">2020-04-01T10:07:43Z</dcterms:created>
  <dcterms:modified xsi:type="dcterms:W3CDTF">2020-04-28T15:44:58Z</dcterms:modified>
</cp:coreProperties>
</file>