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461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79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6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24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37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62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04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1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2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719B-0A9E-4282-9279-D6D1696E2450}" type="datetimeFigureOut">
              <a:rPr lang="es-AR" smtClean="0"/>
              <a:t>3/5/2020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F5AF-ED6A-43B7-B41F-178FFE6A5C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5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55092" y="395785"/>
            <a:ext cx="1054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RESOLUCIÓN DE SISTEMAS LTI</a:t>
            </a:r>
          </a:p>
          <a:p>
            <a:pPr algn="ctr"/>
            <a:r>
              <a:rPr lang="es-AR" b="1" dirty="0" smtClean="0"/>
              <a:t>Análisis de Alternativas</a:t>
            </a:r>
          </a:p>
          <a:p>
            <a:pPr algn="ctr"/>
            <a:endParaRPr lang="es-AR" b="1" dirty="0" smtClean="0"/>
          </a:p>
          <a:p>
            <a:pPr algn="ctr"/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Explicación de su resolución a través de la Transformada de Fourier y sus propiedades</a:t>
            </a:r>
            <a:endParaRPr lang="es-AR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63385" y="1879013"/>
            <a:ext cx="974142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Un sistema LTI cualquiera puede ser resuelto a través de diferentes estrategias, que son más o menos convenientes dependiendo de las condiciones del ejercicio.</a:t>
            </a:r>
          </a:p>
          <a:p>
            <a:endParaRPr lang="es-AR" dirty="0"/>
          </a:p>
          <a:p>
            <a:r>
              <a:rPr lang="es-AR" dirty="0" smtClean="0"/>
              <a:t>Supongamos y(t) = x(t) * h(t)</a:t>
            </a:r>
          </a:p>
          <a:p>
            <a:endParaRPr lang="es-AR" dirty="0"/>
          </a:p>
          <a:p>
            <a:r>
              <a:rPr lang="es-AR" dirty="0" smtClean="0"/>
              <a:t>Las formas de resolver ese sistema dependerían de los datos y las condiciones de las señales:</a:t>
            </a:r>
          </a:p>
          <a:p>
            <a:endParaRPr lang="es-AR" dirty="0"/>
          </a:p>
          <a:p>
            <a:pPr marL="342900" indent="-342900">
              <a:buAutoNum type="arabicParenR"/>
            </a:pPr>
            <a:r>
              <a:rPr lang="es-AR" dirty="0" smtClean="0"/>
              <a:t>Aplicar el Integral de </a:t>
            </a:r>
            <a:r>
              <a:rPr lang="es-AR" dirty="0" err="1" smtClean="0"/>
              <a:t>Convolución</a:t>
            </a:r>
            <a:r>
              <a:rPr lang="es-AR" dirty="0" smtClean="0"/>
              <a:t>.</a:t>
            </a:r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smtClean="0"/>
              <a:t>Si la entrada x(t) (</a:t>
            </a:r>
            <a:r>
              <a:rPr lang="es-AR" dirty="0" err="1" smtClean="0"/>
              <a:t>ó</a:t>
            </a:r>
            <a:r>
              <a:rPr lang="es-AR" dirty="0" smtClean="0"/>
              <a:t> h(t) teniendo en cuenta la propiedad conmutativa de la </a:t>
            </a:r>
            <a:r>
              <a:rPr lang="es-AR" dirty="0" err="1" smtClean="0"/>
              <a:t>convolución</a:t>
            </a:r>
            <a:r>
              <a:rPr lang="es-AR" dirty="0" smtClean="0"/>
              <a:t>) </a:t>
            </a:r>
            <a:r>
              <a:rPr lang="es-AR" sz="2000" b="1" dirty="0" smtClean="0"/>
              <a:t>es periódica</a:t>
            </a:r>
            <a:r>
              <a:rPr lang="es-AR" dirty="0" smtClean="0"/>
              <a:t>, es conveniente encontrar la salida del sistema y(t) a través de la Serie de Fourier. </a:t>
            </a:r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smtClean="0"/>
              <a:t>El sistema puede estar descripto por una ecuación diferencial (Ver explicación en el documento y Video “Explicación Resolución Ecuaciones Diferenciales”).</a:t>
            </a:r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r>
              <a:rPr lang="es-AR" b="1" i="1" dirty="0" smtClean="0">
                <a:solidFill>
                  <a:schemeClr val="accent2">
                    <a:lumMod val="75000"/>
                  </a:schemeClr>
                </a:solidFill>
              </a:rPr>
              <a:t>Utilizar las propiedades de la Transformada de Fourier (Propiedad de </a:t>
            </a:r>
            <a:r>
              <a:rPr lang="es-AR" b="1" i="1" dirty="0" err="1" smtClean="0">
                <a:solidFill>
                  <a:schemeClr val="accent2">
                    <a:lumMod val="75000"/>
                  </a:schemeClr>
                </a:solidFill>
              </a:rPr>
              <a:t>Convolución</a:t>
            </a:r>
            <a:r>
              <a:rPr lang="es-AR" b="1" i="1" dirty="0" smtClean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endParaRPr lang="es-AR" dirty="0" smtClean="0"/>
          </a:p>
          <a:p>
            <a:endParaRPr lang="es-AR" dirty="0" smtClean="0"/>
          </a:p>
          <a:p>
            <a:pPr marL="342900" indent="-342900">
              <a:buAutoNum type="arabicParenR"/>
            </a:pPr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9929611" y="6040192"/>
            <a:ext cx="965916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69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6853" y="624960"/>
            <a:ext cx="1054971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</a:t>
            </a:r>
            <a:r>
              <a:rPr lang="es-AR" dirty="0" smtClean="0"/>
              <a:t>el sistema LTI se plantea como:</a:t>
            </a:r>
          </a:p>
          <a:p>
            <a:endParaRPr lang="es-AR" dirty="0"/>
          </a:p>
          <a:p>
            <a:r>
              <a:rPr lang="es-AR" dirty="0"/>
              <a:t> </a:t>
            </a:r>
            <a:r>
              <a:rPr lang="es-AR" dirty="0" smtClean="0"/>
              <a:t>y(t) = x(t) * h(t)                             </a:t>
            </a:r>
          </a:p>
          <a:p>
            <a:endParaRPr lang="es-AR" dirty="0"/>
          </a:p>
          <a:p>
            <a:r>
              <a:rPr lang="es-AR" dirty="0" smtClean="0"/>
              <a:t>Por propiedad de </a:t>
            </a:r>
            <a:r>
              <a:rPr lang="es-AR" dirty="0" err="1" smtClean="0"/>
              <a:t>convolución</a:t>
            </a:r>
            <a:r>
              <a:rPr lang="es-AR" dirty="0" smtClean="0"/>
              <a:t> </a:t>
            </a:r>
            <a:r>
              <a:rPr lang="es-AR" dirty="0" smtClean="0"/>
              <a:t>de la Transformada de Fourier podemos </a:t>
            </a:r>
            <a:r>
              <a:rPr lang="es-AR" dirty="0" smtClean="0"/>
              <a:t>decir que:</a:t>
            </a:r>
          </a:p>
          <a:p>
            <a:endParaRPr lang="es-AR" dirty="0"/>
          </a:p>
          <a:p>
            <a:r>
              <a:rPr lang="es-AR" dirty="0" smtClean="0"/>
              <a:t>Y(</a:t>
            </a:r>
            <a:r>
              <a:rPr lang="el-GR" dirty="0" smtClean="0"/>
              <a:t>ω</a:t>
            </a:r>
            <a:r>
              <a:rPr lang="es-AR" dirty="0" smtClean="0"/>
              <a:t>) = X(</a:t>
            </a:r>
            <a:r>
              <a:rPr lang="el-GR" dirty="0" smtClean="0"/>
              <a:t>ω</a:t>
            </a:r>
            <a:r>
              <a:rPr lang="es-AR" dirty="0" smtClean="0"/>
              <a:t>) . H(</a:t>
            </a:r>
            <a:r>
              <a:rPr lang="el-GR" dirty="0" smtClean="0"/>
              <a:t>ω</a:t>
            </a:r>
            <a:r>
              <a:rPr lang="es-AR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Con lo cual obtenemos la Transformada de Fourier de la salida del sistema.</a:t>
            </a:r>
          </a:p>
          <a:p>
            <a:endParaRPr lang="es-AR" dirty="0"/>
          </a:p>
          <a:p>
            <a:r>
              <a:rPr lang="es-AR" dirty="0" smtClean="0"/>
              <a:t>Si calculamos la </a:t>
            </a:r>
            <a:r>
              <a:rPr lang="es-AR" dirty="0" err="1" smtClean="0"/>
              <a:t>antitransformada</a:t>
            </a:r>
            <a:r>
              <a:rPr lang="es-AR" dirty="0"/>
              <a:t> de Y(</a:t>
            </a:r>
            <a:r>
              <a:rPr lang="el-GR" dirty="0"/>
              <a:t>ω</a:t>
            </a:r>
            <a:r>
              <a:rPr lang="es-AR" dirty="0" smtClean="0"/>
              <a:t>), obtenemos y(t) y por lo tanto la salida del sistema LTI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586853" y="4102523"/>
            <a:ext cx="1054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Resolveremos el siguiente ejemplo: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586853" y="4810097"/>
                <a:ext cx="1762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b="0" dirty="0" smtClean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4810097"/>
                <a:ext cx="176259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84" t="-4444" b="-8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86853" y="5473340"/>
                <a:ext cx="1764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b="0" dirty="0" smtClean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3" y="5473340"/>
                <a:ext cx="176439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59" t="-4444" b="-8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23399" y="5607422"/>
            <a:ext cx="1090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Con lo cual obtenemos la expresión de la transformada de Fourier de </a:t>
            </a:r>
            <a:r>
              <a:rPr lang="es-AR" dirty="0" smtClean="0"/>
              <a:t>la salida del Sistema.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668206" y="537900"/>
                <a:ext cx="1762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b="0" dirty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537900"/>
                <a:ext cx="176259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84" t="-4348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668206" y="1201143"/>
                <a:ext cx="1764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b="0" dirty="0" smtClean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1201143"/>
                <a:ext cx="176439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4444" b="-8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 derecha 10"/>
          <p:cNvSpPr/>
          <p:nvPr/>
        </p:nvSpPr>
        <p:spPr>
          <a:xfrm>
            <a:off x="3207895" y="814899"/>
            <a:ext cx="2593298" cy="38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3597639" y="1293476"/>
            <a:ext cx="25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Transformamos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6370819" y="439083"/>
                <a:ext cx="1531445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19" y="439083"/>
                <a:ext cx="1531445" cy="568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6370819" y="1140770"/>
                <a:ext cx="1551771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19" y="1140770"/>
                <a:ext cx="1551771" cy="574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668206" y="2323475"/>
            <a:ext cx="94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 planteamos propiedad de </a:t>
            </a:r>
            <a:r>
              <a:rPr lang="es-AR" dirty="0" err="1" smtClean="0"/>
              <a:t>convolución</a:t>
            </a:r>
            <a:r>
              <a:rPr lang="es-AR" dirty="0" smtClean="0"/>
              <a:t>: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68206" y="2858757"/>
            <a:ext cx="4187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/>
              <a:t> y(t) = x(t) * h(t)                             </a:t>
            </a:r>
          </a:p>
        </p:txBody>
      </p:sp>
      <p:sp>
        <p:nvSpPr>
          <p:cNvPr id="17" name="Flecha derecha 16"/>
          <p:cNvSpPr/>
          <p:nvPr/>
        </p:nvSpPr>
        <p:spPr>
          <a:xfrm>
            <a:off x="3189729" y="2927518"/>
            <a:ext cx="2593298" cy="38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6370819" y="2837618"/>
            <a:ext cx="2460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/>
              <a:t>Y(</a:t>
            </a:r>
            <a:r>
              <a:rPr lang="el-GR" sz="2400" b="1" dirty="0"/>
              <a:t>ω</a:t>
            </a:r>
            <a:r>
              <a:rPr lang="es-AR" sz="2400" b="1" dirty="0"/>
              <a:t>) = X(</a:t>
            </a:r>
            <a:r>
              <a:rPr lang="el-GR" sz="2400" b="1" dirty="0"/>
              <a:t>ω</a:t>
            </a:r>
            <a:r>
              <a:rPr lang="es-AR" sz="2400" b="1" dirty="0"/>
              <a:t>) . H(</a:t>
            </a:r>
            <a:r>
              <a:rPr lang="el-GR" sz="2400" b="1" dirty="0"/>
              <a:t>ω</a:t>
            </a:r>
            <a:r>
              <a:rPr lang="es-AR" sz="2400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2072340" y="4246462"/>
                <a:ext cx="775622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s-A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s-A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AR" sz="2400" b="1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40" y="4246462"/>
                <a:ext cx="7756226" cy="7668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/>
          <p:cNvCxnSpPr/>
          <p:nvPr/>
        </p:nvCxnSpPr>
        <p:spPr>
          <a:xfrm flipH="1">
            <a:off x="2761888" y="3313762"/>
            <a:ext cx="3608931" cy="95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1570" y="545910"/>
            <a:ext cx="618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Entonces si tenemos </a:t>
            </a:r>
            <a:r>
              <a:rPr lang="es-AR" dirty="0" smtClean="0"/>
              <a:t>Y(</a:t>
            </a:r>
            <a:r>
              <a:rPr lang="el-GR" dirty="0" smtClean="0"/>
              <a:t>ω</a:t>
            </a:r>
            <a:r>
              <a:rPr lang="es-AR" dirty="0" smtClean="0"/>
              <a:t>):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91569" y="2012542"/>
            <a:ext cx="1102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Debido a que no es simple obtener la </a:t>
            </a:r>
            <a:r>
              <a:rPr lang="es-AR" dirty="0" err="1" smtClean="0"/>
              <a:t>antitransformada</a:t>
            </a:r>
            <a:r>
              <a:rPr lang="es-AR" dirty="0" smtClean="0"/>
              <a:t> en forma directa, aplicaremos el método de descomposición por fracciones parciales: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791569" y="1089212"/>
                <a:ext cx="2705421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+6)(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69" y="1089212"/>
                <a:ext cx="2705421" cy="6619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693402" y="2815128"/>
                <a:ext cx="4939750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+6)(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2" y="2815128"/>
                <a:ext cx="4939750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969874" y="3875227"/>
                <a:ext cx="4129913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+6)(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74" y="3875227"/>
                <a:ext cx="4129913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791569" y="3902389"/>
            <a:ext cx="229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Obtenemos la igualdad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91569" y="5863862"/>
            <a:ext cx="22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Y, simplificando: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3521122" y="5910029"/>
                <a:ext cx="2832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22" y="5910029"/>
                <a:ext cx="28328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24" t="-2174" r="-2802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2144279" y="4878244"/>
                <a:ext cx="38987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dirty="0" smtClean="0">
                    <a:solidFill>
                      <a:schemeClr val="tx1"/>
                    </a:solidFill>
                  </a:rPr>
                  <a:t>Multiplicando ambos lados de la igualdad por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+6</m:t>
                        </m:r>
                      </m:e>
                    </m:d>
                    <m:d>
                      <m:dPr>
                        <m:ctrlPr>
                          <a:rPr lang="es-A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79" y="4878244"/>
                <a:ext cx="3898709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55342" y="180155"/>
            <a:ext cx="10634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Como j</a:t>
            </a:r>
            <a:r>
              <a:rPr lang="el-GR" dirty="0" smtClean="0"/>
              <a:t>ω</a:t>
            </a:r>
            <a:r>
              <a:rPr lang="es-AR" dirty="0" smtClean="0"/>
              <a:t> es la variable de los polinomios, puede asumir cualquier valor, con lo cual podemos darle valor e intentar despejar A y B</a:t>
            </a:r>
            <a:r>
              <a:rPr lang="es-AR" dirty="0"/>
              <a:t>. . La manera más simple es valuando en las raíces como se puede apreciar en los siguientes </a:t>
            </a:r>
            <a:r>
              <a:rPr lang="es-AR" dirty="0" smtClean="0"/>
              <a:t>pasos:</a:t>
            </a:r>
          </a:p>
          <a:p>
            <a:endParaRPr lang="es-AR" dirty="0" smtClean="0">
              <a:solidFill>
                <a:srgbClr val="FF0000"/>
              </a:solidFill>
            </a:endParaRPr>
          </a:p>
          <a:p>
            <a:endParaRPr lang="es-AR" dirty="0" smtClean="0">
              <a:solidFill>
                <a:srgbClr val="FF0000"/>
              </a:solidFill>
            </a:endParaRPr>
          </a:p>
          <a:p>
            <a:endParaRPr lang="es-AR" dirty="0">
              <a:solidFill>
                <a:srgbClr val="FF0000"/>
              </a:solidFill>
            </a:endParaRP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955343" y="1801504"/>
            <a:ext cx="64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 j</a:t>
            </a:r>
            <a:r>
              <a:rPr lang="el-GR" b="1" dirty="0" smtClean="0"/>
              <a:t>ω</a:t>
            </a:r>
            <a:r>
              <a:rPr lang="es-AR" b="1" dirty="0" smtClean="0"/>
              <a:t> = - </a:t>
            </a:r>
            <a:r>
              <a:rPr lang="es-AR" b="1" dirty="0" smtClean="0"/>
              <a:t>6</a:t>
            </a:r>
            <a:r>
              <a:rPr lang="es-AR" dirty="0" smtClean="0"/>
              <a:t>, </a:t>
            </a:r>
            <a:r>
              <a:rPr lang="es-AR" dirty="0" smtClean="0"/>
              <a:t>podríamos reescribir la ecuación: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955342" y="2308574"/>
                <a:ext cx="2970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2" y="2308574"/>
                <a:ext cx="297023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37" t="-4444" r="-2464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955342" y="2789703"/>
                <a:ext cx="1248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2" y="2789703"/>
                <a:ext cx="1248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90" t="-4444" r="-6341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982636" y="3296773"/>
                <a:ext cx="838370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6" y="3296773"/>
                <a:ext cx="838370" cy="524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982636" y="3990611"/>
            <a:ext cx="64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 j</a:t>
            </a:r>
            <a:r>
              <a:rPr lang="el-GR" b="1" dirty="0" smtClean="0"/>
              <a:t>ω</a:t>
            </a:r>
            <a:r>
              <a:rPr lang="es-AR" b="1" dirty="0" smtClean="0"/>
              <a:t> = - </a:t>
            </a:r>
            <a:r>
              <a:rPr lang="es-AR" b="1" dirty="0" smtClean="0"/>
              <a:t>2</a:t>
            </a:r>
            <a:r>
              <a:rPr lang="es-AR" dirty="0" smtClean="0"/>
              <a:t>, </a:t>
            </a:r>
            <a:r>
              <a:rPr lang="es-AR" dirty="0" smtClean="0"/>
              <a:t>podríamos reescribir la ecuación: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982635" y="4497681"/>
                <a:ext cx="2970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5" y="4497681"/>
                <a:ext cx="29702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32" t="-2222" r="-2464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982635" y="4978810"/>
                <a:ext cx="1072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5" y="4978810"/>
                <a:ext cx="107240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45" t="-4444" r="-795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1009929" y="5485880"/>
                <a:ext cx="674865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29" y="5485880"/>
                <a:ext cx="674865" cy="5241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1009929" y="1317137"/>
                <a:ext cx="2832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29" y="1317137"/>
                <a:ext cx="28328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24" t="-2174" r="-2802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/>
          <p:cNvCxnSpPr/>
          <p:nvPr/>
        </p:nvCxnSpPr>
        <p:spPr>
          <a:xfrm flipV="1">
            <a:off x="2833141" y="2270862"/>
            <a:ext cx="1349897" cy="30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1401821" y="4497681"/>
            <a:ext cx="1349897" cy="30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4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7922" y="341194"/>
            <a:ext cx="408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 entonces:</a:t>
            </a:r>
          </a:p>
          <a:p>
            <a:endParaRPr lang="es-AR" dirty="0"/>
          </a:p>
          <a:p>
            <a:r>
              <a:rPr lang="es-AR" dirty="0" smtClean="0"/>
              <a:t>A = </a:t>
            </a:r>
            <a:r>
              <a:rPr lang="es-AR" dirty="0" smtClean="0"/>
              <a:t> -5/2 </a:t>
            </a:r>
            <a:r>
              <a:rPr lang="es-AR" dirty="0" smtClean="0"/>
              <a:t>B = </a:t>
            </a:r>
            <a:r>
              <a:rPr lang="es-AR" dirty="0" smtClean="0"/>
              <a:t>5/2</a:t>
            </a:r>
            <a:endParaRPr lang="es-A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668739" y="1448223"/>
                <a:ext cx="7244099" cy="685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+6)(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ctrlP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den>
                      </m:f>
                      <m:r>
                        <a:rPr lang="es-A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𝐣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9" y="1448223"/>
                <a:ext cx="7244099" cy="6857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777922" y="2456597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Aplicamos </a:t>
            </a:r>
            <a:r>
              <a:rPr lang="es-AR" dirty="0" err="1" smtClean="0"/>
              <a:t>antitransformada</a:t>
            </a:r>
            <a:r>
              <a:rPr lang="es-AR" dirty="0" smtClean="0"/>
              <a:t>:</a:t>
            </a:r>
            <a:endParaRPr lang="es-AR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6056026" y="2263515"/>
            <a:ext cx="719528" cy="127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3579347" y="3734983"/>
                <a:ext cx="4473404" cy="6989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s-AR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AR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47" y="3734983"/>
                <a:ext cx="4473404" cy="6989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1437624" y="5343011"/>
            <a:ext cx="901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/>
              <a:t>Y de esta manera encontramos la </a:t>
            </a:r>
            <a:r>
              <a:rPr lang="es-AR" sz="2800" b="1" dirty="0" smtClean="0"/>
              <a:t>salida y(t) del </a:t>
            </a:r>
            <a:r>
              <a:rPr lang="es-AR" sz="2800" b="1" dirty="0" smtClean="0"/>
              <a:t>sistema </a:t>
            </a:r>
            <a:r>
              <a:rPr lang="es-AR" sz="2800" b="1" dirty="0" smtClean="0"/>
              <a:t>LTI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3029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448</Words>
  <Application>Microsoft Office PowerPoint</Application>
  <PresentationFormat>Panorámica</PresentationFormat>
  <Paragraphs>76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Almacen Informatico</dc:creator>
  <cp:lastModifiedBy>Almacen Informatico</cp:lastModifiedBy>
  <cp:revision>27</cp:revision>
  <dcterms:created xsi:type="dcterms:W3CDTF">2020-04-29T13:14:18Z</dcterms:created>
  <dcterms:modified xsi:type="dcterms:W3CDTF">2020-05-03T13:33:43Z</dcterms:modified>
</cp:coreProperties>
</file>