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5" r:id="rId3"/>
    <p:sldId id="257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6" r:id="rId21"/>
    <p:sldId id="259" r:id="rId22"/>
  </p:sldIdLst>
  <p:sldSz cx="20051713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Poppins Bold" panose="020B0604020202020204" charset="0"/>
      <p:regular r:id="rId30"/>
    </p:embeddedFont>
    <p:embeddedFont>
      <p:font typeface="Poppins Light" panose="020B0604020202020204" charset="0"/>
      <p:regular r:id="rId31"/>
      <p:bold r:id="rId32"/>
    </p:embeddedFont>
    <p:embeddedFont>
      <p:font typeface="Poppins Medium" panose="020B0604020202020204" charset="0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C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22" autoAdjust="0"/>
  </p:normalViewPr>
  <p:slideViewPr>
    <p:cSldViewPr>
      <p:cViewPr varScale="1">
        <p:scale>
          <a:sx n="42" d="100"/>
          <a:sy n="42" d="100"/>
        </p:scale>
        <p:origin x="472" y="52"/>
      </p:cViewPr>
      <p:guideLst>
        <p:guide orient="horz" pos="2160"/>
        <p:guide pos="3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48B8016-6A4C-41A5-B545-BBF526C092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3E6DDB-7DFA-45EC-84A5-9832A2161B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6837-D085-4912-A493-F07A2B0EE830}" type="datetimeFigureOut">
              <a:rPr lang="es-AR" smtClean="0"/>
              <a:t>17/5/2020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A99EAE-DBD3-4EE7-B8E1-19F8769501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Proyecto 34-87/19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A3CBA2-79D4-402D-8DBF-E4EAD95CCD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8FC8B-647C-4378-8DD8-34A64CA1FB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87347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E84E4-A11F-49BB-985F-D8C42CD2CDF3}" type="datetimeFigureOut">
              <a:rPr lang="es-AR" smtClean="0"/>
              <a:t>17/5/2020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143000"/>
            <a:ext cx="601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Proyecto 34-87/19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517C-3904-4197-9EAA-180DEF957A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43850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939" y="2130426"/>
            <a:ext cx="8521978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3878" y="3886200"/>
            <a:ext cx="70181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3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4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7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8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364-3C40-40D4-8BDD-84236009270F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F699-C27F-441A-B369-DF084B311EDE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8745" y="274640"/>
            <a:ext cx="225581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293" y="274640"/>
            <a:ext cx="660035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70E6-04A6-472F-AA4C-B7EF2FAAB24D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1345-8D7E-4424-BA17-5D93A092F391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74" y="4406902"/>
            <a:ext cx="8521978" cy="1362075"/>
          </a:xfrm>
        </p:spPr>
        <p:txBody>
          <a:bodyPr anchor="t"/>
          <a:lstStyle>
            <a:lvl1pPr algn="l">
              <a:defRPr sz="438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1974" y="2906715"/>
            <a:ext cx="8521978" cy="1500187"/>
          </a:xfrm>
        </p:spPr>
        <p:txBody>
          <a:bodyPr anchor="b"/>
          <a:lstStyle>
            <a:lvl1pPr marL="0" indent="0">
              <a:buNone/>
              <a:defRPr sz="2193">
                <a:solidFill>
                  <a:schemeClr val="tx1">
                    <a:tint val="75000"/>
                  </a:schemeClr>
                </a:solidFill>
              </a:defRPr>
            </a:lvl1pPr>
            <a:lvl2pPr marL="501244" indent="0">
              <a:buNone/>
              <a:defRPr sz="1974">
                <a:solidFill>
                  <a:schemeClr val="tx1">
                    <a:tint val="75000"/>
                  </a:schemeClr>
                </a:solidFill>
              </a:defRPr>
            </a:lvl2pPr>
            <a:lvl3pPr marL="1002488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503731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4pPr>
            <a:lvl5pPr marL="2004975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5pPr>
            <a:lvl6pPr marL="2506218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6pPr>
            <a:lvl7pPr marL="3007463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7pPr>
            <a:lvl8pPr marL="3508707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8pPr>
            <a:lvl9pPr marL="4009951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0370-4B9A-4804-8538-FC1079DAB1E1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294" y="1600201"/>
            <a:ext cx="4428088" cy="4525963"/>
          </a:xfrm>
        </p:spPr>
        <p:txBody>
          <a:bodyPr/>
          <a:lstStyle>
            <a:lvl1pPr>
              <a:defRPr sz="3070"/>
            </a:lvl1pPr>
            <a:lvl2pPr>
              <a:defRPr sz="2631"/>
            </a:lvl2pPr>
            <a:lvl3pPr>
              <a:defRPr sz="2193"/>
            </a:lvl3pPr>
            <a:lvl4pPr>
              <a:defRPr sz="1974"/>
            </a:lvl4pPr>
            <a:lvl5pPr>
              <a:defRPr sz="1974"/>
            </a:lvl5pPr>
            <a:lvl6pPr>
              <a:defRPr sz="1974"/>
            </a:lvl6pPr>
            <a:lvl7pPr>
              <a:defRPr sz="1974"/>
            </a:lvl7pPr>
            <a:lvl8pPr>
              <a:defRPr sz="1974"/>
            </a:lvl8pPr>
            <a:lvl9pPr>
              <a:defRPr sz="19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6479" y="1600201"/>
            <a:ext cx="4428088" cy="4525963"/>
          </a:xfrm>
        </p:spPr>
        <p:txBody>
          <a:bodyPr/>
          <a:lstStyle>
            <a:lvl1pPr>
              <a:defRPr sz="3070"/>
            </a:lvl1pPr>
            <a:lvl2pPr>
              <a:defRPr sz="2631"/>
            </a:lvl2pPr>
            <a:lvl3pPr>
              <a:defRPr sz="2193"/>
            </a:lvl3pPr>
            <a:lvl4pPr>
              <a:defRPr sz="1974"/>
            </a:lvl4pPr>
            <a:lvl5pPr>
              <a:defRPr sz="1974"/>
            </a:lvl5pPr>
            <a:lvl6pPr>
              <a:defRPr sz="1974"/>
            </a:lvl6pPr>
            <a:lvl7pPr>
              <a:defRPr sz="1974"/>
            </a:lvl7pPr>
            <a:lvl8pPr>
              <a:defRPr sz="1974"/>
            </a:lvl8pPr>
            <a:lvl9pPr>
              <a:defRPr sz="19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264-5354-45BA-85B2-BEC893C67FEE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293" y="1535113"/>
            <a:ext cx="4429828" cy="639762"/>
          </a:xfrm>
        </p:spPr>
        <p:txBody>
          <a:bodyPr anchor="b"/>
          <a:lstStyle>
            <a:lvl1pPr marL="0" indent="0">
              <a:buNone/>
              <a:defRPr sz="2631" b="1"/>
            </a:lvl1pPr>
            <a:lvl2pPr marL="501244" indent="0">
              <a:buNone/>
              <a:defRPr sz="2193" b="1"/>
            </a:lvl2pPr>
            <a:lvl3pPr marL="1002488" indent="0">
              <a:buNone/>
              <a:defRPr sz="1974" b="1"/>
            </a:lvl3pPr>
            <a:lvl4pPr marL="1503731" indent="0">
              <a:buNone/>
              <a:defRPr sz="1754" b="1"/>
            </a:lvl4pPr>
            <a:lvl5pPr marL="2004975" indent="0">
              <a:buNone/>
              <a:defRPr sz="1754" b="1"/>
            </a:lvl5pPr>
            <a:lvl6pPr marL="2506218" indent="0">
              <a:buNone/>
              <a:defRPr sz="1754" b="1"/>
            </a:lvl6pPr>
            <a:lvl7pPr marL="3007463" indent="0">
              <a:buNone/>
              <a:defRPr sz="1754" b="1"/>
            </a:lvl7pPr>
            <a:lvl8pPr marL="3508707" indent="0">
              <a:buNone/>
              <a:defRPr sz="1754" b="1"/>
            </a:lvl8pPr>
            <a:lvl9pPr marL="4009951" indent="0">
              <a:buNone/>
              <a:defRPr sz="17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93" y="2174875"/>
            <a:ext cx="4429828" cy="3951288"/>
          </a:xfrm>
        </p:spPr>
        <p:txBody>
          <a:bodyPr/>
          <a:lstStyle>
            <a:lvl1pPr>
              <a:defRPr sz="2631"/>
            </a:lvl1pPr>
            <a:lvl2pPr>
              <a:defRPr sz="2193"/>
            </a:lvl2pPr>
            <a:lvl3pPr>
              <a:defRPr sz="1974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996" y="1535113"/>
            <a:ext cx="4431569" cy="639762"/>
          </a:xfrm>
        </p:spPr>
        <p:txBody>
          <a:bodyPr anchor="b"/>
          <a:lstStyle>
            <a:lvl1pPr marL="0" indent="0">
              <a:buNone/>
              <a:defRPr sz="2631" b="1"/>
            </a:lvl1pPr>
            <a:lvl2pPr marL="501244" indent="0">
              <a:buNone/>
              <a:defRPr sz="2193" b="1"/>
            </a:lvl2pPr>
            <a:lvl3pPr marL="1002488" indent="0">
              <a:buNone/>
              <a:defRPr sz="1974" b="1"/>
            </a:lvl3pPr>
            <a:lvl4pPr marL="1503731" indent="0">
              <a:buNone/>
              <a:defRPr sz="1754" b="1"/>
            </a:lvl4pPr>
            <a:lvl5pPr marL="2004975" indent="0">
              <a:buNone/>
              <a:defRPr sz="1754" b="1"/>
            </a:lvl5pPr>
            <a:lvl6pPr marL="2506218" indent="0">
              <a:buNone/>
              <a:defRPr sz="1754" b="1"/>
            </a:lvl6pPr>
            <a:lvl7pPr marL="3007463" indent="0">
              <a:buNone/>
              <a:defRPr sz="1754" b="1"/>
            </a:lvl7pPr>
            <a:lvl8pPr marL="3508707" indent="0">
              <a:buNone/>
              <a:defRPr sz="1754" b="1"/>
            </a:lvl8pPr>
            <a:lvl9pPr marL="4009951" indent="0">
              <a:buNone/>
              <a:defRPr sz="17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996" y="2174875"/>
            <a:ext cx="4431569" cy="3951288"/>
          </a:xfrm>
        </p:spPr>
        <p:txBody>
          <a:bodyPr/>
          <a:lstStyle>
            <a:lvl1pPr>
              <a:defRPr sz="2631"/>
            </a:lvl1pPr>
            <a:lvl2pPr>
              <a:defRPr sz="2193"/>
            </a:lvl2pPr>
            <a:lvl3pPr>
              <a:defRPr sz="1974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5CFE-0FD6-4D7F-9948-30694A08E8A5}" type="datetime1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EA48-1EAF-4C1C-B77C-56BCAD5652BE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840-9F53-408F-A8E7-1387B8DAA2A4}" type="datetime1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93" y="273050"/>
            <a:ext cx="3298438" cy="1162050"/>
          </a:xfrm>
        </p:spPr>
        <p:txBody>
          <a:bodyPr anchor="b"/>
          <a:lstStyle>
            <a:lvl1pPr algn="l">
              <a:defRPr sz="219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9833" y="273052"/>
            <a:ext cx="5604732" cy="5853113"/>
          </a:xfrm>
        </p:spPr>
        <p:txBody>
          <a:bodyPr/>
          <a:lstStyle>
            <a:lvl1pPr>
              <a:defRPr sz="3508"/>
            </a:lvl1pPr>
            <a:lvl2pPr>
              <a:defRPr sz="3070"/>
            </a:lvl2pPr>
            <a:lvl3pPr>
              <a:defRPr sz="2631"/>
            </a:lvl3pPr>
            <a:lvl4pPr>
              <a:defRPr sz="2193"/>
            </a:lvl4pPr>
            <a:lvl5pPr>
              <a:defRPr sz="2193"/>
            </a:lvl5pPr>
            <a:lvl6pPr>
              <a:defRPr sz="2193"/>
            </a:lvl6pPr>
            <a:lvl7pPr>
              <a:defRPr sz="2193"/>
            </a:lvl7pPr>
            <a:lvl8pPr>
              <a:defRPr sz="2193"/>
            </a:lvl8pPr>
            <a:lvl9pPr>
              <a:defRPr sz="21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293" y="1435102"/>
            <a:ext cx="3298438" cy="4691063"/>
          </a:xfrm>
        </p:spPr>
        <p:txBody>
          <a:bodyPr/>
          <a:lstStyle>
            <a:lvl1pPr marL="0" indent="0">
              <a:buNone/>
              <a:defRPr sz="1535"/>
            </a:lvl1pPr>
            <a:lvl2pPr marL="501244" indent="0">
              <a:buNone/>
              <a:defRPr sz="1316"/>
            </a:lvl2pPr>
            <a:lvl3pPr marL="1002488" indent="0">
              <a:buNone/>
              <a:defRPr sz="1096"/>
            </a:lvl3pPr>
            <a:lvl4pPr marL="1503731" indent="0">
              <a:buNone/>
              <a:defRPr sz="987"/>
            </a:lvl4pPr>
            <a:lvl5pPr marL="2004975" indent="0">
              <a:buNone/>
              <a:defRPr sz="987"/>
            </a:lvl5pPr>
            <a:lvl6pPr marL="2506218" indent="0">
              <a:buNone/>
              <a:defRPr sz="987"/>
            </a:lvl6pPr>
            <a:lvl7pPr marL="3007463" indent="0">
              <a:buNone/>
              <a:defRPr sz="987"/>
            </a:lvl7pPr>
            <a:lvl8pPr marL="3508707" indent="0">
              <a:buNone/>
              <a:defRPr sz="987"/>
            </a:lvl8pPr>
            <a:lvl9pPr marL="4009951" indent="0">
              <a:buNone/>
              <a:defRPr sz="9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37D-14CC-4FE5-B478-0413BE73EAD7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138" y="4800600"/>
            <a:ext cx="6015514" cy="566738"/>
          </a:xfrm>
        </p:spPr>
        <p:txBody>
          <a:bodyPr anchor="b"/>
          <a:lstStyle>
            <a:lvl1pPr algn="l">
              <a:defRPr sz="219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5138" y="612775"/>
            <a:ext cx="6015514" cy="4114800"/>
          </a:xfrm>
        </p:spPr>
        <p:txBody>
          <a:bodyPr/>
          <a:lstStyle>
            <a:lvl1pPr marL="0" indent="0">
              <a:buNone/>
              <a:defRPr sz="3508"/>
            </a:lvl1pPr>
            <a:lvl2pPr marL="501244" indent="0">
              <a:buNone/>
              <a:defRPr sz="3070"/>
            </a:lvl2pPr>
            <a:lvl3pPr marL="1002488" indent="0">
              <a:buNone/>
              <a:defRPr sz="2631"/>
            </a:lvl3pPr>
            <a:lvl4pPr marL="1503731" indent="0">
              <a:buNone/>
              <a:defRPr sz="2193"/>
            </a:lvl4pPr>
            <a:lvl5pPr marL="2004975" indent="0">
              <a:buNone/>
              <a:defRPr sz="2193"/>
            </a:lvl5pPr>
            <a:lvl6pPr marL="2506218" indent="0">
              <a:buNone/>
              <a:defRPr sz="2193"/>
            </a:lvl6pPr>
            <a:lvl7pPr marL="3007463" indent="0">
              <a:buNone/>
              <a:defRPr sz="2193"/>
            </a:lvl7pPr>
            <a:lvl8pPr marL="3508707" indent="0">
              <a:buNone/>
              <a:defRPr sz="2193"/>
            </a:lvl8pPr>
            <a:lvl9pPr marL="4009951" indent="0">
              <a:buNone/>
              <a:defRPr sz="219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5138" y="5367338"/>
            <a:ext cx="6015514" cy="804862"/>
          </a:xfrm>
        </p:spPr>
        <p:txBody>
          <a:bodyPr/>
          <a:lstStyle>
            <a:lvl1pPr marL="0" indent="0">
              <a:buNone/>
              <a:defRPr sz="1535"/>
            </a:lvl1pPr>
            <a:lvl2pPr marL="501244" indent="0">
              <a:buNone/>
              <a:defRPr sz="1316"/>
            </a:lvl2pPr>
            <a:lvl3pPr marL="1002488" indent="0">
              <a:buNone/>
              <a:defRPr sz="1096"/>
            </a:lvl3pPr>
            <a:lvl4pPr marL="1503731" indent="0">
              <a:buNone/>
              <a:defRPr sz="987"/>
            </a:lvl4pPr>
            <a:lvl5pPr marL="2004975" indent="0">
              <a:buNone/>
              <a:defRPr sz="987"/>
            </a:lvl5pPr>
            <a:lvl6pPr marL="2506218" indent="0">
              <a:buNone/>
              <a:defRPr sz="987"/>
            </a:lvl6pPr>
            <a:lvl7pPr marL="3007463" indent="0">
              <a:buNone/>
              <a:defRPr sz="987"/>
            </a:lvl7pPr>
            <a:lvl8pPr marL="3508707" indent="0">
              <a:buNone/>
              <a:defRPr sz="987"/>
            </a:lvl8pPr>
            <a:lvl9pPr marL="4009951" indent="0">
              <a:buNone/>
              <a:defRPr sz="9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4D5E-392C-4AFE-ACC4-02C4858DE35B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1293" y="274638"/>
            <a:ext cx="90232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293" y="1600201"/>
            <a:ext cx="902327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1293" y="6356351"/>
            <a:ext cx="2339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87A55-9054-41E8-AEE2-431D1BC9FBEC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5503" y="6356351"/>
            <a:ext cx="3174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5197" y="6356351"/>
            <a:ext cx="2339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02488" rtl="0" eaLnBrk="1" latinLnBrk="0" hangingPunct="1">
        <a:spcBef>
          <a:spcPct val="0"/>
        </a:spcBef>
        <a:buNone/>
        <a:defRPr sz="48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933" indent="-375933" algn="l" defTabSz="1002488" rtl="0" eaLnBrk="1" latinLnBrk="0" hangingPunct="1">
        <a:spcBef>
          <a:spcPct val="20000"/>
        </a:spcBef>
        <a:buFont typeface="Arial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14521" indent="-313277" algn="l" defTabSz="1002488" rtl="0" eaLnBrk="1" latinLnBrk="0" hangingPunct="1">
        <a:spcBef>
          <a:spcPct val="20000"/>
        </a:spcBef>
        <a:buFont typeface="Arial" pitchFamily="34" charset="0"/>
        <a:buChar char="–"/>
        <a:defRPr sz="3070" kern="1200">
          <a:solidFill>
            <a:schemeClr val="tx1"/>
          </a:solidFill>
          <a:latin typeface="+mn-lt"/>
          <a:ea typeface="+mn-ea"/>
          <a:cs typeface="+mn-cs"/>
        </a:defRPr>
      </a:lvl2pPr>
      <a:lvl3pPr marL="1253109" indent="-250622" algn="l" defTabSz="1002488" rtl="0" eaLnBrk="1" latinLnBrk="0" hangingPunct="1">
        <a:spcBef>
          <a:spcPct val="20000"/>
        </a:spcBef>
        <a:buFont typeface="Arial" pitchFamily="34" charset="0"/>
        <a:buChar char="•"/>
        <a:defRPr sz="2631" kern="1200">
          <a:solidFill>
            <a:schemeClr val="tx1"/>
          </a:solidFill>
          <a:latin typeface="+mn-lt"/>
          <a:ea typeface="+mn-ea"/>
          <a:cs typeface="+mn-cs"/>
        </a:defRPr>
      </a:lvl3pPr>
      <a:lvl4pPr marL="1754353" indent="-250622" algn="l" defTabSz="1002488" rtl="0" eaLnBrk="1" latinLnBrk="0" hangingPunct="1">
        <a:spcBef>
          <a:spcPct val="20000"/>
        </a:spcBef>
        <a:buFont typeface="Arial" pitchFamily="34" charset="0"/>
        <a:buChar char="–"/>
        <a:defRPr sz="2193" kern="1200">
          <a:solidFill>
            <a:schemeClr val="tx1"/>
          </a:solidFill>
          <a:latin typeface="+mn-lt"/>
          <a:ea typeface="+mn-ea"/>
          <a:cs typeface="+mn-cs"/>
        </a:defRPr>
      </a:lvl4pPr>
      <a:lvl5pPr marL="2255597" indent="-250622" algn="l" defTabSz="1002488" rtl="0" eaLnBrk="1" latinLnBrk="0" hangingPunct="1">
        <a:spcBef>
          <a:spcPct val="20000"/>
        </a:spcBef>
        <a:buFont typeface="Arial" pitchFamily="34" charset="0"/>
        <a:buChar char="»"/>
        <a:defRPr sz="2193" kern="1200">
          <a:solidFill>
            <a:schemeClr val="tx1"/>
          </a:solidFill>
          <a:latin typeface="+mn-lt"/>
          <a:ea typeface="+mn-ea"/>
          <a:cs typeface="+mn-cs"/>
        </a:defRPr>
      </a:lvl5pPr>
      <a:lvl6pPr marL="2756840" indent="-250622" algn="l" defTabSz="1002488" rtl="0" eaLnBrk="1" latinLnBrk="0" hangingPunct="1">
        <a:spcBef>
          <a:spcPct val="20000"/>
        </a:spcBef>
        <a:buFont typeface="Arial" pitchFamily="34" charset="0"/>
        <a:buChar char="•"/>
        <a:defRPr sz="2193" kern="1200">
          <a:solidFill>
            <a:schemeClr val="tx1"/>
          </a:solidFill>
          <a:latin typeface="+mn-lt"/>
          <a:ea typeface="+mn-ea"/>
          <a:cs typeface="+mn-cs"/>
        </a:defRPr>
      </a:lvl6pPr>
      <a:lvl7pPr marL="3258085" indent="-250622" algn="l" defTabSz="1002488" rtl="0" eaLnBrk="1" latinLnBrk="0" hangingPunct="1">
        <a:spcBef>
          <a:spcPct val="20000"/>
        </a:spcBef>
        <a:buFont typeface="Arial" pitchFamily="34" charset="0"/>
        <a:buChar char="•"/>
        <a:defRPr sz="2193" kern="1200">
          <a:solidFill>
            <a:schemeClr val="tx1"/>
          </a:solidFill>
          <a:latin typeface="+mn-lt"/>
          <a:ea typeface="+mn-ea"/>
          <a:cs typeface="+mn-cs"/>
        </a:defRPr>
      </a:lvl7pPr>
      <a:lvl8pPr marL="3759329" indent="-250622" algn="l" defTabSz="1002488" rtl="0" eaLnBrk="1" latinLnBrk="0" hangingPunct="1">
        <a:spcBef>
          <a:spcPct val="20000"/>
        </a:spcBef>
        <a:buFont typeface="Arial" pitchFamily="34" charset="0"/>
        <a:buChar char="•"/>
        <a:defRPr sz="2193" kern="1200">
          <a:solidFill>
            <a:schemeClr val="tx1"/>
          </a:solidFill>
          <a:latin typeface="+mn-lt"/>
          <a:ea typeface="+mn-ea"/>
          <a:cs typeface="+mn-cs"/>
        </a:defRPr>
      </a:lvl8pPr>
      <a:lvl9pPr marL="4260573" indent="-250622" algn="l" defTabSz="1002488" rtl="0" eaLnBrk="1" latinLnBrk="0" hangingPunct="1">
        <a:spcBef>
          <a:spcPct val="20000"/>
        </a:spcBef>
        <a:buFont typeface="Arial" pitchFamily="34" charset="0"/>
        <a:buChar char="•"/>
        <a:defRPr sz="21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1pPr>
      <a:lvl2pPr marL="501244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2pPr>
      <a:lvl3pPr marL="1002488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3pPr>
      <a:lvl4pPr marL="1503731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4pPr>
      <a:lvl5pPr marL="2004975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5pPr>
      <a:lvl6pPr marL="2506218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6pPr>
      <a:lvl7pPr marL="3007463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7pPr>
      <a:lvl8pPr marL="3508707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8pPr>
      <a:lvl9pPr marL="4009951" algn="l" defTabSz="1002488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Funci%C3%B3n_continua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84080" y="4997290"/>
            <a:ext cx="6716973" cy="7954891"/>
            <a:chOff x="0" y="0"/>
            <a:chExt cx="8168214" cy="967359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435895" y="2036143"/>
              <a:ext cx="6823242" cy="2569108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68048" y="4882144"/>
              <a:ext cx="7349881" cy="2569108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3583597" y="-1860305"/>
            <a:ext cx="3757459" cy="4677051"/>
            <a:chOff x="0" y="0"/>
            <a:chExt cx="4569280" cy="5687554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27432" y="2577082"/>
              <a:ext cx="4305215" cy="1860867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528051" y="1128897"/>
              <a:ext cx="3963799" cy="1860867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-1654207" y="-1409701"/>
            <a:ext cx="6574663" cy="7162801"/>
            <a:chOff x="0" y="0"/>
            <a:chExt cx="14544816" cy="17225380"/>
          </a:xfrm>
        </p:grpSpPr>
        <p:grpSp>
          <p:nvGrpSpPr>
            <p:cNvPr id="13" name="Group 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grpSp>
        <p:nvGrpSpPr>
          <p:cNvPr id="17" name="Group 17"/>
          <p:cNvGrpSpPr/>
          <p:nvPr/>
        </p:nvGrpSpPr>
        <p:grpSpPr>
          <a:xfrm>
            <a:off x="562885" y="610441"/>
            <a:ext cx="15482771" cy="9117170"/>
            <a:chOff x="-687101" y="-2432161"/>
            <a:chExt cx="18317308" cy="11437319"/>
          </a:xfrm>
        </p:grpSpPr>
        <p:sp>
          <p:nvSpPr>
            <p:cNvPr id="18" name="TextBox 18"/>
            <p:cNvSpPr txBox="1"/>
            <p:nvPr/>
          </p:nvSpPr>
          <p:spPr>
            <a:xfrm>
              <a:off x="-687101" y="-2432161"/>
              <a:ext cx="18317308" cy="25569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8945"/>
                </a:lnSpc>
              </a:pPr>
              <a:r>
                <a:rPr lang="en-US" sz="15787" b="1" i="1" spc="-946" dirty="0" err="1">
                  <a:solidFill>
                    <a:srgbClr val="1D617A"/>
                  </a:solidFill>
                  <a:latin typeface="Poppins Bold"/>
                </a:rPr>
                <a:t>Matemática</a:t>
              </a:r>
              <a:r>
                <a:rPr lang="en-US" sz="15787" b="1" i="1" spc="-946" dirty="0">
                  <a:solidFill>
                    <a:srgbClr val="1D617A"/>
                  </a:solidFill>
                  <a:latin typeface="Poppins Bold"/>
                </a:rPr>
                <a:t> </a:t>
              </a:r>
            </a:p>
            <a:p>
              <a:pPr>
                <a:lnSpc>
                  <a:spcPts val="18945"/>
                </a:lnSpc>
              </a:pPr>
              <a:r>
                <a:rPr lang="en-US" sz="15787" b="1" i="1" spc="-946" dirty="0">
                  <a:solidFill>
                    <a:srgbClr val="1D617A"/>
                  </a:solidFill>
                  <a:latin typeface="Poppins Bold"/>
                </a:rPr>
                <a:t>Superior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109409"/>
              <a:ext cx="16790491" cy="28957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993"/>
                </a:lnSpc>
              </a:pPr>
              <a:r>
                <a:rPr lang="en-US" sz="4610" dirty="0">
                  <a:solidFill>
                    <a:srgbClr val="1D617A"/>
                  </a:solidFill>
                  <a:latin typeface="Poppins Medium"/>
                </a:rPr>
                <a:t>U.T.N. – </a:t>
              </a:r>
              <a:r>
                <a:rPr lang="en-US" sz="4610" dirty="0" err="1">
                  <a:solidFill>
                    <a:srgbClr val="1D617A"/>
                  </a:solidFill>
                  <a:latin typeface="Poppins Medium"/>
                </a:rPr>
                <a:t>Facultad</a:t>
              </a:r>
              <a:r>
                <a:rPr lang="en-US" sz="4610" dirty="0">
                  <a:solidFill>
                    <a:srgbClr val="1D617A"/>
                  </a:solidFill>
                  <a:latin typeface="Poppins Medium"/>
                </a:rPr>
                <a:t> Regional Córdoba</a:t>
              </a:r>
            </a:p>
            <a:p>
              <a:pPr>
                <a:lnSpc>
                  <a:spcPts val="5993"/>
                </a:lnSpc>
              </a:pPr>
              <a:endParaRPr lang="en-US" sz="4610" dirty="0">
                <a:solidFill>
                  <a:srgbClr val="1D617A"/>
                </a:solidFill>
                <a:latin typeface="Poppins Medium"/>
              </a:endParaRPr>
            </a:p>
            <a:p>
              <a:pPr>
                <a:lnSpc>
                  <a:spcPts val="5993"/>
                </a:lnSpc>
              </a:pPr>
              <a:r>
                <a:rPr lang="en-US" sz="4610" dirty="0" err="1">
                  <a:solidFill>
                    <a:srgbClr val="1D617A"/>
                  </a:solidFill>
                  <a:latin typeface="Poppins Medium"/>
                </a:rPr>
                <a:t>Resolución</a:t>
              </a:r>
              <a:r>
                <a:rPr lang="en-US" sz="4610" dirty="0">
                  <a:solidFill>
                    <a:srgbClr val="1D617A"/>
                  </a:solidFill>
                  <a:latin typeface="Poppins Medium"/>
                </a:rPr>
                <a:t> de </a:t>
              </a:r>
              <a:r>
                <a:rPr lang="en-US" sz="4610" dirty="0" err="1">
                  <a:solidFill>
                    <a:srgbClr val="1D617A"/>
                  </a:solidFill>
                  <a:latin typeface="Poppins Medium"/>
                </a:rPr>
                <a:t>Sistemas</a:t>
              </a:r>
              <a:r>
                <a:rPr lang="en-US" sz="4610" dirty="0">
                  <a:solidFill>
                    <a:srgbClr val="1D617A"/>
                  </a:solidFill>
                  <a:latin typeface="Poppins Medium"/>
                </a:rPr>
                <a:t> de </a:t>
              </a:r>
              <a:r>
                <a:rPr lang="en-US" sz="4610" dirty="0" err="1">
                  <a:solidFill>
                    <a:srgbClr val="1D617A"/>
                  </a:solidFill>
                  <a:latin typeface="Poppins Medium"/>
                </a:rPr>
                <a:t>Ecuaciones</a:t>
              </a:r>
              <a:r>
                <a:rPr lang="en-US" sz="4610" dirty="0">
                  <a:solidFill>
                    <a:srgbClr val="1D617A"/>
                  </a:solidFill>
                  <a:latin typeface="Poppins Medium"/>
                </a:rPr>
                <a:t> </a:t>
              </a:r>
              <a:r>
                <a:rPr lang="en-US" sz="4610" dirty="0" err="1">
                  <a:solidFill>
                    <a:srgbClr val="1D617A"/>
                  </a:solidFill>
                  <a:latin typeface="Poppins Medium"/>
                </a:rPr>
                <a:t>Lineales</a:t>
              </a:r>
              <a:endParaRPr lang="en-US" sz="4610" dirty="0">
                <a:solidFill>
                  <a:srgbClr val="1D617A"/>
                </a:solidFill>
                <a:latin typeface="Poppins Medium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38100"/>
            <a:ext cx="18745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6000" b="1" i="1" spc="-263" dirty="0">
                <a:solidFill>
                  <a:srgbClr val="1D617A"/>
                </a:solidFill>
                <a:latin typeface="Poppins Bold"/>
              </a:rPr>
              <a:t>Sistemas de ecuaciones lineales</a:t>
            </a:r>
          </a:p>
          <a:p>
            <a:endParaRPr lang="es-AR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59E4DEB-5FC8-4ED7-910C-6CB69FBA7DA7}"/>
              </a:ext>
            </a:extLst>
          </p:cNvPr>
          <p:cNvSpPr txBox="1"/>
          <p:nvPr/>
        </p:nvSpPr>
        <p:spPr>
          <a:xfrm>
            <a:off x="196056" y="1257300"/>
            <a:ext cx="1738068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spc="-263" dirty="0">
                <a:solidFill>
                  <a:srgbClr val="1D617A"/>
                </a:solidFill>
                <a:latin typeface="Poppins Bold" panose="020B0604020202020204" charset="0"/>
                <a:cs typeface="Poppins Bold" panose="020B0604020202020204" charset="0"/>
              </a:rPr>
              <a:t>MÉTODO DE ELIMINACIÓN DE GAUSS   </a:t>
            </a:r>
            <a:r>
              <a:rPr lang="es-AR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2da Etapa  Sustitución Inversa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1C06BB03-3913-4253-B3CD-512938A6E5B4}"/>
                  </a:ext>
                </a:extLst>
              </p:cNvPr>
              <p:cNvSpPr txBox="1"/>
              <p:nvPr/>
            </p:nvSpPr>
            <p:spPr>
              <a:xfrm>
                <a:off x="6673056" y="3543300"/>
                <a:ext cx="3010340" cy="6814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40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  <m:sup/>
                    </m:sSubSup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ES" sz="40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.</a:t>
                </a:r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36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6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</m:oMath>
                </a14:m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1C06BB03-3913-4253-B3CD-512938A6E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056" y="3543300"/>
                <a:ext cx="3010340" cy="681469"/>
              </a:xfrm>
              <a:prstGeom prst="rect">
                <a:avLst/>
              </a:prstGeom>
              <a:blipFill>
                <a:blip r:embed="rId2"/>
                <a:stretch>
                  <a:fillRect t="-9821" b="-47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9">
                <a:extLst>
                  <a:ext uri="{FF2B5EF4-FFF2-40B4-BE49-F238E27FC236}">
                    <a16:creationId xmlns:a16="http://schemas.microsoft.com/office/drawing/2014/main" id="{9D74E949-C892-494F-864F-1C5AC27DD80E}"/>
                  </a:ext>
                </a:extLst>
              </p:cNvPr>
              <p:cNvSpPr txBox="1"/>
              <p:nvPr/>
            </p:nvSpPr>
            <p:spPr>
              <a:xfrm>
                <a:off x="6825456" y="4229100"/>
                <a:ext cx="2707608" cy="12801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40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400" i="1" spc="-263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sz="44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AR" sz="44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AR" sz="44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</m:sub>
                          <m:sup/>
                        </m:sSubSup>
                      </m:num>
                      <m:den>
                        <m:sSubSup>
                          <m:sSubSupPr>
                            <m:ctrlPr>
                              <a:rPr lang="es-ES" sz="44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44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44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  <m:sup/>
                        </m:sSubSup>
                      </m:den>
                    </m:f>
                  </m:oMath>
                </a14:m>
                <a:endParaRPr lang="es-ES" sz="44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80" name="TextBox 9">
                <a:extLst>
                  <a:ext uri="{FF2B5EF4-FFF2-40B4-BE49-F238E27FC236}">
                    <a16:creationId xmlns:a16="http://schemas.microsoft.com/office/drawing/2014/main" id="{9D74E949-C892-494F-864F-1C5AC27DD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456" y="4229100"/>
                <a:ext cx="2707608" cy="1280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>
            <a:extLst>
              <a:ext uri="{FF2B5EF4-FFF2-40B4-BE49-F238E27FC236}">
                <a16:creationId xmlns:a16="http://schemas.microsoft.com/office/drawing/2014/main" id="{54B1B969-BE25-4ECF-A9A3-2A796BCB9863}"/>
              </a:ext>
            </a:extLst>
          </p:cNvPr>
          <p:cNvGrpSpPr/>
          <p:nvPr/>
        </p:nvGrpSpPr>
        <p:grpSpPr>
          <a:xfrm>
            <a:off x="424656" y="2216897"/>
            <a:ext cx="5464114" cy="3688603"/>
            <a:chOff x="564830" y="2406015"/>
            <a:chExt cx="5464114" cy="3688603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5D6623B7-1CBC-46F5-939D-354B89F8C78F}"/>
                </a:ext>
              </a:extLst>
            </p:cNvPr>
            <p:cNvGrpSpPr/>
            <p:nvPr/>
          </p:nvGrpSpPr>
          <p:grpSpPr>
            <a:xfrm>
              <a:off x="640080" y="3390900"/>
              <a:ext cx="4966176" cy="2703718"/>
              <a:chOff x="651192" y="2197466"/>
              <a:chExt cx="4955064" cy="2565034"/>
            </a:xfrm>
          </p:grpSpPr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5B04905F-7E16-4531-A466-D1F329BACDB7}"/>
                  </a:ext>
                </a:extLst>
              </p:cNvPr>
              <p:cNvSpPr txBox="1"/>
              <p:nvPr/>
            </p:nvSpPr>
            <p:spPr>
              <a:xfrm>
                <a:off x="677571" y="2284792"/>
                <a:ext cx="4928685" cy="70500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11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12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13           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0       a 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22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a 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23        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 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 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0         0         a 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33        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 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</a:t>
                </a:r>
              </a:p>
            </p:txBody>
          </p:sp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B6D6D412-E202-4522-9C5B-523F93F32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856" y="2197466"/>
                <a:ext cx="0" cy="25650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75418F7B-D028-4941-9A56-8BE0F452B205}"/>
                  </a:ext>
                </a:extLst>
              </p:cNvPr>
              <p:cNvCxnSpPr/>
              <p:nvPr/>
            </p:nvCxnSpPr>
            <p:spPr>
              <a:xfrm>
                <a:off x="651192" y="4229100"/>
                <a:ext cx="47264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9">
              <a:extLst>
                <a:ext uri="{FF2B5EF4-FFF2-40B4-BE49-F238E27FC236}">
                  <a16:creationId xmlns:a16="http://schemas.microsoft.com/office/drawing/2014/main" id="{467AA2A6-4B0B-4EDA-B05B-DD807785E496}"/>
                </a:ext>
              </a:extLst>
            </p:cNvPr>
            <p:cNvSpPr txBox="1"/>
            <p:nvPr/>
          </p:nvSpPr>
          <p:spPr>
            <a:xfrm>
              <a:off x="564830" y="2406015"/>
              <a:ext cx="5464114" cy="9848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Nuestra Matriz de coeficientes A ya es TRIANGULAR</a:t>
              </a:r>
              <a:endPara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253DEB6-AAA7-473D-94BD-AF0E081997A1}"/>
              </a:ext>
            </a:extLst>
          </p:cNvPr>
          <p:cNvGrpSpPr/>
          <p:nvPr/>
        </p:nvGrpSpPr>
        <p:grpSpPr>
          <a:xfrm>
            <a:off x="500856" y="6368415"/>
            <a:ext cx="5464114" cy="3728085"/>
            <a:chOff x="500856" y="6368415"/>
            <a:chExt cx="5464114" cy="3728085"/>
          </a:xfrm>
        </p:grpSpPr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33C89594-6756-41B1-B032-0C4E9EC4079D}"/>
                </a:ext>
              </a:extLst>
            </p:cNvPr>
            <p:cNvGrpSpPr/>
            <p:nvPr/>
          </p:nvGrpSpPr>
          <p:grpSpPr>
            <a:xfrm>
              <a:off x="653256" y="7392782"/>
              <a:ext cx="4966176" cy="2703718"/>
              <a:chOff x="651192" y="2197466"/>
              <a:chExt cx="4955064" cy="2565034"/>
            </a:xfrm>
          </p:grpSpPr>
          <p:sp>
            <p:nvSpPr>
              <p:cNvPr id="79" name="TextBox 9">
                <a:extLst>
                  <a:ext uri="{FF2B5EF4-FFF2-40B4-BE49-F238E27FC236}">
                    <a16:creationId xmlns:a16="http://schemas.microsoft.com/office/drawing/2014/main" id="{BA135475-1CF4-4B9A-B54E-BF20950B2DD6}"/>
                  </a:ext>
                </a:extLst>
              </p:cNvPr>
              <p:cNvSpPr txBox="1"/>
              <p:nvPr/>
            </p:nvSpPr>
            <p:spPr>
              <a:xfrm>
                <a:off x="677571" y="2284792"/>
                <a:ext cx="4928685" cy="181033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a 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11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a 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12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a 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13           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0       a 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22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a 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23        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 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 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0         0         a 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33        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 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</a:t>
                </a:r>
              </a:p>
            </p:txBody>
          </p:sp>
          <p:cxnSp>
            <p:nvCxnSpPr>
              <p:cNvPr id="81" name="Conector recto 80">
                <a:extLst>
                  <a:ext uri="{FF2B5EF4-FFF2-40B4-BE49-F238E27FC236}">
                    <a16:creationId xmlns:a16="http://schemas.microsoft.com/office/drawing/2014/main" id="{8640B438-5CE7-441B-9CDF-BF66C32E2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856" y="2197466"/>
                <a:ext cx="0" cy="25650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0C206F73-862A-4DF5-B8F4-620CA186724E}"/>
                  </a:ext>
                </a:extLst>
              </p:cNvPr>
              <p:cNvCxnSpPr/>
              <p:nvPr/>
            </p:nvCxnSpPr>
            <p:spPr>
              <a:xfrm>
                <a:off x="651192" y="4229100"/>
                <a:ext cx="47264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9">
              <a:extLst>
                <a:ext uri="{FF2B5EF4-FFF2-40B4-BE49-F238E27FC236}">
                  <a16:creationId xmlns:a16="http://schemas.microsoft.com/office/drawing/2014/main" id="{A7DDD60F-2747-4476-ACE7-97191D53C7BC}"/>
                </a:ext>
              </a:extLst>
            </p:cNvPr>
            <p:cNvSpPr txBox="1"/>
            <p:nvPr/>
          </p:nvSpPr>
          <p:spPr>
            <a:xfrm>
              <a:off x="500856" y="6368415"/>
              <a:ext cx="5464114" cy="9848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Vamos a trabajar sin los </a:t>
              </a:r>
              <a:r>
                <a:rPr lang="es-AR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supraíndices</a:t>
              </a:r>
              <a:endPara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</p:grpSp>
      <p:sp>
        <p:nvSpPr>
          <p:cNvPr id="88" name="TextBox 9">
            <a:extLst>
              <a:ext uri="{FF2B5EF4-FFF2-40B4-BE49-F238E27FC236}">
                <a16:creationId xmlns:a16="http://schemas.microsoft.com/office/drawing/2014/main" id="{4D89CB49-990B-4236-A1E8-B1345ED980CF}"/>
              </a:ext>
            </a:extLst>
          </p:cNvPr>
          <p:cNvSpPr txBox="1"/>
          <p:nvPr/>
        </p:nvSpPr>
        <p:spPr>
          <a:xfrm>
            <a:off x="6400557" y="2095500"/>
            <a:ext cx="11321499" cy="15016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Obtenemos los valores de las incógnitas despejándolas desde la última ecuación hacia la primera; sustituyendo los valores que vamos encontrando.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562E0154-F2C6-4E6B-9C2F-89ECD861A81A}"/>
              </a:ext>
            </a:extLst>
          </p:cNvPr>
          <p:cNvGrpSpPr/>
          <p:nvPr/>
        </p:nvGrpSpPr>
        <p:grpSpPr>
          <a:xfrm>
            <a:off x="6673056" y="5753100"/>
            <a:ext cx="4617619" cy="2107265"/>
            <a:chOff x="6673056" y="5753100"/>
            <a:chExt cx="4617619" cy="2107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9">
                  <a:extLst>
                    <a:ext uri="{FF2B5EF4-FFF2-40B4-BE49-F238E27FC236}">
                      <a16:creationId xmlns:a16="http://schemas.microsoft.com/office/drawing/2014/main" id="{9BD92C27-B168-40C7-B60F-92D3D4749D26}"/>
                    </a:ext>
                  </a:extLst>
                </p:cNvPr>
                <p:cNvSpPr txBox="1"/>
                <p:nvPr/>
              </p:nvSpPr>
              <p:spPr>
                <a:xfrm>
                  <a:off x="6673056" y="5753100"/>
                  <a:ext cx="4617619" cy="6783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40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/>
                      </m:sSubSup>
                    </m:oMath>
                  </a14:m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:r>
                    <a:rPr lang="es-ES" sz="4000" b="1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.</a:t>
                  </a:r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es-AR" sz="36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3600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s-ES" sz="2800" spc="-263" dirty="0">
                          <a:solidFill>
                            <a:srgbClr val="1D617A"/>
                          </a:solidFill>
                          <a:latin typeface="Poppins Light" panose="020B0604020202020204" charset="0"/>
                          <a:cs typeface="Poppins Light" panose="020B060402020202020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3600" b="1" spc="-263" dirty="0">
                          <a:solidFill>
                            <a:srgbClr val="1D617A"/>
                          </a:solidFill>
                          <a:latin typeface="Poppins Light" panose="020B0604020202020204" charset="0"/>
                          <a:cs typeface="Poppins Light" panose="020B060402020202020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s-ES" sz="2800" spc="-263" dirty="0">
                          <a:solidFill>
                            <a:srgbClr val="1D617A"/>
                          </a:solidFill>
                          <a:latin typeface="Poppins Light" panose="020B0604020202020204" charset="0"/>
                          <a:cs typeface="Poppins Light" panose="020B0604020202020204" charset="0"/>
                        </a:rPr>
                        <m:t> </m:t>
                      </m:r>
                      <m:sSubSup>
                        <m:sSubSupPr>
                          <m:ctrlPr>
                            <a:rPr lang="es-ES" sz="32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2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32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32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  <m:r>
                        <a:rPr lang="es-AR" sz="36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a14:m>
                  <a:endPara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</p:txBody>
            </p:sp>
          </mc:Choice>
          <mc:Fallback xmlns="">
            <p:sp>
              <p:nvSpPr>
                <p:cNvPr id="89" name="TextBox 9">
                  <a:extLst>
                    <a:ext uri="{FF2B5EF4-FFF2-40B4-BE49-F238E27FC236}">
                      <a16:creationId xmlns:a16="http://schemas.microsoft.com/office/drawing/2014/main" id="{9BD92C27-B168-40C7-B60F-92D3D4749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056" y="5753100"/>
                  <a:ext cx="4617619" cy="678391"/>
                </a:xfrm>
                <a:prstGeom prst="rect">
                  <a:avLst/>
                </a:prstGeom>
                <a:blipFill>
                  <a:blip r:embed="rId4"/>
                  <a:stretch>
                    <a:fillRect t="-10811" b="-477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9">
                  <a:extLst>
                    <a:ext uri="{FF2B5EF4-FFF2-40B4-BE49-F238E27FC236}">
                      <a16:creationId xmlns:a16="http://schemas.microsoft.com/office/drawing/2014/main" id="{8DE091C9-9DB5-4463-828C-602FEB297469}"/>
                    </a:ext>
                  </a:extLst>
                </p:cNvPr>
                <p:cNvSpPr txBox="1"/>
                <p:nvPr/>
              </p:nvSpPr>
              <p:spPr>
                <a:xfrm>
                  <a:off x="6901669" y="6591300"/>
                  <a:ext cx="3962387" cy="126906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40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a14:m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ES" sz="4400" i="1" spc="-263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440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  <m:sup/>
                          </m:sSubSup>
                          <m:r>
                            <a:rPr lang="es-AR" sz="4400" b="0" i="1" spc="-263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ES" sz="44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44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4400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  <m:sup/>
                          </m:sSubSup>
                          <m:r>
                            <m:rPr>
                              <m:nor/>
                            </m:rPr>
                            <a:rPr lang="es-ES" sz="3600" spc="-263" dirty="0">
                              <a:solidFill>
                                <a:srgbClr val="1D617A"/>
                              </a:solidFill>
                              <a:latin typeface="Poppins Light" panose="020B0604020202020204" charset="0"/>
                              <a:cs typeface="Poppins Light" panose="020B060402020202020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4400" b="1" spc="-263" dirty="0">
                              <a:solidFill>
                                <a:srgbClr val="1D617A"/>
                              </a:solidFill>
                              <a:latin typeface="Poppins Light" panose="020B0604020202020204" charset="0"/>
                              <a:cs typeface="Poppins Light" panose="020B0604020202020204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s-ES" sz="3600" spc="-263" dirty="0">
                              <a:solidFill>
                                <a:srgbClr val="1D617A"/>
                              </a:solidFill>
                              <a:latin typeface="Poppins Light" panose="020B0604020202020204" charset="0"/>
                              <a:cs typeface="Poppins Light" panose="020B0604020202020204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s-ES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es-ES" sz="440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440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/>
                          </m:sSubSup>
                        </m:den>
                      </m:f>
                    </m:oMath>
                  </a14:m>
                  <a:endParaRPr lang="es-ES" sz="44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</p:txBody>
            </p:sp>
          </mc:Choice>
          <mc:Fallback xmlns="">
            <p:sp>
              <p:nvSpPr>
                <p:cNvPr id="90" name="TextBox 9">
                  <a:extLst>
                    <a:ext uri="{FF2B5EF4-FFF2-40B4-BE49-F238E27FC236}">
                      <a16:creationId xmlns:a16="http://schemas.microsoft.com/office/drawing/2014/main" id="{8DE091C9-9DB5-4463-828C-602FEB297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669" y="6591300"/>
                  <a:ext cx="3962387" cy="12690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A40E7DAB-412A-41DC-8E3F-C219C9CCC60F}"/>
              </a:ext>
            </a:extLst>
          </p:cNvPr>
          <p:cNvGrpSpPr/>
          <p:nvPr/>
        </p:nvGrpSpPr>
        <p:grpSpPr>
          <a:xfrm>
            <a:off x="6368256" y="7962900"/>
            <a:ext cx="6382542" cy="2107265"/>
            <a:chOff x="6368256" y="7962900"/>
            <a:chExt cx="6382542" cy="2107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">
                  <a:extLst>
                    <a:ext uri="{FF2B5EF4-FFF2-40B4-BE49-F238E27FC236}">
                      <a16:creationId xmlns:a16="http://schemas.microsoft.com/office/drawing/2014/main" id="{07612CFA-B262-4400-84E1-DBC158142092}"/>
                    </a:ext>
                  </a:extLst>
                </p:cNvPr>
                <p:cNvSpPr txBox="1"/>
                <p:nvPr/>
              </p:nvSpPr>
              <p:spPr>
                <a:xfrm>
                  <a:off x="6368256" y="7962900"/>
                  <a:ext cx="6382542" cy="6783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40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s-ES" sz="3200" spc="-263" dirty="0">
                          <a:solidFill>
                            <a:srgbClr val="1D617A"/>
                          </a:solidFill>
                          <a:latin typeface="Poppins Light" panose="020B0604020202020204" charset="0"/>
                          <a:cs typeface="Poppins Light" panose="020B060402020202020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4000" b="1" spc="-263" dirty="0">
                          <a:solidFill>
                            <a:srgbClr val="1D617A"/>
                          </a:solidFill>
                          <a:latin typeface="Poppins Light" panose="020B0604020202020204" charset="0"/>
                          <a:cs typeface="Poppins Light" panose="020B060402020202020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s-ES" sz="3200" spc="-263" dirty="0">
                          <a:solidFill>
                            <a:srgbClr val="1D617A"/>
                          </a:solidFill>
                          <a:latin typeface="Poppins Light" panose="020B0604020202020204" charset="0"/>
                          <a:cs typeface="Poppins Light" panose="020B0604020202020204" charset="0"/>
                        </a:rPr>
                        <m:t> </m:t>
                      </m:r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s-AR" sz="36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sz="40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/>
                      </m:sSubSup>
                    </m:oMath>
                  </a14:m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:r>
                    <a:rPr lang="es-ES" sz="4000" b="1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.</a:t>
                  </a:r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es-AR" sz="36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s-ES" sz="2800" spc="-263" dirty="0">
                          <a:solidFill>
                            <a:srgbClr val="1D617A"/>
                          </a:solidFill>
                          <a:latin typeface="Poppins Light" panose="020B0604020202020204" charset="0"/>
                          <a:cs typeface="Poppins Light" panose="020B060402020202020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3600" b="1" spc="-263" dirty="0">
                          <a:solidFill>
                            <a:srgbClr val="1D617A"/>
                          </a:solidFill>
                          <a:latin typeface="Poppins Light" panose="020B0604020202020204" charset="0"/>
                          <a:cs typeface="Poppins Light" panose="020B060402020202020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s-ES" sz="2800" spc="-263" dirty="0">
                          <a:solidFill>
                            <a:srgbClr val="1D617A"/>
                          </a:solidFill>
                          <a:latin typeface="Poppins Light" panose="020B0604020202020204" charset="0"/>
                          <a:cs typeface="Poppins Light" panose="020B0604020202020204" charset="0"/>
                        </a:rPr>
                        <m:t> </m:t>
                      </m:r>
                      <m:sSubSup>
                        <m:sSubSupPr>
                          <m:ctrlPr>
                            <a:rPr lang="es-ES" sz="32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2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32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32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  <m:r>
                        <a:rPr lang="es-AR" sz="36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a14:m>
                  <a:endPara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</p:txBody>
            </p:sp>
          </mc:Choice>
          <mc:Fallback xmlns="">
            <p:sp>
              <p:nvSpPr>
                <p:cNvPr id="91" name="TextBox 9">
                  <a:extLst>
                    <a:ext uri="{FF2B5EF4-FFF2-40B4-BE49-F238E27FC236}">
                      <a16:creationId xmlns:a16="http://schemas.microsoft.com/office/drawing/2014/main" id="{07612CFA-B262-4400-84E1-DBC158142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256" y="7962900"/>
                  <a:ext cx="6382542" cy="678391"/>
                </a:xfrm>
                <a:prstGeom prst="rect">
                  <a:avLst/>
                </a:prstGeom>
                <a:blipFill>
                  <a:blip r:embed="rId6"/>
                  <a:stretch>
                    <a:fillRect t="-9821" b="-473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">
                  <a:extLst>
                    <a:ext uri="{FF2B5EF4-FFF2-40B4-BE49-F238E27FC236}">
                      <a16:creationId xmlns:a16="http://schemas.microsoft.com/office/drawing/2014/main" id="{0C6B3F11-45A5-48E0-8EB7-86A4B0EACB76}"/>
                    </a:ext>
                  </a:extLst>
                </p:cNvPr>
                <p:cNvSpPr txBox="1"/>
                <p:nvPr/>
              </p:nvSpPr>
              <p:spPr>
                <a:xfrm>
                  <a:off x="6673056" y="8801100"/>
                  <a:ext cx="5791199" cy="126906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40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a14:m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ES" sz="4400" i="1" spc="-263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440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es-AR" sz="4400" b="0" i="1" spc="-263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Sup>
                            <m:sSubSupPr>
                              <m:ctrlPr>
                                <a:rPr lang="es-ES" sz="44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44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4400" b="0" i="0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/>
                          </m:sSubSup>
                          <m:r>
                            <m:rPr>
                              <m:nor/>
                            </m:rPr>
                            <a:rPr lang="es-ES" sz="3600" spc="-263" dirty="0">
                              <a:solidFill>
                                <a:srgbClr val="1D617A"/>
                              </a:solidFill>
                              <a:latin typeface="Poppins Light" panose="020B0604020202020204" charset="0"/>
                              <a:cs typeface="Poppins Light" panose="020B060402020202020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4400" b="1" spc="-263" dirty="0">
                              <a:solidFill>
                                <a:srgbClr val="1D617A"/>
                              </a:solidFill>
                              <a:latin typeface="Poppins Light" panose="020B0604020202020204" charset="0"/>
                              <a:cs typeface="Poppins Light" panose="020B0604020202020204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s-ES" sz="3600" spc="-263" dirty="0">
                              <a:solidFill>
                                <a:srgbClr val="1D617A"/>
                              </a:solidFill>
                              <a:latin typeface="Poppins Light" panose="020B0604020202020204" charset="0"/>
                              <a:cs typeface="Poppins Light" panose="020B0604020202020204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s-ES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40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sz="44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44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4400" b="0" i="0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AR" sz="4400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  <m:r>
                            <m:rPr>
                              <m:nor/>
                            </m:rPr>
                            <a:rPr lang="es-ES" sz="3600" spc="-263" dirty="0">
                              <a:solidFill>
                                <a:srgbClr val="1D617A"/>
                              </a:solidFill>
                              <a:latin typeface="Poppins Light" panose="020B0604020202020204" charset="0"/>
                              <a:cs typeface="Poppins Light" panose="020B060402020202020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4400" b="1" spc="-263" dirty="0">
                              <a:solidFill>
                                <a:srgbClr val="1D617A"/>
                              </a:solidFill>
                              <a:latin typeface="Poppins Light" panose="020B0604020202020204" charset="0"/>
                              <a:cs typeface="Poppins Light" panose="020B0604020202020204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s-ES" sz="3600" spc="-263" dirty="0">
                              <a:solidFill>
                                <a:srgbClr val="1D617A"/>
                              </a:solidFill>
                              <a:latin typeface="Poppins Light" panose="020B0604020202020204" charset="0"/>
                              <a:cs typeface="Poppins Light" panose="020B0604020202020204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s-ES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s-ES" sz="440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440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/>
                          </m:sSubSup>
                        </m:den>
                      </m:f>
                    </m:oMath>
                  </a14:m>
                  <a:endParaRPr lang="es-ES" sz="44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</p:txBody>
            </p:sp>
          </mc:Choice>
          <mc:Fallback xmlns="">
            <p:sp>
              <p:nvSpPr>
                <p:cNvPr id="92" name="TextBox 9">
                  <a:extLst>
                    <a:ext uri="{FF2B5EF4-FFF2-40B4-BE49-F238E27FC236}">
                      <a16:creationId xmlns:a16="http://schemas.microsoft.com/office/drawing/2014/main" id="{0C6B3F11-45A5-48E0-8EB7-86A4B0EACB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056" y="8801100"/>
                  <a:ext cx="5791199" cy="12690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D8B64CD-C700-4B5B-89FD-7FAB8D912FA9}"/>
              </a:ext>
            </a:extLst>
          </p:cNvPr>
          <p:cNvGrpSpPr/>
          <p:nvPr/>
        </p:nvGrpSpPr>
        <p:grpSpPr>
          <a:xfrm>
            <a:off x="13912057" y="4070747"/>
            <a:ext cx="5791199" cy="2546772"/>
            <a:chOff x="13912057" y="4070747"/>
            <a:chExt cx="5791199" cy="2546772"/>
          </a:xfrm>
        </p:grpSpPr>
        <p:sp>
          <p:nvSpPr>
            <p:cNvPr id="72" name="TextBox 9">
              <a:extLst>
                <a:ext uri="{FF2B5EF4-FFF2-40B4-BE49-F238E27FC236}">
                  <a16:creationId xmlns:a16="http://schemas.microsoft.com/office/drawing/2014/main" id="{D19DB3E6-86F1-4463-B7F7-7F80A380B724}"/>
                </a:ext>
              </a:extLst>
            </p:cNvPr>
            <p:cNvSpPr txBox="1"/>
            <p:nvPr/>
          </p:nvSpPr>
          <p:spPr>
            <a:xfrm>
              <a:off x="14750256" y="4070747"/>
              <a:ext cx="3801937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AR" sz="40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Generalizamos:</a:t>
              </a:r>
              <a:endParaRPr lang="es-ES" sz="4000" spc="-263" dirty="0">
                <a:solidFill>
                  <a:schemeClr val="accent6">
                    <a:lumMod val="75000"/>
                  </a:schemeClr>
                </a:solidFill>
                <a:latin typeface="Poppins Bold" panose="020B0604020202020204" charset="0"/>
                <a:cs typeface="Poppins Bold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">
                  <a:extLst>
                    <a:ext uri="{FF2B5EF4-FFF2-40B4-BE49-F238E27FC236}">
                      <a16:creationId xmlns:a16="http://schemas.microsoft.com/office/drawing/2014/main" id="{5DBB57C5-DF5C-4126-BB46-4922E4CD08E0}"/>
                    </a:ext>
                  </a:extLst>
                </p:cNvPr>
                <p:cNvSpPr txBox="1"/>
                <p:nvPr/>
              </p:nvSpPr>
              <p:spPr>
                <a:xfrm>
                  <a:off x="13912057" y="5219700"/>
                  <a:ext cx="5791199" cy="139781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40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</m:sSubSup>
                    </m:oMath>
                  </a14:m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ES" sz="4400" i="1" spc="-263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440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</m:sSubSup>
                          <m:r>
                            <a:rPr lang="es-AR" sz="4400" b="0" i="1" spc="-263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nary>
                            <m:naryPr>
                              <m:chr m:val="∑"/>
                              <m:ctrlP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/>
                          </m:nary>
                          <m:sSubSup>
                            <m:sSubSupPr>
                              <m:ctrlPr>
                                <a:rPr lang="es-ES" sz="440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44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AR" sz="4400" b="0" i="0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kj</m:t>
                              </m:r>
                            </m:sub>
                            <m:sup/>
                          </m:sSubSup>
                          <m:r>
                            <m:rPr>
                              <m:nor/>
                            </m:rPr>
                            <a:rPr lang="es-ES" sz="3600" spc="-263" dirty="0">
                              <a:solidFill>
                                <a:srgbClr val="1D617A"/>
                              </a:solidFill>
                              <a:latin typeface="Poppins Light" panose="020B0604020202020204" charset="0"/>
                              <a:cs typeface="Poppins Light" panose="020B060402020202020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4400" b="1" spc="-263" dirty="0">
                              <a:solidFill>
                                <a:srgbClr val="1D617A"/>
                              </a:solidFill>
                              <a:latin typeface="Poppins Light" panose="020B0604020202020204" charset="0"/>
                              <a:cs typeface="Poppins Light" panose="020B0604020202020204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s-ES" sz="3600" spc="-263" dirty="0">
                              <a:solidFill>
                                <a:srgbClr val="1D617A"/>
                              </a:solidFill>
                              <a:latin typeface="Poppins Light" panose="020B0604020202020204" charset="0"/>
                              <a:cs typeface="Poppins Light" panose="020B0604020202020204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s-ES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40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</m:sSubSup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s-ES" sz="440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440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𝑘𝑘</m:t>
                              </m:r>
                            </m:sub>
                            <m:sup/>
                          </m:sSubSup>
                        </m:den>
                      </m:f>
                    </m:oMath>
                  </a14:m>
                  <a:endParaRPr lang="es-ES" sz="44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</p:txBody>
            </p:sp>
          </mc:Choice>
          <mc:Fallback xmlns="">
            <p:sp>
              <p:nvSpPr>
                <p:cNvPr id="93" name="TextBox 9">
                  <a:extLst>
                    <a:ext uri="{FF2B5EF4-FFF2-40B4-BE49-F238E27FC236}">
                      <a16:creationId xmlns:a16="http://schemas.microsoft.com/office/drawing/2014/main" id="{5DBB57C5-DF5C-4126-BB46-4922E4CD0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12057" y="5219700"/>
                  <a:ext cx="5791199" cy="139781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45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0" grpId="0" animBg="1"/>
      <p:bldP spid="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lipse 42">
            <a:extLst>
              <a:ext uri="{FF2B5EF4-FFF2-40B4-BE49-F238E27FC236}">
                <a16:creationId xmlns:a16="http://schemas.microsoft.com/office/drawing/2014/main" id="{626330FB-A968-4CC3-B69C-F164BD544A07}"/>
              </a:ext>
            </a:extLst>
          </p:cNvPr>
          <p:cNvSpPr/>
          <p:nvPr/>
        </p:nvSpPr>
        <p:spPr>
          <a:xfrm>
            <a:off x="1567656" y="3086100"/>
            <a:ext cx="882926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38100"/>
            <a:ext cx="18745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6000" b="1" i="1" spc="-263" dirty="0">
                <a:solidFill>
                  <a:srgbClr val="1D617A"/>
                </a:solidFill>
                <a:latin typeface="Poppins Bold"/>
              </a:rPr>
              <a:t>Sistemas de ecuaciones lineales</a:t>
            </a:r>
          </a:p>
          <a:p>
            <a:endParaRPr lang="es-AR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59E4DEB-5FC8-4ED7-910C-6CB69FBA7DA7}"/>
              </a:ext>
            </a:extLst>
          </p:cNvPr>
          <p:cNvSpPr txBox="1"/>
          <p:nvPr/>
        </p:nvSpPr>
        <p:spPr>
          <a:xfrm>
            <a:off x="196056" y="1257300"/>
            <a:ext cx="1738068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spc="-263" dirty="0">
                <a:solidFill>
                  <a:srgbClr val="1D617A"/>
                </a:solidFill>
                <a:latin typeface="Poppins Bold" panose="020B0604020202020204" charset="0"/>
                <a:cs typeface="Poppins Bold" panose="020B0604020202020204" charset="0"/>
              </a:rPr>
              <a:t>MÉTODO DE ELIMINACIÓN DE GAUSS           </a:t>
            </a:r>
            <a:r>
              <a:rPr lang="es-AR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Técnicas de Pivoteo</a:t>
            </a:r>
          </a:p>
        </p:txBody>
      </p:sp>
      <p:sp>
        <p:nvSpPr>
          <p:cNvPr id="88" name="TextBox 9">
            <a:extLst>
              <a:ext uri="{FF2B5EF4-FFF2-40B4-BE49-F238E27FC236}">
                <a16:creationId xmlns:a16="http://schemas.microsoft.com/office/drawing/2014/main" id="{4D89CB49-990B-4236-A1E8-B1345ED980CF}"/>
              </a:ext>
            </a:extLst>
          </p:cNvPr>
          <p:cNvSpPr txBox="1"/>
          <p:nvPr/>
        </p:nvSpPr>
        <p:spPr>
          <a:xfrm>
            <a:off x="381742" y="1943100"/>
            <a:ext cx="8348714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s-AR" sz="44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a</a:t>
            </a:r>
            <a:r>
              <a:rPr lang="es-AR" sz="4400" b="1" spc="-263" baseline="-25000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ii</a:t>
            </a:r>
            <a:r>
              <a:rPr lang="es-AR" sz="44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Se llama </a:t>
            </a:r>
            <a:r>
              <a:rPr lang="es-AR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elemento </a:t>
            </a:r>
            <a:r>
              <a:rPr lang="es-AR" sz="3200" b="1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pivot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al coeficiente que se encuentra sobre la diagonal principal: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15DD578-295D-416E-8BB9-115CC9761198}"/>
              </a:ext>
            </a:extLst>
          </p:cNvPr>
          <p:cNvGrpSpPr/>
          <p:nvPr/>
        </p:nvGrpSpPr>
        <p:grpSpPr>
          <a:xfrm>
            <a:off x="9797256" y="1916881"/>
            <a:ext cx="9554400" cy="3760019"/>
            <a:chOff x="10453656" y="2095500"/>
            <a:chExt cx="9554400" cy="3760019"/>
          </a:xfrm>
        </p:grpSpPr>
        <p:sp>
          <p:nvSpPr>
            <p:cNvPr id="72" name="TextBox 9">
              <a:extLst>
                <a:ext uri="{FF2B5EF4-FFF2-40B4-BE49-F238E27FC236}">
                  <a16:creationId xmlns:a16="http://schemas.microsoft.com/office/drawing/2014/main" id="{D19DB3E6-86F1-4463-B7F7-7F80A380B724}"/>
                </a:ext>
              </a:extLst>
            </p:cNvPr>
            <p:cNvSpPr txBox="1"/>
            <p:nvPr/>
          </p:nvSpPr>
          <p:spPr>
            <a:xfrm>
              <a:off x="10453656" y="2095500"/>
              <a:ext cx="8640000" cy="12311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AR" sz="40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Fórmulas generalizadas Método de Gauss</a:t>
              </a:r>
              <a:endParaRPr lang="es-ES" sz="4000" spc="-263" dirty="0">
                <a:solidFill>
                  <a:schemeClr val="accent6">
                    <a:lumMod val="75000"/>
                  </a:schemeClr>
                </a:solidFill>
                <a:latin typeface="Poppins Bold" panose="020B0604020202020204" charset="0"/>
                <a:cs typeface="Poppins Bold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">
                  <a:extLst>
                    <a:ext uri="{FF2B5EF4-FFF2-40B4-BE49-F238E27FC236}">
                      <a16:creationId xmlns:a16="http://schemas.microsoft.com/office/drawing/2014/main" id="{5DBB57C5-DF5C-4126-BB46-4922E4CD08E0}"/>
                    </a:ext>
                  </a:extLst>
                </p:cNvPr>
                <p:cNvSpPr txBox="1"/>
                <p:nvPr/>
              </p:nvSpPr>
              <p:spPr>
                <a:xfrm>
                  <a:off x="14140657" y="4457700"/>
                  <a:ext cx="5791199" cy="139781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40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</m:sSubSup>
                    </m:oMath>
                  </a14:m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ES" sz="4400" i="1" spc="-263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440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</m:sSubSup>
                          <m:r>
                            <a:rPr lang="es-AR" sz="4400" b="0" i="1" spc="-263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nary>
                            <m:naryPr>
                              <m:chr m:val="∑"/>
                              <m:ctrlP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/>
                          </m:nary>
                          <m:sSubSup>
                            <m:sSubSupPr>
                              <m:ctrlPr>
                                <a:rPr lang="es-ES" sz="440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44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AR" sz="4400" b="0" i="0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kj</m:t>
                              </m:r>
                            </m:sub>
                            <m:sup/>
                          </m:sSubSup>
                          <m:r>
                            <m:rPr>
                              <m:nor/>
                            </m:rPr>
                            <a:rPr lang="es-ES" sz="3600" spc="-263" dirty="0">
                              <a:solidFill>
                                <a:srgbClr val="1D617A"/>
                              </a:solidFill>
                              <a:latin typeface="Poppins Light" panose="020B0604020202020204" charset="0"/>
                              <a:cs typeface="Poppins Light" panose="020B060402020202020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4400" b="1" spc="-263" dirty="0">
                              <a:solidFill>
                                <a:srgbClr val="1D617A"/>
                              </a:solidFill>
                              <a:latin typeface="Poppins Light" panose="020B0604020202020204" charset="0"/>
                              <a:cs typeface="Poppins Light" panose="020B0604020202020204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s-ES" sz="3600" spc="-263" dirty="0">
                              <a:solidFill>
                                <a:srgbClr val="1D617A"/>
                              </a:solidFill>
                              <a:latin typeface="Poppins Light" panose="020B0604020202020204" charset="0"/>
                              <a:cs typeface="Poppins Light" panose="020B0604020202020204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s-ES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40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</m:sSubSup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s-ES" sz="440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440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𝑘𝑘</m:t>
                              </m:r>
                            </m:sub>
                            <m:sup/>
                          </m:sSubSup>
                        </m:den>
                      </m:f>
                    </m:oMath>
                  </a14:m>
                  <a:endParaRPr lang="es-ES" sz="44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</p:txBody>
            </p:sp>
          </mc:Choice>
          <mc:Fallback xmlns="">
            <p:sp>
              <p:nvSpPr>
                <p:cNvPr id="93" name="TextBox 9">
                  <a:extLst>
                    <a:ext uri="{FF2B5EF4-FFF2-40B4-BE49-F238E27FC236}">
                      <a16:creationId xmlns:a16="http://schemas.microsoft.com/office/drawing/2014/main" id="{5DBB57C5-DF5C-4126-BB46-4922E4CD0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0657" y="4457700"/>
                  <a:ext cx="5791199" cy="13978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9">
                  <a:extLst>
                    <a:ext uri="{FF2B5EF4-FFF2-40B4-BE49-F238E27FC236}">
                      <a16:creationId xmlns:a16="http://schemas.microsoft.com/office/drawing/2014/main" id="{E214066F-33A8-45F4-BEE9-88A03BE172B3}"/>
                    </a:ext>
                  </a:extLst>
                </p:cNvPr>
                <p:cNvSpPr txBox="1"/>
                <p:nvPr/>
              </p:nvSpPr>
              <p:spPr>
                <a:xfrm>
                  <a:off x="15364872" y="2705100"/>
                  <a:ext cx="4490784" cy="755335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40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bSup>
                    </m:oMath>
                  </a14:m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AR" sz="36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AR" sz="36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bSup>
                    </m:oMath>
                  </a14:m>
                  <a:endPara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</p:txBody>
            </p:sp>
          </mc:Choice>
          <mc:Fallback xmlns="">
            <p:sp>
              <p:nvSpPr>
                <p:cNvPr id="34" name="TextBox 9">
                  <a:extLst>
                    <a:ext uri="{FF2B5EF4-FFF2-40B4-BE49-F238E27FC236}">
                      <a16:creationId xmlns:a16="http://schemas.microsoft.com/office/drawing/2014/main" id="{E214066F-33A8-45F4-BEE9-88A03BE17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4872" y="2705100"/>
                  <a:ext cx="4490784" cy="755335"/>
                </a:xfrm>
                <a:prstGeom prst="rect">
                  <a:avLst/>
                </a:prstGeom>
                <a:blipFill>
                  <a:blip r:embed="rId3"/>
                  <a:stretch>
                    <a:fillRect b="-22656"/>
                  </a:stretch>
                </a:blipFill>
                <a:ln/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9">
                  <a:extLst>
                    <a:ext uri="{FF2B5EF4-FFF2-40B4-BE49-F238E27FC236}">
                      <a16:creationId xmlns:a16="http://schemas.microsoft.com/office/drawing/2014/main" id="{9D70B1EA-EBEB-4407-A71C-C74C63219277}"/>
                    </a:ext>
                  </a:extLst>
                </p:cNvPr>
                <p:cNvSpPr txBox="1"/>
                <p:nvPr/>
              </p:nvSpPr>
              <p:spPr>
                <a:xfrm>
                  <a:off x="15359844" y="3619500"/>
                  <a:ext cx="4648212" cy="674865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40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bSup>
                    </m:oMath>
                  </a14:m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AR" sz="36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AR" sz="36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bSup>
                    </m:oMath>
                  </a14:m>
                  <a:endPara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</p:txBody>
            </p:sp>
          </mc:Choice>
          <mc:Fallback xmlns="">
            <p:sp>
              <p:nvSpPr>
                <p:cNvPr id="36" name="TextBox 9">
                  <a:extLst>
                    <a:ext uri="{FF2B5EF4-FFF2-40B4-BE49-F238E27FC236}">
                      <a16:creationId xmlns:a16="http://schemas.microsoft.com/office/drawing/2014/main" id="{9D70B1EA-EBEB-4407-A71C-C74C632192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844" y="3619500"/>
                  <a:ext cx="4648212" cy="674865"/>
                </a:xfrm>
                <a:prstGeom prst="rect">
                  <a:avLst/>
                </a:prstGeom>
                <a:blipFill>
                  <a:blip r:embed="rId4"/>
                  <a:stretch>
                    <a:fillRect b="-31304"/>
                  </a:stretch>
                </a:blipFill>
                <a:ln/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9">
                  <a:extLst>
                    <a:ext uri="{FF2B5EF4-FFF2-40B4-BE49-F238E27FC236}">
                      <a16:creationId xmlns:a16="http://schemas.microsoft.com/office/drawing/2014/main" id="{AEECC44B-202E-4070-AFD0-FB15BCF184EA}"/>
                    </a:ext>
                  </a:extLst>
                </p:cNvPr>
                <p:cNvSpPr txBox="1"/>
                <p:nvPr/>
              </p:nvSpPr>
              <p:spPr>
                <a:xfrm>
                  <a:off x="12388056" y="2857500"/>
                  <a:ext cx="2573496" cy="128310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40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40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bSup>
                    </m:oMath>
                  </a14:m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s-ES" sz="4400" i="1" spc="-263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4400" i="1" spc="-263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440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440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s-ES" sz="440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440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𝑘𝑘</m:t>
                              </m:r>
                            </m:sub>
                            <m:sup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AR" sz="4400" b="0" i="1" spc="-263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a14:m>
                  <a:endParaRPr lang="es-ES" sz="44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</p:txBody>
            </p:sp>
          </mc:Choice>
          <mc:Fallback xmlns="">
            <p:sp>
              <p:nvSpPr>
                <p:cNvPr id="37" name="TextBox 9">
                  <a:extLst>
                    <a:ext uri="{FF2B5EF4-FFF2-40B4-BE49-F238E27FC236}">
                      <a16:creationId xmlns:a16="http://schemas.microsoft.com/office/drawing/2014/main" id="{AEECC44B-202E-4070-AFD0-FB15BCF18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8056" y="2857500"/>
                  <a:ext cx="2573496" cy="1283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9">
            <a:extLst>
              <a:ext uri="{FF2B5EF4-FFF2-40B4-BE49-F238E27FC236}">
                <a16:creationId xmlns:a16="http://schemas.microsoft.com/office/drawing/2014/main" id="{0D8B2E49-7442-4D59-9999-8E7C36F57CE1}"/>
              </a:ext>
            </a:extLst>
          </p:cNvPr>
          <p:cNvSpPr txBox="1"/>
          <p:nvPr/>
        </p:nvSpPr>
        <p:spPr>
          <a:xfrm>
            <a:off x="9820657" y="5753100"/>
            <a:ext cx="9730200" cy="2646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Si</a:t>
            </a:r>
            <a:r>
              <a:rPr lang="es-AR" sz="44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s-AR" sz="44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a</a:t>
            </a:r>
            <a:r>
              <a:rPr lang="es-AR" sz="4400" b="1" spc="-263" baseline="-25000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ii</a:t>
            </a:r>
            <a:r>
              <a:rPr lang="es-AR" sz="44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es cero o un número muy pequeño esto produce un </a:t>
            </a:r>
            <a:r>
              <a:rPr lang="es-AR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error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de redondeo muy grande y el mismo se amplifica en el desarrollo del método.</a:t>
            </a:r>
          </a:p>
          <a:p>
            <a:pPr lvl="1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Para subsanar estos errores surgen las </a:t>
            </a:r>
            <a:r>
              <a:rPr lang="es-AR" sz="32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técnicas de Pivoteo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E6212A83-68CF-4552-8904-D34C55BB29C2}"/>
              </a:ext>
            </a:extLst>
          </p:cNvPr>
          <p:cNvSpPr txBox="1"/>
          <p:nvPr/>
        </p:nvSpPr>
        <p:spPr>
          <a:xfrm>
            <a:off x="193023" y="5840730"/>
            <a:ext cx="8842233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Si observamos las fórmulas Generalizadas este elemento se encuentra en el denominador de las m y luego las m se encuentran multiplicando en los cálculos de a y b.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F1461C5-52B5-4C95-9C94-048F628038DD}"/>
              </a:ext>
            </a:extLst>
          </p:cNvPr>
          <p:cNvGrpSpPr/>
          <p:nvPr/>
        </p:nvGrpSpPr>
        <p:grpSpPr>
          <a:xfrm>
            <a:off x="1627632" y="3314700"/>
            <a:ext cx="5197824" cy="2233137"/>
            <a:chOff x="1825656" y="3314700"/>
            <a:chExt cx="4999800" cy="2233137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C132F6D8-FBB7-474A-838B-31BCC335D5B2}"/>
                </a:ext>
              </a:extLst>
            </p:cNvPr>
            <p:cNvGrpSpPr/>
            <p:nvPr/>
          </p:nvGrpSpPr>
          <p:grpSpPr>
            <a:xfrm>
              <a:off x="1825656" y="3328416"/>
              <a:ext cx="4999800" cy="1967484"/>
              <a:chOff x="651192" y="2261616"/>
              <a:chExt cx="4999800" cy="1967484"/>
            </a:xfrm>
          </p:grpSpPr>
          <p:sp>
            <p:nvSpPr>
              <p:cNvPr id="31" name="TextBox 9">
                <a:extLst>
                  <a:ext uri="{FF2B5EF4-FFF2-40B4-BE49-F238E27FC236}">
                    <a16:creationId xmlns:a16="http://schemas.microsoft.com/office/drawing/2014/main" id="{2DD8BC52-7C4D-4C38-A5D3-0ABDFF112A87}"/>
                  </a:ext>
                </a:extLst>
              </p:cNvPr>
              <p:cNvSpPr txBox="1"/>
              <p:nvPr/>
            </p:nvSpPr>
            <p:spPr>
              <a:xfrm>
                <a:off x="651192" y="2261616"/>
                <a:ext cx="4999800" cy="190821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11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12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13           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21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22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23          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31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32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33          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</a:t>
                </a:r>
              </a:p>
            </p:txBody>
          </p:sp>
          <p:cxnSp>
            <p:nvCxnSpPr>
              <p:cNvPr id="30" name="Conector recto 29">
                <a:extLst>
                  <a:ext uri="{FF2B5EF4-FFF2-40B4-BE49-F238E27FC236}">
                    <a16:creationId xmlns:a16="http://schemas.microsoft.com/office/drawing/2014/main" id="{3E575931-834C-4D28-A85A-B34985F48FC6}"/>
                  </a:ext>
                </a:extLst>
              </p:cNvPr>
              <p:cNvCxnSpPr/>
              <p:nvPr/>
            </p:nvCxnSpPr>
            <p:spPr>
              <a:xfrm>
                <a:off x="651192" y="4229100"/>
                <a:ext cx="47264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52AB329-9EF4-48A9-91CE-9996FC50454A}"/>
                </a:ext>
              </a:extLst>
            </p:cNvPr>
            <p:cNvCxnSpPr/>
            <p:nvPr/>
          </p:nvCxnSpPr>
          <p:spPr>
            <a:xfrm>
              <a:off x="5225256" y="3314700"/>
              <a:ext cx="0" cy="2233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FA269563-08F5-4A11-BBB4-347D73A1CE12}"/>
              </a:ext>
            </a:extLst>
          </p:cNvPr>
          <p:cNvSpPr txBox="1"/>
          <p:nvPr/>
        </p:nvSpPr>
        <p:spPr>
          <a:xfrm>
            <a:off x="43656" y="8771572"/>
            <a:ext cx="1229258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s-AR" sz="32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Con las técnicas de Pivoteo, buscamos que el mayor número posible dentro de la matriz de coeficientes A y según ciertas condiciones; se ubique en posición de elemento PIVOT 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6A256094-7BB3-4841-86D7-62B37BB1FA29}"/>
              </a:ext>
            </a:extLst>
          </p:cNvPr>
          <p:cNvSpPr txBox="1"/>
          <p:nvPr/>
        </p:nvSpPr>
        <p:spPr>
          <a:xfrm>
            <a:off x="12820873" y="8695372"/>
            <a:ext cx="695858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ctr"/>
            <a:r>
              <a:rPr lang="es-AR" sz="32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Existen 2 Técnicas de Pivoteo:</a:t>
            </a:r>
          </a:p>
          <a:p>
            <a:pPr lvl="1" algn="ctr"/>
            <a:r>
              <a:rPr lang="es-AR" sz="32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Pivoteo PARCIAL</a:t>
            </a:r>
          </a:p>
          <a:p>
            <a:pPr lvl="1" algn="ctr"/>
            <a:r>
              <a:rPr lang="es-AR" sz="32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Pivoteo TOTAL</a:t>
            </a:r>
          </a:p>
        </p:txBody>
      </p:sp>
    </p:spTree>
    <p:extLst>
      <p:ext uri="{BB962C8B-B14F-4D97-AF65-F5344CB8AC3E}">
        <p14:creationId xmlns:p14="http://schemas.microsoft.com/office/powerpoint/2010/main" val="3934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8" grpId="0"/>
      <p:bldP spid="40" grpId="0"/>
      <p:bldP spid="41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5D169D35-A816-4DF7-BBE2-F2389F808FEC}"/>
              </a:ext>
            </a:extLst>
          </p:cNvPr>
          <p:cNvSpPr/>
          <p:nvPr/>
        </p:nvSpPr>
        <p:spPr>
          <a:xfrm>
            <a:off x="11143637" y="6135715"/>
            <a:ext cx="3682819" cy="3351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C0FA412-682F-4564-99CE-68AC75BCD428}"/>
              </a:ext>
            </a:extLst>
          </p:cNvPr>
          <p:cNvSpPr/>
          <p:nvPr/>
        </p:nvSpPr>
        <p:spPr>
          <a:xfrm>
            <a:off x="11937149" y="6743700"/>
            <a:ext cx="2889307" cy="27667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8953865-8004-471E-8C23-91462E093F27}"/>
              </a:ext>
            </a:extLst>
          </p:cNvPr>
          <p:cNvSpPr/>
          <p:nvPr/>
        </p:nvSpPr>
        <p:spPr>
          <a:xfrm>
            <a:off x="12764992" y="7634522"/>
            <a:ext cx="2061464" cy="18523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666B8C3-F7B8-4455-8475-B80709A567C1}"/>
              </a:ext>
            </a:extLst>
          </p:cNvPr>
          <p:cNvSpPr/>
          <p:nvPr/>
        </p:nvSpPr>
        <p:spPr>
          <a:xfrm>
            <a:off x="12769056" y="7658100"/>
            <a:ext cx="882926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BD3C29A-B6CC-4E65-B147-8707273444FE}"/>
              </a:ext>
            </a:extLst>
          </p:cNvPr>
          <p:cNvSpPr/>
          <p:nvPr/>
        </p:nvSpPr>
        <p:spPr>
          <a:xfrm>
            <a:off x="11930856" y="6743700"/>
            <a:ext cx="882926" cy="8382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EAA78EA-ED74-4FC6-A6CC-AF94720835F6}"/>
              </a:ext>
            </a:extLst>
          </p:cNvPr>
          <p:cNvSpPr/>
          <p:nvPr/>
        </p:nvSpPr>
        <p:spPr>
          <a:xfrm>
            <a:off x="11016456" y="6134100"/>
            <a:ext cx="882926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FF2B86B-21C3-493F-9F22-C2B050179D73}"/>
              </a:ext>
            </a:extLst>
          </p:cNvPr>
          <p:cNvSpPr/>
          <p:nvPr/>
        </p:nvSpPr>
        <p:spPr>
          <a:xfrm>
            <a:off x="4494730" y="8115300"/>
            <a:ext cx="882926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2C39C0C-2603-4084-86D2-E235E8558A23}"/>
              </a:ext>
            </a:extLst>
          </p:cNvPr>
          <p:cNvSpPr/>
          <p:nvPr/>
        </p:nvSpPr>
        <p:spPr>
          <a:xfrm>
            <a:off x="3472656" y="6972300"/>
            <a:ext cx="914400" cy="1843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D9D7C20-F9EE-4EA3-87B0-23F0FD899576}"/>
              </a:ext>
            </a:extLst>
          </p:cNvPr>
          <p:cNvSpPr/>
          <p:nvPr/>
        </p:nvSpPr>
        <p:spPr>
          <a:xfrm>
            <a:off x="3504130" y="6819900"/>
            <a:ext cx="882926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7F00A0-E156-44CC-9261-E29C866A1E1D}"/>
              </a:ext>
            </a:extLst>
          </p:cNvPr>
          <p:cNvSpPr/>
          <p:nvPr/>
        </p:nvSpPr>
        <p:spPr>
          <a:xfrm>
            <a:off x="2482056" y="6286500"/>
            <a:ext cx="914400" cy="2529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EEFC04-278F-4FB2-A2D7-57C5BACD7A94}"/>
              </a:ext>
            </a:extLst>
          </p:cNvPr>
          <p:cNvSpPr/>
          <p:nvPr/>
        </p:nvSpPr>
        <p:spPr>
          <a:xfrm>
            <a:off x="2482056" y="6134100"/>
            <a:ext cx="882926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E8B7527-A01C-490C-817E-AB10243BBBA8}"/>
              </a:ext>
            </a:extLst>
          </p:cNvPr>
          <p:cNvSpPr/>
          <p:nvPr/>
        </p:nvSpPr>
        <p:spPr>
          <a:xfrm>
            <a:off x="1491456" y="5667279"/>
            <a:ext cx="914400" cy="3139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C7F0728-EDDC-41DA-BD4F-AB1798B578ED}"/>
              </a:ext>
            </a:extLst>
          </p:cNvPr>
          <p:cNvSpPr/>
          <p:nvPr/>
        </p:nvSpPr>
        <p:spPr>
          <a:xfrm>
            <a:off x="1522930" y="5524500"/>
            <a:ext cx="882926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8" name="TextBox 9">
            <a:extLst>
              <a:ext uri="{FF2B5EF4-FFF2-40B4-BE49-F238E27FC236}">
                <a16:creationId xmlns:a16="http://schemas.microsoft.com/office/drawing/2014/main" id="{4D89CB49-990B-4236-A1E8-B1345ED980CF}"/>
              </a:ext>
            </a:extLst>
          </p:cNvPr>
          <p:cNvSpPr txBox="1"/>
          <p:nvPr/>
        </p:nvSpPr>
        <p:spPr>
          <a:xfrm>
            <a:off x="457200" y="1866900"/>
            <a:ext cx="8284464" cy="3139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s-AR" sz="44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Pivoteo parcial </a:t>
            </a:r>
            <a:r>
              <a:rPr lang="es-AR" sz="44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</a:p>
          <a:p>
            <a:pPr marL="971550" lvl="1" indent="-514350">
              <a:buAutoNum type="alphaLcParenR"/>
            </a:pP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Buscamos el mayor número en valor absoluto, en la columna o sub columna</a:t>
            </a:r>
          </a:p>
          <a:p>
            <a:pPr marL="971550" lvl="1" indent="-514350">
              <a:buAutoNum type="alphaLcParenR"/>
            </a:pP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Realizamos intercambio de filas para ubicarlo en el lugar del elemento </a:t>
            </a:r>
            <a:r>
              <a:rPr lang="es-AR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Pivot</a:t>
            </a:r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lvl="1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	(no olvidarse el término independiente)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38100"/>
            <a:ext cx="18745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6000" b="1" i="1" spc="-263" dirty="0">
                <a:solidFill>
                  <a:srgbClr val="1D617A"/>
                </a:solidFill>
                <a:latin typeface="Poppins Bold"/>
              </a:rPr>
              <a:t>Sistemas de ecuaciones lineales</a:t>
            </a:r>
          </a:p>
          <a:p>
            <a:endParaRPr lang="es-AR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59E4DEB-5FC8-4ED7-910C-6CB69FBA7DA7}"/>
              </a:ext>
            </a:extLst>
          </p:cNvPr>
          <p:cNvSpPr txBox="1"/>
          <p:nvPr/>
        </p:nvSpPr>
        <p:spPr>
          <a:xfrm>
            <a:off x="196056" y="1257300"/>
            <a:ext cx="1738068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spc="-263" dirty="0">
                <a:solidFill>
                  <a:srgbClr val="1D617A"/>
                </a:solidFill>
                <a:latin typeface="Poppins Bold" panose="020B0604020202020204" charset="0"/>
                <a:cs typeface="Poppins Bold" panose="020B0604020202020204" charset="0"/>
              </a:rPr>
              <a:t>MÉTODO DE ELIMINACIÓN DE GAUSS           </a:t>
            </a:r>
            <a:r>
              <a:rPr lang="es-AR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Técnicas de Pivoteo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F1461C5-52B5-4C95-9C94-048F628038DD}"/>
              </a:ext>
            </a:extLst>
          </p:cNvPr>
          <p:cNvGrpSpPr/>
          <p:nvPr/>
        </p:nvGrpSpPr>
        <p:grpSpPr>
          <a:xfrm>
            <a:off x="1720056" y="5607843"/>
            <a:ext cx="5290344" cy="3764757"/>
            <a:chOff x="1825656" y="3314700"/>
            <a:chExt cx="4999800" cy="3528537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C132F6D8-FBB7-474A-838B-31BCC335D5B2}"/>
                </a:ext>
              </a:extLst>
            </p:cNvPr>
            <p:cNvGrpSpPr/>
            <p:nvPr/>
          </p:nvGrpSpPr>
          <p:grpSpPr>
            <a:xfrm>
              <a:off x="1825656" y="3328416"/>
              <a:ext cx="4999800" cy="3286221"/>
              <a:chOff x="651192" y="2261616"/>
              <a:chExt cx="4999800" cy="3286221"/>
            </a:xfrm>
          </p:grpSpPr>
          <p:sp>
            <p:nvSpPr>
              <p:cNvPr id="31" name="TextBox 9">
                <a:extLst>
                  <a:ext uri="{FF2B5EF4-FFF2-40B4-BE49-F238E27FC236}">
                    <a16:creationId xmlns:a16="http://schemas.microsoft.com/office/drawing/2014/main" id="{2DD8BC52-7C4D-4C38-A5D3-0ABDFF112A87}"/>
                  </a:ext>
                </a:extLst>
              </p:cNvPr>
              <p:cNvSpPr txBox="1"/>
              <p:nvPr/>
            </p:nvSpPr>
            <p:spPr>
              <a:xfrm>
                <a:off x="651192" y="2261616"/>
                <a:ext cx="4999800" cy="294234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11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12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13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…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1n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b 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21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22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23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…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2n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31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32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33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…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3n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 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…….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n1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n2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n3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… </a:t>
                </a:r>
                <a:r>
                  <a:rPr lang="es-AR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a</a:t>
                </a:r>
                <a:r>
                  <a:rPr lang="es-AR" sz="3200" spc="-263" baseline="-25000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nn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 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n</a:t>
                </a:r>
              </a:p>
            </p:txBody>
          </p:sp>
          <p:cxnSp>
            <p:nvCxnSpPr>
              <p:cNvPr id="30" name="Conector recto 29">
                <a:extLst>
                  <a:ext uri="{FF2B5EF4-FFF2-40B4-BE49-F238E27FC236}">
                    <a16:creationId xmlns:a16="http://schemas.microsoft.com/office/drawing/2014/main" id="{3E575931-834C-4D28-A85A-B34985F48FC6}"/>
                  </a:ext>
                </a:extLst>
              </p:cNvPr>
              <p:cNvCxnSpPr/>
              <p:nvPr/>
            </p:nvCxnSpPr>
            <p:spPr>
              <a:xfrm>
                <a:off x="651192" y="5547837"/>
                <a:ext cx="47264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52AB329-9EF4-48A9-91CE-9996FC50454A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56" y="3314700"/>
              <a:ext cx="0" cy="3528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A73E1988-E1D3-45E5-9A85-E3EA1D4F0D5D}"/>
              </a:ext>
            </a:extLst>
          </p:cNvPr>
          <p:cNvSpPr txBox="1"/>
          <p:nvPr/>
        </p:nvSpPr>
        <p:spPr>
          <a:xfrm>
            <a:off x="8403771" y="1851779"/>
            <a:ext cx="9995446" cy="3631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s-AR" sz="44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Pivoteo total </a:t>
            </a:r>
            <a:r>
              <a:rPr lang="es-AR" sz="44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</a:p>
          <a:p>
            <a:pPr marL="971550" lvl="1" indent="-514350">
              <a:buAutoNum type="alphaLcParenR"/>
            </a:pP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Buscamos el mayor número en valor absoluto, en la matriz o sub matriz</a:t>
            </a:r>
          </a:p>
          <a:p>
            <a:pPr marL="971550" lvl="1" indent="-514350">
              <a:buAutoNum type="alphaLcParenR"/>
            </a:pP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Realizamos intercambio de filas o columnas para ubicarlo en el lugar del elemento </a:t>
            </a:r>
            <a:r>
              <a:rPr lang="es-AR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Pivot</a:t>
            </a:r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971550" lvl="1" indent="-514350">
              <a:buAutoNum type="alphaLcParenR"/>
            </a:pP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Especial cuidado en el intercambio de columnas que cambia el orden de las incógnitas.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9E24930-CEA7-48EB-ACD0-4517143E0169}"/>
              </a:ext>
            </a:extLst>
          </p:cNvPr>
          <p:cNvGrpSpPr/>
          <p:nvPr/>
        </p:nvGrpSpPr>
        <p:grpSpPr>
          <a:xfrm>
            <a:off x="11245056" y="5753100"/>
            <a:ext cx="5351304" cy="4030978"/>
            <a:chOff x="1825656" y="3314700"/>
            <a:chExt cx="4999800" cy="3528537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007C6B58-39F4-46B0-8D25-75056A5422D3}"/>
                </a:ext>
              </a:extLst>
            </p:cNvPr>
            <p:cNvGrpSpPr/>
            <p:nvPr/>
          </p:nvGrpSpPr>
          <p:grpSpPr>
            <a:xfrm>
              <a:off x="1825656" y="3804223"/>
              <a:ext cx="4999800" cy="2819864"/>
              <a:chOff x="651192" y="2737423"/>
              <a:chExt cx="4999800" cy="2819864"/>
            </a:xfrm>
          </p:grpSpPr>
          <p:sp>
            <p:nvSpPr>
              <p:cNvPr id="24" name="TextBox 9">
                <a:extLst>
                  <a:ext uri="{FF2B5EF4-FFF2-40B4-BE49-F238E27FC236}">
                    <a16:creationId xmlns:a16="http://schemas.microsoft.com/office/drawing/2014/main" id="{57226CC7-39AC-44E9-B91B-4046CCA8E2B8}"/>
                  </a:ext>
                </a:extLst>
              </p:cNvPr>
              <p:cNvSpPr txBox="1"/>
              <p:nvPr/>
            </p:nvSpPr>
            <p:spPr>
              <a:xfrm>
                <a:off x="651192" y="2737423"/>
                <a:ext cx="4999800" cy="281986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11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12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13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…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1n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b 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21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22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23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…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2n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</a:t>
                </a:r>
              </a:p>
              <a:p>
                <a:pPr>
                  <a:lnSpc>
                    <a:spcPct val="200000"/>
                  </a:lnSpc>
                </a:pP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31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32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33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…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3n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 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</a:t>
                </a:r>
              </a:p>
              <a:p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…….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n1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n2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a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n3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… </a:t>
                </a:r>
                <a:r>
                  <a:rPr lang="es-AR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a</a:t>
                </a:r>
                <a:r>
                  <a:rPr lang="es-AR" sz="3200" spc="-263" baseline="-25000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nn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 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n</a:t>
                </a:r>
              </a:p>
            </p:txBody>
          </p: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06B3B13F-EA23-4B14-9994-B35CA23AAF00}"/>
                  </a:ext>
                </a:extLst>
              </p:cNvPr>
              <p:cNvCxnSpPr/>
              <p:nvPr/>
            </p:nvCxnSpPr>
            <p:spPr>
              <a:xfrm>
                <a:off x="651192" y="5547837"/>
                <a:ext cx="47264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C45C761D-ECB5-4EC1-91FD-88BA3EB997B4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56" y="3314700"/>
              <a:ext cx="0" cy="3528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5928024F-F869-4C46-923E-4DC1DA199979}"/>
              </a:ext>
            </a:extLst>
          </p:cNvPr>
          <p:cNvGrpSpPr/>
          <p:nvPr/>
        </p:nvGrpSpPr>
        <p:grpSpPr>
          <a:xfrm>
            <a:off x="10940256" y="5440680"/>
            <a:ext cx="5210016" cy="693420"/>
            <a:chOff x="7178856" y="6743700"/>
            <a:chExt cx="5056800" cy="609600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11A8A0C1-8858-4103-828D-B98C53BB7AB7}"/>
                </a:ext>
              </a:extLst>
            </p:cNvPr>
            <p:cNvSpPr/>
            <p:nvPr/>
          </p:nvSpPr>
          <p:spPr>
            <a:xfrm>
              <a:off x="7450296" y="6743700"/>
              <a:ext cx="448056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 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 x 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x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3   ….    </a:t>
              </a:r>
              <a:r>
                <a:rPr lang="es-AR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</a:t>
              </a:r>
              <a:r>
                <a:rPr lang="es-AR" sz="3200" spc="-263" baseline="-25000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n</a:t>
              </a:r>
              <a:endParaRPr lang="es-AR" sz="3200" dirty="0"/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02A3FE87-09B7-471F-BBB5-3004B33ACC8D}"/>
                </a:ext>
              </a:extLst>
            </p:cNvPr>
            <p:cNvCxnSpPr/>
            <p:nvPr/>
          </p:nvCxnSpPr>
          <p:spPr>
            <a:xfrm>
              <a:off x="7178856" y="7353300"/>
              <a:ext cx="505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5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" grpId="0" animBg="1"/>
      <p:bldP spid="35" grpId="0" animBg="1"/>
      <p:bldP spid="36" grpId="0" animBg="1"/>
      <p:bldP spid="34" grpId="0" animBg="1"/>
      <p:bldP spid="32" grpId="0" animBg="1"/>
      <p:bldP spid="19" grpId="0" animBg="1"/>
      <p:bldP spid="14" grpId="0" animBg="1"/>
      <p:bldP spid="18" grpId="0" animBg="1"/>
      <p:bldP spid="13" grpId="0" animBg="1"/>
      <p:bldP spid="17" grpId="0" animBg="1"/>
      <p:bldP spid="5" grpId="0" animBg="1"/>
      <p:bldP spid="16" grpId="0" animBg="1"/>
      <p:bldP spid="8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025857" y="6910381"/>
            <a:ext cx="4211965" cy="4988218"/>
            <a:chOff x="0" y="0"/>
            <a:chExt cx="5121985" cy="6065950"/>
          </a:xfrm>
        </p:grpSpPr>
        <p:grpSp>
          <p:nvGrpSpPr>
            <p:cNvPr id="4" name="Group 4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17667329" y="-970194"/>
            <a:ext cx="3421544" cy="4258923"/>
            <a:chOff x="0" y="0"/>
            <a:chExt cx="4160788" cy="5179088"/>
          </a:xfrm>
        </p:grpSpPr>
        <p:grpSp>
          <p:nvGrpSpPr>
            <p:cNvPr id="9" name="Group 9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-3874342" y="-3381914"/>
            <a:ext cx="11960649" cy="14164959"/>
            <a:chOff x="0" y="0"/>
            <a:chExt cx="14544816" cy="17225380"/>
          </a:xfrm>
        </p:grpSpPr>
        <p:grpSp>
          <p:nvGrpSpPr>
            <p:cNvPr id="14" name="Group 14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id="20" name="TextBox 20"/>
          <p:cNvSpPr txBox="1"/>
          <p:nvPr/>
        </p:nvSpPr>
        <p:spPr>
          <a:xfrm>
            <a:off x="6099063" y="3190197"/>
            <a:ext cx="11188524" cy="774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934"/>
              </a:lnSpc>
            </a:pPr>
            <a:r>
              <a:rPr lang="en-US" sz="7894" b="1" dirty="0">
                <a:solidFill>
                  <a:srgbClr val="1D617A"/>
                </a:solidFill>
                <a:latin typeface="Poppins Light"/>
              </a:rPr>
              <a:t>  </a:t>
            </a:r>
            <a:r>
              <a:rPr lang="en-US" sz="7894" b="1" dirty="0" err="1">
                <a:solidFill>
                  <a:srgbClr val="1D617A"/>
                </a:solidFill>
                <a:latin typeface="Poppins Light"/>
              </a:rPr>
              <a:t>Preguntas</a:t>
            </a:r>
            <a:endParaRPr lang="en-US" sz="7894" b="1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558A13-3271-4D67-8405-1E4548E155CC}"/>
              </a:ext>
            </a:extLst>
          </p:cNvPr>
          <p:cNvSpPr txBox="1"/>
          <p:nvPr/>
        </p:nvSpPr>
        <p:spPr>
          <a:xfrm>
            <a:off x="7686490" y="4224464"/>
            <a:ext cx="11011732" cy="312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3947" b="1" dirty="0">
              <a:solidFill>
                <a:srgbClr val="1D617A"/>
              </a:solidFill>
              <a:latin typeface="Poppins Light"/>
            </a:endParaRPr>
          </a:p>
          <a:p>
            <a:endParaRPr lang="es-AR" sz="3947" b="1" dirty="0">
              <a:solidFill>
                <a:srgbClr val="1D617A"/>
              </a:solidFill>
              <a:latin typeface="Poppins Light"/>
            </a:endParaRPr>
          </a:p>
          <a:p>
            <a:r>
              <a:rPr lang="es-AR" sz="3947" b="1" dirty="0" err="1">
                <a:solidFill>
                  <a:srgbClr val="1D617A"/>
                </a:solidFill>
                <a:latin typeface="Poppins Light"/>
              </a:rPr>
              <a:t>Ingresá</a:t>
            </a:r>
            <a:r>
              <a:rPr lang="es-AR" sz="3947" b="1" dirty="0">
                <a:solidFill>
                  <a:srgbClr val="1D617A"/>
                </a:solidFill>
                <a:latin typeface="Poppins Light"/>
              </a:rPr>
              <a:t> al foro, </a:t>
            </a:r>
            <a:r>
              <a:rPr lang="es-AR" sz="3947" b="1" dirty="0" err="1">
                <a:solidFill>
                  <a:srgbClr val="1D617A"/>
                </a:solidFill>
                <a:latin typeface="Poppins Light"/>
              </a:rPr>
              <a:t>realizá</a:t>
            </a:r>
            <a:r>
              <a:rPr lang="es-AR" sz="3947" b="1">
                <a:solidFill>
                  <a:srgbClr val="1D617A"/>
                </a:solidFill>
                <a:latin typeface="Poppins Light"/>
              </a:rPr>
              <a:t> tus </a:t>
            </a:r>
            <a:r>
              <a:rPr lang="es-AR" sz="3947" b="1" dirty="0">
                <a:solidFill>
                  <a:srgbClr val="1D617A"/>
                </a:solidFill>
                <a:latin typeface="Poppins Light"/>
              </a:rPr>
              <a:t>preguntas, estaremos respondiendo todos los profesores.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9D9D656-87FA-4C12-9F88-DDCB559B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9228" y1="16517" x2="49228" y2="16517"/>
                        <a14:foregroundMark x1="61235" y1="5925" x2="61235" y2="5925"/>
                        <a14:foregroundMark x1="64494" y1="87253" x2="64494" y2="87253"/>
                        <a14:foregroundMark x1="30189" y1="68761" x2="30189" y2="68761"/>
                        <a14:foregroundMark x1="28302" y1="68223" x2="28302" y2="68223"/>
                        <a14:foregroundMark x1="26415" y1="67325" x2="26415" y2="67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5147" y="4224463"/>
            <a:ext cx="5400050" cy="51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03632" y="190500"/>
            <a:ext cx="1693262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800" b="1" i="1" spc="-263" dirty="0">
                <a:solidFill>
                  <a:srgbClr val="1D617A"/>
                </a:solidFill>
                <a:latin typeface="Poppins Bold"/>
              </a:rPr>
              <a:t>5.2 Aproximación o ajuste a una curva por el Método de Mínimos cuadrados</a:t>
            </a:r>
          </a:p>
          <a:p>
            <a:endParaRPr lang="es-AR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59E4DEB-5FC8-4ED7-910C-6CB69FBA7DA7}"/>
              </a:ext>
            </a:extLst>
          </p:cNvPr>
          <p:cNvSpPr txBox="1"/>
          <p:nvPr/>
        </p:nvSpPr>
        <p:spPr>
          <a:xfrm>
            <a:off x="1034256" y="2293620"/>
            <a:ext cx="179832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Sugerimos ver el material de estudio subido al Aula Virtual.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En este caso desarrollaremos los puntos conceptuales más importantes para que puedan comprender el método</a:t>
            </a:r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89CF09D1-3468-4E6B-87CE-5C1383916D88}"/>
              </a:ext>
            </a:extLst>
          </p:cNvPr>
          <p:cNvGrpSpPr/>
          <p:nvPr/>
        </p:nvGrpSpPr>
        <p:grpSpPr>
          <a:xfrm>
            <a:off x="5072856" y="6556057"/>
            <a:ext cx="6248400" cy="3181820"/>
            <a:chOff x="5072856" y="6556057"/>
            <a:chExt cx="6248400" cy="3181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9">
                  <a:extLst>
                    <a:ext uri="{FF2B5EF4-FFF2-40B4-BE49-F238E27FC236}">
                      <a16:creationId xmlns:a16="http://schemas.microsoft.com/office/drawing/2014/main" id="{7B70FB63-DF4C-46D5-AA6B-30D66D1DBAD8}"/>
                    </a:ext>
                  </a:extLst>
                </p:cNvPr>
                <p:cNvSpPr txBox="1"/>
                <p:nvPr/>
              </p:nvSpPr>
              <p:spPr>
                <a:xfrm>
                  <a:off x="5072856" y="7200900"/>
                  <a:ext cx="6248400" cy="25369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s-ES" sz="4000" i="1" spc="-263" dirty="0">
                      <a:solidFill>
                        <a:srgbClr val="1D617A"/>
                      </a:solidFill>
                      <a:latin typeface="Cambria Math" panose="02040503050406030204" pitchFamily="18" charset="0"/>
                    </a:rPr>
                    <a:t>		    </a:t>
                  </a:r>
                  <a:r>
                    <a:rPr lang="es-ES" sz="2800" spc="-263" dirty="0">
                      <a:solidFill>
                        <a:srgbClr val="1D617A"/>
                      </a:solidFill>
                      <a:latin typeface="Cambria Math" panose="02040503050406030204" pitchFamily="18" charset="0"/>
                    </a:rPr>
                    <a:t>m 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40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 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𝑐𝑗</m:t>
                                </m:r>
                                <m:r>
                                  <a:rPr lang="es-AR" sz="4000" b="0" i="1" spc="-263" baseline="-25000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      .   </m:t>
                                </m:r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Ꝋ</m:t>
                                </m:r>
                              </m:e>
                            </m:nary>
                            <m:r>
                              <a:rPr lang="es-AR" sz="4000" b="0" i="1" spc="-263" baseline="-25000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sub/>
                          <m:sup/>
                        </m:sSubSup>
                      </m:oMath>
                    </m:oMathPara>
                  </a14:m>
                  <a:endParaRPr lang="es-ES" sz="44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  <a:p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		  j = 1</a:t>
                  </a:r>
                </a:p>
              </p:txBody>
            </p:sp>
          </mc:Choice>
          <mc:Fallback xmlns="">
            <p:sp>
              <p:nvSpPr>
                <p:cNvPr id="14" name="TextBox 9">
                  <a:extLst>
                    <a:ext uri="{FF2B5EF4-FFF2-40B4-BE49-F238E27FC236}">
                      <a16:creationId xmlns:a16="http://schemas.microsoft.com/office/drawing/2014/main" id="{7B70FB63-DF4C-46D5-AA6B-30D66D1DB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856" y="7200900"/>
                  <a:ext cx="6248400" cy="2536977"/>
                </a:xfrm>
                <a:prstGeom prst="rect">
                  <a:avLst/>
                </a:prstGeom>
                <a:blipFill>
                  <a:blip r:embed="rId2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A720ED26-8026-44AF-A9C1-5640248046AB}"/>
                </a:ext>
              </a:extLst>
            </p:cNvPr>
            <p:cNvSpPr txBox="1"/>
            <p:nvPr/>
          </p:nvSpPr>
          <p:spPr>
            <a:xfrm>
              <a:off x="5911056" y="6556057"/>
              <a:ext cx="4874736" cy="4924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2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Función de Aproximación:</a:t>
              </a:r>
              <a:endParaRPr lang="en-US" sz="4800" baseline="30000" dirty="0">
                <a:solidFill>
                  <a:srgbClr val="1D617A"/>
                </a:solidFill>
                <a:latin typeface="Poppins Light"/>
              </a:endParaRPr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7C28004E-2DF4-489B-A359-C06DE5E6C0E6}"/>
              </a:ext>
            </a:extLst>
          </p:cNvPr>
          <p:cNvSpPr txBox="1"/>
          <p:nvPr/>
        </p:nvSpPr>
        <p:spPr>
          <a:xfrm>
            <a:off x="1034256" y="4123372"/>
            <a:ext cx="1798320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Mínimos cuadrados es una técnica de cálculo numérico en la que, dados un conjunto de pares ordenados (x , y)  y una familia de funciones, se intenta encontrar la 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  <a:hlinkClick r:id="rId3" tooltip="Función continu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función continua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, dentro de dicha familia, que mejor se aproxime a los puntos datos (un "mejor ajuste"), de acuerdo con el criterio de mínimo error cuadrático. </a:t>
            </a:r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A24E27E-DD36-4CEB-B331-7B2C985088F6}"/>
              </a:ext>
            </a:extLst>
          </p:cNvPr>
          <p:cNvGrpSpPr/>
          <p:nvPr/>
        </p:nvGrpSpPr>
        <p:grpSpPr>
          <a:xfrm>
            <a:off x="119857" y="6057900"/>
            <a:ext cx="5486399" cy="3775393"/>
            <a:chOff x="-870744" y="6178828"/>
            <a:chExt cx="5486399" cy="3775393"/>
          </a:xfrm>
        </p:grpSpPr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4F5A3AC6-6751-444D-8B6D-A07E4B238FE0}"/>
                </a:ext>
              </a:extLst>
            </p:cNvPr>
            <p:cNvSpPr txBox="1"/>
            <p:nvPr/>
          </p:nvSpPr>
          <p:spPr>
            <a:xfrm>
              <a:off x="-870744" y="6178828"/>
              <a:ext cx="5486399" cy="37753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Datos:    </a:t>
              </a:r>
              <a:r>
                <a:rPr lang="es-ES" sz="28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</a:p>
            <a:p>
              <a:r>
                <a:rPr lang="es-ES" sz="32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Conjunto de pares ordenados</a:t>
              </a:r>
            </a:p>
            <a:p>
              <a:pPr algn="ctr"/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k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y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k</a:t>
              </a:r>
              <a:endPara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pPr algn="ctr"/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 y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</a:t>
              </a:r>
            </a:p>
            <a:p>
              <a:pPr algn="ctr"/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y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</a:t>
              </a:r>
            </a:p>
            <a:p>
              <a:pPr algn="ctr"/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3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y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3</a:t>
              </a:r>
            </a:p>
            <a:p>
              <a:pPr algn="ctr"/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……</a:t>
              </a:r>
            </a:p>
            <a:p>
              <a:pPr algn="ctr"/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n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y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n</a:t>
              </a:r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86766E88-7F6A-486B-BA42-FF1779BFEB83}"/>
                </a:ext>
              </a:extLst>
            </p:cNvPr>
            <p:cNvCxnSpPr/>
            <p:nvPr/>
          </p:nvCxnSpPr>
          <p:spPr>
            <a:xfrm>
              <a:off x="1872456" y="7200900"/>
              <a:ext cx="0" cy="274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C118F9D-4C24-412E-8FFC-304860516E13}"/>
                </a:ext>
              </a:extLst>
            </p:cNvPr>
            <p:cNvCxnSpPr/>
            <p:nvPr/>
          </p:nvCxnSpPr>
          <p:spPr>
            <a:xfrm>
              <a:off x="1186656" y="7658100"/>
              <a:ext cx="137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1EE7E78-4921-412F-8B80-73C30946461F}"/>
              </a:ext>
            </a:extLst>
          </p:cNvPr>
          <p:cNvSpPr txBox="1"/>
          <p:nvPr/>
        </p:nvSpPr>
        <p:spPr>
          <a:xfrm>
            <a:off x="9035256" y="8868370"/>
            <a:ext cx="2455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FUNCIONES </a:t>
            </a:r>
            <a:r>
              <a:rPr lang="es-AR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Ꝋ </a:t>
            </a:r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 QUE DEPENDEN DE LA VARIABLE X</a:t>
            </a:r>
            <a:endParaRPr lang="es-A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08C6C92-6688-471D-9B82-090702570CF5}"/>
              </a:ext>
            </a:extLst>
          </p:cNvPr>
          <p:cNvSpPr txBox="1"/>
          <p:nvPr/>
        </p:nvSpPr>
        <p:spPr>
          <a:xfrm>
            <a:off x="7587456" y="885444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COEFICIENTES</a:t>
            </a:r>
            <a:endParaRPr lang="es-A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A6752A0-A18A-4FA8-ACB0-4468878F6A5B}"/>
              </a:ext>
            </a:extLst>
          </p:cNvPr>
          <p:cNvSpPr txBox="1"/>
          <p:nvPr/>
        </p:nvSpPr>
        <p:spPr>
          <a:xfrm>
            <a:off x="7587456" y="7429500"/>
            <a:ext cx="32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 Cantidad de términos</a:t>
            </a:r>
            <a:endParaRPr lang="es-AR" dirty="0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0E89594A-0FC2-4DD5-8E17-BF3227219DA3}"/>
              </a:ext>
            </a:extLst>
          </p:cNvPr>
          <p:cNvSpPr txBox="1"/>
          <p:nvPr/>
        </p:nvSpPr>
        <p:spPr>
          <a:xfrm>
            <a:off x="11473656" y="7704772"/>
            <a:ext cx="518160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Ej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: Función de aproximación una parábola</a:t>
            </a:r>
          </a:p>
          <a:p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f(x) = c</a:t>
            </a:r>
            <a:r>
              <a:rPr lang="es-ES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.  x</a:t>
            </a:r>
            <a:r>
              <a:rPr lang="es-ES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+ c</a:t>
            </a:r>
            <a:r>
              <a:rPr lang="es-ES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. x + c</a:t>
            </a:r>
            <a:r>
              <a:rPr lang="es-ES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3</a:t>
            </a:r>
          </a:p>
          <a:p>
            <a:endParaRPr lang="en-US" sz="4800" baseline="300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DDB3377-BCF8-4F87-90AD-C14CFE9FD8C8}"/>
              </a:ext>
            </a:extLst>
          </p:cNvPr>
          <p:cNvSpPr txBox="1"/>
          <p:nvPr/>
        </p:nvSpPr>
        <p:spPr>
          <a:xfrm>
            <a:off x="12464256" y="9105900"/>
            <a:ext cx="344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COEF                  </a:t>
            </a:r>
            <a:r>
              <a:rPr lang="es-AR" dirty="0" err="1">
                <a:solidFill>
                  <a:schemeClr val="accent6">
                    <a:lumMod val="75000"/>
                  </a:schemeClr>
                </a:solidFill>
              </a:rPr>
              <a:t>COEF</a:t>
            </a:r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             </a:t>
            </a:r>
            <a:r>
              <a:rPr lang="es-AR" dirty="0" err="1">
                <a:solidFill>
                  <a:schemeClr val="accent6">
                    <a:lumMod val="75000"/>
                  </a:schemeClr>
                </a:solidFill>
              </a:rPr>
              <a:t>COEF</a:t>
            </a:r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          </a:t>
            </a:r>
            <a:endParaRPr lang="es-AR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8279F8D-021D-477E-A35D-5105AA7FE881}"/>
              </a:ext>
            </a:extLst>
          </p:cNvPr>
          <p:cNvSpPr txBox="1"/>
          <p:nvPr/>
        </p:nvSpPr>
        <p:spPr>
          <a:xfrm>
            <a:off x="16731456" y="7962900"/>
            <a:ext cx="31719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Ꝋ</a:t>
            </a:r>
            <a:r>
              <a:rPr lang="es-AR" sz="2800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AR" sz="28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(X) = X</a:t>
            </a:r>
            <a:r>
              <a:rPr lang="es-AR" sz="2800" baseline="30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AR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s-AR" sz="28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Ꝋ</a:t>
            </a:r>
            <a:r>
              <a:rPr lang="es-AR" sz="2800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AR" sz="28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(X) = X</a:t>
            </a:r>
            <a:r>
              <a:rPr lang="es-AR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s-AR" sz="28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Ꝋ</a:t>
            </a:r>
            <a:r>
              <a:rPr lang="es-AR" sz="2800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3</a:t>
            </a:r>
            <a:r>
              <a:rPr lang="es-AR" sz="28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(X) = X</a:t>
            </a:r>
            <a:r>
              <a:rPr lang="es-AR" sz="2800" baseline="30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0 </a:t>
            </a:r>
            <a:r>
              <a:rPr lang="es-AR" sz="3200" baseline="30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 </a:t>
            </a:r>
            <a:r>
              <a:rPr lang="es-AR" sz="32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-&gt; 1</a:t>
            </a:r>
            <a:endParaRPr lang="es-AR" sz="3200" baseline="30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867D905-846C-4166-A89B-9BE0EB930E7E}"/>
              </a:ext>
            </a:extLst>
          </p:cNvPr>
          <p:cNvSpPr txBox="1"/>
          <p:nvPr/>
        </p:nvSpPr>
        <p:spPr>
          <a:xfrm>
            <a:off x="16759870" y="9511964"/>
            <a:ext cx="3171986" cy="58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m=3 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3 términos</a:t>
            </a:r>
            <a:endParaRPr lang="es-AR" sz="3200" baseline="3000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4D155F9-CEF3-42B6-9B38-DD9D664AAA22}"/>
              </a:ext>
            </a:extLst>
          </p:cNvPr>
          <p:cNvGrpSpPr/>
          <p:nvPr/>
        </p:nvGrpSpPr>
        <p:grpSpPr>
          <a:xfrm>
            <a:off x="10559256" y="5981700"/>
            <a:ext cx="8323104" cy="1531620"/>
            <a:chOff x="10559256" y="5981700"/>
            <a:chExt cx="8305800" cy="1477328"/>
          </a:xfrm>
        </p:grpSpPr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3B63FFD1-A3EF-46A5-A3F0-83C095CD0C13}"/>
                </a:ext>
              </a:extLst>
            </p:cNvPr>
            <p:cNvSpPr txBox="1"/>
            <p:nvPr/>
          </p:nvSpPr>
          <p:spPr>
            <a:xfrm>
              <a:off x="11473656" y="5981700"/>
              <a:ext cx="7391400" cy="14773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Combinación lineal de funciones </a:t>
              </a:r>
              <a:r>
                <a:rPr lang="es-ES" sz="3200" spc="-263" dirty="0">
                  <a:solidFill>
                    <a:schemeClr val="accent6"/>
                  </a:solidFill>
                  <a:latin typeface="Poppins Light" panose="020B0604020202020204" charset="0"/>
                  <a:cs typeface="Poppins Light" panose="020B0604020202020204" charset="0"/>
                </a:rPr>
                <a:t>Ꝋ(x)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(polinómicas, trascendentales, </a:t>
              </a:r>
              <a:r>
                <a:rPr lang="es-ES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etc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) y coeficientes </a:t>
              </a:r>
              <a:r>
                <a:rPr lang="es-ES" sz="3200" spc="-263" dirty="0">
                  <a:solidFill>
                    <a:schemeClr val="accent6"/>
                  </a:solidFill>
                  <a:latin typeface="Poppins Light" panose="020B0604020202020204" charset="0"/>
                  <a:cs typeface="Poppins Light" panose="020B0604020202020204" charset="0"/>
                </a:rPr>
                <a:t>c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, con </a:t>
              </a:r>
              <a:r>
                <a:rPr lang="es-ES" sz="3200" spc="-263" dirty="0">
                  <a:solidFill>
                    <a:schemeClr val="accent6"/>
                  </a:solidFill>
                  <a:latin typeface="Poppins Light" panose="020B0604020202020204" charset="0"/>
                  <a:cs typeface="Poppins Light" panose="020B0604020202020204" charset="0"/>
                </a:rPr>
                <a:t>m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términos</a:t>
              </a:r>
              <a:endParaRPr lang="en-US" sz="4800" baseline="30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9" name="Flecha: a la derecha 8">
              <a:extLst>
                <a:ext uri="{FF2B5EF4-FFF2-40B4-BE49-F238E27FC236}">
                  <a16:creationId xmlns:a16="http://schemas.microsoft.com/office/drawing/2014/main" id="{4D54B614-9E52-457D-B8F1-77C922898DEE}"/>
                </a:ext>
              </a:extLst>
            </p:cNvPr>
            <p:cNvSpPr/>
            <p:nvPr/>
          </p:nvSpPr>
          <p:spPr>
            <a:xfrm>
              <a:off x="10559256" y="6577370"/>
              <a:ext cx="855504" cy="31873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95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20" grpId="0"/>
      <p:bldP spid="21" grpId="0"/>
      <p:bldP spid="22" grpId="0"/>
      <p:bldP spid="23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19857" y="190500"/>
            <a:ext cx="1737359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800" b="1" i="1" spc="-263" dirty="0">
                <a:solidFill>
                  <a:srgbClr val="1D617A"/>
                </a:solidFill>
                <a:latin typeface="Poppins Bold"/>
              </a:rPr>
              <a:t>Aproximación o ajuste a una curva por el Método de Mínimos cuadrados</a:t>
            </a:r>
          </a:p>
          <a:p>
            <a:endParaRPr lang="es-AR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577D81B-7958-4EF9-90FD-61AA10B5E36A}"/>
              </a:ext>
            </a:extLst>
          </p:cNvPr>
          <p:cNvGrpSpPr/>
          <p:nvPr/>
        </p:nvGrpSpPr>
        <p:grpSpPr>
          <a:xfrm>
            <a:off x="11702257" y="1485900"/>
            <a:ext cx="8153399" cy="3313556"/>
            <a:chOff x="272257" y="1790700"/>
            <a:chExt cx="8153399" cy="3313556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89CF09D1-3468-4E6B-87CE-5C1383916D88}"/>
                </a:ext>
              </a:extLst>
            </p:cNvPr>
            <p:cNvGrpSpPr/>
            <p:nvPr/>
          </p:nvGrpSpPr>
          <p:grpSpPr>
            <a:xfrm>
              <a:off x="2177256" y="1809280"/>
              <a:ext cx="6248400" cy="3181820"/>
              <a:chOff x="5072856" y="6556057"/>
              <a:chExt cx="6248400" cy="31818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9">
                    <a:extLst>
                      <a:ext uri="{FF2B5EF4-FFF2-40B4-BE49-F238E27FC236}">
                        <a16:creationId xmlns:a16="http://schemas.microsoft.com/office/drawing/2014/main" id="{7B70FB63-DF4C-46D5-AA6B-30D66D1DBAD8}"/>
                      </a:ext>
                    </a:extLst>
                  </p:cNvPr>
                  <p:cNvSpPr txBox="1"/>
                  <p:nvPr/>
                </p:nvSpPr>
                <p:spPr>
                  <a:xfrm>
                    <a:off x="5072856" y="7200900"/>
                    <a:ext cx="6248400" cy="25369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/>
                  <a:p>
                    <a:r>
                      <a:rPr lang="es-ES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a:t>		    </a:t>
                    </a:r>
                    <a:r>
                      <a:rPr lang="es-ES" sz="2800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a:t>m  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400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40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AR" sz="4000" b="0" i="1" spc="-263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4000" b="0" i="1" spc="-263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AR" sz="40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AR" sz="4000" b="0" i="1" spc="-263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s-AR" sz="4000" b="0" i="1" spc="-263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AR" sz="4000" b="0" i="1" spc="-263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𝑐𝑗</m:t>
                                  </m:r>
                                  <m:r>
                                    <a:rPr lang="es-AR" sz="4000" b="0" i="1" spc="-263" baseline="-25000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.    </m:t>
                                  </m:r>
                                  <m:r>
                                    <a:rPr lang="es-AR" sz="4000" b="0" i="1" spc="-263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  <m:t>Ꝋ</m:t>
                                  </m:r>
                                </m:e>
                              </m:nary>
                              <m:r>
                                <a:rPr lang="es-AR" sz="4000" b="0" i="1" spc="-263" baseline="-25000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40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4000" b="0" i="1" spc="-263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4000" b="0" i="1" spc="-263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AR" sz="40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sub/>
                            <m:sup/>
                          </m:sSubSup>
                        </m:oMath>
                      </m:oMathPara>
                    </a14:m>
                    <a:endParaRPr lang="es-ES" sz="44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endParaRPr>
                  </a:p>
                  <a:p>
                    <a:r>
                      <a:rPr lang="es-ES" sz="2800" spc="-263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a:t>		  j = 1</a:t>
                    </a:r>
                  </a:p>
                </p:txBody>
              </p:sp>
            </mc:Choice>
            <mc:Fallback xmlns="">
              <p:sp>
                <p:nvSpPr>
                  <p:cNvPr id="14" name="TextBox 9">
                    <a:extLst>
                      <a:ext uri="{FF2B5EF4-FFF2-40B4-BE49-F238E27FC236}">
                        <a16:creationId xmlns:a16="http://schemas.microsoft.com/office/drawing/2014/main" id="{7B70FB63-DF4C-46D5-AA6B-30D66D1DB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2856" y="7200900"/>
                    <a:ext cx="6248400" cy="25369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905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extBox 9">
                <a:extLst>
                  <a:ext uri="{FF2B5EF4-FFF2-40B4-BE49-F238E27FC236}">
                    <a16:creationId xmlns:a16="http://schemas.microsoft.com/office/drawing/2014/main" id="{A720ED26-8026-44AF-A9C1-5640248046AB}"/>
                  </a:ext>
                </a:extLst>
              </p:cNvPr>
              <p:cNvSpPr txBox="1"/>
              <p:nvPr/>
            </p:nvSpPr>
            <p:spPr>
              <a:xfrm>
                <a:off x="5911056" y="6556057"/>
                <a:ext cx="4874736" cy="49244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32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Función de Aproximación:</a:t>
                </a:r>
                <a:endParaRPr lang="en-US" sz="4800" baseline="30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</p:grpSp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4F5A3AC6-6751-444D-8B6D-A07E4B238FE0}"/>
                </a:ext>
              </a:extLst>
            </p:cNvPr>
            <p:cNvSpPr txBox="1"/>
            <p:nvPr/>
          </p:nvSpPr>
          <p:spPr>
            <a:xfrm>
              <a:off x="272257" y="1790700"/>
              <a:ext cx="1904999" cy="32829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Datos:    </a:t>
              </a:r>
              <a:r>
                <a:rPr lang="es-ES" sz="28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endPara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k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y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k</a:t>
              </a:r>
              <a:endPara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 y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</a:t>
              </a:r>
            </a:p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y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</a:t>
              </a:r>
            </a:p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3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y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3</a:t>
              </a:r>
            </a:p>
            <a:p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……</a:t>
              </a:r>
            </a:p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n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y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n</a:t>
              </a:r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86766E88-7F6A-486B-BA42-FF1779BFEB83}"/>
                </a:ext>
              </a:extLst>
            </p:cNvPr>
            <p:cNvCxnSpPr>
              <a:cxnSpLocks/>
            </p:cNvCxnSpPr>
            <p:nvPr/>
          </p:nvCxnSpPr>
          <p:spPr>
            <a:xfrm>
              <a:off x="869034" y="2171700"/>
              <a:ext cx="0" cy="2932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C118F9D-4C24-412E-8FFC-304860516E13}"/>
                </a:ext>
              </a:extLst>
            </p:cNvPr>
            <p:cNvCxnSpPr>
              <a:cxnSpLocks/>
            </p:cNvCxnSpPr>
            <p:nvPr/>
          </p:nvCxnSpPr>
          <p:spPr>
            <a:xfrm>
              <a:off x="272257" y="2781300"/>
              <a:ext cx="1295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307A0A2-B55C-43FB-9D6A-21EE9A9E8262}"/>
              </a:ext>
            </a:extLst>
          </p:cNvPr>
          <p:cNvGrpSpPr/>
          <p:nvPr/>
        </p:nvGrpSpPr>
        <p:grpSpPr>
          <a:xfrm>
            <a:off x="776256" y="1562100"/>
            <a:ext cx="9249600" cy="2342023"/>
            <a:chOff x="822960" y="1948815"/>
            <a:chExt cx="9249600" cy="2342023"/>
          </a:xfrm>
        </p:grpSpPr>
        <p:sp>
          <p:nvSpPr>
            <p:cNvPr id="3" name="TextBox 9">
              <a:extLst>
                <a:ext uri="{FF2B5EF4-FFF2-40B4-BE49-F238E27FC236}">
                  <a16:creationId xmlns:a16="http://schemas.microsoft.com/office/drawing/2014/main" id="{459E4DEB-5FC8-4ED7-910C-6CB69FBA7DA7}"/>
                </a:ext>
              </a:extLst>
            </p:cNvPr>
            <p:cNvSpPr txBox="1"/>
            <p:nvPr/>
          </p:nvSpPr>
          <p:spPr>
            <a:xfrm>
              <a:off x="822960" y="1948815"/>
              <a:ext cx="9249600" cy="9848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2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DESVIACION:  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Sumatoria de las diferencias entre los valores datos y los calculados con la curva de ajuste</a:t>
              </a:r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9">
                  <a:extLst>
                    <a:ext uri="{FF2B5EF4-FFF2-40B4-BE49-F238E27FC236}">
                      <a16:creationId xmlns:a16="http://schemas.microsoft.com/office/drawing/2014/main" id="{0A314AF6-122B-434B-BD30-35DEB534823C}"/>
                    </a:ext>
                  </a:extLst>
                </p:cNvPr>
                <p:cNvSpPr txBox="1"/>
                <p:nvPr/>
              </p:nvSpPr>
              <p:spPr>
                <a:xfrm>
                  <a:off x="1207008" y="2634615"/>
                  <a:ext cx="5161249" cy="16562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00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s-ES" sz="2800" spc="-263" dirty="0">
                      <a:solidFill>
                        <a:srgbClr val="1D617A"/>
                      </a:solidFill>
                      <a:latin typeface="Cambria Math" panose="02040503050406030204" pitchFamily="18" charset="0"/>
                    </a:rPr>
                    <a:t>                      </a:t>
                  </a:r>
                  <a:r>
                    <a:rPr lang="es-ES" sz="3200" spc="-263" dirty="0">
                      <a:solidFill>
                        <a:srgbClr val="1D617A"/>
                      </a:solidFill>
                      <a:latin typeface="Cambria Math" panose="02040503050406030204" pitchFamily="18" charset="0"/>
                    </a:rPr>
                    <a:t>n</a:t>
                  </a:r>
                  <a:r>
                    <a:rPr lang="es-ES" sz="2800" spc="-263" dirty="0">
                      <a:solidFill>
                        <a:srgbClr val="1D617A"/>
                      </a:solidFill>
                      <a:latin typeface="Cambria Math" panose="02040503050406030204" pitchFamily="18" charset="0"/>
                    </a:rPr>
                    <a:t> 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s-ES" sz="40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s-AR" sz="400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4000" i="1" spc="-263" dirty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AR" sz="4000" b="0" i="1" spc="-263" baseline="-25000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s-AR" sz="4000" i="1" spc="-263" dirty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s-AR" sz="4000" i="1" spc="-263" dirty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AR" sz="4000" i="1" spc="-263" dirty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𝑥𝑘</m:t>
                                </m:r>
                              </m:e>
                            </m:d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/>
                          <m:sup/>
                        </m:sSubSup>
                      </m:oMath>
                    </m:oMathPara>
                  </a14:m>
                  <a:endParaRPr lang="es-ES" sz="44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  <a:p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k = 1</a:t>
                  </a:r>
                </a:p>
              </p:txBody>
            </p:sp>
          </mc:Choice>
          <mc:Fallback xmlns="">
            <p:sp>
              <p:nvSpPr>
                <p:cNvPr id="30" name="TextBox 9">
                  <a:extLst>
                    <a:ext uri="{FF2B5EF4-FFF2-40B4-BE49-F238E27FC236}">
                      <a16:creationId xmlns:a16="http://schemas.microsoft.com/office/drawing/2014/main" id="{0A314AF6-122B-434B-BD30-35DEB53482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008" y="2634615"/>
                  <a:ext cx="5161249" cy="1656223"/>
                </a:xfrm>
                <a:prstGeom prst="rect">
                  <a:avLst/>
                </a:prstGeom>
                <a:blipFill>
                  <a:blip r:embed="rId3"/>
                  <a:stretch>
                    <a:fillRect t="-7749" b="-121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A8B4D3A-F4A3-46BE-B39B-FAD8B809B848}"/>
              </a:ext>
            </a:extLst>
          </p:cNvPr>
          <p:cNvGrpSpPr/>
          <p:nvPr/>
        </p:nvGrpSpPr>
        <p:grpSpPr>
          <a:xfrm>
            <a:off x="781878" y="4381501"/>
            <a:ext cx="9548778" cy="2421813"/>
            <a:chOff x="744258" y="4879657"/>
            <a:chExt cx="9510198" cy="2313930"/>
          </a:xfrm>
        </p:grpSpPr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BB3DF182-E13F-4F8C-8E2B-3004FADFA63A}"/>
                </a:ext>
              </a:extLst>
            </p:cNvPr>
            <p:cNvSpPr txBox="1"/>
            <p:nvPr/>
          </p:nvSpPr>
          <p:spPr>
            <a:xfrm>
              <a:off x="744258" y="4879657"/>
              <a:ext cx="9510198" cy="9410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2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Atención, 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se cancelan los errores positivos con los negativos, introducimos valor absoluto</a:t>
              </a:r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9">
                  <a:extLst>
                    <a:ext uri="{FF2B5EF4-FFF2-40B4-BE49-F238E27FC236}">
                      <a16:creationId xmlns:a16="http://schemas.microsoft.com/office/drawing/2014/main" id="{53B41C0A-AEB6-4358-8869-6ACA32C48D1E}"/>
                    </a:ext>
                  </a:extLst>
                </p:cNvPr>
                <p:cNvSpPr txBox="1"/>
                <p:nvPr/>
              </p:nvSpPr>
              <p:spPr>
                <a:xfrm>
                  <a:off x="1110456" y="5607713"/>
                  <a:ext cx="5161249" cy="15858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00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s-ES" sz="2800" spc="-263" dirty="0">
                      <a:solidFill>
                        <a:srgbClr val="1D617A"/>
                      </a:solidFill>
                      <a:latin typeface="Cambria Math" panose="02040503050406030204" pitchFamily="18" charset="0"/>
                    </a:rPr>
                    <a:t>                     </a:t>
                  </a:r>
                  <a:r>
                    <a:rPr lang="es-ES" sz="3200" spc="-263" dirty="0">
                      <a:solidFill>
                        <a:srgbClr val="1D617A"/>
                      </a:solidFill>
                      <a:latin typeface="Cambria Math" panose="02040503050406030204" pitchFamily="18" charset="0"/>
                    </a:rPr>
                    <a:t>n</a:t>
                  </a:r>
                  <a:r>
                    <a:rPr lang="es-ES" sz="2800" spc="-263" dirty="0">
                      <a:solidFill>
                        <a:srgbClr val="1D617A"/>
                      </a:solidFill>
                      <a:latin typeface="Cambria Math" panose="02040503050406030204" pitchFamily="18" charset="0"/>
                    </a:rPr>
                    <a:t> 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s-ES" sz="40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 │</m:t>
                            </m:r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𝑦𝑘</m:t>
                            </m:r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4000" i="1" spc="-263" baseline="-25000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)│</m:t>
                            </m:r>
                          </m:e>
                          <m:sub/>
                          <m:sup/>
                        </m:sSubSup>
                      </m:oMath>
                    </m:oMathPara>
                  </a14:m>
                  <a:endParaRPr lang="es-ES" sz="44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  <a:p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k = 1</a:t>
                  </a:r>
                </a:p>
              </p:txBody>
            </p:sp>
          </mc:Choice>
          <mc:Fallback xmlns="">
            <p:sp>
              <p:nvSpPr>
                <p:cNvPr id="34" name="TextBox 9">
                  <a:extLst>
                    <a:ext uri="{FF2B5EF4-FFF2-40B4-BE49-F238E27FC236}">
                      <a16:creationId xmlns:a16="http://schemas.microsoft.com/office/drawing/2014/main" id="{53B41C0A-AEB6-4358-8869-6ACA32C48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456" y="5607713"/>
                  <a:ext cx="5161249" cy="1585874"/>
                </a:xfrm>
                <a:prstGeom prst="rect">
                  <a:avLst/>
                </a:prstGeom>
                <a:blipFill>
                  <a:blip r:embed="rId4"/>
                  <a:stretch>
                    <a:fillRect t="-7721" b="-1176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740FF6BB-8FC3-4A82-B11C-2B7175C00198}"/>
              </a:ext>
            </a:extLst>
          </p:cNvPr>
          <p:cNvGrpSpPr/>
          <p:nvPr/>
        </p:nvGrpSpPr>
        <p:grpSpPr>
          <a:xfrm>
            <a:off x="805656" y="6743700"/>
            <a:ext cx="9249600" cy="3250708"/>
            <a:chOff x="822960" y="1339215"/>
            <a:chExt cx="9249600" cy="3250708"/>
          </a:xfrm>
        </p:grpSpPr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06A986D5-C0C7-4AE4-94FA-B6A8CE3BD3F3}"/>
                </a:ext>
              </a:extLst>
            </p:cNvPr>
            <p:cNvSpPr txBox="1"/>
            <p:nvPr/>
          </p:nvSpPr>
          <p:spPr>
            <a:xfrm>
              <a:off x="822960" y="1339215"/>
              <a:ext cx="9249600" cy="14773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Como utilizaremos el cálculo diferencial y la función valor absoluto no tiene definida la derivada en el mínimo, se define criterio de </a:t>
              </a:r>
              <a:r>
                <a:rPr lang="es-ES" sz="32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Mínimos Cuadrados</a:t>
              </a:r>
              <a:endParaRPr lang="es-AR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9">
                  <a:extLst>
                    <a:ext uri="{FF2B5EF4-FFF2-40B4-BE49-F238E27FC236}">
                      <a16:creationId xmlns:a16="http://schemas.microsoft.com/office/drawing/2014/main" id="{C7A664DF-B05C-4704-8CA6-4DB5F1742C15}"/>
                    </a:ext>
                  </a:extLst>
                </p:cNvPr>
                <p:cNvSpPr txBox="1"/>
                <p:nvPr/>
              </p:nvSpPr>
              <p:spPr>
                <a:xfrm>
                  <a:off x="2367311" y="2933700"/>
                  <a:ext cx="5257801" cy="1656223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s-ES" sz="2800" spc="-263" dirty="0">
                      <a:solidFill>
                        <a:srgbClr val="1D617A"/>
                      </a:solidFill>
                      <a:latin typeface="Cambria Math" panose="02040503050406030204" pitchFamily="18" charset="0"/>
                    </a:rPr>
                    <a:t>                              </a:t>
                  </a:r>
                  <a:r>
                    <a:rPr lang="es-ES" sz="3200" spc="-263" dirty="0">
                      <a:solidFill>
                        <a:srgbClr val="1D617A"/>
                      </a:solidFill>
                      <a:latin typeface="Cambria Math" panose="02040503050406030204" pitchFamily="18" charset="0"/>
                    </a:rPr>
                    <a:t>n</a:t>
                  </a:r>
                  <a:r>
                    <a:rPr lang="es-ES" sz="2800" spc="-263" dirty="0">
                      <a:solidFill>
                        <a:srgbClr val="1D617A"/>
                      </a:solidFill>
                      <a:latin typeface="Cambria Math" panose="02040503050406030204" pitchFamily="18" charset="0"/>
                    </a:rPr>
                    <a:t>  </a:t>
                  </a:r>
                </a:p>
                <a:p>
                  <a:r>
                    <a:rPr lang="es-ES" sz="4000" spc="-263" dirty="0">
                      <a:solidFill>
                        <a:srgbClr val="1D617A"/>
                      </a:solidFill>
                    </a:rPr>
                    <a:t>     S   =   </a:t>
                  </a:r>
                  <a14:m>
                    <m:oMath xmlns:m="http://schemas.openxmlformats.org/officeDocument/2006/math">
                      <m:r>
                        <a:rPr lang="es-ES" sz="400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s-ES" sz="40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s-AR" sz="400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40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sz="4000" b="0" i="1" spc="-263" baseline="-25000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AR" sz="40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𝑥𝑘</m:t>
                              </m:r>
                            </m:e>
                          </m:d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/>
                        <m:sup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s-ES" sz="44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  <a:p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     k = 1</a:t>
                  </a:r>
                </a:p>
              </p:txBody>
            </p:sp>
          </mc:Choice>
          <mc:Fallback xmlns="">
            <p:sp>
              <p:nvSpPr>
                <p:cNvPr id="41" name="TextBox 9">
                  <a:extLst>
                    <a:ext uri="{FF2B5EF4-FFF2-40B4-BE49-F238E27FC236}">
                      <a16:creationId xmlns:a16="http://schemas.microsoft.com/office/drawing/2014/main" id="{C7A664DF-B05C-4704-8CA6-4DB5F1742C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311" y="2933700"/>
                  <a:ext cx="5257801" cy="1656223"/>
                </a:xfrm>
                <a:prstGeom prst="rect">
                  <a:avLst/>
                </a:prstGeom>
                <a:blipFill>
                  <a:blip r:embed="rId5"/>
                  <a:stretch>
                    <a:fillRect t="-6884" b="-7609"/>
                  </a:stretch>
                </a:blipFill>
                <a:ln/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95AEECA6-82E2-4806-B0C6-8AC6F362222F}"/>
              </a:ext>
            </a:extLst>
          </p:cNvPr>
          <p:cNvSpPr txBox="1"/>
          <p:nvPr/>
        </p:nvSpPr>
        <p:spPr>
          <a:xfrm>
            <a:off x="7739856" y="8654415"/>
            <a:ext cx="27432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Funcional de Desviación</a:t>
            </a:r>
            <a:endParaRPr lang="es-AR" sz="32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CD0045A4-0B84-4FEB-8B7A-29A12D250F3B}"/>
              </a:ext>
            </a:extLst>
          </p:cNvPr>
          <p:cNvSpPr txBox="1"/>
          <p:nvPr/>
        </p:nvSpPr>
        <p:spPr>
          <a:xfrm>
            <a:off x="10025856" y="8279130"/>
            <a:ext cx="985920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Nos da una magnitud del error de esa función de aproximación y esos puntos datos.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Permite elegir entre varias f(x) distintas, cual es la que mejor aproxima a los puntos datos  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  <a:sym typeface="Wingdings" panose="05000000000000000000" pitchFamily="2" charset="2"/>
              </a:rPr>
              <a:t>  </a:t>
            </a:r>
            <a:r>
              <a:rPr lang="es-ES" sz="32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  <a:sym typeface="Wingdings" panose="05000000000000000000" pitchFamily="2" charset="2"/>
              </a:rPr>
              <a:t>S:  menor</a:t>
            </a:r>
            <a:endParaRPr lang="es-AR" sz="32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9">
                <a:extLst>
                  <a:ext uri="{FF2B5EF4-FFF2-40B4-BE49-F238E27FC236}">
                    <a16:creationId xmlns:a16="http://schemas.microsoft.com/office/drawing/2014/main" id="{8E1D9BEA-9536-457B-8F7F-5284A6CD8CF4}"/>
                  </a:ext>
                </a:extLst>
              </p:cNvPr>
              <p:cNvSpPr txBox="1"/>
              <p:nvPr/>
            </p:nvSpPr>
            <p:spPr>
              <a:xfrm>
                <a:off x="12083255" y="5294379"/>
                <a:ext cx="7236935" cy="1601721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28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                       </a:t>
                </a:r>
                <a:r>
                  <a:rPr lang="es-ES" sz="32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es-ES" sz="28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                             m</a:t>
                </a:r>
              </a:p>
              <a:p>
                <a:r>
                  <a:rPr lang="es-ES" sz="4000" spc="-263" dirty="0">
                    <a:solidFill>
                      <a:srgbClr val="1D617A"/>
                    </a:solidFill>
                  </a:rPr>
                  <a:t>     S   =   </a:t>
                </a:r>
                <a14:m>
                  <m:oMath xmlns:m="http://schemas.openxmlformats.org/officeDocument/2006/math">
                    <m:r>
                      <a:rPr lang="es-ES" sz="400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s-AR" sz="40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AR" sz="4000" b="0" i="1" spc="-263" baseline="-25000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s-AR" sz="4000" b="0" i="0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s-AR" sz="4000" b="0" i="0" spc="-263" baseline="-25000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     .</m:t>
                                </m:r>
                              </m:e>
                            </m:nary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s-AR" sz="40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Ꝋ</m:t>
                            </m:r>
                            <m:r>
                              <m:rPr>
                                <m:sty m:val="p"/>
                              </m:rPr>
                              <a:rPr lang="es-AR" sz="4000" b="0" i="0" spc="-263" baseline="-25000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𝑥𝑘</m:t>
                            </m:r>
                          </m:e>
                        </m:d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/>
                      <m:sup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ES" sz="44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  <a:p>
                <a:r>
                  <a:rPr lang="es-ES" sz="28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     k = 1                  j=1</a:t>
                </a:r>
              </a:p>
            </p:txBody>
          </p:sp>
        </mc:Choice>
        <mc:Fallback xmlns="">
          <p:sp>
            <p:nvSpPr>
              <p:cNvPr id="44" name="TextBox 9">
                <a:extLst>
                  <a:ext uri="{FF2B5EF4-FFF2-40B4-BE49-F238E27FC236}">
                    <a16:creationId xmlns:a16="http://schemas.microsoft.com/office/drawing/2014/main" id="{8E1D9BEA-9536-457B-8F7F-5284A6CD8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255" y="5294379"/>
                <a:ext cx="7236935" cy="1601721"/>
              </a:xfrm>
              <a:prstGeom prst="rect">
                <a:avLst/>
              </a:prstGeom>
              <a:blipFill>
                <a:blip r:embed="rId6"/>
                <a:stretch>
                  <a:fillRect t="-7143" b="-11654"/>
                </a:stretch>
              </a:blipFill>
              <a:ln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uadroTexto 44">
            <a:extLst>
              <a:ext uri="{FF2B5EF4-FFF2-40B4-BE49-F238E27FC236}">
                <a16:creationId xmlns:a16="http://schemas.microsoft.com/office/drawing/2014/main" id="{D0696016-71D2-4159-92C9-9ABE39812131}"/>
              </a:ext>
            </a:extLst>
          </p:cNvPr>
          <p:cNvSpPr txBox="1"/>
          <p:nvPr/>
        </p:nvSpPr>
        <p:spPr>
          <a:xfrm>
            <a:off x="14064456" y="72009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DATO                  FUNCIÓN DE APROXIMACIÓN          </a:t>
            </a:r>
            <a:endParaRPr lang="es-AR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8EA844F-F6ED-4CB4-B1EF-B9482B755D05}"/>
              </a:ext>
            </a:extLst>
          </p:cNvPr>
          <p:cNvSpPr txBox="1"/>
          <p:nvPr/>
        </p:nvSpPr>
        <p:spPr>
          <a:xfrm>
            <a:off x="17036256" y="6582370"/>
            <a:ext cx="246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Funciones </a:t>
            </a:r>
            <a:r>
              <a:rPr lang="es-AR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Ꝋ </a:t>
            </a:r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 que dependen de la </a:t>
            </a:r>
            <a:r>
              <a:rPr lang="es-AR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 x</a:t>
            </a:r>
            <a:endParaRPr lang="es-AR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A2AE43A-CC0A-4F39-A4D6-8969FB5C7DAC}"/>
              </a:ext>
            </a:extLst>
          </p:cNvPr>
          <p:cNvSpPr txBox="1"/>
          <p:nvPr/>
        </p:nvSpPr>
        <p:spPr>
          <a:xfrm>
            <a:off x="15588456" y="65267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INCOÓGNITA     </a:t>
            </a:r>
            <a:endParaRPr lang="es-AR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8B88FB0-0253-4236-AEA0-404D34062CFD}"/>
              </a:ext>
            </a:extLst>
          </p:cNvPr>
          <p:cNvSpPr txBox="1"/>
          <p:nvPr/>
        </p:nvSpPr>
        <p:spPr>
          <a:xfrm>
            <a:off x="12235656" y="4982170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n: </a:t>
            </a:r>
            <a:r>
              <a:rPr lang="es-AR" dirty="0" err="1">
                <a:solidFill>
                  <a:schemeClr val="accent6">
                    <a:lumMod val="75000"/>
                  </a:schemeClr>
                </a:solidFill>
              </a:rPr>
              <a:t>Cant</a:t>
            </a:r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 puntos datos</a:t>
            </a:r>
            <a:endParaRPr lang="es-AR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AABC92D-9CD0-473E-BD0C-274D7B842ED7}"/>
              </a:ext>
            </a:extLst>
          </p:cNvPr>
          <p:cNvSpPr txBox="1"/>
          <p:nvPr/>
        </p:nvSpPr>
        <p:spPr>
          <a:xfrm>
            <a:off x="14978856" y="4991101"/>
            <a:ext cx="507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m: </a:t>
            </a:r>
            <a:r>
              <a:rPr lang="es-AR" dirty="0" err="1">
                <a:solidFill>
                  <a:schemeClr val="accent6">
                    <a:lumMod val="75000"/>
                  </a:schemeClr>
                </a:solidFill>
              </a:rPr>
              <a:t>Cant</a:t>
            </a:r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 de términos de la función de aproximación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60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animBg="1"/>
      <p:bldP spid="45" grpId="0"/>
      <p:bldP spid="46" grpId="0"/>
      <p:bldP spid="47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19857" y="190500"/>
            <a:ext cx="1737359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800" b="1" i="1" spc="-263" dirty="0">
                <a:solidFill>
                  <a:srgbClr val="1D617A"/>
                </a:solidFill>
                <a:latin typeface="Poppins Bold"/>
              </a:rPr>
              <a:t>Aproximación o ajuste a una curva por el Método de Mínimos cuadrados</a:t>
            </a:r>
          </a:p>
          <a:p>
            <a:endParaRPr lang="es-AR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89CF09D1-3468-4E6B-87CE-5C1383916D88}"/>
              </a:ext>
            </a:extLst>
          </p:cNvPr>
          <p:cNvGrpSpPr/>
          <p:nvPr/>
        </p:nvGrpSpPr>
        <p:grpSpPr>
          <a:xfrm>
            <a:off x="11574580" y="2071302"/>
            <a:ext cx="8281075" cy="1090998"/>
            <a:chOff x="4768061" y="6928435"/>
            <a:chExt cx="8155096" cy="10219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9">
                  <a:extLst>
                    <a:ext uri="{FF2B5EF4-FFF2-40B4-BE49-F238E27FC236}">
                      <a16:creationId xmlns:a16="http://schemas.microsoft.com/office/drawing/2014/main" id="{7B70FB63-DF4C-46D5-AA6B-30D66D1DBAD8}"/>
                    </a:ext>
                  </a:extLst>
                </p:cNvPr>
                <p:cNvSpPr txBox="1"/>
                <p:nvPr/>
              </p:nvSpPr>
              <p:spPr>
                <a:xfrm>
                  <a:off x="4768061" y="7332571"/>
                  <a:ext cx="8155096" cy="6177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36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AR" sz="36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6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s-AR" sz="3600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s-AR" sz="3600" b="0" i="0" spc="-263" baseline="-25000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AR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Ꝋ</m:t>
                          </m:r>
                          <m:r>
                            <a:rPr lang="es-AR" sz="3600" b="0" i="1" spc="-263" baseline="-25000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s-AR" sz="36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6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s-AR" sz="3600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s-AR" sz="3600" b="0" i="0" spc="-263" baseline="-25000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Ꝋ</m:t>
                          </m:r>
                          <m:r>
                            <a:rPr lang="es-AR" sz="3600" b="0" i="1" spc="-263" baseline="-25000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s-AR" sz="36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6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m:rPr>
                              <m:sty m:val="p"/>
                            </m:rPr>
                            <a:rPr lang="es-AR" sz="3600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s-AR" sz="3600" b="0" i="0" spc="-263" baseline="-25000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s-AR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Ꝋ</m:t>
                          </m:r>
                          <m:r>
                            <m:rPr>
                              <m:sty m:val="p"/>
                            </m:rPr>
                            <a:rPr lang="es-AR" sz="3600" b="0" i="0" spc="-263" baseline="-25000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d>
                            <m:dPr>
                              <m:ctrlPr>
                                <a:rPr lang="es-AR" sz="36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6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  <m:sub/>
                        <m:sup/>
                      </m:sSubSup>
                    </m:oMath>
                  </a14:m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	</a:t>
                  </a:r>
                </a:p>
              </p:txBody>
            </p:sp>
          </mc:Choice>
          <mc:Fallback xmlns="">
            <p:sp>
              <p:nvSpPr>
                <p:cNvPr id="14" name="TextBox 9">
                  <a:extLst>
                    <a:ext uri="{FF2B5EF4-FFF2-40B4-BE49-F238E27FC236}">
                      <a16:creationId xmlns:a16="http://schemas.microsoft.com/office/drawing/2014/main" id="{7B70FB63-DF4C-46D5-AA6B-30D66D1DB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061" y="7332571"/>
                  <a:ext cx="8155096" cy="6177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A720ED26-8026-44AF-A9C1-5640248046AB}"/>
                </a:ext>
              </a:extLst>
            </p:cNvPr>
            <p:cNvSpPr txBox="1"/>
            <p:nvPr/>
          </p:nvSpPr>
          <p:spPr>
            <a:xfrm>
              <a:off x="6097362" y="6928435"/>
              <a:ext cx="4874736" cy="4612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2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Función de Aproximación:</a:t>
              </a:r>
              <a:endParaRPr lang="en-US" sz="4800" baseline="30000" dirty="0">
                <a:solidFill>
                  <a:srgbClr val="1D617A"/>
                </a:solidFill>
                <a:latin typeface="Poppins Light"/>
              </a:endParaRPr>
            </a:p>
          </p:txBody>
        </p:sp>
      </p:grpSp>
      <p:sp>
        <p:nvSpPr>
          <p:cNvPr id="3" name="TextBox 9">
            <a:extLst>
              <a:ext uri="{FF2B5EF4-FFF2-40B4-BE49-F238E27FC236}">
                <a16:creationId xmlns:a16="http://schemas.microsoft.com/office/drawing/2014/main" id="{459E4DEB-5FC8-4ED7-910C-6CB69FBA7DA7}"/>
              </a:ext>
            </a:extLst>
          </p:cNvPr>
          <p:cNvSpPr txBox="1"/>
          <p:nvPr/>
        </p:nvSpPr>
        <p:spPr>
          <a:xfrm>
            <a:off x="297624" y="2714244"/>
            <a:ext cx="9271032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Para obtener los</a:t>
            </a:r>
            <a:r>
              <a: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s-ES" sz="32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coeficientes “c” 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que minimicen el valor de la función </a:t>
            </a:r>
            <a:r>
              <a:rPr lang="es-ES" sz="32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S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, se debe igualar las derivadas parciales de </a:t>
            </a:r>
            <a:r>
              <a:rPr lang="es-ES" sz="32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S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respecto de cada una de las variables </a:t>
            </a:r>
            <a:r>
              <a:rPr lang="es-ES" sz="32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c</a:t>
            </a:r>
            <a:r>
              <a:rPr lang="es-ES" sz="3200" b="1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i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a </a:t>
            </a:r>
            <a:r>
              <a:rPr lang="es-ES" sz="3200" u="sng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cero.</a:t>
            </a:r>
            <a:endParaRPr lang="es-AR" sz="3200" b="1" u="sng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95AEECA6-82E2-4806-B0C6-8AC6F362222F}"/>
              </a:ext>
            </a:extLst>
          </p:cNvPr>
          <p:cNvSpPr txBox="1"/>
          <p:nvPr/>
        </p:nvSpPr>
        <p:spPr>
          <a:xfrm>
            <a:off x="500856" y="2019300"/>
            <a:ext cx="819657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Minimización del Funcional de Desviación</a:t>
            </a:r>
            <a:endParaRPr lang="es-AR" sz="32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9">
                <a:extLst>
                  <a:ext uri="{FF2B5EF4-FFF2-40B4-BE49-F238E27FC236}">
                    <a16:creationId xmlns:a16="http://schemas.microsoft.com/office/drawing/2014/main" id="{8E1D9BEA-9536-457B-8F7F-5284A6CD8CF4}"/>
                  </a:ext>
                </a:extLst>
              </p:cNvPr>
              <p:cNvSpPr txBox="1"/>
              <p:nvPr/>
            </p:nvSpPr>
            <p:spPr>
              <a:xfrm>
                <a:off x="1186656" y="4379979"/>
                <a:ext cx="7236935" cy="160172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28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                       </a:t>
                </a:r>
                <a:r>
                  <a:rPr lang="es-ES" sz="32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es-ES" sz="28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                             m</a:t>
                </a:r>
              </a:p>
              <a:p>
                <a:r>
                  <a:rPr lang="es-ES" sz="4000" spc="-263" dirty="0">
                    <a:solidFill>
                      <a:srgbClr val="1D617A"/>
                    </a:solidFill>
                  </a:rPr>
                  <a:t>     S   =   </a:t>
                </a:r>
                <a14:m>
                  <m:oMath xmlns:m="http://schemas.openxmlformats.org/officeDocument/2006/math">
                    <m:r>
                      <a:rPr lang="es-ES" sz="400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s-AR" sz="40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AR" sz="4000" b="0" i="1" spc="-263" baseline="-25000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s-AR" sz="4000" b="0" i="0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s-AR" sz="4000" b="0" i="0" spc="-263" baseline="-25000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  .</m:t>
                                </m:r>
                              </m:e>
                            </m:nary>
                            <m:r>
                              <a:rPr lang="es-AR" sz="40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Ꝋ</m:t>
                            </m:r>
                            <m:r>
                              <a:rPr lang="es-AR" sz="4000" b="0" i="1" spc="-263" baseline="-25000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𝑥𝑘</m:t>
                            </m:r>
                          </m:e>
                        </m:d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/>
                      <m:sup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ES" sz="44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  <a:p>
                <a:r>
                  <a:rPr lang="es-ES" sz="28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     k = 1                  j=1</a:t>
                </a:r>
              </a:p>
            </p:txBody>
          </p:sp>
        </mc:Choice>
        <mc:Fallback xmlns="">
          <p:sp>
            <p:nvSpPr>
              <p:cNvPr id="44" name="TextBox 9">
                <a:extLst>
                  <a:ext uri="{FF2B5EF4-FFF2-40B4-BE49-F238E27FC236}">
                    <a16:creationId xmlns:a16="http://schemas.microsoft.com/office/drawing/2014/main" id="{8E1D9BEA-9536-457B-8F7F-5284A6CD8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56" y="4379979"/>
                <a:ext cx="7236935" cy="1601721"/>
              </a:xfrm>
              <a:prstGeom prst="rect">
                <a:avLst/>
              </a:prstGeom>
              <a:blipFill>
                <a:blip r:embed="rId3"/>
                <a:stretch>
                  <a:fillRect t="-8015" b="-125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9">
            <a:extLst>
              <a:ext uri="{FF2B5EF4-FFF2-40B4-BE49-F238E27FC236}">
                <a16:creationId xmlns:a16="http://schemas.microsoft.com/office/drawing/2014/main" id="{C3AA2712-8F07-4065-B5B5-6D02E551FFFA}"/>
              </a:ext>
            </a:extLst>
          </p:cNvPr>
          <p:cNvSpPr txBox="1"/>
          <p:nvPr/>
        </p:nvSpPr>
        <p:spPr>
          <a:xfrm>
            <a:off x="424656" y="6139815"/>
            <a:ext cx="106680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Desarrollemos la derivada primera para </a:t>
            </a:r>
            <a:r>
              <a:rPr lang="es-ES" sz="32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c</a:t>
            </a:r>
            <a:r>
              <a:rPr lang="es-ES" sz="3200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e igualemos a cero</a:t>
            </a:r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7FA38099-A8C3-481B-AB59-D76AFD2C2D98}"/>
              </a:ext>
            </a:extLst>
          </p:cNvPr>
          <p:cNvGrpSpPr/>
          <p:nvPr/>
        </p:nvGrpSpPr>
        <p:grpSpPr>
          <a:xfrm>
            <a:off x="8959056" y="3970684"/>
            <a:ext cx="2885074" cy="1934816"/>
            <a:chOff x="10762357" y="2410958"/>
            <a:chExt cx="6461978" cy="2787288"/>
          </a:xfrm>
        </p:grpSpPr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20CCB0A3-215B-4AF8-B8F9-9C1DF081D397}"/>
                </a:ext>
              </a:extLst>
            </p:cNvPr>
            <p:cNvGrpSpPr/>
            <p:nvPr/>
          </p:nvGrpSpPr>
          <p:grpSpPr>
            <a:xfrm>
              <a:off x="11088723" y="2669208"/>
              <a:ext cx="5758168" cy="1922843"/>
              <a:chOff x="10003446" y="3086100"/>
              <a:chExt cx="5678514" cy="1809659"/>
            </a:xfrm>
          </p:grpSpPr>
          <p:sp>
            <p:nvSpPr>
              <p:cNvPr id="37" name="TextBox 9">
                <a:extLst>
                  <a:ext uri="{FF2B5EF4-FFF2-40B4-BE49-F238E27FC236}">
                    <a16:creationId xmlns:a16="http://schemas.microsoft.com/office/drawing/2014/main" id="{96132C0C-24B0-4927-A758-6151A1173AB1}"/>
                  </a:ext>
                </a:extLst>
              </p:cNvPr>
              <p:cNvSpPr txBox="1"/>
              <p:nvPr/>
            </p:nvSpPr>
            <p:spPr>
              <a:xfrm>
                <a:off x="10003446" y="3296722"/>
                <a:ext cx="4727492" cy="159903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4498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y = u</a:t>
                </a:r>
                <a:r>
                  <a:rPr lang="en-US" sz="3000" baseline="30000" dirty="0">
                    <a:solidFill>
                      <a:srgbClr val="1D617A"/>
                    </a:solidFill>
                    <a:latin typeface="Poppins Light"/>
                  </a:rPr>
                  <a:t>2</a:t>
                </a:r>
              </a:p>
              <a:p>
                <a:pPr algn="ctr">
                  <a:lnSpc>
                    <a:spcPts val="4498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y ´ = 2.u.u´</a:t>
                </a:r>
                <a:endParaRPr lang="en-US" sz="3000" baseline="30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  <p:sp>
            <p:nvSpPr>
              <p:cNvPr id="38" name="TextBox 10">
                <a:extLst>
                  <a:ext uri="{FF2B5EF4-FFF2-40B4-BE49-F238E27FC236}">
                    <a16:creationId xmlns:a16="http://schemas.microsoft.com/office/drawing/2014/main" id="{049943DC-72E8-4143-BCB9-753B8ED0CD3E}"/>
                  </a:ext>
                </a:extLst>
              </p:cNvPr>
              <p:cNvSpPr txBox="1"/>
              <p:nvPr/>
            </p:nvSpPr>
            <p:spPr>
              <a:xfrm>
                <a:off x="14904720" y="3086100"/>
                <a:ext cx="777240" cy="97036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9647"/>
                  </a:lnSpc>
                </a:pPr>
                <a:endParaRPr lang="en-US" sz="2800" b="1" i="1" spc="-263" dirty="0">
                  <a:solidFill>
                    <a:srgbClr val="1D617A"/>
                  </a:solidFill>
                  <a:latin typeface="Poppins Bold"/>
                </a:endParaRPr>
              </a:p>
            </p:txBody>
          </p:sp>
        </p:grpSp>
        <p:sp>
          <p:nvSpPr>
            <p:cNvPr id="36" name="Bocadillo nube: nube 35">
              <a:extLst>
                <a:ext uri="{FF2B5EF4-FFF2-40B4-BE49-F238E27FC236}">
                  <a16:creationId xmlns:a16="http://schemas.microsoft.com/office/drawing/2014/main" id="{F55CAAA3-3490-4B55-8CB6-94ED5B7CD2C4}"/>
                </a:ext>
              </a:extLst>
            </p:cNvPr>
            <p:cNvSpPr/>
            <p:nvPr/>
          </p:nvSpPr>
          <p:spPr>
            <a:xfrm>
              <a:off x="10762357" y="2410958"/>
              <a:ext cx="6461978" cy="2787288"/>
            </a:xfrm>
            <a:prstGeom prst="cloudCallout">
              <a:avLst>
                <a:gd name="adj1" fmla="val -73473"/>
                <a:gd name="adj2" fmla="val -8880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9">
                <a:extLst>
                  <a:ext uri="{FF2B5EF4-FFF2-40B4-BE49-F238E27FC236}">
                    <a16:creationId xmlns:a16="http://schemas.microsoft.com/office/drawing/2014/main" id="{168D2CEC-FAFA-40FF-99C1-2518BFCCBEFA}"/>
                  </a:ext>
                </a:extLst>
              </p:cNvPr>
              <p:cNvSpPr txBox="1"/>
              <p:nvPr/>
            </p:nvSpPr>
            <p:spPr>
              <a:xfrm>
                <a:off x="1068426" y="6671530"/>
                <a:ext cx="10100430" cy="19009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28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                                        </a:t>
                </a:r>
                <a:r>
                  <a:rPr lang="es-ES" sz="32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es-ES" sz="28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                                m</a:t>
                </a:r>
              </a:p>
              <a:p>
                <a:r>
                  <a:rPr lang="es-ES" sz="4000" spc="-263" dirty="0">
                    <a:solidFill>
                      <a:srgbClr val="1D617A"/>
                    </a:solidFill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s-ES" sz="400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𝜕</m:t>
                        </m:r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num>
                      <m:den>
                        <m:r>
                          <a:rPr lang="es-ES" sz="40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𝜕</m:t>
                        </m:r>
                        <m:sSub>
                          <m:sSubPr>
                            <m:ctrlPr>
                              <a:rPr lang="es-ES" sz="40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s-ES" sz="40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s-ES" sz="4000" i="0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</a:rPr>
                  <a:t>  = &gt; 2 </a:t>
                </a:r>
                <a14:m>
                  <m:oMath xmlns:m="http://schemas.openxmlformats.org/officeDocument/2006/math">
                    <m:r>
                      <a:rPr lang="es-ES" sz="400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es-AR" sz="40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AR" sz="4000" b="0" i="1" spc="-263" baseline="-25000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s-AR" sz="4000" b="0" i="0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s-AR" sz="4000" b="0" i="0" spc="-263" baseline="-25000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  .</m:t>
                                </m:r>
                              </m:e>
                            </m:nary>
                            <m:r>
                              <a:rPr lang="es-AR" sz="40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Ꝋ</m:t>
                            </m:r>
                            <m:r>
                              <m:rPr>
                                <m:sty m:val="p"/>
                              </m:rPr>
                              <a:rPr lang="es-AR" sz="4000" b="0" i="0" spc="-263" baseline="-25000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𝑥𝑘</m:t>
                            </m:r>
                          </m:e>
                        </m:d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</m:sSubSup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= 0</a:t>
                </a:r>
              </a:p>
              <a:p>
                <a:r>
                  <a:rPr lang="es-ES" sz="28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                k = 1                    j=1</a:t>
                </a:r>
              </a:p>
            </p:txBody>
          </p:sp>
        </mc:Choice>
        <mc:Fallback xmlns="">
          <p:sp>
            <p:nvSpPr>
              <p:cNvPr id="50" name="TextBox 9">
                <a:extLst>
                  <a:ext uri="{FF2B5EF4-FFF2-40B4-BE49-F238E27FC236}">
                    <a16:creationId xmlns:a16="http://schemas.microsoft.com/office/drawing/2014/main" id="{168D2CEC-FAFA-40FF-99C1-2518BFCCB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26" y="6671530"/>
                <a:ext cx="10100430" cy="1900970"/>
              </a:xfrm>
              <a:prstGeom prst="rect">
                <a:avLst/>
              </a:prstGeom>
              <a:blipFill>
                <a:blip r:embed="rId4"/>
                <a:stretch>
                  <a:fillRect t="-6410" b="-105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390B35D3-84AE-48DA-AD6A-82698655385D}"/>
              </a:ext>
            </a:extLst>
          </p:cNvPr>
          <p:cNvGrpSpPr/>
          <p:nvPr/>
        </p:nvGrpSpPr>
        <p:grpSpPr>
          <a:xfrm>
            <a:off x="43656" y="6516785"/>
            <a:ext cx="8094504" cy="3808315"/>
            <a:chOff x="43656" y="6516785"/>
            <a:chExt cx="8094504" cy="3808315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F3AB1A4-B8EC-4DA6-9197-82438DF3E322}"/>
                </a:ext>
              </a:extLst>
            </p:cNvPr>
            <p:cNvGrpSpPr/>
            <p:nvPr/>
          </p:nvGrpSpPr>
          <p:grpSpPr>
            <a:xfrm>
              <a:off x="3320256" y="6516785"/>
              <a:ext cx="1524000" cy="836515"/>
              <a:chOff x="12311856" y="7354985"/>
              <a:chExt cx="1524000" cy="836515"/>
            </a:xfrm>
          </p:grpSpPr>
          <p:sp>
            <p:nvSpPr>
              <p:cNvPr id="6" name="Flecha: curvada hacia abajo 5">
                <a:extLst>
                  <a:ext uri="{FF2B5EF4-FFF2-40B4-BE49-F238E27FC236}">
                    <a16:creationId xmlns:a16="http://schemas.microsoft.com/office/drawing/2014/main" id="{ECCA09BE-55DB-4C06-95F9-C90A20CCA8E1}"/>
                  </a:ext>
                </a:extLst>
              </p:cNvPr>
              <p:cNvSpPr/>
              <p:nvPr/>
            </p:nvSpPr>
            <p:spPr>
              <a:xfrm>
                <a:off x="12388056" y="7354985"/>
                <a:ext cx="1447800" cy="531715"/>
              </a:xfrm>
              <a:prstGeom prst="curvedDown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Flecha: curvada hacia abajo 51">
                <a:extLst>
                  <a:ext uri="{FF2B5EF4-FFF2-40B4-BE49-F238E27FC236}">
                    <a16:creationId xmlns:a16="http://schemas.microsoft.com/office/drawing/2014/main" id="{B1D48FFA-F160-40AD-BBD7-AD57E5320806}"/>
                  </a:ext>
                </a:extLst>
              </p:cNvPr>
              <p:cNvSpPr/>
              <p:nvPr/>
            </p:nvSpPr>
            <p:spPr>
              <a:xfrm>
                <a:off x="12311856" y="7659785"/>
                <a:ext cx="990600" cy="531715"/>
              </a:xfrm>
              <a:prstGeom prst="curvedDownArrow">
                <a:avLst>
                  <a:gd name="adj1" fmla="val 25000"/>
                  <a:gd name="adj2" fmla="val 73401"/>
                  <a:gd name="adj3" fmla="val 3933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8D08429-530F-4E3B-A657-6530C79B0B6E}"/>
                </a:ext>
              </a:extLst>
            </p:cNvPr>
            <p:cNvGrpSpPr/>
            <p:nvPr/>
          </p:nvGrpSpPr>
          <p:grpSpPr>
            <a:xfrm>
              <a:off x="4082256" y="8115300"/>
              <a:ext cx="4055904" cy="906780"/>
              <a:chOff x="10940256" y="7741920"/>
              <a:chExt cx="4055904" cy="906780"/>
            </a:xfrm>
          </p:grpSpPr>
          <p:sp>
            <p:nvSpPr>
              <p:cNvPr id="9" name="Flecha: curvada hacia la izquierda 8">
                <a:extLst>
                  <a:ext uri="{FF2B5EF4-FFF2-40B4-BE49-F238E27FC236}">
                    <a16:creationId xmlns:a16="http://schemas.microsoft.com/office/drawing/2014/main" id="{17D0154C-B601-49CB-85CD-989340A542F6}"/>
                  </a:ext>
                </a:extLst>
              </p:cNvPr>
              <p:cNvSpPr/>
              <p:nvPr/>
            </p:nvSpPr>
            <p:spPr>
              <a:xfrm rot="5400000">
                <a:off x="13886418" y="7310358"/>
                <a:ext cx="678180" cy="1541304"/>
              </a:xfrm>
              <a:prstGeom prst="curvedLeftArrow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lecha: curvada hacia la izquierda 52">
                <a:extLst>
                  <a:ext uri="{FF2B5EF4-FFF2-40B4-BE49-F238E27FC236}">
                    <a16:creationId xmlns:a16="http://schemas.microsoft.com/office/drawing/2014/main" id="{FB3A6D68-CA4A-492B-B3CE-0B6925112B34}"/>
                  </a:ext>
                </a:extLst>
              </p:cNvPr>
              <p:cNvSpPr/>
              <p:nvPr/>
            </p:nvSpPr>
            <p:spPr>
              <a:xfrm rot="5400000">
                <a:off x="12587208" y="6239748"/>
                <a:ext cx="762000" cy="4055904"/>
              </a:xfrm>
              <a:prstGeom prst="curvedLeftArrow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E458E597-2F8D-425A-AE40-F069FB10D725}"/>
                </a:ext>
              </a:extLst>
            </p:cNvPr>
            <p:cNvSpPr txBox="1"/>
            <p:nvPr/>
          </p:nvSpPr>
          <p:spPr>
            <a:xfrm>
              <a:off x="43656" y="8843581"/>
              <a:ext cx="6283992" cy="14815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El 2, está multiplicando pasa dividiendo al otro miembro y queda cero y aplicamos distributiva:</a:t>
              </a:r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5CC99DA1-3210-4056-9561-AD166F9DC873}"/>
              </a:ext>
            </a:extLst>
          </p:cNvPr>
          <p:cNvGrpSpPr/>
          <p:nvPr/>
        </p:nvGrpSpPr>
        <p:grpSpPr>
          <a:xfrm>
            <a:off x="11574580" y="3390900"/>
            <a:ext cx="8585875" cy="4008183"/>
            <a:chOff x="10762357" y="2410958"/>
            <a:chExt cx="6461978" cy="2787288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01E21BD8-9E1E-4E6A-BAA0-677EF59E8F40}"/>
                </a:ext>
              </a:extLst>
            </p:cNvPr>
            <p:cNvGrpSpPr/>
            <p:nvPr/>
          </p:nvGrpSpPr>
          <p:grpSpPr>
            <a:xfrm>
              <a:off x="10973150" y="2669211"/>
              <a:ext cx="5873739" cy="2444208"/>
              <a:chOff x="9889473" y="3086100"/>
              <a:chExt cx="5792487" cy="23003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9">
                    <a:extLst>
                      <a:ext uri="{FF2B5EF4-FFF2-40B4-BE49-F238E27FC236}">
                        <a16:creationId xmlns:a16="http://schemas.microsoft.com/office/drawing/2014/main" id="{C2D276DA-6B3D-4F3E-B8A9-72925130B4E0}"/>
                      </a:ext>
                    </a:extLst>
                  </p:cNvPr>
                  <p:cNvSpPr txBox="1"/>
                  <p:nvPr/>
                </p:nvSpPr>
                <p:spPr>
                  <a:xfrm>
                    <a:off x="9889473" y="3145096"/>
                    <a:ext cx="5725100" cy="2241337"/>
                  </a:xfrm>
                  <a:prstGeom prst="rect">
                    <a:avLst/>
                  </a:prstGeom>
                </p:spPr>
                <p:txBody>
                  <a:bodyPr wrap="square" lIns="0" tIns="0" rIns="0" bIns="0" rtlCol="0" anchor="t">
                    <a:spAutoFit/>
                  </a:bodyPr>
                  <a:lstStyle/>
                  <a:p>
                    <a:pPr algn="ctr">
                      <a:lnSpc>
                        <a:spcPts val="4498"/>
                      </a:lnSpc>
                    </a:pP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¿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cómo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sería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u ´? La variable que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estamos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derivando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es </a:t>
                    </a:r>
                    <a:r>
                      <a: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Poppins Light"/>
                      </a:rPr>
                      <a:t>c</a:t>
                    </a:r>
                    <a:r>
                      <a:rPr lang="en-US" sz="3000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Poppins Light"/>
                      </a:rPr>
                      <a:t>1</a:t>
                    </a:r>
                  </a:p>
                  <a:p>
                    <a:pPr algn="ctr">
                      <a:lnSpc>
                        <a:spcPts val="4498"/>
                      </a:lnSpc>
                    </a:pP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y</a:t>
                    </a:r>
                    <a:r>
                      <a:rPr lang="en-US" sz="3000" baseline="-25000" dirty="0">
                        <a:solidFill>
                          <a:srgbClr val="1D617A"/>
                        </a:solidFill>
                        <a:latin typeface="Poppins Light"/>
                      </a:rPr>
                      <a:t>k 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es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cte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, la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derivada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es cero y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en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f(x) solo el primer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término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tiene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</a:t>
                    </a:r>
                    <a:r>
                      <a: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Poppins Light"/>
                      </a:rPr>
                      <a:t>c</a:t>
                    </a:r>
                    <a:r>
                      <a:rPr lang="en-US" sz="3000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Poppins Light"/>
                      </a:rPr>
                      <a:t>1 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la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derivada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sería</a:t>
                    </a:r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s-AR" sz="3200" i="1" spc="-263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Ꝋ</m:t>
                        </m:r>
                        <m:r>
                          <a:rPr lang="es-AR" sz="3200" i="1" spc="-263" baseline="-250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s-AR" sz="3200" i="1" spc="-263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200" i="1" spc="-263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a14:m>
                    <a:r>
                      <a:rPr lang="en-US" sz="3000" dirty="0">
                        <a:solidFill>
                          <a:srgbClr val="1D617A"/>
                        </a:solidFill>
                        <a:latin typeface="Poppins Light"/>
                      </a:rPr>
                      <a:t> el resto es </a:t>
                    </a:r>
                    <a:r>
                      <a:rPr lang="en-US" sz="3000" dirty="0" err="1">
                        <a:solidFill>
                          <a:srgbClr val="1D617A"/>
                        </a:solidFill>
                        <a:latin typeface="Poppins Light"/>
                      </a:rPr>
                      <a:t>cte</a:t>
                    </a:r>
                    <a:endParaRPr lang="en-US" sz="30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Poppins Light"/>
                    </a:endParaRPr>
                  </a:p>
                  <a:p>
                    <a:pPr algn="ctr">
                      <a:lnSpc>
                        <a:spcPts val="4498"/>
                      </a:lnSpc>
                    </a:pPr>
                    <a:endParaRPr lang="en-US" sz="3000" baseline="-25000" dirty="0">
                      <a:solidFill>
                        <a:srgbClr val="1D617A"/>
                      </a:solidFill>
                      <a:latin typeface="Poppins Light"/>
                    </a:endParaRPr>
                  </a:p>
                </p:txBody>
              </p:sp>
            </mc:Choice>
            <mc:Fallback xmlns="">
              <p:sp>
                <p:nvSpPr>
                  <p:cNvPr id="58" name="TextBox 9">
                    <a:extLst>
                      <a:ext uri="{FF2B5EF4-FFF2-40B4-BE49-F238E27FC236}">
                        <a16:creationId xmlns:a16="http://schemas.microsoft.com/office/drawing/2014/main" id="{C2D276DA-6B3D-4F3E-B8A9-72925130B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89473" y="3145096"/>
                    <a:ext cx="5725100" cy="22413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083" t="-356" r="-3004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" name="TextBox 10">
                <a:extLst>
                  <a:ext uri="{FF2B5EF4-FFF2-40B4-BE49-F238E27FC236}">
                    <a16:creationId xmlns:a16="http://schemas.microsoft.com/office/drawing/2014/main" id="{6F16DAD5-0D12-496E-B4BC-1D6B7CEB023A}"/>
                  </a:ext>
                </a:extLst>
              </p:cNvPr>
              <p:cNvSpPr txBox="1"/>
              <p:nvPr/>
            </p:nvSpPr>
            <p:spPr>
              <a:xfrm>
                <a:off x="14904720" y="3086100"/>
                <a:ext cx="777240" cy="97036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9647"/>
                  </a:lnSpc>
                </a:pPr>
                <a:endParaRPr lang="en-US" sz="2800" b="1" i="1" spc="-263" dirty="0">
                  <a:solidFill>
                    <a:srgbClr val="1D617A"/>
                  </a:solidFill>
                  <a:latin typeface="Poppins Bold"/>
                </a:endParaRPr>
              </a:p>
            </p:txBody>
          </p:sp>
        </p:grpSp>
        <p:sp>
          <p:nvSpPr>
            <p:cNvPr id="57" name="Bocadillo nube: nube 56">
              <a:extLst>
                <a:ext uri="{FF2B5EF4-FFF2-40B4-BE49-F238E27FC236}">
                  <a16:creationId xmlns:a16="http://schemas.microsoft.com/office/drawing/2014/main" id="{11762464-AD06-46D1-AF0C-42DB63EB779B}"/>
                </a:ext>
              </a:extLst>
            </p:cNvPr>
            <p:cNvSpPr/>
            <p:nvPr/>
          </p:nvSpPr>
          <p:spPr>
            <a:xfrm>
              <a:off x="10762357" y="2410958"/>
              <a:ext cx="6461978" cy="2787288"/>
            </a:xfrm>
            <a:prstGeom prst="cloudCallout">
              <a:avLst>
                <a:gd name="adj1" fmla="val -53324"/>
                <a:gd name="adj2" fmla="val 11580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9">
                <a:extLst>
                  <a:ext uri="{FF2B5EF4-FFF2-40B4-BE49-F238E27FC236}">
                    <a16:creationId xmlns:a16="http://schemas.microsoft.com/office/drawing/2014/main" id="{19449035-B3A2-47F6-8AAD-87A4B3E39594}"/>
                  </a:ext>
                </a:extLst>
              </p:cNvPr>
              <p:cNvSpPr txBox="1"/>
              <p:nvPr/>
            </p:nvSpPr>
            <p:spPr>
              <a:xfrm>
                <a:off x="8882855" y="8191500"/>
                <a:ext cx="8763001" cy="15388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32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es-ES" sz="28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                                                            </a:t>
                </a:r>
                <a:r>
                  <a:rPr lang="es-ES" sz="2800" spc="-263" dirty="0" err="1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es-ES" sz="28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  m</a:t>
                </a:r>
              </a:p>
              <a:p>
                <a14:m>
                  <m:oMath xmlns:m="http://schemas.openxmlformats.org/officeDocument/2006/math">
                    <m:r>
                      <a:rPr lang="es-ES" sz="400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𝑦𝑘</m:t>
                        </m:r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Ꝋ</m:t>
                        </m:r>
                        <m:r>
                          <a:rPr lang="es-AR" sz="400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s-AR" sz="40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4000" i="1" spc="-263" baseline="-25000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/>
                      <m:sup/>
                    </m:sSubSup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40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s-AR" sz="400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.</m:t>
                        </m:r>
                      </m:e>
                    </m:nary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m:rPr>
                        <m:sty m:val="p"/>
                      </m:rPr>
                      <a:rPr lang="es-AR" sz="4000" spc="-263" baseline="-25000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0</a:t>
                </a:r>
              </a:p>
              <a:p>
                <a:r>
                  <a:rPr lang="es-ES" sz="28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 = 1                                  k=1  j=1</a:t>
                </a:r>
              </a:p>
            </p:txBody>
          </p:sp>
        </mc:Choice>
        <mc:Fallback xmlns="">
          <p:sp>
            <p:nvSpPr>
              <p:cNvPr id="60" name="TextBox 9">
                <a:extLst>
                  <a:ext uri="{FF2B5EF4-FFF2-40B4-BE49-F238E27FC236}">
                    <a16:creationId xmlns:a16="http://schemas.microsoft.com/office/drawing/2014/main" id="{19449035-B3A2-47F6-8AAD-87A4B3E39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855" y="8191500"/>
                <a:ext cx="8763001" cy="1538883"/>
              </a:xfrm>
              <a:prstGeom prst="rect">
                <a:avLst/>
              </a:prstGeom>
              <a:blipFill>
                <a:blip r:embed="rId6"/>
                <a:stretch>
                  <a:fillRect l="-2782" t="-8333" b="-130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03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4" grpId="0" animBg="1"/>
      <p:bldP spid="27" grpId="0"/>
      <p:bldP spid="50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19857" y="190500"/>
            <a:ext cx="1737359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800" b="1" i="1" spc="-263" dirty="0">
                <a:solidFill>
                  <a:srgbClr val="1D617A"/>
                </a:solidFill>
                <a:latin typeface="Poppins Bold"/>
              </a:rPr>
              <a:t>Aproximación o ajuste a una curva por el Método de Mínimos cuadrados</a:t>
            </a:r>
          </a:p>
          <a:p>
            <a:endParaRPr lang="es-AR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89CF09D1-3468-4E6B-87CE-5C1383916D88}"/>
              </a:ext>
            </a:extLst>
          </p:cNvPr>
          <p:cNvGrpSpPr/>
          <p:nvPr/>
        </p:nvGrpSpPr>
        <p:grpSpPr>
          <a:xfrm>
            <a:off x="10864056" y="1790700"/>
            <a:ext cx="8281075" cy="1090998"/>
            <a:chOff x="4768061" y="6928435"/>
            <a:chExt cx="8155096" cy="10219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9">
                  <a:extLst>
                    <a:ext uri="{FF2B5EF4-FFF2-40B4-BE49-F238E27FC236}">
                      <a16:creationId xmlns:a16="http://schemas.microsoft.com/office/drawing/2014/main" id="{7B70FB63-DF4C-46D5-AA6B-30D66D1DBAD8}"/>
                    </a:ext>
                  </a:extLst>
                </p:cNvPr>
                <p:cNvSpPr txBox="1"/>
                <p:nvPr/>
              </p:nvSpPr>
              <p:spPr>
                <a:xfrm>
                  <a:off x="4768061" y="7332571"/>
                  <a:ext cx="8155096" cy="6177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36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AR" sz="36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6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s-AR" sz="3600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s-AR" sz="3600" b="0" i="0" spc="-263" baseline="-25000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AR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Ꝋ</m:t>
                          </m:r>
                          <m:r>
                            <a:rPr lang="es-AR" sz="3600" b="0" i="1" spc="-263" baseline="-25000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s-AR" sz="36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6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s-AR" sz="3600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s-AR" sz="3600" b="0" i="0" spc="-263" baseline="-25000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Ꝋ</m:t>
                          </m:r>
                          <m:r>
                            <a:rPr lang="es-AR" sz="3600" b="0" i="1" spc="-263" baseline="-25000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s-AR" sz="36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6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m:rPr>
                              <m:sty m:val="p"/>
                            </m:rPr>
                            <a:rPr lang="es-AR" sz="3600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s-AR" sz="3600" b="0" i="0" spc="-263" baseline="-25000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s-AR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Ꝋ</m:t>
                          </m:r>
                          <m:r>
                            <m:rPr>
                              <m:sty m:val="p"/>
                            </m:rPr>
                            <a:rPr lang="es-AR" sz="3600" b="0" i="0" spc="-263" baseline="-25000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d>
                            <m:dPr>
                              <m:ctrlPr>
                                <a:rPr lang="es-AR" sz="36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6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  <m:sub/>
                        <m:sup/>
                      </m:sSubSup>
                    </m:oMath>
                  </a14:m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	</a:t>
                  </a:r>
                </a:p>
              </p:txBody>
            </p:sp>
          </mc:Choice>
          <mc:Fallback xmlns="">
            <p:sp>
              <p:nvSpPr>
                <p:cNvPr id="14" name="TextBox 9">
                  <a:extLst>
                    <a:ext uri="{FF2B5EF4-FFF2-40B4-BE49-F238E27FC236}">
                      <a16:creationId xmlns:a16="http://schemas.microsoft.com/office/drawing/2014/main" id="{7B70FB63-DF4C-46D5-AA6B-30D66D1DB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061" y="7332571"/>
                  <a:ext cx="8155096" cy="6177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A720ED26-8026-44AF-A9C1-5640248046AB}"/>
                </a:ext>
              </a:extLst>
            </p:cNvPr>
            <p:cNvSpPr txBox="1"/>
            <p:nvPr/>
          </p:nvSpPr>
          <p:spPr>
            <a:xfrm>
              <a:off x="6097362" y="6928435"/>
              <a:ext cx="4874736" cy="4612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2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Función de Aproximación:</a:t>
              </a:r>
              <a:endParaRPr lang="en-US" sz="4800" baseline="30000" dirty="0">
                <a:solidFill>
                  <a:srgbClr val="1D617A"/>
                </a:solidFill>
                <a:latin typeface="Poppins Light"/>
              </a:endParaRPr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95AEECA6-82E2-4806-B0C6-8AC6F362222F}"/>
              </a:ext>
            </a:extLst>
          </p:cNvPr>
          <p:cNvSpPr txBox="1"/>
          <p:nvPr/>
        </p:nvSpPr>
        <p:spPr>
          <a:xfrm>
            <a:off x="500856" y="2019300"/>
            <a:ext cx="819657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Minimización del Funcional de Desviación</a:t>
            </a:r>
            <a:endParaRPr lang="es-AR" sz="3200" b="1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9">
                <a:extLst>
                  <a:ext uri="{FF2B5EF4-FFF2-40B4-BE49-F238E27FC236}">
                    <a16:creationId xmlns:a16="http://schemas.microsoft.com/office/drawing/2014/main" id="{8E1D9BEA-9536-457B-8F7F-5284A6CD8CF4}"/>
                  </a:ext>
                </a:extLst>
              </p:cNvPr>
              <p:cNvSpPr txBox="1"/>
              <p:nvPr/>
            </p:nvSpPr>
            <p:spPr>
              <a:xfrm>
                <a:off x="11321256" y="3314700"/>
                <a:ext cx="7236935" cy="160172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28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                       </a:t>
                </a:r>
                <a:r>
                  <a:rPr lang="es-ES" sz="32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es-ES" sz="28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                             m</a:t>
                </a:r>
              </a:p>
              <a:p>
                <a:r>
                  <a:rPr lang="es-ES" sz="4000" spc="-263" dirty="0">
                    <a:solidFill>
                      <a:srgbClr val="1D617A"/>
                    </a:solidFill>
                  </a:rPr>
                  <a:t>     S   =   </a:t>
                </a:r>
                <a14:m>
                  <m:oMath xmlns:m="http://schemas.openxmlformats.org/officeDocument/2006/math">
                    <m:r>
                      <a:rPr lang="es-ES" sz="400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s-AR" sz="40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AR" sz="4000" b="0" i="1" spc="-263" baseline="-25000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s-AR" sz="4000" b="0" i="0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s-AR" sz="4000" b="0" i="0" spc="-263" baseline="-25000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  .</m:t>
                                </m:r>
                              </m:e>
                            </m:nary>
                            <m:r>
                              <a:rPr lang="es-AR" sz="40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Ꝋ</m:t>
                            </m:r>
                            <m:r>
                              <a:rPr lang="es-AR" sz="4000" b="0" i="1" spc="-263" baseline="-25000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𝑥𝑘</m:t>
                            </m:r>
                          </m:e>
                        </m:d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/>
                      <m:sup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ES" sz="44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  <a:p>
                <a:r>
                  <a:rPr lang="es-ES" sz="28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     k = 1                  j=1</a:t>
                </a:r>
              </a:p>
            </p:txBody>
          </p:sp>
        </mc:Choice>
        <mc:Fallback xmlns="">
          <p:sp>
            <p:nvSpPr>
              <p:cNvPr id="44" name="TextBox 9">
                <a:extLst>
                  <a:ext uri="{FF2B5EF4-FFF2-40B4-BE49-F238E27FC236}">
                    <a16:creationId xmlns:a16="http://schemas.microsoft.com/office/drawing/2014/main" id="{8E1D9BEA-9536-457B-8F7F-5284A6CD8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256" y="3314700"/>
                <a:ext cx="7236935" cy="1601721"/>
              </a:xfrm>
              <a:prstGeom prst="rect">
                <a:avLst/>
              </a:prstGeom>
              <a:blipFill>
                <a:blip r:embed="rId3"/>
                <a:stretch>
                  <a:fillRect t="-8015" b="-125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9">
            <a:extLst>
              <a:ext uri="{FF2B5EF4-FFF2-40B4-BE49-F238E27FC236}">
                <a16:creationId xmlns:a16="http://schemas.microsoft.com/office/drawing/2014/main" id="{C3AA2712-8F07-4065-B5B5-6D02E551FFFA}"/>
              </a:ext>
            </a:extLst>
          </p:cNvPr>
          <p:cNvSpPr txBox="1"/>
          <p:nvPr/>
        </p:nvSpPr>
        <p:spPr>
          <a:xfrm>
            <a:off x="424656" y="4498657"/>
            <a:ext cx="106680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Pasamos al otro miembro y reacomodamos los términos con las 2 sumatorias:</a:t>
            </a:r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9">
                <a:extLst>
                  <a:ext uri="{FF2B5EF4-FFF2-40B4-BE49-F238E27FC236}">
                    <a16:creationId xmlns:a16="http://schemas.microsoft.com/office/drawing/2014/main" id="{19449035-B3A2-47F6-8AAD-87A4B3E39594}"/>
                  </a:ext>
                </a:extLst>
              </p:cNvPr>
              <p:cNvSpPr txBox="1"/>
              <p:nvPr/>
            </p:nvSpPr>
            <p:spPr>
              <a:xfrm>
                <a:off x="577055" y="2628901"/>
                <a:ext cx="8914417" cy="15388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32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es-ES" sz="28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                                                            </a:t>
                </a:r>
                <a:r>
                  <a:rPr lang="es-ES" sz="2800" spc="-263" dirty="0" err="1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n</a:t>
                </a:r>
                <a:r>
                  <a:rPr lang="es-ES" sz="28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  m</a:t>
                </a:r>
              </a:p>
              <a:p>
                <a14:m>
                  <m:oMath xmlns:m="http://schemas.openxmlformats.org/officeDocument/2006/math">
                    <m:r>
                      <a:rPr lang="es-ES" sz="400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𝑦𝑘</m:t>
                        </m:r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Ꝋ</m:t>
                        </m:r>
                        <m:r>
                          <a:rPr lang="es-AR" sz="400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s-AR" sz="40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4000" i="1" spc="-263" baseline="-25000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/>
                      <m:sup/>
                    </m:sSubSup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40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s-AR" sz="400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.</m:t>
                        </m:r>
                      </m:e>
                    </m:nary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m:rPr>
                        <m:sty m:val="p"/>
                      </m:rPr>
                      <a:rPr lang="es-AR" sz="4000" spc="-263" baseline="-25000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0</a:t>
                </a:r>
              </a:p>
              <a:p>
                <a:r>
                  <a:rPr lang="es-ES" sz="28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k = 1                                  k=1  j=1</a:t>
                </a:r>
              </a:p>
            </p:txBody>
          </p:sp>
        </mc:Choice>
        <mc:Fallback xmlns="">
          <p:sp>
            <p:nvSpPr>
              <p:cNvPr id="60" name="TextBox 9">
                <a:extLst>
                  <a:ext uri="{FF2B5EF4-FFF2-40B4-BE49-F238E27FC236}">
                    <a16:creationId xmlns:a16="http://schemas.microsoft.com/office/drawing/2014/main" id="{19449035-B3A2-47F6-8AAD-87A4B3E39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55" y="2628901"/>
                <a:ext cx="8914417" cy="1538883"/>
              </a:xfrm>
              <a:prstGeom prst="rect">
                <a:avLst/>
              </a:prstGeom>
              <a:blipFill>
                <a:blip r:embed="rId4"/>
                <a:stretch>
                  <a:fillRect l="-2804" t="-7905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9">
            <a:extLst>
              <a:ext uri="{FF2B5EF4-FFF2-40B4-BE49-F238E27FC236}">
                <a16:creationId xmlns:a16="http://schemas.microsoft.com/office/drawing/2014/main" id="{EA343356-D732-47FB-B8C8-9391A3EBFE44}"/>
              </a:ext>
            </a:extLst>
          </p:cNvPr>
          <p:cNvSpPr txBox="1"/>
          <p:nvPr/>
        </p:nvSpPr>
        <p:spPr>
          <a:xfrm>
            <a:off x="12083256" y="3086100"/>
            <a:ext cx="496312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Funcional de Desviación:</a:t>
            </a:r>
            <a:endParaRPr lang="en-US" sz="4800" baseline="30000" dirty="0">
              <a:solidFill>
                <a:srgbClr val="1D617A"/>
              </a:solidFill>
              <a:latin typeface="Poppi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9">
                <a:extLst>
                  <a:ext uri="{FF2B5EF4-FFF2-40B4-BE49-F238E27FC236}">
                    <a16:creationId xmlns:a16="http://schemas.microsoft.com/office/drawing/2014/main" id="{525B6275-9C5A-49C4-8012-4E69CBC1CE78}"/>
                  </a:ext>
                </a:extLst>
              </p:cNvPr>
              <p:cNvSpPr txBox="1"/>
              <p:nvPr/>
            </p:nvSpPr>
            <p:spPr>
              <a:xfrm>
                <a:off x="640080" y="5600700"/>
                <a:ext cx="8796528" cy="15388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32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m</a:t>
                </a:r>
                <a:r>
                  <a:rPr lang="es-ES" sz="28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       n                                                                                </a:t>
                </a:r>
                <a:r>
                  <a:rPr lang="es-ES" sz="2800" spc="-263" dirty="0" err="1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n</a:t>
                </a:r>
                <a:endParaRPr lang="es-ES" sz="2800" spc="-263" dirty="0">
                  <a:solidFill>
                    <a:srgbClr val="1D617A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s-AR" sz="40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s-AR" sz="400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s-AR" sz="4000" b="0" i="1" spc="-263" baseline="-25000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m:rPr>
                        <m:sty m:val="p"/>
                      </m:rPr>
                      <a:rPr lang="es-AR" sz="4000" spc="-263" baseline="-25000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ES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s-ES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4000" i="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s-AR" sz="4000" i="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Ꝋ</m:t>
                        </m:r>
                        <m:r>
                          <a:rPr lang="es-AR" sz="400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4000" i="1" spc="-263" baseline="-25000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endParaRPr lang="es-ES" sz="40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  <a:p>
                <a:r>
                  <a:rPr lang="es-ES" sz="28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j = 1    k=1                                              k=1</a:t>
                </a:r>
              </a:p>
            </p:txBody>
          </p:sp>
        </mc:Choice>
        <mc:Fallback xmlns="">
          <p:sp>
            <p:nvSpPr>
              <p:cNvPr id="32" name="TextBox 9">
                <a:extLst>
                  <a:ext uri="{FF2B5EF4-FFF2-40B4-BE49-F238E27FC236}">
                    <a16:creationId xmlns:a16="http://schemas.microsoft.com/office/drawing/2014/main" id="{525B6275-9C5A-49C4-8012-4E69CBC1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5600700"/>
                <a:ext cx="8796528" cy="1538883"/>
              </a:xfrm>
              <a:prstGeom prst="rect">
                <a:avLst/>
              </a:prstGeom>
              <a:blipFill>
                <a:blip r:embed="rId5"/>
                <a:stretch>
                  <a:fillRect l="-2772" t="-8333" b="-130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9">
                <a:extLst>
                  <a:ext uri="{FF2B5EF4-FFF2-40B4-BE49-F238E27FC236}">
                    <a16:creationId xmlns:a16="http://schemas.microsoft.com/office/drawing/2014/main" id="{1A6986C8-698E-45A4-AF2B-9ACC8B665145}"/>
                  </a:ext>
                </a:extLst>
              </p:cNvPr>
              <p:cNvSpPr txBox="1"/>
              <p:nvPr/>
            </p:nvSpPr>
            <p:spPr>
              <a:xfrm>
                <a:off x="162526" y="7423547"/>
                <a:ext cx="9177530" cy="6155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AR" sz="40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Generalizamos:   c</a:t>
                </a:r>
                <a:r>
                  <a:rPr lang="es-AR" sz="4000" b="1" spc="-263" baseline="-25000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s-AR" sz="4000" b="1" i="1" spc="-263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Poppins Light" panose="020B0604020202020204" charset="0"/>
                      </a:rPr>
                      <m:t>→</m:t>
                    </m:r>
                  </m:oMath>
                </a14:m>
                <a:r>
                  <a:rPr lang="es-AR" sz="40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c</a:t>
                </a:r>
                <a:r>
                  <a:rPr lang="es-AR" sz="4000" b="1" spc="-263" baseline="-25000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i      </a:t>
                </a:r>
                <a14:m>
                  <m:oMath xmlns:m="http://schemas.openxmlformats.org/officeDocument/2006/math">
                    <m:r>
                      <a:rPr lang="es-AR" sz="4000" i="1" spc="-263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spc="-263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s-AR" sz="4000" i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4000" i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4000" i="1" spc="-263" baseline="-250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AR" sz="4000" b="1" i="1" spc="-263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Poppins Light" panose="020B0604020202020204" charset="0"/>
                      </a:rPr>
                      <m:t>→</m:t>
                    </m:r>
                    <m:r>
                      <a:rPr lang="es-AR" sz="4000" i="1" spc="-263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m:rPr>
                        <m:sty m:val="p"/>
                      </m:rPr>
                      <a:rPr lang="es-AR" sz="4000" b="0" i="0" spc="-263" baseline="-250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s-AR" sz="4000" i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4000" i="1" spc="-263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4000" i="1" spc="-263" baseline="-250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ES" sz="4000" spc="-263" baseline="-25000" dirty="0">
                  <a:solidFill>
                    <a:schemeClr val="accent6">
                      <a:lumMod val="75000"/>
                    </a:schemeClr>
                  </a:solidFill>
                  <a:latin typeface="Poppins Bold" panose="020B0604020202020204" charset="0"/>
                  <a:cs typeface="Poppins Bold" panose="020B0604020202020204" charset="0"/>
                </a:endParaRPr>
              </a:p>
            </p:txBody>
          </p:sp>
        </mc:Choice>
        <mc:Fallback xmlns="">
          <p:sp>
            <p:nvSpPr>
              <p:cNvPr id="33" name="TextBox 9">
                <a:extLst>
                  <a:ext uri="{FF2B5EF4-FFF2-40B4-BE49-F238E27FC236}">
                    <a16:creationId xmlns:a16="http://schemas.microsoft.com/office/drawing/2014/main" id="{1A6986C8-698E-45A4-AF2B-9ACC8B665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26" y="7423547"/>
                <a:ext cx="9177530" cy="615553"/>
              </a:xfrm>
              <a:prstGeom prst="rect">
                <a:avLst/>
              </a:prstGeom>
              <a:blipFill>
                <a:blip r:embed="rId6"/>
                <a:stretch>
                  <a:fillRect l="-3389" t="-22772" b="-514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9">
                <a:extLst>
                  <a:ext uri="{FF2B5EF4-FFF2-40B4-BE49-F238E27FC236}">
                    <a16:creationId xmlns:a16="http://schemas.microsoft.com/office/drawing/2014/main" id="{3D186759-BCDB-43A6-B1A9-8F1D7A709AA2}"/>
                  </a:ext>
                </a:extLst>
              </p:cNvPr>
              <p:cNvSpPr txBox="1"/>
              <p:nvPr/>
            </p:nvSpPr>
            <p:spPr>
              <a:xfrm>
                <a:off x="577056" y="8314944"/>
                <a:ext cx="7467600" cy="1542288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32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m</a:t>
                </a:r>
                <a:r>
                  <a:rPr lang="es-ES" sz="28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       n                                                                                </a:t>
                </a:r>
                <a:r>
                  <a:rPr lang="es-ES" sz="2800" spc="-263" dirty="0" err="1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n</a:t>
                </a:r>
                <a:endParaRPr lang="es-ES" sz="2800" spc="-263" dirty="0">
                  <a:solidFill>
                    <a:srgbClr val="1D617A"/>
                  </a:solidFill>
                  <a:latin typeface="Cambria Math" panose="02040503050406030204" pitchFamily="18" charset="0"/>
                </a:endParaRPr>
              </a:p>
              <a:p>
                <a:r>
                  <a:rPr lang="es-ES" sz="4000" b="0" spc="-263" dirty="0">
                    <a:solidFill>
                      <a:srgbClr val="1D617A"/>
                    </a:solidFill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s-AR" sz="40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s-AR" sz="400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s-AR" sz="4000" b="0" i="1" spc="-263" baseline="-25000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1" i="0" spc="-263" baseline="-250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4000" spc="-263" dirty="0">
                    <a:solidFill>
                      <a:srgbClr val="1D617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m:rPr>
                        <m:sty m:val="p"/>
                      </m:rPr>
                      <a:rPr lang="es-AR" sz="4000" spc="-263" baseline="-25000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s-ES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s-ES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4000" i="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s-AR" sz="4000" i="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Ꝋ</m:t>
                        </m:r>
                        <m:r>
                          <a:rPr lang="es-AR" sz="4000" b="1" i="0" spc="-263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d>
                          <m:dPr>
                            <m:ctrlP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4000" i="1" spc="-263" baseline="-25000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endParaRPr lang="es-ES" sz="40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  <a:p>
                <a:r>
                  <a:rPr lang="es-ES" sz="28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j = 1    k=1                                              k=1</a:t>
                </a:r>
              </a:p>
            </p:txBody>
          </p:sp>
        </mc:Choice>
        <mc:Fallback xmlns="">
          <p:sp>
            <p:nvSpPr>
              <p:cNvPr id="34" name="TextBox 9">
                <a:extLst>
                  <a:ext uri="{FF2B5EF4-FFF2-40B4-BE49-F238E27FC236}">
                    <a16:creationId xmlns:a16="http://schemas.microsoft.com/office/drawing/2014/main" id="{3D186759-BCDB-43A6-B1A9-8F1D7A709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56" y="8314944"/>
                <a:ext cx="7467600" cy="1542288"/>
              </a:xfrm>
              <a:prstGeom prst="rect">
                <a:avLst/>
              </a:prstGeom>
              <a:blipFill>
                <a:blip r:embed="rId7"/>
                <a:stretch>
                  <a:fillRect t="-7004" b="-11673"/>
                </a:stretch>
              </a:blipFill>
              <a:ln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9">
            <a:extLst>
              <a:ext uri="{FF2B5EF4-FFF2-40B4-BE49-F238E27FC236}">
                <a16:creationId xmlns:a16="http://schemas.microsoft.com/office/drawing/2014/main" id="{54E6F0A1-673A-44D3-A3A3-C207FBBD3BDB}"/>
              </a:ext>
            </a:extLst>
          </p:cNvPr>
          <p:cNvSpPr txBox="1"/>
          <p:nvPr/>
        </p:nvSpPr>
        <p:spPr>
          <a:xfrm>
            <a:off x="11778456" y="4991100"/>
            <a:ext cx="67818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Minimización del Funcional de Desviación:</a:t>
            </a:r>
            <a:endParaRPr lang="en-US" sz="4800" baseline="30000" dirty="0">
              <a:solidFill>
                <a:srgbClr val="1D617A"/>
              </a:solidFill>
              <a:latin typeface="Poppi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9">
                <a:extLst>
                  <a:ext uri="{FF2B5EF4-FFF2-40B4-BE49-F238E27FC236}">
                    <a16:creationId xmlns:a16="http://schemas.microsoft.com/office/drawing/2014/main" id="{368A0473-3694-4037-98B0-337C9F499404}"/>
                  </a:ext>
                </a:extLst>
              </p:cNvPr>
              <p:cNvSpPr txBox="1"/>
              <p:nvPr/>
            </p:nvSpPr>
            <p:spPr>
              <a:xfrm>
                <a:off x="11321256" y="6057900"/>
                <a:ext cx="7467600" cy="1542288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32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m</a:t>
                </a:r>
                <a:r>
                  <a:rPr lang="es-ES" sz="28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       n                                                                                </a:t>
                </a:r>
                <a:r>
                  <a:rPr lang="es-ES" sz="2800" spc="-263" dirty="0" err="1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n</a:t>
                </a:r>
                <a:endParaRPr lang="es-ES" sz="2800" spc="-263" dirty="0">
                  <a:solidFill>
                    <a:srgbClr val="1D617A"/>
                  </a:solidFill>
                  <a:latin typeface="Cambria Math" panose="02040503050406030204" pitchFamily="18" charset="0"/>
                </a:endParaRPr>
              </a:p>
              <a:p>
                <a:r>
                  <a:rPr lang="es-ES" sz="4000" b="0" spc="-263" dirty="0">
                    <a:solidFill>
                      <a:srgbClr val="1D617A"/>
                    </a:solidFill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s-AR" sz="40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s-AR" sz="400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s-AR" sz="4000" b="0" i="1" spc="-263" baseline="-25000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1" i="0" spc="-263" baseline="-250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4000" spc="-263" dirty="0">
                    <a:solidFill>
                      <a:srgbClr val="1D617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m:rPr>
                        <m:sty m:val="p"/>
                      </m:rPr>
                      <a:rPr lang="es-AR" sz="4000" spc="-263" baseline="-25000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s-ES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s-ES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4000" i="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s-AR" sz="4000" i="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Ꝋ</m:t>
                        </m:r>
                        <m:r>
                          <a:rPr lang="es-AR" sz="4000" b="1" i="0" spc="-263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d>
                          <m:dPr>
                            <m:ctrlP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4000" i="1" spc="-263" baseline="-25000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endParaRPr lang="es-ES" sz="40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  <a:p>
                <a:r>
                  <a:rPr lang="es-ES" sz="28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j = 1    k=1                                              k=1</a:t>
                </a:r>
              </a:p>
            </p:txBody>
          </p:sp>
        </mc:Choice>
        <mc:Fallback xmlns="">
          <p:sp>
            <p:nvSpPr>
              <p:cNvPr id="39" name="TextBox 9">
                <a:extLst>
                  <a:ext uri="{FF2B5EF4-FFF2-40B4-BE49-F238E27FC236}">
                    <a16:creationId xmlns:a16="http://schemas.microsoft.com/office/drawing/2014/main" id="{368A0473-3694-4037-98B0-337C9F499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256" y="6057900"/>
                <a:ext cx="7467600" cy="1542288"/>
              </a:xfrm>
              <a:prstGeom prst="rect">
                <a:avLst/>
              </a:prstGeom>
              <a:blipFill>
                <a:blip r:embed="rId8"/>
                <a:stretch>
                  <a:fillRect t="-7393" b="-11673"/>
                </a:stretch>
              </a:blipFill>
              <a:ln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9">
            <a:extLst>
              <a:ext uri="{FF2B5EF4-FFF2-40B4-BE49-F238E27FC236}">
                <a16:creationId xmlns:a16="http://schemas.microsoft.com/office/drawing/2014/main" id="{917152A1-E87F-4D31-A3C1-2B0B6C735165}"/>
              </a:ext>
            </a:extLst>
          </p:cNvPr>
          <p:cNvSpPr txBox="1"/>
          <p:nvPr/>
        </p:nvSpPr>
        <p:spPr>
          <a:xfrm>
            <a:off x="10254456" y="7734300"/>
            <a:ext cx="9382728" cy="24637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s-ES" sz="32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Si derivamos respecto de todos los </a:t>
            </a:r>
            <a:r>
              <a:rPr lang="es-ES" sz="3200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coefientes</a:t>
            </a:r>
            <a:r>
              <a:rPr lang="es-ES" sz="32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“c” formaremos un S.E.L. ,  la matriz de coeficientes A va a ser simétrica y de tamaño m x m. Resolviendo el sistema encontraremos los valores de nuestras incógnitas c y obtendremos la función de aproximación</a:t>
            </a:r>
            <a:endParaRPr lang="es-AR" sz="3200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0" grpId="0" animBg="1"/>
      <p:bldP spid="32" grpId="0" animBg="1"/>
      <p:bldP spid="33" grpId="0"/>
      <p:bldP spid="34" grpId="0" animBg="1"/>
      <p:bldP spid="35" grpId="0"/>
      <p:bldP spid="39" grpId="0" animBg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19857" y="190500"/>
            <a:ext cx="1737359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800" b="1" i="1" spc="-263" dirty="0">
                <a:solidFill>
                  <a:srgbClr val="1D617A"/>
                </a:solidFill>
                <a:latin typeface="Poppins Bold"/>
              </a:rPr>
              <a:t>Aproximación o ajuste a una curva por el Método de Mínimos cuadrados</a:t>
            </a:r>
          </a:p>
          <a:p>
            <a:endParaRPr lang="es-AR" dirty="0"/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C3AA2712-8F07-4065-B5B5-6D02E551FFFA}"/>
              </a:ext>
            </a:extLst>
          </p:cNvPr>
          <p:cNvSpPr txBox="1"/>
          <p:nvPr/>
        </p:nvSpPr>
        <p:spPr>
          <a:xfrm>
            <a:off x="424656" y="2101215"/>
            <a:ext cx="10621296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Armemos nuestro SEL, si nuestra función de aproximación tiene 3 términos, m=3,  recordar las incógnitas serían c</a:t>
            </a:r>
            <a:r>
              <a:rPr lang="es-ES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, c</a:t>
            </a:r>
            <a:r>
              <a:rPr lang="es-ES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y c</a:t>
            </a:r>
            <a:r>
              <a:rPr lang="es-ES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3</a:t>
            </a:r>
            <a:endParaRPr lang="es-AR" sz="3200" spc="-263" baseline="-25000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54E6F0A1-673A-44D3-A3A3-C207FBBD3BDB}"/>
              </a:ext>
            </a:extLst>
          </p:cNvPr>
          <p:cNvSpPr txBox="1"/>
          <p:nvPr/>
        </p:nvSpPr>
        <p:spPr>
          <a:xfrm>
            <a:off x="12318936" y="1714500"/>
            <a:ext cx="746052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Minimización del Funcional de Desviación:</a:t>
            </a:r>
            <a:endParaRPr lang="en-US" sz="4800" baseline="300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7DFE987F-1F5E-4BB0-A3F1-A3CAED9840A7}"/>
              </a:ext>
            </a:extLst>
          </p:cNvPr>
          <p:cNvSpPr txBox="1"/>
          <p:nvPr/>
        </p:nvSpPr>
        <p:spPr>
          <a:xfrm>
            <a:off x="424656" y="3472815"/>
            <a:ext cx="1062129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Primera ecuación para i=1, todas las sumatorias k=1 hasta n</a:t>
            </a:r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AA945C67-8651-4851-8F03-8ACD0B2A9067}"/>
                  </a:ext>
                </a:extLst>
              </p:cNvPr>
              <p:cNvSpPr txBox="1"/>
              <p:nvPr/>
            </p:nvSpPr>
            <p:spPr>
              <a:xfrm>
                <a:off x="577056" y="4076700"/>
                <a:ext cx="16459200" cy="615553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4000" b="0" spc="-263" dirty="0">
                    <a:solidFill>
                      <a:srgbClr val="1D617A"/>
                    </a:solidFill>
                  </a:rPr>
                  <a:t>   c</a:t>
                </a:r>
                <a:r>
                  <a:rPr lang="es-ES" sz="4000" b="0" spc="-263" baseline="-25000" dirty="0">
                    <a:solidFill>
                      <a:srgbClr val="1D617A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s-AR" sz="4000" b="0" i="0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spc="-263" baseline="-25000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+ </a:t>
                </a:r>
                <a:r>
                  <a:rPr lang="es-ES" sz="4000" spc="-263" dirty="0">
                    <a:solidFill>
                      <a:srgbClr val="1D617A"/>
                    </a:solidFill>
                  </a:rPr>
                  <a:t>c</a:t>
                </a:r>
                <a:r>
                  <a:rPr lang="es-ES" sz="4000" spc="-263" baseline="-25000" dirty="0">
                    <a:solidFill>
                      <a:srgbClr val="1D617A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s-AR" sz="4000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spc="-263" baseline="-25000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+</a:t>
                </a:r>
                <a:r>
                  <a:rPr lang="es-ES" sz="4000" spc="-263" dirty="0">
                    <a:solidFill>
                      <a:srgbClr val="1D617A"/>
                    </a:solidFill>
                  </a:rPr>
                  <a:t> c</a:t>
                </a:r>
                <a:r>
                  <a:rPr lang="es-ES" sz="4000" spc="-263" baseline="-25000" dirty="0">
                    <a:solidFill>
                      <a:srgbClr val="1D617A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s-AR" sz="4000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spc="-263" baseline="-25000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s-ES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s-ES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4000" i="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s-AR" sz="4000" i="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Ꝋ</m:t>
                        </m:r>
                        <m:r>
                          <a:rPr lang="es-AR" sz="400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4000" i="1" spc="-263" baseline="-25000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r>
                  <a:rPr lang="es-ES" sz="28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AA945C67-8651-4851-8F03-8ACD0B2A9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56" y="4076700"/>
                <a:ext cx="16459200" cy="615553"/>
              </a:xfrm>
              <a:prstGeom prst="rect">
                <a:avLst/>
              </a:prstGeom>
              <a:blipFill>
                <a:blip r:embed="rId2"/>
                <a:stretch>
                  <a:fillRect l="-333" t="-29524" b="-47619"/>
                </a:stretch>
              </a:blipFill>
              <a:ln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9">
                <a:extLst>
                  <a:ext uri="{FF2B5EF4-FFF2-40B4-BE49-F238E27FC236}">
                    <a16:creationId xmlns:a16="http://schemas.microsoft.com/office/drawing/2014/main" id="{913E4058-5310-4AE0-9A8E-AA52D0394198}"/>
                  </a:ext>
                </a:extLst>
              </p:cNvPr>
              <p:cNvSpPr txBox="1"/>
              <p:nvPr/>
            </p:nvSpPr>
            <p:spPr>
              <a:xfrm>
                <a:off x="12242736" y="2170176"/>
                <a:ext cx="7460520" cy="1525524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32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m</a:t>
                </a:r>
                <a:r>
                  <a:rPr lang="es-ES" sz="2800" spc="-263" dirty="0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              n                                                                                </a:t>
                </a:r>
                <a:r>
                  <a:rPr lang="es-ES" sz="2800" spc="-263" dirty="0" err="1">
                    <a:solidFill>
                      <a:srgbClr val="1D617A"/>
                    </a:solidFill>
                    <a:latin typeface="Cambria Math" panose="02040503050406030204" pitchFamily="18" charset="0"/>
                  </a:rPr>
                  <a:t>n</a:t>
                </a:r>
                <a:endParaRPr lang="es-ES" sz="2800" spc="-263" dirty="0">
                  <a:solidFill>
                    <a:srgbClr val="1D617A"/>
                  </a:solidFill>
                  <a:latin typeface="Cambria Math" panose="02040503050406030204" pitchFamily="18" charset="0"/>
                </a:endParaRPr>
              </a:p>
              <a:p>
                <a:r>
                  <a:rPr lang="es-ES" sz="4000" b="0" spc="-263" dirty="0">
                    <a:solidFill>
                      <a:srgbClr val="1D617A"/>
                    </a:solidFill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s-AR" sz="40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s-AR" sz="400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s-AR" sz="4000" b="0" i="1" spc="-263" baseline="-25000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1" i="0" spc="-263" baseline="-250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4000" spc="-263" dirty="0">
                    <a:solidFill>
                      <a:srgbClr val="1D617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m:rPr>
                        <m:sty m:val="p"/>
                      </m:rPr>
                      <a:rPr lang="es-AR" sz="4000" spc="-263" baseline="-25000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i="1" spc="-263" baseline="-25000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s-ES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s-ES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4000" i="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s-AR" sz="4000" i="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Ꝋ</m:t>
                        </m:r>
                        <m:r>
                          <a:rPr lang="es-AR" sz="4000" b="1" i="0" spc="-263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d>
                          <m:dPr>
                            <m:ctrlP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4000" i="1" spc="-263" baseline="-25000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endParaRPr lang="es-ES" sz="40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  <a:p>
                <a:r>
                  <a:rPr lang="es-ES" sz="28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j = 1    k=1                                              k=1</a:t>
                </a:r>
              </a:p>
            </p:txBody>
          </p:sp>
        </mc:Choice>
        <mc:Fallback xmlns="">
          <p:sp>
            <p:nvSpPr>
              <p:cNvPr id="19" name="TextBox 9">
                <a:extLst>
                  <a:ext uri="{FF2B5EF4-FFF2-40B4-BE49-F238E27FC236}">
                    <a16:creationId xmlns:a16="http://schemas.microsoft.com/office/drawing/2014/main" id="{913E4058-5310-4AE0-9A8E-AA52D0394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736" y="2170176"/>
                <a:ext cx="7460520" cy="1525524"/>
              </a:xfrm>
              <a:prstGeom prst="rect">
                <a:avLst/>
              </a:prstGeom>
              <a:blipFill>
                <a:blip r:embed="rId3"/>
                <a:stretch>
                  <a:fillRect t="-7087" b="-12992"/>
                </a:stretch>
              </a:blipFill>
              <a:ln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9">
            <a:extLst>
              <a:ext uri="{FF2B5EF4-FFF2-40B4-BE49-F238E27FC236}">
                <a16:creationId xmlns:a16="http://schemas.microsoft.com/office/drawing/2014/main" id="{3B30E527-1F27-44C3-8055-D0268D61A88F}"/>
              </a:ext>
            </a:extLst>
          </p:cNvPr>
          <p:cNvSpPr txBox="1"/>
          <p:nvPr/>
        </p:nvSpPr>
        <p:spPr>
          <a:xfrm>
            <a:off x="424656" y="5448300"/>
            <a:ext cx="1062129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Segunda ecuación para i=2, todas las sumatorias k=1 hasta n</a:t>
            </a:r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9">
                <a:extLst>
                  <a:ext uri="{FF2B5EF4-FFF2-40B4-BE49-F238E27FC236}">
                    <a16:creationId xmlns:a16="http://schemas.microsoft.com/office/drawing/2014/main" id="{D8B613BE-63F3-4F2D-844C-020C55DB391E}"/>
                  </a:ext>
                </a:extLst>
              </p:cNvPr>
              <p:cNvSpPr txBox="1"/>
              <p:nvPr/>
            </p:nvSpPr>
            <p:spPr>
              <a:xfrm>
                <a:off x="607536" y="6057900"/>
                <a:ext cx="16459200" cy="615553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4000" b="0" spc="-263" dirty="0">
                    <a:solidFill>
                      <a:srgbClr val="1D617A"/>
                    </a:solidFill>
                  </a:rPr>
                  <a:t>    c</a:t>
                </a:r>
                <a:r>
                  <a:rPr lang="es-ES" sz="4000" b="0" spc="-263" baseline="-25000" dirty="0">
                    <a:solidFill>
                      <a:srgbClr val="1D617A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s-AR" sz="4000" b="0" i="0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spc="-263" baseline="-25000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+ </a:t>
                </a:r>
                <a:r>
                  <a:rPr lang="es-ES" sz="4000" spc="-263" dirty="0">
                    <a:solidFill>
                      <a:srgbClr val="1D617A"/>
                    </a:solidFill>
                  </a:rPr>
                  <a:t>c</a:t>
                </a:r>
                <a:r>
                  <a:rPr lang="es-ES" sz="4000" spc="-263" baseline="-25000" dirty="0">
                    <a:solidFill>
                      <a:srgbClr val="1D617A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s-AR" sz="4000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+</a:t>
                </a:r>
                <a:r>
                  <a:rPr lang="es-ES" sz="4000" spc="-263" dirty="0">
                    <a:solidFill>
                      <a:srgbClr val="1D617A"/>
                    </a:solidFill>
                  </a:rPr>
                  <a:t> c</a:t>
                </a:r>
                <a:r>
                  <a:rPr lang="es-ES" sz="4000" spc="-263" baseline="-25000" dirty="0">
                    <a:solidFill>
                      <a:srgbClr val="1D617A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s-AR" sz="4000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s-ES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s-ES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4000" i="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s-AR" sz="4000" i="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Ꝋ</m:t>
                        </m:r>
                        <m:r>
                          <a:rPr lang="es-AR" sz="4000" b="0" i="0" spc="-263" baseline="-25000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4000" i="1" spc="-263" baseline="-25000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r>
                  <a:rPr lang="es-ES" sz="28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21" name="TextBox 9">
                <a:extLst>
                  <a:ext uri="{FF2B5EF4-FFF2-40B4-BE49-F238E27FC236}">
                    <a16:creationId xmlns:a16="http://schemas.microsoft.com/office/drawing/2014/main" id="{D8B613BE-63F3-4F2D-844C-020C55DB3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36" y="6057900"/>
                <a:ext cx="16459200" cy="615553"/>
              </a:xfrm>
              <a:prstGeom prst="rect">
                <a:avLst/>
              </a:prstGeom>
              <a:blipFill>
                <a:blip r:embed="rId4"/>
                <a:stretch>
                  <a:fillRect t="-29524" b="-47619"/>
                </a:stretch>
              </a:blipFill>
              <a:ln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9">
            <a:extLst>
              <a:ext uri="{FF2B5EF4-FFF2-40B4-BE49-F238E27FC236}">
                <a16:creationId xmlns:a16="http://schemas.microsoft.com/office/drawing/2014/main" id="{5909D956-2CEC-47B4-9B04-E66491A62813}"/>
              </a:ext>
            </a:extLst>
          </p:cNvPr>
          <p:cNvSpPr txBox="1"/>
          <p:nvPr/>
        </p:nvSpPr>
        <p:spPr>
          <a:xfrm>
            <a:off x="424656" y="7546657"/>
            <a:ext cx="1062129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Tercera ecuación para i=3, todas las sumatorias k=1 hasta n</a:t>
            </a:r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9">
                <a:extLst>
                  <a:ext uri="{FF2B5EF4-FFF2-40B4-BE49-F238E27FC236}">
                    <a16:creationId xmlns:a16="http://schemas.microsoft.com/office/drawing/2014/main" id="{5323A22E-3EB0-4A5D-AC51-DDCF52700EFD}"/>
                  </a:ext>
                </a:extLst>
              </p:cNvPr>
              <p:cNvSpPr txBox="1"/>
              <p:nvPr/>
            </p:nvSpPr>
            <p:spPr>
              <a:xfrm>
                <a:off x="577056" y="8267700"/>
                <a:ext cx="16459200" cy="615553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4000" b="0" spc="-263" dirty="0">
                    <a:solidFill>
                      <a:srgbClr val="1D617A"/>
                    </a:solidFill>
                  </a:rPr>
                  <a:t>    c</a:t>
                </a:r>
                <a:r>
                  <a:rPr lang="es-ES" sz="4000" b="0" spc="-263" baseline="-25000" dirty="0">
                    <a:solidFill>
                      <a:srgbClr val="1D617A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s-AR" sz="4000" b="0" i="0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spc="-263" baseline="-25000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+ </a:t>
                </a:r>
                <a:r>
                  <a:rPr lang="es-ES" sz="4000" spc="-263" dirty="0">
                    <a:solidFill>
                      <a:srgbClr val="1D617A"/>
                    </a:solidFill>
                  </a:rPr>
                  <a:t>c</a:t>
                </a:r>
                <a:r>
                  <a:rPr lang="es-ES" sz="4000" spc="-263" baseline="-25000" dirty="0">
                    <a:solidFill>
                      <a:srgbClr val="1D617A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s-AR" sz="4000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+</a:t>
                </a:r>
                <a:r>
                  <a:rPr lang="es-ES" sz="4000" spc="-263" dirty="0">
                    <a:solidFill>
                      <a:srgbClr val="1D617A"/>
                    </a:solidFill>
                  </a:rPr>
                  <a:t> c</a:t>
                </a:r>
                <a:r>
                  <a:rPr lang="es-ES" sz="4000" spc="-263" baseline="-25000" dirty="0">
                    <a:solidFill>
                      <a:srgbClr val="1D617A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s-AR" sz="4000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Ꝋ</m:t>
                    </m:r>
                    <m:r>
                      <a:rPr lang="es-AR" sz="4000" b="0" i="0" spc="-263" baseline="-25000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s-AR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s-ES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s-ES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AR" sz="4000" i="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s-AR" sz="4000" i="0" spc="-263" baseline="-25000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s-AR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Ꝋ</m:t>
                        </m:r>
                        <m:r>
                          <a:rPr lang="es-AR" sz="4000" b="0" i="0" spc="-263" baseline="-25000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4000" i="1" spc="-263" baseline="-25000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r>
                  <a:rPr lang="es-ES" sz="28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23" name="TextBox 9">
                <a:extLst>
                  <a:ext uri="{FF2B5EF4-FFF2-40B4-BE49-F238E27FC236}">
                    <a16:creationId xmlns:a16="http://schemas.microsoft.com/office/drawing/2014/main" id="{5323A22E-3EB0-4A5D-AC51-DDCF52700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56" y="8267700"/>
                <a:ext cx="16459200" cy="615553"/>
              </a:xfrm>
              <a:prstGeom prst="rect">
                <a:avLst/>
              </a:prstGeom>
              <a:blipFill>
                <a:blip r:embed="rId5"/>
                <a:stretch>
                  <a:fillRect t="-28571" b="-48571"/>
                </a:stretch>
              </a:blipFill>
              <a:ln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79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7" grpId="0"/>
      <p:bldP spid="18" grpId="0" animBg="1"/>
      <p:bldP spid="20" grpId="0"/>
      <p:bldP spid="21" grpId="0" animBg="1"/>
      <p:bldP spid="2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19857" y="190500"/>
            <a:ext cx="1737359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800" b="1" i="1" spc="-263" dirty="0">
                <a:solidFill>
                  <a:srgbClr val="1D617A"/>
                </a:solidFill>
                <a:latin typeface="Poppins Bold"/>
              </a:rPr>
              <a:t>Aproximación o ajuste a una curva por el Método de Mínimos cuadrados</a:t>
            </a:r>
          </a:p>
          <a:p>
            <a:endParaRPr lang="es-AR" dirty="0"/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C3AA2712-8F07-4065-B5B5-6D02E551FFFA}"/>
              </a:ext>
            </a:extLst>
          </p:cNvPr>
          <p:cNvSpPr txBox="1"/>
          <p:nvPr/>
        </p:nvSpPr>
        <p:spPr>
          <a:xfrm>
            <a:off x="424656" y="2101215"/>
            <a:ext cx="1062129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Obtuvimos nuestro SEL 3 x </a:t>
            </a:r>
            <a:r>
              <a:rPr lang="es-ES" sz="3200" spc="-263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3 ,  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todas las Sumatorias k=1 hasta n </a:t>
            </a:r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919819E-A6BF-4D37-800A-E4D0F9CF1023}"/>
              </a:ext>
            </a:extLst>
          </p:cNvPr>
          <p:cNvGrpSpPr/>
          <p:nvPr/>
        </p:nvGrpSpPr>
        <p:grpSpPr>
          <a:xfrm>
            <a:off x="1021080" y="2552700"/>
            <a:ext cx="16548576" cy="2575941"/>
            <a:chOff x="1021080" y="2552700"/>
            <a:chExt cx="16548576" cy="25759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9">
                  <a:extLst>
                    <a:ext uri="{FF2B5EF4-FFF2-40B4-BE49-F238E27FC236}">
                      <a16:creationId xmlns:a16="http://schemas.microsoft.com/office/drawing/2014/main" id="{AA945C67-8651-4851-8F03-8ACD0B2A9067}"/>
                    </a:ext>
                  </a:extLst>
                </p:cNvPr>
                <p:cNvSpPr txBox="1"/>
                <p:nvPr/>
              </p:nvSpPr>
              <p:spPr>
                <a:xfrm>
                  <a:off x="1110456" y="2775347"/>
                  <a:ext cx="16459200" cy="6155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s-ES" sz="4000" b="0" spc="-263" dirty="0">
                      <a:solidFill>
                        <a:srgbClr val="1D617A"/>
                      </a:solidFill>
                    </a:rPr>
                    <a:t>   c</a:t>
                  </a:r>
                  <a:r>
                    <a:rPr lang="es-ES" sz="4000" b="0" spc="-263" baseline="-25000" dirty="0">
                      <a:solidFill>
                        <a:srgbClr val="1D617A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s-AR" sz="4000" b="0" i="0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+ </a:t>
                  </a:r>
                  <a:r>
                    <a:rPr lang="es-ES" sz="4000" spc="-263" dirty="0">
                      <a:solidFill>
                        <a:srgbClr val="1D617A"/>
                      </a:solidFill>
                    </a:rPr>
                    <a:t>c</a:t>
                  </a:r>
                  <a:r>
                    <a:rPr lang="es-ES" sz="4000" spc="-263" baseline="-25000" dirty="0">
                      <a:solidFill>
                        <a:srgbClr val="1D617A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s-AR" sz="4000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+</a:t>
                  </a:r>
                  <a:r>
                    <a:rPr lang="es-ES" sz="4000" spc="-263" dirty="0">
                      <a:solidFill>
                        <a:srgbClr val="1D617A"/>
                      </a:solidFill>
                    </a:rPr>
                    <a:t> c</a:t>
                  </a:r>
                  <a:r>
                    <a:rPr lang="es-ES" sz="4000" spc="-263" baseline="-25000" dirty="0">
                      <a:solidFill>
                        <a:srgbClr val="1D617A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s-AR" sz="4000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s-ES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s-ES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AR" sz="4000" i="0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sty m:val="p"/>
                            </m:rPr>
                            <a:rPr lang="es-AR" sz="4000" i="0" spc="-263" baseline="-25000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Ꝋ</m:t>
                          </m:r>
                          <m:r>
                            <a:rPr lang="es-AR" sz="4000" spc="-263" baseline="-25000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4000" i="1" spc="-263" baseline="-25000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/>
                        <m:sup/>
                      </m:sSubSup>
                    </m:oMath>
                  </a14:m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</a:t>
                  </a:r>
                </a:p>
              </p:txBody>
            </p:sp>
          </mc:Choice>
          <mc:Fallback xmlns="">
            <p:sp>
              <p:nvSpPr>
                <p:cNvPr id="18" name="TextBox 9">
                  <a:extLst>
                    <a:ext uri="{FF2B5EF4-FFF2-40B4-BE49-F238E27FC236}">
                      <a16:creationId xmlns:a16="http://schemas.microsoft.com/office/drawing/2014/main" id="{AA945C67-8651-4851-8F03-8ACD0B2A90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456" y="2775347"/>
                  <a:ext cx="16459200" cy="615553"/>
                </a:xfrm>
                <a:prstGeom prst="rect">
                  <a:avLst/>
                </a:prstGeom>
                <a:blipFill>
                  <a:blip r:embed="rId2"/>
                  <a:stretch>
                    <a:fillRect l="-370" t="-31683" b="-52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9">
                  <a:extLst>
                    <a:ext uri="{FF2B5EF4-FFF2-40B4-BE49-F238E27FC236}">
                      <a16:creationId xmlns:a16="http://schemas.microsoft.com/office/drawing/2014/main" id="{D8B613BE-63F3-4F2D-844C-020C55DB391E}"/>
                    </a:ext>
                  </a:extLst>
                </p:cNvPr>
                <p:cNvSpPr txBox="1"/>
                <p:nvPr/>
              </p:nvSpPr>
              <p:spPr>
                <a:xfrm>
                  <a:off x="1034256" y="3543300"/>
                  <a:ext cx="16459200" cy="6155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s-ES" sz="4000" b="0" spc="-263" dirty="0">
                      <a:solidFill>
                        <a:srgbClr val="1D617A"/>
                      </a:solidFill>
                    </a:rPr>
                    <a:t>    c</a:t>
                  </a:r>
                  <a:r>
                    <a:rPr lang="es-ES" sz="4000" b="0" spc="-263" baseline="-25000" dirty="0">
                      <a:solidFill>
                        <a:srgbClr val="1D617A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s-AR" sz="4000" b="0" i="0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+ </a:t>
                  </a:r>
                  <a:r>
                    <a:rPr lang="es-ES" sz="4000" spc="-263" dirty="0">
                      <a:solidFill>
                        <a:srgbClr val="1D617A"/>
                      </a:solidFill>
                    </a:rPr>
                    <a:t>c</a:t>
                  </a:r>
                  <a:r>
                    <a:rPr lang="es-ES" sz="4000" spc="-263" baseline="-25000" dirty="0">
                      <a:solidFill>
                        <a:srgbClr val="1D617A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s-AR" sz="4000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+</a:t>
                  </a:r>
                  <a:r>
                    <a:rPr lang="es-ES" sz="4000" spc="-263" dirty="0">
                      <a:solidFill>
                        <a:srgbClr val="1D617A"/>
                      </a:solidFill>
                    </a:rPr>
                    <a:t> c</a:t>
                  </a:r>
                  <a:r>
                    <a:rPr lang="es-ES" sz="4000" spc="-263" baseline="-25000" dirty="0">
                      <a:solidFill>
                        <a:srgbClr val="1D617A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s-AR" sz="4000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4000" i="1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s-ES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s-ES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AR" sz="4000" i="0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sty m:val="p"/>
                            </m:rPr>
                            <a:rPr lang="es-AR" sz="4000" i="0" spc="-263" baseline="-25000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Ꝋ</m:t>
                          </m:r>
                          <m:r>
                            <a:rPr lang="es-AR" sz="4000" b="0" i="0" spc="-263" baseline="-25000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4000" i="1" spc="-263" baseline="-25000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/>
                        <m:sup/>
                      </m:sSubSup>
                    </m:oMath>
                  </a14:m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</a:t>
                  </a:r>
                </a:p>
              </p:txBody>
            </p:sp>
          </mc:Choice>
          <mc:Fallback>
            <p:sp>
              <p:nvSpPr>
                <p:cNvPr id="21" name="TextBox 9">
                  <a:extLst>
                    <a:ext uri="{FF2B5EF4-FFF2-40B4-BE49-F238E27FC236}">
                      <a16:creationId xmlns:a16="http://schemas.microsoft.com/office/drawing/2014/main" id="{D8B613BE-63F3-4F2D-844C-020C55DB3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56" y="3543300"/>
                  <a:ext cx="16459200" cy="615553"/>
                </a:xfrm>
                <a:prstGeom prst="rect">
                  <a:avLst/>
                </a:prstGeom>
                <a:blipFill>
                  <a:blip r:embed="rId3"/>
                  <a:stretch>
                    <a:fillRect t="-31683" b="-52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9">
                  <a:extLst>
                    <a:ext uri="{FF2B5EF4-FFF2-40B4-BE49-F238E27FC236}">
                      <a16:creationId xmlns:a16="http://schemas.microsoft.com/office/drawing/2014/main" id="{5323A22E-3EB0-4A5D-AC51-DDCF52700EFD}"/>
                    </a:ext>
                  </a:extLst>
                </p:cNvPr>
                <p:cNvSpPr txBox="1"/>
                <p:nvPr/>
              </p:nvSpPr>
              <p:spPr>
                <a:xfrm>
                  <a:off x="1034256" y="4305300"/>
                  <a:ext cx="16459200" cy="6155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s-ES" sz="4000" b="0" spc="-263" dirty="0">
                      <a:solidFill>
                        <a:srgbClr val="1D617A"/>
                      </a:solidFill>
                    </a:rPr>
                    <a:t>    c</a:t>
                  </a:r>
                  <a:r>
                    <a:rPr lang="es-ES" sz="4000" b="0" spc="-263" baseline="-25000" dirty="0">
                      <a:solidFill>
                        <a:srgbClr val="1D617A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s-AR" sz="4000" b="0" i="0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+ </a:t>
                  </a:r>
                  <a:r>
                    <a:rPr lang="es-ES" sz="4000" spc="-263" dirty="0">
                      <a:solidFill>
                        <a:srgbClr val="1D617A"/>
                      </a:solidFill>
                    </a:rPr>
                    <a:t>c</a:t>
                  </a:r>
                  <a:r>
                    <a:rPr lang="es-ES" sz="4000" spc="-263" baseline="-25000" dirty="0">
                      <a:solidFill>
                        <a:srgbClr val="1D617A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s-AR" sz="4000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+</a:t>
                  </a:r>
                  <a:r>
                    <a:rPr lang="es-ES" sz="4000" spc="-263" dirty="0">
                      <a:solidFill>
                        <a:srgbClr val="1D617A"/>
                      </a:solidFill>
                    </a:rPr>
                    <a:t> c</a:t>
                  </a:r>
                  <a:r>
                    <a:rPr lang="es-ES" sz="4000" spc="-263" baseline="-25000" dirty="0">
                      <a:solidFill>
                        <a:srgbClr val="1D617A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s-AR" sz="4000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s-ES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s-ES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AR" sz="4000" i="0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sty m:val="p"/>
                            </m:rPr>
                            <a:rPr lang="es-AR" sz="4000" i="0" spc="-263" baseline="-25000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Ꝋ</m:t>
                          </m:r>
                          <m:r>
                            <a:rPr lang="es-AR" sz="4000" b="0" i="0" spc="-263" baseline="-25000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4000" i="1" spc="-263" baseline="-25000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/>
                        <m:sup/>
                      </m:sSubSup>
                    </m:oMath>
                  </a14:m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</a:t>
                  </a:r>
                </a:p>
              </p:txBody>
            </p:sp>
          </mc:Choice>
          <mc:Fallback xmlns="">
            <p:sp>
              <p:nvSpPr>
                <p:cNvPr id="23" name="TextBox 9">
                  <a:extLst>
                    <a:ext uri="{FF2B5EF4-FFF2-40B4-BE49-F238E27FC236}">
                      <a16:creationId xmlns:a16="http://schemas.microsoft.com/office/drawing/2014/main" id="{5323A22E-3EB0-4A5D-AC51-DDCF52700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56" y="4305300"/>
                  <a:ext cx="16459200" cy="615553"/>
                </a:xfrm>
                <a:prstGeom prst="rect">
                  <a:avLst/>
                </a:prstGeom>
                <a:blipFill>
                  <a:blip r:embed="rId4"/>
                  <a:stretch>
                    <a:fillRect t="-31683" b="-52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brir llave 11">
              <a:extLst>
                <a:ext uri="{FF2B5EF4-FFF2-40B4-BE49-F238E27FC236}">
                  <a16:creationId xmlns:a16="http://schemas.microsoft.com/office/drawing/2014/main" id="{13F1A536-CAC5-4FD3-94F6-6C83C94A8BF6}"/>
                </a:ext>
              </a:extLst>
            </p:cNvPr>
            <p:cNvSpPr/>
            <p:nvPr/>
          </p:nvSpPr>
          <p:spPr>
            <a:xfrm>
              <a:off x="1021080" y="2552700"/>
              <a:ext cx="165576" cy="257594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2E6393F9-964A-4FAB-A635-71BE486BAE23}"/>
              </a:ext>
            </a:extLst>
          </p:cNvPr>
          <p:cNvGrpSpPr/>
          <p:nvPr/>
        </p:nvGrpSpPr>
        <p:grpSpPr>
          <a:xfrm>
            <a:off x="958056" y="5600700"/>
            <a:ext cx="16764000" cy="2306812"/>
            <a:chOff x="1034256" y="5829300"/>
            <a:chExt cx="16535400" cy="2306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9">
                  <a:extLst>
                    <a:ext uri="{FF2B5EF4-FFF2-40B4-BE49-F238E27FC236}">
                      <a16:creationId xmlns:a16="http://schemas.microsoft.com/office/drawing/2014/main" id="{D592D035-6E53-439A-9B00-C53A98068BCA}"/>
                    </a:ext>
                  </a:extLst>
                </p:cNvPr>
                <p:cNvSpPr txBox="1"/>
                <p:nvPr/>
              </p:nvSpPr>
              <p:spPr>
                <a:xfrm>
                  <a:off x="1110456" y="5990606"/>
                  <a:ext cx="16459200" cy="6155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s-ES" sz="4000" b="0" spc="-263" dirty="0">
                      <a:solidFill>
                        <a:srgbClr val="1D617A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   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s-AR" sz="4000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AR" sz="4000" b="0" i="0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</a:t>
                  </a:r>
                  <a:r>
                    <a:rPr lang="es-ES" sz="4000" spc="-263" dirty="0">
                      <a:solidFill>
                        <a:srgbClr val="1D617A"/>
                      </a:solidFill>
                    </a:rPr>
                    <a:t>c</a:t>
                  </a:r>
                  <a:r>
                    <a:rPr lang="es-ES" sz="4000" spc="-263" baseline="-25000" dirty="0">
                      <a:solidFill>
                        <a:srgbClr val="1D617A"/>
                      </a:solidFill>
                    </a:rPr>
                    <a:t>1           </a:t>
                  </a:r>
                  <a14:m>
                    <m:oMath xmlns:m="http://schemas.openxmlformats.org/officeDocument/2006/math">
                      <m:r>
                        <a:rPr lang="es-AR" sz="4000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ES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s-ES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AR" sz="4000" i="0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sty m:val="p"/>
                            </m:rPr>
                            <a:rPr lang="es-AR" sz="4000" i="0" spc="-263" baseline="-25000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Ꝋ</m:t>
                          </m:r>
                          <m:r>
                            <a:rPr lang="es-AR" sz="4000" spc="-263" baseline="-25000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4000" i="1" spc="-263" baseline="-25000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/>
                        <m:sup/>
                      </m:sSubSup>
                    </m:oMath>
                  </a14:m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</a:t>
                  </a:r>
                </a:p>
              </p:txBody>
            </p:sp>
          </mc:Choice>
          <mc:Fallback xmlns="">
            <p:sp>
              <p:nvSpPr>
                <p:cNvPr id="15" name="TextBox 9">
                  <a:extLst>
                    <a:ext uri="{FF2B5EF4-FFF2-40B4-BE49-F238E27FC236}">
                      <a16:creationId xmlns:a16="http://schemas.microsoft.com/office/drawing/2014/main" id="{D592D035-6E53-439A-9B00-C53A98068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456" y="5990606"/>
                  <a:ext cx="16459200" cy="615553"/>
                </a:xfrm>
                <a:prstGeom prst="rect">
                  <a:avLst/>
                </a:prstGeom>
                <a:blipFill>
                  <a:blip r:embed="rId5"/>
                  <a:stretch>
                    <a:fillRect t="-31683" b="-425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9">
                  <a:extLst>
                    <a:ext uri="{FF2B5EF4-FFF2-40B4-BE49-F238E27FC236}">
                      <a16:creationId xmlns:a16="http://schemas.microsoft.com/office/drawing/2014/main" id="{717098C4-A9F1-4522-A10B-BE6B3B514F19}"/>
                    </a:ext>
                  </a:extLst>
                </p:cNvPr>
                <p:cNvSpPr txBox="1"/>
                <p:nvPr/>
              </p:nvSpPr>
              <p:spPr>
                <a:xfrm>
                  <a:off x="1034256" y="6758559"/>
                  <a:ext cx="16459200" cy="6155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s-AR" sz="4000" spc="-263" dirty="0">
                      <a:solidFill>
                        <a:srgbClr val="1D617A"/>
                      </a:solidFill>
                    </a:rPr>
                    <a:t>   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s-AR" sz="4000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AR" sz="4000" b="0" i="0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s-AR" sz="4000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</a:rPr>
                    <a:t>   .      c</a:t>
                  </a:r>
                  <a:r>
                    <a:rPr lang="es-ES" sz="4000" spc="-263" baseline="-25000" dirty="0">
                      <a:solidFill>
                        <a:srgbClr val="1D617A"/>
                      </a:solidFill>
                    </a:rPr>
                    <a:t>2       </a:t>
                  </a:r>
                  <a:r>
                    <a:rPr lang="es-ES" sz="4000" spc="-263" dirty="0">
                      <a:solidFill>
                        <a:srgbClr val="1D617A"/>
                      </a:solidFill>
                    </a:rPr>
                    <a:t>=</a:t>
                  </a:r>
                  <a:r>
                    <a:rPr lang="es-ES" sz="4000" spc="-263" baseline="-25000" dirty="0">
                      <a:solidFill>
                        <a:srgbClr val="1D617A"/>
                      </a:solidFill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es-ES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s-ES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AR" sz="4000" i="0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sty m:val="p"/>
                            </m:rPr>
                            <a:rPr lang="es-AR" sz="4000" i="0" spc="-263" baseline="-25000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Ꝋ</m:t>
                          </m:r>
                          <m:r>
                            <a:rPr lang="es-AR" sz="4000" b="0" i="0" spc="-263" baseline="-25000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4000" i="1" spc="-263" baseline="-25000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/>
                        <m:sup/>
                      </m:sSubSup>
                    </m:oMath>
                  </a14:m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</a:t>
                  </a:r>
                </a:p>
              </p:txBody>
            </p:sp>
          </mc:Choice>
          <mc:Fallback xmlns="">
            <p:sp>
              <p:nvSpPr>
                <p:cNvPr id="16" name="TextBox 9">
                  <a:extLst>
                    <a:ext uri="{FF2B5EF4-FFF2-40B4-BE49-F238E27FC236}">
                      <a16:creationId xmlns:a16="http://schemas.microsoft.com/office/drawing/2014/main" id="{717098C4-A9F1-4522-A10B-BE6B3B5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56" y="6758559"/>
                  <a:ext cx="16459200" cy="615553"/>
                </a:xfrm>
                <a:prstGeom prst="rect">
                  <a:avLst/>
                </a:prstGeom>
                <a:blipFill>
                  <a:blip r:embed="rId6"/>
                  <a:stretch>
                    <a:fillRect t="-31683" b="-425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9">
                  <a:extLst>
                    <a:ext uri="{FF2B5EF4-FFF2-40B4-BE49-F238E27FC236}">
                      <a16:creationId xmlns:a16="http://schemas.microsoft.com/office/drawing/2014/main" id="{9CCFA194-8BD5-47C9-99D0-CB0C2A99A4A9}"/>
                    </a:ext>
                  </a:extLst>
                </p:cNvPr>
                <p:cNvSpPr txBox="1"/>
                <p:nvPr/>
              </p:nvSpPr>
              <p:spPr>
                <a:xfrm>
                  <a:off x="1034256" y="7520559"/>
                  <a:ext cx="16459200" cy="6155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s-ES" sz="4000" b="0" spc="-263" dirty="0">
                      <a:solidFill>
                        <a:srgbClr val="1D617A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s-AR" sz="4000" b="0" i="0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s-AR" sz="4000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AR" sz="4000" b="0" i="0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s-AR" sz="4000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Ꝋ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</a:rPr>
                    <a:t>          c</a:t>
                  </a:r>
                  <a:r>
                    <a:rPr lang="es-ES" sz="4000" spc="-263" baseline="-25000" dirty="0">
                      <a:solidFill>
                        <a:srgbClr val="1D617A"/>
                      </a:solidFill>
                    </a:rPr>
                    <a:t>3            </a:t>
                  </a:r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ES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s-ES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AR" sz="4000" i="0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sty m:val="p"/>
                            </m:rPr>
                            <a:rPr lang="es-AR" sz="4000" i="0" spc="-263" baseline="-25000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Ꝋ</m:t>
                          </m:r>
                          <m:r>
                            <a:rPr lang="es-AR" sz="4000" b="0" i="0" spc="-263" baseline="-25000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4000" i="1" spc="-263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4000" i="1" spc="-263" baseline="-25000" dirty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/>
                        <m:sup/>
                      </m:sSubSup>
                    </m:oMath>
                  </a14:m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</a:t>
                  </a:r>
                </a:p>
              </p:txBody>
            </p:sp>
          </mc:Choice>
          <mc:Fallback xmlns="">
            <p:sp>
              <p:nvSpPr>
                <p:cNvPr id="24" name="TextBox 9">
                  <a:extLst>
                    <a:ext uri="{FF2B5EF4-FFF2-40B4-BE49-F238E27FC236}">
                      <a16:creationId xmlns:a16="http://schemas.microsoft.com/office/drawing/2014/main" id="{9CCFA194-8BD5-47C9-99D0-CB0C2A99A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56" y="7520559"/>
                  <a:ext cx="16459200" cy="615553"/>
                </a:xfrm>
                <a:prstGeom prst="rect">
                  <a:avLst/>
                </a:prstGeom>
                <a:blipFill>
                  <a:blip r:embed="rId7"/>
                  <a:stretch>
                    <a:fillRect t="-31683" b="-425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ADD66081-408D-4B13-B433-193421758775}"/>
                </a:ext>
              </a:extLst>
            </p:cNvPr>
            <p:cNvCxnSpPr/>
            <p:nvPr/>
          </p:nvCxnSpPr>
          <p:spPr>
            <a:xfrm>
              <a:off x="1186656" y="5829300"/>
              <a:ext cx="0" cy="230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BD64156-434D-4F56-832F-0A337398A30C}"/>
                </a:ext>
              </a:extLst>
            </p:cNvPr>
            <p:cNvCxnSpPr/>
            <p:nvPr/>
          </p:nvCxnSpPr>
          <p:spPr>
            <a:xfrm>
              <a:off x="12383553" y="5829300"/>
              <a:ext cx="0" cy="230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0DA6CD34-3B78-44F0-A8A0-BEBB34F6F92A}"/>
                </a:ext>
              </a:extLst>
            </p:cNvPr>
            <p:cNvCxnSpPr>
              <a:cxnSpLocks/>
            </p:cNvCxnSpPr>
            <p:nvPr/>
          </p:nvCxnSpPr>
          <p:spPr>
            <a:xfrm>
              <a:off x="13683456" y="5829300"/>
              <a:ext cx="0" cy="230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C22EB707-5B28-47D1-BD2D-E64853744262}"/>
                </a:ext>
              </a:extLst>
            </p:cNvPr>
            <p:cNvCxnSpPr/>
            <p:nvPr/>
          </p:nvCxnSpPr>
          <p:spPr>
            <a:xfrm>
              <a:off x="12984841" y="5829300"/>
              <a:ext cx="0" cy="230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E44CC3FD-F604-4D44-967F-2551F7A27636}"/>
                </a:ext>
              </a:extLst>
            </p:cNvPr>
            <p:cNvCxnSpPr/>
            <p:nvPr/>
          </p:nvCxnSpPr>
          <p:spPr>
            <a:xfrm>
              <a:off x="14187415" y="5829300"/>
              <a:ext cx="0" cy="230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52A01271-8BC9-4BD3-A366-DD5A2E9F2246}"/>
                </a:ext>
              </a:extLst>
            </p:cNvPr>
            <p:cNvCxnSpPr/>
            <p:nvPr/>
          </p:nvCxnSpPr>
          <p:spPr>
            <a:xfrm>
              <a:off x="16517403" y="5829300"/>
              <a:ext cx="0" cy="230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CF12770-1717-49E3-9E34-DB20F0F7CD03}"/>
              </a:ext>
            </a:extLst>
          </p:cNvPr>
          <p:cNvGrpSpPr/>
          <p:nvPr/>
        </p:nvGrpSpPr>
        <p:grpSpPr>
          <a:xfrm>
            <a:off x="2253455" y="7962899"/>
            <a:ext cx="7652161" cy="956976"/>
            <a:chOff x="2558256" y="6055825"/>
            <a:chExt cx="4114800" cy="946145"/>
          </a:xfrm>
        </p:grpSpPr>
        <p:sp>
          <p:nvSpPr>
            <p:cNvPr id="33" name="TextBox 9">
              <a:extLst>
                <a:ext uri="{FF2B5EF4-FFF2-40B4-BE49-F238E27FC236}">
                  <a16:creationId xmlns:a16="http://schemas.microsoft.com/office/drawing/2014/main" id="{B86A9020-C3DC-458B-9E3F-68E83598FB92}"/>
                </a:ext>
              </a:extLst>
            </p:cNvPr>
            <p:cNvSpPr txBox="1"/>
            <p:nvPr/>
          </p:nvSpPr>
          <p:spPr>
            <a:xfrm>
              <a:off x="2558256" y="6515100"/>
              <a:ext cx="4114800" cy="4868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Matriz de coeficientes A  m x m   y  simétrica</a:t>
              </a:r>
            </a:p>
          </p:txBody>
        </p:sp>
        <p:sp>
          <p:nvSpPr>
            <p:cNvPr id="34" name="Flecha: hacia abajo 33">
              <a:extLst>
                <a:ext uri="{FF2B5EF4-FFF2-40B4-BE49-F238E27FC236}">
                  <a16:creationId xmlns:a16="http://schemas.microsoft.com/office/drawing/2014/main" id="{E253ADBD-0D12-4913-BA9F-DE43FB4BB090}"/>
                </a:ext>
              </a:extLst>
            </p:cNvPr>
            <p:cNvSpPr/>
            <p:nvPr/>
          </p:nvSpPr>
          <p:spPr>
            <a:xfrm>
              <a:off x="3554055" y="6055825"/>
              <a:ext cx="234289" cy="5012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D9563B83-A2A6-40C7-83CA-A06657F6DED5}"/>
              </a:ext>
            </a:extLst>
          </p:cNvPr>
          <p:cNvGrpSpPr/>
          <p:nvPr/>
        </p:nvGrpSpPr>
        <p:grpSpPr>
          <a:xfrm>
            <a:off x="10386504" y="7962900"/>
            <a:ext cx="4211352" cy="1330453"/>
            <a:chOff x="70104" y="6515100"/>
            <a:chExt cx="4217448" cy="1107996"/>
          </a:xfrm>
        </p:grpSpPr>
        <p:sp>
          <p:nvSpPr>
            <p:cNvPr id="37" name="TextBox 9">
              <a:extLst>
                <a:ext uri="{FF2B5EF4-FFF2-40B4-BE49-F238E27FC236}">
                  <a16:creationId xmlns:a16="http://schemas.microsoft.com/office/drawing/2014/main" id="{72AFF49F-839D-4D06-9B81-8DAB1CF0736D}"/>
                </a:ext>
              </a:extLst>
            </p:cNvPr>
            <p:cNvSpPr txBox="1"/>
            <p:nvPr/>
          </p:nvSpPr>
          <p:spPr>
            <a:xfrm>
              <a:off x="70104" y="6515100"/>
              <a:ext cx="4217448" cy="11079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pPr algn="ctr"/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Matriz de incógnitas </a:t>
              </a:r>
              <a:r>
                <a:rPr lang="es-AR" sz="40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C</a:t>
              </a:r>
              <a:r>
                <a:rPr lang="es-AR" sz="4000" b="1" spc="-263" baseline="-25000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I</a:t>
              </a:r>
              <a:endParaRPr lang="es-ES" sz="40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38" name="Flecha: hacia abajo 37">
              <a:extLst>
                <a:ext uri="{FF2B5EF4-FFF2-40B4-BE49-F238E27FC236}">
                  <a16:creationId xmlns:a16="http://schemas.microsoft.com/office/drawing/2014/main" id="{DDEC4F19-344E-448F-AC69-53A02D56931A}"/>
                </a:ext>
              </a:extLst>
            </p:cNvPr>
            <p:cNvSpPr/>
            <p:nvPr/>
          </p:nvSpPr>
          <p:spPr>
            <a:xfrm>
              <a:off x="2990277" y="6531863"/>
              <a:ext cx="309977" cy="4211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5D9737F-2468-408C-8E6B-A04F33188412}"/>
              </a:ext>
            </a:extLst>
          </p:cNvPr>
          <p:cNvGrpSpPr/>
          <p:nvPr/>
        </p:nvGrpSpPr>
        <p:grpSpPr>
          <a:xfrm>
            <a:off x="15055056" y="7962900"/>
            <a:ext cx="4714272" cy="1237821"/>
            <a:chOff x="3129102" y="6190820"/>
            <a:chExt cx="4408602" cy="1004364"/>
          </a:xfrm>
        </p:grpSpPr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CA19FBE2-6BF5-4E3B-8545-8EA1C89FDA05}"/>
                </a:ext>
              </a:extLst>
            </p:cNvPr>
            <p:cNvSpPr txBox="1"/>
            <p:nvPr/>
          </p:nvSpPr>
          <p:spPr>
            <a:xfrm>
              <a:off x="3287712" y="6210299"/>
              <a:ext cx="4249992" cy="9848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pPr algn="ctr"/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Términos independientes</a:t>
              </a:r>
              <a:endParaRPr lang="es-ES" sz="40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41" name="Flecha: hacia abajo 40">
              <a:extLst>
                <a:ext uri="{FF2B5EF4-FFF2-40B4-BE49-F238E27FC236}">
                  <a16:creationId xmlns:a16="http://schemas.microsoft.com/office/drawing/2014/main" id="{5BA61D7D-1605-44B2-BB8C-3ABF0F98A1FF}"/>
                </a:ext>
              </a:extLst>
            </p:cNvPr>
            <p:cNvSpPr/>
            <p:nvPr/>
          </p:nvSpPr>
          <p:spPr>
            <a:xfrm>
              <a:off x="3129102" y="6190820"/>
              <a:ext cx="407448" cy="4416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45" name="TextBox 9">
            <a:extLst>
              <a:ext uri="{FF2B5EF4-FFF2-40B4-BE49-F238E27FC236}">
                <a16:creationId xmlns:a16="http://schemas.microsoft.com/office/drawing/2014/main" id="{BE7266FE-1C67-400F-A9A2-0BFB1985AE5C}"/>
              </a:ext>
            </a:extLst>
          </p:cNvPr>
          <p:cNvSpPr txBox="1"/>
          <p:nvPr/>
        </p:nvSpPr>
        <p:spPr>
          <a:xfrm>
            <a:off x="1110456" y="9152572"/>
            <a:ext cx="1852672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s-ES" sz="32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Resolviendo el sistema con Gauss, encontraremos los valores de nuestras incógnitas c y obtendremos la función de aproximación. Luego podremos calcular el error si calculamos S</a:t>
            </a:r>
            <a:endParaRPr lang="es-AR" sz="3200" spc="-263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00265" y="3865346"/>
            <a:ext cx="6462782" cy="7822414"/>
            <a:chOff x="0" y="0"/>
            <a:chExt cx="8617043" cy="10429885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237730" y="4574446"/>
              <a:ext cx="9092504" cy="3093835"/>
              <a:chOff x="0" y="0"/>
              <a:chExt cx="1194373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1422354" y="2073974"/>
              <a:ext cx="7147594" cy="3093835"/>
              <a:chOff x="0" y="0"/>
              <a:chExt cx="938894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2405856" y="5110014"/>
            <a:ext cx="12087384" cy="3462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Unidad 5  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Resolución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Sistemas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Ecuaciones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Lineales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y 		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Mínimos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cuadrados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Unidad 6 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Resolución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Ecuaciones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No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Lineales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Unidad 7 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Resolución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Ecuaciones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Diferenciales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786856" y="579691"/>
            <a:ext cx="13438124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b="1" i="1" spc="-240" dirty="0">
                <a:solidFill>
                  <a:srgbClr val="1D617A"/>
                </a:solidFill>
                <a:latin typeface="Poppins Bold"/>
              </a:rPr>
              <a:t>Segunda </a:t>
            </a:r>
            <a:r>
              <a:rPr lang="en-US" sz="8000" b="1" i="1" spc="-240" dirty="0" err="1">
                <a:solidFill>
                  <a:srgbClr val="1D617A"/>
                </a:solidFill>
                <a:latin typeface="Poppins Bold"/>
              </a:rPr>
              <a:t>parte</a:t>
            </a:r>
            <a:endParaRPr lang="en-US" sz="8000" b="1" i="1" spc="-240" dirty="0">
              <a:solidFill>
                <a:srgbClr val="1D617A"/>
              </a:solidFill>
              <a:latin typeface="Poppi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311882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1A8D723-7E7C-482B-8247-B6BFBC88DD6D}"/>
              </a:ext>
            </a:extLst>
          </p:cNvPr>
          <p:cNvSpPr/>
          <p:nvPr/>
        </p:nvSpPr>
        <p:spPr>
          <a:xfrm>
            <a:off x="2405856" y="2400300"/>
            <a:ext cx="2895600" cy="1858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4D32E04-FD95-4023-9D7C-2A11E94F2123}"/>
              </a:ext>
            </a:extLst>
          </p:cNvPr>
          <p:cNvSpPr/>
          <p:nvPr/>
        </p:nvSpPr>
        <p:spPr>
          <a:xfrm>
            <a:off x="5606256" y="2400300"/>
            <a:ext cx="2892454" cy="1858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CB3483D-65DD-4A30-B0AA-FC4E17913AB2}"/>
              </a:ext>
            </a:extLst>
          </p:cNvPr>
          <p:cNvSpPr/>
          <p:nvPr/>
        </p:nvSpPr>
        <p:spPr>
          <a:xfrm>
            <a:off x="8730456" y="2400300"/>
            <a:ext cx="2798848" cy="1858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1B006839-4FCE-419B-A5EC-C63911F87D78}"/>
              </a:ext>
            </a:extLst>
          </p:cNvPr>
          <p:cNvSpPr txBox="1"/>
          <p:nvPr/>
        </p:nvSpPr>
        <p:spPr>
          <a:xfrm>
            <a:off x="2936110" y="3009900"/>
            <a:ext cx="175574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Realidad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3F9A1E27-1A8F-4A40-A900-8815AC5E8CBD}"/>
              </a:ext>
            </a:extLst>
          </p:cNvPr>
          <p:cNvSpPr txBox="1"/>
          <p:nvPr/>
        </p:nvSpPr>
        <p:spPr>
          <a:xfrm>
            <a:off x="5834856" y="2787015"/>
            <a:ext cx="2289146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Modelo matemático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04154E64-3BC7-43B5-8CFB-447BD4727A34}"/>
              </a:ext>
            </a:extLst>
          </p:cNvPr>
          <p:cNvSpPr txBox="1"/>
          <p:nvPr/>
        </p:nvSpPr>
        <p:spPr>
          <a:xfrm>
            <a:off x="8953846" y="2599372"/>
            <a:ext cx="236741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Herramientas</a:t>
            </a:r>
          </a:p>
          <a:p>
            <a:pPr algn="ctr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del cálculo numérico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26749CC-D634-463F-8669-0DDF034543FF}"/>
              </a:ext>
            </a:extLst>
          </p:cNvPr>
          <p:cNvSpPr/>
          <p:nvPr/>
        </p:nvSpPr>
        <p:spPr>
          <a:xfrm>
            <a:off x="11778456" y="2400300"/>
            <a:ext cx="2714785" cy="1858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CB9BE62D-339B-427A-A50E-92B4E83A3712}"/>
              </a:ext>
            </a:extLst>
          </p:cNvPr>
          <p:cNvSpPr txBox="1"/>
          <p:nvPr/>
        </p:nvSpPr>
        <p:spPr>
          <a:xfrm>
            <a:off x="11925646" y="2599372"/>
            <a:ext cx="236741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Resultados se cotejan con la realidad</a:t>
            </a:r>
          </a:p>
        </p:txBody>
      </p:sp>
    </p:spTree>
    <p:extLst>
      <p:ext uri="{BB962C8B-B14F-4D97-AF65-F5344CB8AC3E}">
        <p14:creationId xmlns:p14="http://schemas.microsoft.com/office/powerpoint/2010/main" val="4121682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19857" y="190500"/>
            <a:ext cx="1737359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800" b="1" i="1" spc="-263" dirty="0">
                <a:solidFill>
                  <a:srgbClr val="1D617A"/>
                </a:solidFill>
                <a:latin typeface="Poppins Bold"/>
              </a:rPr>
              <a:t>Aproximación o ajuste a una curva por el Método de Mínimos cuadrados</a:t>
            </a:r>
          </a:p>
          <a:p>
            <a:endParaRPr lang="es-AR" dirty="0"/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C5E1BC6A-B1F6-423C-837D-8A4047D302AC}"/>
              </a:ext>
            </a:extLst>
          </p:cNvPr>
          <p:cNvSpPr txBox="1"/>
          <p:nvPr/>
        </p:nvSpPr>
        <p:spPr>
          <a:xfrm>
            <a:off x="348456" y="1866899"/>
            <a:ext cx="8534401" cy="6020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Resumen</a:t>
            </a:r>
            <a:r>
              <a:rPr lang="en-US" sz="4400" b="1" dirty="0">
                <a:solidFill>
                  <a:srgbClr val="1D617A"/>
                </a:solidFill>
                <a:latin typeface="Poppins Light"/>
              </a:rPr>
              <a:t> para el </a:t>
            </a:r>
            <a:r>
              <a:rPr lang="en-US" sz="4400" b="1" dirty="0" err="1">
                <a:solidFill>
                  <a:srgbClr val="1D617A"/>
                </a:solidFill>
                <a:latin typeface="Poppins Light"/>
              </a:rPr>
              <a:t>práctico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    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9B21D116-B97A-40E9-B9BC-4EF3C494C0C4}"/>
              </a:ext>
            </a:extLst>
          </p:cNvPr>
          <p:cNvGrpSpPr/>
          <p:nvPr/>
        </p:nvGrpSpPr>
        <p:grpSpPr>
          <a:xfrm>
            <a:off x="424656" y="2552700"/>
            <a:ext cx="8153399" cy="3313556"/>
            <a:chOff x="272257" y="1790700"/>
            <a:chExt cx="8153399" cy="3313556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C611FC96-A06E-4663-B021-BCCC3164C945}"/>
                </a:ext>
              </a:extLst>
            </p:cNvPr>
            <p:cNvGrpSpPr/>
            <p:nvPr/>
          </p:nvGrpSpPr>
          <p:grpSpPr>
            <a:xfrm>
              <a:off x="2177256" y="1809280"/>
              <a:ext cx="6248400" cy="3181820"/>
              <a:chOff x="5072856" y="6556057"/>
              <a:chExt cx="6248400" cy="31818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9">
                    <a:extLst>
                      <a:ext uri="{FF2B5EF4-FFF2-40B4-BE49-F238E27FC236}">
                        <a16:creationId xmlns:a16="http://schemas.microsoft.com/office/drawing/2014/main" id="{69481DF2-EBD8-4EFF-B50A-45F73E88C96A}"/>
                      </a:ext>
                    </a:extLst>
                  </p:cNvPr>
                  <p:cNvSpPr txBox="1"/>
                  <p:nvPr/>
                </p:nvSpPr>
                <p:spPr>
                  <a:xfrm>
                    <a:off x="5072856" y="7200900"/>
                    <a:ext cx="6248400" cy="25369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/>
                  <a:p>
                    <a:r>
                      <a:rPr lang="es-ES" sz="40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a:t>		    </a:t>
                    </a:r>
                    <a:r>
                      <a:rPr lang="es-ES" sz="2800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a:t>m  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400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40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AR" sz="4000" b="0" i="1" spc="-263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4000" b="0" i="1" spc="-263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AR" sz="40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AR" sz="4000" b="0" i="1" spc="-263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s-AR" sz="4000" b="0" i="1" spc="-263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AR" sz="4000" b="0" i="1" spc="-263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𝑐𝑗</m:t>
                                  </m:r>
                                  <m:r>
                                    <a:rPr lang="es-AR" sz="4000" b="0" i="1" spc="-263" baseline="-25000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.    </m:t>
                                  </m:r>
                                  <m:r>
                                    <a:rPr lang="es-AR" sz="4000" b="0" i="1" spc="-263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  <m:t>Ꝋ</m:t>
                                  </m:r>
                                </m:e>
                              </m:nary>
                              <m:r>
                                <a:rPr lang="es-AR" sz="4000" b="0" i="1" spc="-263" baseline="-25000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40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4000" b="0" i="1" spc="-263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4000" b="0" i="1" spc="-263" dirty="0" smtClean="0">
                                      <a:solidFill>
                                        <a:srgbClr val="1D617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AR" sz="4000" b="0" i="1" spc="-263" dirty="0" smtClean="0">
                                  <a:solidFill>
                                    <a:srgbClr val="1D617A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sub/>
                            <m:sup/>
                          </m:sSubSup>
                        </m:oMath>
                      </m:oMathPara>
                    </a14:m>
                    <a:endParaRPr lang="es-ES" sz="44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endParaRPr>
                  </a:p>
                  <a:p>
                    <a:r>
                      <a:rPr lang="es-ES" sz="2800" spc="-263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a:t>		  j = 1</a:t>
                    </a:r>
                  </a:p>
                </p:txBody>
              </p:sp>
            </mc:Choice>
            <mc:Fallback xmlns="">
              <p:sp>
                <p:nvSpPr>
                  <p:cNvPr id="25" name="TextBox 9">
                    <a:extLst>
                      <a:ext uri="{FF2B5EF4-FFF2-40B4-BE49-F238E27FC236}">
                        <a16:creationId xmlns:a16="http://schemas.microsoft.com/office/drawing/2014/main" id="{69481DF2-EBD8-4EFF-B50A-45F73E88C9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2856" y="7200900"/>
                    <a:ext cx="6248400" cy="25369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905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TextBox 9">
                <a:extLst>
                  <a:ext uri="{FF2B5EF4-FFF2-40B4-BE49-F238E27FC236}">
                    <a16:creationId xmlns:a16="http://schemas.microsoft.com/office/drawing/2014/main" id="{AEAC31FD-E5AB-46FA-B395-B3FC500B2CBB}"/>
                  </a:ext>
                </a:extLst>
              </p:cNvPr>
              <p:cNvSpPr txBox="1"/>
              <p:nvPr/>
            </p:nvSpPr>
            <p:spPr>
              <a:xfrm>
                <a:off x="5911056" y="6556057"/>
                <a:ext cx="4874736" cy="49244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32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Función de Aproximación:</a:t>
                </a:r>
                <a:endParaRPr lang="en-US" sz="4800" baseline="30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</p:grp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7DBEBE4F-B280-44C4-9EDE-E47D46066E55}"/>
                </a:ext>
              </a:extLst>
            </p:cNvPr>
            <p:cNvSpPr txBox="1"/>
            <p:nvPr/>
          </p:nvSpPr>
          <p:spPr>
            <a:xfrm>
              <a:off x="272257" y="1790700"/>
              <a:ext cx="1904999" cy="32829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Datos:    </a:t>
              </a:r>
              <a:r>
                <a:rPr lang="es-ES" sz="28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endPara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k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y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k</a:t>
              </a:r>
              <a:endPara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 y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</a:t>
              </a:r>
            </a:p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y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</a:t>
              </a:r>
            </a:p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3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y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3</a:t>
              </a:r>
            </a:p>
            <a:p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……</a:t>
              </a:r>
            </a:p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n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y </a:t>
              </a:r>
              <a:r>
                <a:rPr lang="es-ES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n</a:t>
              </a:r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BA443A6-A60E-430F-AC15-190B89638166}"/>
                </a:ext>
              </a:extLst>
            </p:cNvPr>
            <p:cNvCxnSpPr>
              <a:cxnSpLocks/>
            </p:cNvCxnSpPr>
            <p:nvPr/>
          </p:nvCxnSpPr>
          <p:spPr>
            <a:xfrm>
              <a:off x="869034" y="2171700"/>
              <a:ext cx="0" cy="2932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722E1C77-34B6-4B30-BA0E-90368F2AB88C}"/>
                </a:ext>
              </a:extLst>
            </p:cNvPr>
            <p:cNvCxnSpPr>
              <a:cxnSpLocks/>
            </p:cNvCxnSpPr>
            <p:nvPr/>
          </p:nvCxnSpPr>
          <p:spPr>
            <a:xfrm>
              <a:off x="272257" y="2781300"/>
              <a:ext cx="1295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4130698C-2649-4737-B833-E403845AB20E}"/>
              </a:ext>
            </a:extLst>
          </p:cNvPr>
          <p:cNvSpPr txBox="1"/>
          <p:nvPr/>
        </p:nvSpPr>
        <p:spPr>
          <a:xfrm>
            <a:off x="119856" y="5981700"/>
            <a:ext cx="8991596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a) Identificar las funciones Ꝋ dentro de la función de aproximación</a:t>
            </a:r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A8E8AE6F-F48E-4BAF-8BDA-B4D25B095BD7}"/>
              </a:ext>
            </a:extLst>
          </p:cNvPr>
          <p:cNvSpPr txBox="1"/>
          <p:nvPr/>
        </p:nvSpPr>
        <p:spPr>
          <a:xfrm>
            <a:off x="9492456" y="1638300"/>
            <a:ext cx="518160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Ej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: Función de aproximación una parábola</a:t>
            </a:r>
          </a:p>
          <a:p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f(x) = c</a:t>
            </a:r>
            <a:r>
              <a:rPr lang="es-ES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.  x</a:t>
            </a:r>
            <a:r>
              <a:rPr lang="es-ES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+ c</a:t>
            </a:r>
            <a:r>
              <a:rPr lang="es-ES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. x + c</a:t>
            </a:r>
            <a:r>
              <a:rPr lang="es-ES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3</a:t>
            </a:r>
          </a:p>
          <a:p>
            <a:endParaRPr lang="en-US" sz="4800" baseline="300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F85E569-82AA-456A-8893-4A1AEFE42D54}"/>
              </a:ext>
            </a:extLst>
          </p:cNvPr>
          <p:cNvSpPr txBox="1"/>
          <p:nvPr/>
        </p:nvSpPr>
        <p:spPr>
          <a:xfrm>
            <a:off x="15131256" y="1715750"/>
            <a:ext cx="31719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Ꝋ</a:t>
            </a:r>
            <a:r>
              <a:rPr lang="es-AR" sz="2800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AR" sz="28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(X) = X</a:t>
            </a:r>
            <a:r>
              <a:rPr lang="es-AR" sz="2800" baseline="30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AR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s-AR" sz="28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Ꝋ</a:t>
            </a:r>
            <a:r>
              <a:rPr lang="es-AR" sz="2800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AR" sz="28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(X) = X</a:t>
            </a:r>
            <a:r>
              <a:rPr lang="es-AR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s-AR" sz="28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Ꝋ</a:t>
            </a:r>
            <a:r>
              <a:rPr lang="es-AR" sz="2800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3</a:t>
            </a:r>
            <a:r>
              <a:rPr lang="es-AR" sz="28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(X) = X</a:t>
            </a:r>
            <a:r>
              <a:rPr lang="es-AR" sz="2800" baseline="30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0 </a:t>
            </a:r>
            <a:r>
              <a:rPr lang="es-AR" sz="3200" baseline="30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 </a:t>
            </a:r>
            <a:r>
              <a:rPr lang="es-AR" sz="32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-&gt; 1</a:t>
            </a:r>
            <a:endParaRPr lang="es-AR" sz="3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9">
                <a:extLst>
                  <a:ext uri="{FF2B5EF4-FFF2-40B4-BE49-F238E27FC236}">
                    <a16:creationId xmlns:a16="http://schemas.microsoft.com/office/drawing/2014/main" id="{B65ACB27-B65B-4F62-BBEC-3EAF2AD899D3}"/>
                  </a:ext>
                </a:extLst>
              </p:cNvPr>
              <p:cNvSpPr txBox="1"/>
              <p:nvPr/>
            </p:nvSpPr>
            <p:spPr>
              <a:xfrm>
                <a:off x="196060" y="6937057"/>
                <a:ext cx="9601196" cy="49244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b) Armar SEL: observar que cada </a:t>
                </a:r>
                <a:r>
                  <a:rPr lang="es-AR" sz="3200" b="1" spc="-263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a</a:t>
                </a:r>
                <a:r>
                  <a:rPr lang="es-AR" sz="3200" b="1" spc="-263" baseline="-25000" dirty="0">
                    <a:solidFill>
                      <a:schemeClr val="accent6">
                        <a:lumMod val="75000"/>
                      </a:schemeClr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ij </a:t>
                </a:r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=&gt;</a:t>
                </a:r>
                <a:r>
                  <a:rPr lang="es-ES" sz="3200" spc="-263" dirty="0">
                    <a:solidFill>
                      <a:srgbClr val="1D617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32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Ꝋ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fila</a:t>
                </a:r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. Ꝋ </a:t>
                </a:r>
                <a:r>
                  <a:rPr lang="es-ES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columna</a:t>
                </a:r>
                <a:endPara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37" name="TextBox 9">
                <a:extLst>
                  <a:ext uri="{FF2B5EF4-FFF2-40B4-BE49-F238E27FC236}">
                    <a16:creationId xmlns:a16="http://schemas.microsoft.com/office/drawing/2014/main" id="{B65ACB27-B65B-4F62-BBEC-3EAF2AD89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" y="6937057"/>
                <a:ext cx="9601196" cy="492443"/>
              </a:xfrm>
              <a:prstGeom prst="rect">
                <a:avLst/>
              </a:prstGeom>
              <a:blipFill>
                <a:blip r:embed="rId3"/>
                <a:stretch>
                  <a:fillRect l="-2540" t="-35802" b="-506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>
            <a:extLst>
              <a:ext uri="{FF2B5EF4-FFF2-40B4-BE49-F238E27FC236}">
                <a16:creationId xmlns:a16="http://schemas.microsoft.com/office/drawing/2014/main" id="{34B9FDEF-2C65-465B-AEC1-D2DE8C00352A}"/>
              </a:ext>
            </a:extLst>
          </p:cNvPr>
          <p:cNvGrpSpPr/>
          <p:nvPr/>
        </p:nvGrpSpPr>
        <p:grpSpPr>
          <a:xfrm>
            <a:off x="9568660" y="3543300"/>
            <a:ext cx="9601196" cy="1911351"/>
            <a:chOff x="8578056" y="4076700"/>
            <a:chExt cx="9601196" cy="1911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9">
                  <a:extLst>
                    <a:ext uri="{FF2B5EF4-FFF2-40B4-BE49-F238E27FC236}">
                      <a16:creationId xmlns:a16="http://schemas.microsoft.com/office/drawing/2014/main" id="{AAF37039-F1EB-4ACB-95BF-EC0F215868A1}"/>
                    </a:ext>
                  </a:extLst>
                </p:cNvPr>
                <p:cNvSpPr txBox="1"/>
                <p:nvPr/>
              </p:nvSpPr>
              <p:spPr>
                <a:xfrm>
                  <a:off x="8622301" y="4210353"/>
                  <a:ext cx="9556951" cy="51002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s-ES" sz="4000" b="0" spc="-263" dirty="0">
                      <a:solidFill>
                        <a:srgbClr val="1D617A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s-AR" sz="4000" b="0" i="1" spc="-263" baseline="30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s-AR" sz="4000" b="0" i="1" spc="-263" baseline="30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s-AR" sz="4000" i="1" spc="-263" baseline="30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s-AR" sz="4000" b="0" i="0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s-AR" sz="4000" i="1" spc="-263" baseline="30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1         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</a:rPr>
                    <a:t>c</a:t>
                  </a:r>
                  <a:r>
                    <a:rPr lang="es-ES" sz="4000" spc="-263" baseline="-25000" dirty="0">
                      <a:solidFill>
                        <a:srgbClr val="1D617A"/>
                      </a:solidFill>
                    </a:rPr>
                    <a:t>1           </a:t>
                  </a:r>
                  <a14:m>
                    <m:oMath xmlns:m="http://schemas.openxmlformats.org/officeDocument/2006/math">
                      <m:r>
                        <a:rPr lang="es-AR" sz="4000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AR" sz="4000" b="0" i="0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ES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s-ES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AR" sz="4000" i="0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sty m:val="p"/>
                            </m:rPr>
                            <a:rPr lang="es-AR" sz="4000" i="0" spc="-263" baseline="-25000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s-AR" sz="4000" spc="-263" baseline="-25000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4000" i="1" spc="-263" baseline="30000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/>
                        <m:sup/>
                      </m:sSubSup>
                    </m:oMath>
                  </a14:m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</a:t>
                  </a:r>
                </a:p>
              </p:txBody>
            </p:sp>
          </mc:Choice>
          <mc:Fallback xmlns="">
            <p:sp>
              <p:nvSpPr>
                <p:cNvPr id="41" name="TextBox 9">
                  <a:extLst>
                    <a:ext uri="{FF2B5EF4-FFF2-40B4-BE49-F238E27FC236}">
                      <a16:creationId xmlns:a16="http://schemas.microsoft.com/office/drawing/2014/main" id="{AAF37039-F1EB-4ACB-95BF-EC0F21586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301" y="4210353"/>
                  <a:ext cx="9556951" cy="510028"/>
                </a:xfrm>
                <a:prstGeom prst="rect">
                  <a:avLst/>
                </a:prstGeom>
                <a:blipFill>
                  <a:blip r:embed="rId4"/>
                  <a:stretch>
                    <a:fillRect t="-38095" b="-7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9">
                  <a:extLst>
                    <a:ext uri="{FF2B5EF4-FFF2-40B4-BE49-F238E27FC236}">
                      <a16:creationId xmlns:a16="http://schemas.microsoft.com/office/drawing/2014/main" id="{0C044FEB-16EF-42DB-BA70-FA3FF8322E78}"/>
                    </a:ext>
                  </a:extLst>
                </p:cNvPr>
                <p:cNvSpPr txBox="1"/>
                <p:nvPr/>
              </p:nvSpPr>
              <p:spPr>
                <a:xfrm>
                  <a:off x="8578056" y="4846654"/>
                  <a:ext cx="9556951" cy="51002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s-AR" sz="4000" spc="-263" dirty="0">
                      <a:solidFill>
                        <a:srgbClr val="1D617A"/>
                      </a:solidFill>
                    </a:rPr>
                    <a:t>   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s-AR" sz="4000" i="1" spc="-263" baseline="30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4000" b="0" i="1" spc="-263" baseline="30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s-AR" sz="4000" b="0" i="1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</a:rPr>
                    <a:t>.1           c</a:t>
                  </a:r>
                  <a:r>
                    <a:rPr lang="es-ES" sz="4000" spc="-263" baseline="-25000" dirty="0">
                      <a:solidFill>
                        <a:srgbClr val="1D617A"/>
                      </a:solidFill>
                    </a:rPr>
                    <a:t>2       </a:t>
                  </a:r>
                  <a:r>
                    <a:rPr lang="es-ES" sz="4000" spc="-263" dirty="0">
                      <a:solidFill>
                        <a:srgbClr val="1D617A"/>
                      </a:solidFill>
                    </a:rPr>
                    <a:t>=</a:t>
                  </a:r>
                  <a:r>
                    <a:rPr lang="es-ES" sz="4000" spc="-263" baseline="-25000" dirty="0">
                      <a:solidFill>
                        <a:srgbClr val="1D617A"/>
                      </a:solidFill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s-AR" sz="4000" b="0" i="0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s-ES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AR" sz="4000" i="0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sty m:val="p"/>
                            </m:rPr>
                            <a:rPr lang="es-AR" sz="4000" i="0" spc="-263" baseline="-25000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s-AR" sz="4000" spc="-263" baseline="-25000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/>
                        <m:sup/>
                      </m:sSubSup>
                    </m:oMath>
                  </a14:m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</a:t>
                  </a:r>
                </a:p>
              </p:txBody>
            </p:sp>
          </mc:Choice>
          <mc:Fallback xmlns="">
            <p:sp>
              <p:nvSpPr>
                <p:cNvPr id="43" name="TextBox 9">
                  <a:extLst>
                    <a:ext uri="{FF2B5EF4-FFF2-40B4-BE49-F238E27FC236}">
                      <a16:creationId xmlns:a16="http://schemas.microsoft.com/office/drawing/2014/main" id="{0C044FEB-16EF-42DB-BA70-FA3FF8322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056" y="4846654"/>
                  <a:ext cx="9556951" cy="510028"/>
                </a:xfrm>
                <a:prstGeom prst="rect">
                  <a:avLst/>
                </a:prstGeom>
                <a:blipFill>
                  <a:blip r:embed="rId5"/>
                  <a:stretch>
                    <a:fillRect t="-31325" b="-807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9">
                  <a:extLst>
                    <a:ext uri="{FF2B5EF4-FFF2-40B4-BE49-F238E27FC236}">
                      <a16:creationId xmlns:a16="http://schemas.microsoft.com/office/drawing/2014/main" id="{DDDEEB85-ABC1-46B8-8CDE-19258DE07B0D}"/>
                    </a:ext>
                  </a:extLst>
                </p:cNvPr>
                <p:cNvSpPr txBox="1"/>
                <p:nvPr/>
              </p:nvSpPr>
              <p:spPr>
                <a:xfrm>
                  <a:off x="8578056" y="5478023"/>
                  <a:ext cx="9556951" cy="51002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s-ES" sz="4000" b="0" spc="-263" dirty="0">
                      <a:solidFill>
                        <a:srgbClr val="1D617A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s-AR" sz="4000" b="0" i="0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s-AR" sz="4000" i="1" spc="-263" baseline="30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s-AR" sz="4000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s-AR" sz="4000" spc="-263" baseline="-25000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s-AR" sz="4000" b="0" i="1" spc="-263" baseline="-25000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s-AR" sz="400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.1</m:t>
                      </m:r>
                      <m:r>
                        <a:rPr lang="es-AR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40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s-ES" sz="4000" spc="-263" dirty="0">
                      <a:solidFill>
                        <a:srgbClr val="1D617A"/>
                      </a:solidFill>
                    </a:rPr>
                    <a:t>          c</a:t>
                  </a:r>
                  <a:r>
                    <a:rPr lang="es-ES" sz="4000" spc="-263" baseline="-25000" dirty="0">
                      <a:solidFill>
                        <a:srgbClr val="1D617A"/>
                      </a:solidFill>
                    </a:rPr>
                    <a:t>3                 </a:t>
                  </a:r>
                  <a:r>
                    <a:rPr lang="es-ES" sz="40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ES" sz="4000" i="1" spc="-263" dirty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s-ES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AR" sz="4000" i="0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sty m:val="p"/>
                            </m:rPr>
                            <a:rPr lang="es-AR" sz="4000" i="0" spc="-263" baseline="-25000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40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/>
                        <m:sup/>
                      </m:sSubSup>
                    </m:oMath>
                  </a14:m>
                  <a:r>
                    <a:rPr lang="es-ES" sz="28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</a:t>
                  </a:r>
                </a:p>
              </p:txBody>
            </p:sp>
          </mc:Choice>
          <mc:Fallback xmlns="">
            <p:sp>
              <p:nvSpPr>
                <p:cNvPr id="45" name="TextBox 9">
                  <a:extLst>
                    <a:ext uri="{FF2B5EF4-FFF2-40B4-BE49-F238E27FC236}">
                      <a16:creationId xmlns:a16="http://schemas.microsoft.com/office/drawing/2014/main" id="{DDDEEB85-ABC1-46B8-8CDE-19258DE07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056" y="5478023"/>
                  <a:ext cx="9556951" cy="510028"/>
                </a:xfrm>
                <a:prstGeom prst="rect">
                  <a:avLst/>
                </a:prstGeom>
                <a:blipFill>
                  <a:blip r:embed="rId6"/>
                  <a:stretch>
                    <a:fillRect t="-38095" b="-7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BF151384-14C4-4F86-B7F4-BD1B2A81C64E}"/>
                </a:ext>
              </a:extLst>
            </p:cNvPr>
            <p:cNvCxnSpPr/>
            <p:nvPr/>
          </p:nvCxnSpPr>
          <p:spPr>
            <a:xfrm>
              <a:off x="8666546" y="4076700"/>
              <a:ext cx="0" cy="1911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EBBC9B08-D559-4489-B963-139CF9A725C6}"/>
                </a:ext>
              </a:extLst>
            </p:cNvPr>
            <p:cNvCxnSpPr/>
            <p:nvPr/>
          </p:nvCxnSpPr>
          <p:spPr>
            <a:xfrm>
              <a:off x="14445456" y="4076700"/>
              <a:ext cx="0" cy="1911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9B94CF9E-8CC0-43F0-8418-8184FAE3068A}"/>
                </a:ext>
              </a:extLst>
            </p:cNvPr>
            <p:cNvCxnSpPr>
              <a:cxnSpLocks/>
            </p:cNvCxnSpPr>
            <p:nvPr/>
          </p:nvCxnSpPr>
          <p:spPr>
            <a:xfrm>
              <a:off x="14826456" y="4076700"/>
              <a:ext cx="0" cy="1911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01BBD0E8-BD6D-4333-9F4E-0398A496B6A4}"/>
                </a:ext>
              </a:extLst>
            </p:cNvPr>
            <p:cNvCxnSpPr/>
            <p:nvPr/>
          </p:nvCxnSpPr>
          <p:spPr>
            <a:xfrm>
              <a:off x="15664656" y="4076700"/>
              <a:ext cx="0" cy="1911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3A880180-3765-4268-8017-E5C58BE948BA}"/>
                </a:ext>
              </a:extLst>
            </p:cNvPr>
            <p:cNvCxnSpPr/>
            <p:nvPr/>
          </p:nvCxnSpPr>
          <p:spPr>
            <a:xfrm>
              <a:off x="16198056" y="4076700"/>
              <a:ext cx="0" cy="1911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15FDD3EC-4229-4336-940C-920A565E8D1B}"/>
                </a:ext>
              </a:extLst>
            </p:cNvPr>
            <p:cNvCxnSpPr/>
            <p:nvPr/>
          </p:nvCxnSpPr>
          <p:spPr>
            <a:xfrm>
              <a:off x="18090762" y="4076700"/>
              <a:ext cx="0" cy="1911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9">
            <a:extLst>
              <a:ext uri="{FF2B5EF4-FFF2-40B4-BE49-F238E27FC236}">
                <a16:creationId xmlns:a16="http://schemas.microsoft.com/office/drawing/2014/main" id="{C2FAAFAF-530A-45B8-8B36-272929D6F7C0}"/>
              </a:ext>
            </a:extLst>
          </p:cNvPr>
          <p:cNvSpPr txBox="1"/>
          <p:nvPr/>
        </p:nvSpPr>
        <p:spPr>
          <a:xfrm>
            <a:off x="196056" y="7546657"/>
            <a:ext cx="960119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c)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Resolver SEL Método de Gauss (T. Pivoteo)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21BDE625-5E66-40E2-B277-CF24587362EB}"/>
              </a:ext>
            </a:extLst>
          </p:cNvPr>
          <p:cNvSpPr txBox="1"/>
          <p:nvPr/>
        </p:nvSpPr>
        <p:spPr>
          <a:xfrm>
            <a:off x="10025860" y="5981700"/>
            <a:ext cx="9601196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c)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Al resolver con Gauss obtenemos valores de las C y armamos la Función de Aproximación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DA7D947-C8B7-40A5-A99A-8CD75E3F1A13}"/>
              </a:ext>
            </a:extLst>
          </p:cNvPr>
          <p:cNvGrpSpPr/>
          <p:nvPr/>
        </p:nvGrpSpPr>
        <p:grpSpPr>
          <a:xfrm>
            <a:off x="196056" y="8115300"/>
            <a:ext cx="10818335" cy="1905000"/>
            <a:chOff x="196056" y="8115300"/>
            <a:chExt cx="10818335" cy="1905000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56502B7C-FCB6-4D1D-933B-2BF4A4EEA0C7}"/>
                </a:ext>
              </a:extLst>
            </p:cNvPr>
            <p:cNvGrpSpPr/>
            <p:nvPr/>
          </p:nvGrpSpPr>
          <p:grpSpPr>
            <a:xfrm>
              <a:off x="3777456" y="8189979"/>
              <a:ext cx="7236935" cy="1830321"/>
              <a:chOff x="11321256" y="3086100"/>
              <a:chExt cx="7236935" cy="18303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9">
                    <a:extLst>
                      <a:ext uri="{FF2B5EF4-FFF2-40B4-BE49-F238E27FC236}">
                        <a16:creationId xmlns:a16="http://schemas.microsoft.com/office/drawing/2014/main" id="{8E1D9BEA-9536-457B-8F7F-5284A6CD8CF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1256" y="3314700"/>
                    <a:ext cx="7236935" cy="160172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/>
                  <a:p>
                    <a:r>
                      <a:rPr lang="es-ES" sz="2800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a:t>                              </a:t>
                    </a:r>
                    <a:r>
                      <a:rPr lang="es-ES" sz="3200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a:t>n</a:t>
                    </a:r>
                    <a:r>
                      <a:rPr lang="es-ES" sz="2800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a:t>                                    m</a:t>
                    </a:r>
                  </a:p>
                  <a:p>
                    <a:r>
                      <a:rPr lang="es-ES" sz="4000" spc="-263" dirty="0">
                        <a:solidFill>
                          <a:srgbClr val="1D617A"/>
                        </a:solidFill>
                      </a:rPr>
                      <a:t>     S   =   </a:t>
                    </a:r>
                    <a14:m>
                      <m:oMath xmlns:m="http://schemas.openxmlformats.org/officeDocument/2006/math">
                        <m: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s-ES" sz="40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s-AR" sz="400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4000" i="1" spc="-263" dirty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AR" sz="4000" b="0" i="1" spc="-263" baseline="-25000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s-AR" sz="4000" b="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s-AR" sz="4000" b="0" i="1" spc="-263" dirty="0" smtClean="0">
                                        <a:solidFill>
                                          <a:srgbClr val="1D617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s-AR" sz="4000" b="0" i="1" spc="-263" dirty="0" smtClean="0">
                                        <a:solidFill>
                                          <a:srgbClr val="1D61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AR" sz="4000" b="0" i="0" spc="-263" dirty="0" smtClean="0">
                                        <a:solidFill>
                                          <a:srgbClr val="1D61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AR" sz="4000" b="0" i="0" spc="-263" baseline="-25000" dirty="0" smtClean="0">
                                        <a:solidFill>
                                          <a:srgbClr val="1D61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lang="es-AR" sz="4000" b="0" i="1" spc="-263" dirty="0" smtClean="0">
                                        <a:solidFill>
                                          <a:srgbClr val="1D61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.</m:t>
                                    </m:r>
                                  </m:e>
                                </m:nary>
                                <m:r>
                                  <a:rPr lang="es-AR" sz="4000" i="1" spc="-263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Ꝋ</m:t>
                                </m:r>
                                <m:r>
                                  <a:rPr lang="es-AR" sz="4000" b="0" i="1" spc="-263" baseline="-25000" dirty="0" smtClean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AR" sz="4000" i="1" spc="-263" dirty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AR" sz="4000" i="1" spc="-263" dirty="0">
                                    <a:solidFill>
                                      <a:srgbClr val="1D617A"/>
                                    </a:solidFill>
                                    <a:latin typeface="Cambria Math" panose="02040503050406030204" pitchFamily="18" charset="0"/>
                                  </a:rPr>
                                  <m:t>𝑥𝑘</m:t>
                                </m:r>
                              </m:e>
                            </m:d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es-AR" sz="4000" b="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es-ES" sz="44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endParaRPr>
                  </a:p>
                  <a:p>
                    <a:r>
                      <a:rPr lang="es-ES" sz="2800" spc="-263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a:t>                k = 1                  j=1</a:t>
                    </a:r>
                  </a:p>
                </p:txBody>
              </p:sp>
            </mc:Choice>
            <mc:Fallback xmlns="">
              <p:sp>
                <p:nvSpPr>
                  <p:cNvPr id="44" name="TextBox 9">
                    <a:extLst>
                      <a:ext uri="{FF2B5EF4-FFF2-40B4-BE49-F238E27FC236}">
                        <a16:creationId xmlns:a16="http://schemas.microsoft.com/office/drawing/2014/main" id="{8E1D9BEA-9536-457B-8F7F-5284A6CD8C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1256" y="3314700"/>
                    <a:ext cx="7236935" cy="16017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7605" b="-12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EA343356-D732-47FB-B8C8-9391A3EBFE44}"/>
                  </a:ext>
                </a:extLst>
              </p:cNvPr>
              <p:cNvSpPr txBox="1"/>
              <p:nvPr/>
            </p:nvSpPr>
            <p:spPr>
              <a:xfrm>
                <a:off x="12083256" y="3086100"/>
                <a:ext cx="4963128" cy="49244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ES" sz="32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Funcional de Desviación:</a:t>
                </a:r>
                <a:endParaRPr lang="en-US" sz="4800" baseline="30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</p:grpSp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370531CA-3975-4E89-B6D6-CDC04F6FABB7}"/>
                </a:ext>
              </a:extLst>
            </p:cNvPr>
            <p:cNvSpPr txBox="1"/>
            <p:nvPr/>
          </p:nvSpPr>
          <p:spPr>
            <a:xfrm>
              <a:off x="196056" y="8115300"/>
              <a:ext cx="9601196" cy="4924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d)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Calcular el error S</a:t>
              </a:r>
            </a:p>
          </p:txBody>
        </p:sp>
      </p:grpSp>
      <p:sp>
        <p:nvSpPr>
          <p:cNvPr id="56" name="TextBox 9">
            <a:extLst>
              <a:ext uri="{FF2B5EF4-FFF2-40B4-BE49-F238E27FC236}">
                <a16:creationId xmlns:a16="http://schemas.microsoft.com/office/drawing/2014/main" id="{ECC8CA7B-A76C-4B15-A43A-B68B6CEA6B65}"/>
              </a:ext>
            </a:extLst>
          </p:cNvPr>
          <p:cNvSpPr txBox="1"/>
          <p:nvPr/>
        </p:nvSpPr>
        <p:spPr>
          <a:xfrm>
            <a:off x="10178256" y="7745730"/>
            <a:ext cx="9601196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AR" sz="32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En el caso que tengamos 2 o más funciones de aproximación, debemos hacer todo el proceso para cada una y para elegir la función que mejor ajusta a los puntos datos, será la que tenga el menor S </a:t>
            </a:r>
          </a:p>
        </p:txBody>
      </p:sp>
    </p:spTree>
    <p:extLst>
      <p:ext uri="{BB962C8B-B14F-4D97-AF65-F5344CB8AC3E}">
        <p14:creationId xmlns:p14="http://schemas.microsoft.com/office/powerpoint/2010/main" val="106580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7" grpId="0"/>
      <p:bldP spid="52" grpId="0"/>
      <p:bldP spid="53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025857" y="6910381"/>
            <a:ext cx="4211965" cy="4988218"/>
            <a:chOff x="0" y="0"/>
            <a:chExt cx="5121985" cy="6065950"/>
          </a:xfrm>
        </p:grpSpPr>
        <p:grpSp>
          <p:nvGrpSpPr>
            <p:cNvPr id="4" name="Group 4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17667329" y="-970194"/>
            <a:ext cx="3421544" cy="4258923"/>
            <a:chOff x="0" y="0"/>
            <a:chExt cx="4160788" cy="5179088"/>
          </a:xfrm>
        </p:grpSpPr>
        <p:grpSp>
          <p:nvGrpSpPr>
            <p:cNvPr id="9" name="Group 9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-3874342" y="-3381914"/>
            <a:ext cx="11960649" cy="14164959"/>
            <a:chOff x="0" y="0"/>
            <a:chExt cx="14544816" cy="17225380"/>
          </a:xfrm>
        </p:grpSpPr>
        <p:grpSp>
          <p:nvGrpSpPr>
            <p:cNvPr id="14" name="Group 14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id="20" name="TextBox 20"/>
          <p:cNvSpPr txBox="1"/>
          <p:nvPr/>
        </p:nvSpPr>
        <p:spPr>
          <a:xfrm>
            <a:off x="6099063" y="3190197"/>
            <a:ext cx="11188524" cy="774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34"/>
              </a:lnSpc>
            </a:pPr>
            <a:r>
              <a:rPr lang="en-US" sz="7894" b="1" dirty="0">
                <a:solidFill>
                  <a:srgbClr val="1D617A"/>
                </a:solidFill>
                <a:latin typeface="Poppins Light"/>
              </a:rPr>
              <a:t>¡MUCHAS GRACIAS!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558A13-3271-4D67-8405-1E4548E155CC}"/>
              </a:ext>
            </a:extLst>
          </p:cNvPr>
          <p:cNvSpPr txBox="1"/>
          <p:nvPr/>
        </p:nvSpPr>
        <p:spPr>
          <a:xfrm>
            <a:off x="7686490" y="4224464"/>
            <a:ext cx="11011732" cy="312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3947" b="1" dirty="0">
              <a:solidFill>
                <a:srgbClr val="1D617A"/>
              </a:solidFill>
              <a:latin typeface="Poppins Light"/>
            </a:endParaRPr>
          </a:p>
          <a:p>
            <a:endParaRPr lang="es-AR" sz="3947" b="1" dirty="0">
              <a:solidFill>
                <a:srgbClr val="1D617A"/>
              </a:solidFill>
              <a:latin typeface="Poppins Light"/>
            </a:endParaRPr>
          </a:p>
          <a:p>
            <a:r>
              <a:rPr lang="es-AR" sz="3947" b="1" dirty="0" err="1">
                <a:solidFill>
                  <a:srgbClr val="1D617A"/>
                </a:solidFill>
                <a:latin typeface="Poppins Light"/>
              </a:rPr>
              <a:t>Ingresá</a:t>
            </a:r>
            <a:r>
              <a:rPr lang="es-AR" sz="3947" b="1" dirty="0">
                <a:solidFill>
                  <a:srgbClr val="1D617A"/>
                </a:solidFill>
                <a:latin typeface="Poppins Light"/>
              </a:rPr>
              <a:t> al foro, </a:t>
            </a:r>
            <a:r>
              <a:rPr lang="es-AR" sz="3947" b="1" dirty="0" err="1">
                <a:solidFill>
                  <a:srgbClr val="1D617A"/>
                </a:solidFill>
                <a:latin typeface="Poppins Light"/>
              </a:rPr>
              <a:t>realizá</a:t>
            </a:r>
            <a:r>
              <a:rPr lang="es-AR" sz="3947" b="1">
                <a:solidFill>
                  <a:srgbClr val="1D617A"/>
                </a:solidFill>
                <a:latin typeface="Poppins Light"/>
              </a:rPr>
              <a:t> tus </a:t>
            </a:r>
            <a:r>
              <a:rPr lang="es-AR" sz="3947" b="1" dirty="0">
                <a:solidFill>
                  <a:srgbClr val="1D617A"/>
                </a:solidFill>
                <a:latin typeface="Poppins Light"/>
              </a:rPr>
              <a:t>preguntas, estaremos respondiendo todos los profesores.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9D9D656-87FA-4C12-9F88-DDCB559B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9228" y1="16517" x2="49228" y2="16517"/>
                        <a14:foregroundMark x1="61235" y1="5925" x2="61235" y2="5925"/>
                        <a14:foregroundMark x1="64494" y1="87253" x2="64494" y2="87253"/>
                        <a14:foregroundMark x1="30189" y1="68761" x2="30189" y2="68761"/>
                        <a14:foregroundMark x1="28302" y1="68223" x2="28302" y2="68223"/>
                        <a14:foregroundMark x1="26415" y1="67325" x2="26415" y2="67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5147" y="4224463"/>
            <a:ext cx="5400050" cy="5159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00265" y="3865346"/>
            <a:ext cx="6462782" cy="7822414"/>
            <a:chOff x="0" y="0"/>
            <a:chExt cx="8617043" cy="10429885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237730" y="4574446"/>
              <a:ext cx="9092504" cy="3093835"/>
              <a:chOff x="0" y="0"/>
              <a:chExt cx="1194373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1422354" y="2073974"/>
              <a:ext cx="7147594" cy="3093835"/>
              <a:chOff x="0" y="0"/>
              <a:chExt cx="938894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2634456" y="3390900"/>
            <a:ext cx="13530005" cy="6488696"/>
            <a:chOff x="0" y="125730"/>
            <a:chExt cx="17856467" cy="7183891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681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6455" y="1559439"/>
              <a:ext cx="15817321" cy="575018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Unidad 5</a:t>
              </a: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5.1 SISTEMAS ECUACIONES LINEALES</a:t>
              </a: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Clasificación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S.E.L.</a:t>
              </a: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Métodos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Resolución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: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Método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Eliminación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Gauss</a:t>
              </a: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Técnicas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Pivoteo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5.2.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Aproximación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o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Ajuste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a una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curva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por el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método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MÍNIMOS CUADRADOS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1261" y="125730"/>
              <a:ext cx="17735206" cy="12778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b="1" i="1" spc="-240" dirty="0">
                  <a:solidFill>
                    <a:srgbClr val="1D617A"/>
                  </a:solidFill>
                  <a:latin typeface="Poppins Bold"/>
                </a:rPr>
                <a:t>CONTENIDOS PRINCIPALES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311882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359A1B64-18E1-431E-9752-7B014C4E94A2}"/>
              </a:ext>
            </a:extLst>
          </p:cNvPr>
          <p:cNvSpPr txBox="1"/>
          <p:nvPr/>
        </p:nvSpPr>
        <p:spPr>
          <a:xfrm>
            <a:off x="3625057" y="800100"/>
            <a:ext cx="13347125" cy="2257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6000" b="1" i="1" spc="-240" dirty="0" err="1">
                <a:solidFill>
                  <a:srgbClr val="FFC492"/>
                </a:solidFill>
                <a:latin typeface="Poppins Bold"/>
              </a:rPr>
              <a:t>Importante</a:t>
            </a:r>
            <a:r>
              <a:rPr lang="en-US" sz="6000" b="1" i="1" spc="-240" dirty="0">
                <a:solidFill>
                  <a:srgbClr val="FFC492"/>
                </a:solidFill>
                <a:latin typeface="Poppins Bold"/>
              </a:rPr>
              <a:t>: </a:t>
            </a:r>
            <a:r>
              <a:rPr lang="en-US" sz="6000" b="1" i="1" spc="-240" dirty="0" err="1">
                <a:solidFill>
                  <a:srgbClr val="FFC492"/>
                </a:solidFill>
                <a:latin typeface="Poppins Bold"/>
              </a:rPr>
              <a:t>Mirar</a:t>
            </a:r>
            <a:r>
              <a:rPr lang="en-US" sz="6000" b="1" i="1" spc="-240" dirty="0">
                <a:solidFill>
                  <a:srgbClr val="FFC492"/>
                </a:solidFill>
                <a:latin typeface="Poppins Bold"/>
              </a:rPr>
              <a:t> </a:t>
            </a:r>
            <a:r>
              <a:rPr lang="en-US" sz="6000" b="1" i="1" spc="-240" dirty="0" err="1">
                <a:solidFill>
                  <a:srgbClr val="FFC492"/>
                </a:solidFill>
                <a:latin typeface="Poppins Bold"/>
              </a:rPr>
              <a:t>en</a:t>
            </a:r>
            <a:r>
              <a:rPr lang="en-US" sz="6000" b="1" i="1" spc="-240" dirty="0">
                <a:solidFill>
                  <a:srgbClr val="FFC492"/>
                </a:solidFill>
                <a:latin typeface="Poppins Bold"/>
              </a:rPr>
              <a:t> modo </a:t>
            </a:r>
            <a:r>
              <a:rPr lang="en-US" sz="6000" b="1" i="1" spc="-240" dirty="0" err="1">
                <a:solidFill>
                  <a:srgbClr val="FFC492"/>
                </a:solidFill>
                <a:latin typeface="Poppins Bold"/>
              </a:rPr>
              <a:t>presentación</a:t>
            </a:r>
            <a:endParaRPr lang="en-US" sz="6000" b="1" i="1" spc="-240" dirty="0">
              <a:solidFill>
                <a:srgbClr val="FFC492"/>
              </a:solidFill>
              <a:latin typeface="Poppins Bold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419100"/>
            <a:ext cx="19507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4800" b="1" i="1" spc="-263" dirty="0">
                <a:solidFill>
                  <a:srgbClr val="1D617A"/>
                </a:solidFill>
                <a:latin typeface="Poppins Bold"/>
              </a:rPr>
              <a:t>5.1 </a:t>
            </a:r>
            <a:r>
              <a:rPr lang="es-AR" sz="8770" b="1" i="1" spc="-263" dirty="0">
                <a:solidFill>
                  <a:srgbClr val="1D617A"/>
                </a:solidFill>
                <a:latin typeface="Poppins Bold"/>
              </a:rPr>
              <a:t>Sistemas de ecuaciones lineales</a:t>
            </a:r>
          </a:p>
          <a:p>
            <a:endParaRPr lang="es-AR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17D0E1B-50BC-45E0-89F1-BEC871E15DF2}"/>
              </a:ext>
            </a:extLst>
          </p:cNvPr>
          <p:cNvGrpSpPr/>
          <p:nvPr/>
        </p:nvGrpSpPr>
        <p:grpSpPr>
          <a:xfrm>
            <a:off x="958056" y="1971675"/>
            <a:ext cx="17145000" cy="5416868"/>
            <a:chOff x="958056" y="1971675"/>
            <a:chExt cx="17145000" cy="5416868"/>
          </a:xfrm>
        </p:grpSpPr>
        <p:sp>
          <p:nvSpPr>
            <p:cNvPr id="3" name="TextBox 9">
              <a:extLst>
                <a:ext uri="{FF2B5EF4-FFF2-40B4-BE49-F238E27FC236}">
                  <a16:creationId xmlns:a16="http://schemas.microsoft.com/office/drawing/2014/main" id="{459E4DEB-5FC8-4ED7-910C-6CB69FBA7DA7}"/>
                </a:ext>
              </a:extLst>
            </p:cNvPr>
            <p:cNvSpPr txBox="1"/>
            <p:nvPr/>
          </p:nvSpPr>
          <p:spPr>
            <a:xfrm>
              <a:off x="958056" y="1971675"/>
              <a:ext cx="17145000" cy="54168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Se denomina </a:t>
              </a:r>
              <a:r>
                <a:rPr lang="es-ES" sz="32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ecuación lineal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a aquella que tiene la forma de un polinomio de primer grado, es decir, las incógnitas aparecen cada una en distintos términos, elevadas a la potencia uno y multiplicadas por una constante.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Un </a:t>
              </a:r>
              <a:r>
                <a:rPr lang="es-ES" sz="32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sistema de ecuaciones lineales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(SEL) es un conjunto finito de ecuaciones lineales de la forma:</a:t>
              </a:r>
            </a:p>
            <a:p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		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11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・ x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+ 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12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・ x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+ 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13 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・ x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3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+ ・ ・ ・ + 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1n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・ </a:t>
              </a:r>
              <a:r>
                <a:rPr lang="es-AR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</a:t>
              </a:r>
              <a:r>
                <a:rPr lang="es-AR" sz="3200" spc="-263" baseline="-25000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n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= b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</a:t>
              </a:r>
            </a:p>
            <a:p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		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21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・ x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+ 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22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・ x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+ 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23 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・ x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3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+ ・ ・ ・ + 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2n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・ </a:t>
              </a:r>
              <a:r>
                <a:rPr lang="es-AR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</a:t>
              </a:r>
              <a:r>
                <a:rPr lang="es-AR" sz="3200" spc="-263" baseline="-25000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n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= b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</a:t>
              </a:r>
            </a:p>
            <a:p>
              <a:pPr>
                <a:lnSpc>
                  <a:spcPct val="200000"/>
                </a:lnSpc>
              </a:pP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		 ・ ・ ・ </a:t>
              </a:r>
            </a:p>
            <a:p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		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m1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・ x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+ 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m2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・ x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+ 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m3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・ x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3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+ ・ ・ ・+ </a:t>
              </a:r>
              <a:r>
                <a:rPr lang="es-AR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a</a:t>
              </a:r>
              <a:r>
                <a:rPr lang="es-AR" sz="3200" spc="-263" baseline="-25000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mn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・ </a:t>
              </a:r>
              <a:r>
                <a:rPr lang="es-AR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</a:t>
              </a:r>
              <a:r>
                <a:rPr lang="es-AR" sz="3200" spc="-263" baseline="-25000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n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= b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</a:t>
              </a:r>
            </a:p>
            <a:p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4" name="Abrir llave 3">
              <a:extLst>
                <a:ext uri="{FF2B5EF4-FFF2-40B4-BE49-F238E27FC236}">
                  <a16:creationId xmlns:a16="http://schemas.microsoft.com/office/drawing/2014/main" id="{473B2B76-258F-4ED6-8049-7420619350EB}"/>
                </a:ext>
              </a:extLst>
            </p:cNvPr>
            <p:cNvSpPr/>
            <p:nvPr/>
          </p:nvSpPr>
          <p:spPr>
            <a:xfrm>
              <a:off x="2468880" y="4410075"/>
              <a:ext cx="165576" cy="257594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5" name="TextBox 9">
            <a:extLst>
              <a:ext uri="{FF2B5EF4-FFF2-40B4-BE49-F238E27FC236}">
                <a16:creationId xmlns:a16="http://schemas.microsoft.com/office/drawing/2014/main" id="{4F5A3AC6-6751-444D-8B6D-A07E4B238FE0}"/>
              </a:ext>
            </a:extLst>
          </p:cNvPr>
          <p:cNvSpPr txBox="1"/>
          <p:nvPr/>
        </p:nvSpPr>
        <p:spPr>
          <a:xfrm>
            <a:off x="500856" y="6813232"/>
            <a:ext cx="95250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En este </a:t>
            </a:r>
            <a:r>
              <a: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SEL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tenemos </a:t>
            </a:r>
            <a:r>
              <a:rPr lang="es-ES" sz="32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m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ecuaciones y </a:t>
            </a:r>
            <a:r>
              <a:rPr lang="es-ES" sz="32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n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incógnitas.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Los números reales </a:t>
            </a:r>
            <a:r>
              <a:rPr lang="es-AR" sz="32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a</a:t>
            </a:r>
            <a:r>
              <a:rPr lang="es-AR" sz="3200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ij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se denominan coeficientes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Los </a:t>
            </a:r>
            <a:r>
              <a:rPr lang="es-AR" sz="32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</a:t>
            </a:r>
            <a:r>
              <a:rPr lang="es-AR" sz="3200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i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se denominan incógnitas (números a 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calcular)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Los </a:t>
            </a:r>
            <a:r>
              <a:rPr lang="es-ES" sz="3200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bj</a:t>
            </a:r>
            <a:r>
              <a:rPr lang="es-ES" sz="3200" spc="-263" baseline="-25000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se denominan términos independientes.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720ED26-8026-44AF-A9C1-5640248046AB}"/>
              </a:ext>
            </a:extLst>
          </p:cNvPr>
          <p:cNvSpPr txBox="1"/>
          <p:nvPr/>
        </p:nvSpPr>
        <p:spPr>
          <a:xfrm>
            <a:off x="10254456" y="6837045"/>
            <a:ext cx="952500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Resolver el sistema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consiste en calcular las incógnitas para que se cumplan </a:t>
            </a:r>
            <a:r>
              <a: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TODAS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las ecuaciones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del sistema simultáneamente.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Diremos que dos sistemas son equivalentes cuando tienen las mismas soluciones.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</a:t>
            </a:r>
            <a:endParaRPr lang="en-US" sz="4800" baseline="30000" dirty="0">
              <a:solidFill>
                <a:srgbClr val="1D617A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54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958056" y="419100"/>
            <a:ext cx="18745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6000" b="1" i="1" spc="-263" dirty="0">
                <a:solidFill>
                  <a:srgbClr val="1D617A"/>
                </a:solidFill>
                <a:latin typeface="Poppins Bold"/>
              </a:rPr>
              <a:t>Sistemas de ecuaciones lineales</a:t>
            </a:r>
          </a:p>
          <a:p>
            <a:endParaRPr lang="es-A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8544EB8-690C-46D1-ABB7-E3E55223260A}"/>
              </a:ext>
            </a:extLst>
          </p:cNvPr>
          <p:cNvGrpSpPr/>
          <p:nvPr/>
        </p:nvGrpSpPr>
        <p:grpSpPr>
          <a:xfrm>
            <a:off x="958056" y="1971675"/>
            <a:ext cx="12420602" cy="4062651"/>
            <a:chOff x="958056" y="1971675"/>
            <a:chExt cx="12420602" cy="4062651"/>
          </a:xfrm>
        </p:grpSpPr>
        <p:sp>
          <p:nvSpPr>
            <p:cNvPr id="3" name="TextBox 9">
              <a:extLst>
                <a:ext uri="{FF2B5EF4-FFF2-40B4-BE49-F238E27FC236}">
                  <a16:creationId xmlns:a16="http://schemas.microsoft.com/office/drawing/2014/main" id="{459E4DEB-5FC8-4ED7-910C-6CB69FBA7DA7}"/>
                </a:ext>
              </a:extLst>
            </p:cNvPr>
            <p:cNvSpPr txBox="1"/>
            <p:nvPr/>
          </p:nvSpPr>
          <p:spPr>
            <a:xfrm>
              <a:off x="958056" y="1971675"/>
              <a:ext cx="12420602" cy="40626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4000" spc="-263" dirty="0">
                  <a:solidFill>
                    <a:srgbClr val="1D617A"/>
                  </a:solidFill>
                  <a:latin typeface="Poppins Bold" panose="020B0604020202020204" charset="0"/>
                  <a:cs typeface="Poppins Bold" panose="020B0604020202020204" charset="0"/>
                </a:rPr>
                <a:t>			EXPRESIÓN MATRICIAL DE UN SISTEMA:</a:t>
              </a:r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                            </a:t>
              </a:r>
            </a:p>
            <a:p>
              <a:endPara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		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11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 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12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13   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・  ・ ・  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1n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            x 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     b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</a:t>
              </a:r>
            </a:p>
            <a:p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		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21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22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23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・  ・ ・  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2n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            x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     b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</a:t>
              </a:r>
            </a:p>
            <a:p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		 ・ ・ ・				      ・ 	      =</a:t>
              </a:r>
            </a:p>
            <a:p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		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m1    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m2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a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m3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・ ・ ・  </a:t>
              </a:r>
              <a:r>
                <a:rPr lang="es-AR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a</a:t>
              </a:r>
              <a:r>
                <a:rPr lang="es-AR" sz="3200" spc="-263" baseline="-25000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mn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         </a:t>
              </a:r>
              <a:r>
                <a:rPr lang="es-AR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x</a:t>
              </a:r>
              <a:r>
                <a:rPr lang="es-AR" sz="3200" spc="-263" baseline="-25000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n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     b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</a:t>
              </a:r>
            </a:p>
            <a:p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B8A32B65-4BB3-4428-8544-6ABC8D26B367}"/>
                </a:ext>
              </a:extLst>
            </p:cNvPr>
            <p:cNvCxnSpPr>
              <a:cxnSpLocks/>
            </p:cNvCxnSpPr>
            <p:nvPr/>
          </p:nvCxnSpPr>
          <p:spPr>
            <a:xfrm>
              <a:off x="2482056" y="3238500"/>
              <a:ext cx="0" cy="2209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2E3DAE-7B12-42F7-8246-D3EA730AF6EA}"/>
                </a:ext>
              </a:extLst>
            </p:cNvPr>
            <p:cNvCxnSpPr>
              <a:cxnSpLocks/>
            </p:cNvCxnSpPr>
            <p:nvPr/>
          </p:nvCxnSpPr>
          <p:spPr>
            <a:xfrm>
              <a:off x="7739856" y="3314700"/>
              <a:ext cx="0" cy="2133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7AC8AE49-9252-4E63-9FB6-80BF9B44F2CD}"/>
                </a:ext>
              </a:extLst>
            </p:cNvPr>
            <p:cNvCxnSpPr/>
            <p:nvPr/>
          </p:nvCxnSpPr>
          <p:spPr>
            <a:xfrm>
              <a:off x="8806656" y="33909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4EE119D-D97B-45DE-A876-1C8D2FCE065C}"/>
                </a:ext>
              </a:extLst>
            </p:cNvPr>
            <p:cNvCxnSpPr/>
            <p:nvPr/>
          </p:nvCxnSpPr>
          <p:spPr>
            <a:xfrm>
              <a:off x="9492456" y="33147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03BBECD-C554-437D-A1CD-2A1C8C4B4C48}"/>
                </a:ext>
              </a:extLst>
            </p:cNvPr>
            <p:cNvCxnSpPr/>
            <p:nvPr/>
          </p:nvCxnSpPr>
          <p:spPr>
            <a:xfrm>
              <a:off x="10102056" y="33909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5E66FD3-80EE-48B4-BC11-8A3F95320AE2}"/>
                </a:ext>
              </a:extLst>
            </p:cNvPr>
            <p:cNvCxnSpPr/>
            <p:nvPr/>
          </p:nvCxnSpPr>
          <p:spPr>
            <a:xfrm>
              <a:off x="10864056" y="33909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7516F16-375A-4B34-9004-06D386E4AAE4}"/>
              </a:ext>
            </a:extLst>
          </p:cNvPr>
          <p:cNvGrpSpPr/>
          <p:nvPr/>
        </p:nvGrpSpPr>
        <p:grpSpPr>
          <a:xfrm>
            <a:off x="2558256" y="5768340"/>
            <a:ext cx="4114800" cy="4393763"/>
            <a:chOff x="2558256" y="5753100"/>
            <a:chExt cx="4114800" cy="4393763"/>
          </a:xfrm>
        </p:grpSpPr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4F5A3AC6-6751-444D-8B6D-A07E4B238FE0}"/>
                </a:ext>
              </a:extLst>
            </p:cNvPr>
            <p:cNvSpPr txBox="1"/>
            <p:nvPr/>
          </p:nvSpPr>
          <p:spPr>
            <a:xfrm>
              <a:off x="2558256" y="6515100"/>
              <a:ext cx="4114800" cy="36317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pPr algn="ctr"/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Matriz de coeficientes A</a:t>
              </a:r>
            </a:p>
            <a:p>
              <a:pPr algn="ctr"/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 x n</a:t>
              </a:r>
            </a:p>
            <a:p>
              <a:pPr algn="ctr"/>
              <a:endParaRPr lang="es-AR" sz="3200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pPr algn="ctr"/>
              <a:r>
                <a:rPr lang="es-AR" sz="44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a</a:t>
              </a:r>
              <a:r>
                <a:rPr lang="es-AR" sz="4400" b="1" spc="-263" baseline="-25000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ij</a:t>
              </a:r>
              <a:r>
                <a:rPr lang="es-AR" sz="4400" spc="-263" baseline="-25000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r>
                <a:rPr lang="es-AR" sz="3200" spc="-263" baseline="-25000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 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coeficiente genérico</a:t>
              </a:r>
            </a:p>
            <a:p>
              <a:pPr algn="ctr"/>
              <a:r>
                <a:rPr lang="es-AR" sz="3200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i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número de fila</a:t>
              </a:r>
            </a:p>
            <a:p>
              <a:pPr algn="ctr"/>
              <a:r>
                <a:rPr lang="es-AR" sz="3200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J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número de columna</a:t>
              </a:r>
              <a:endPara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19" name="Flecha: hacia abajo 18">
              <a:extLst>
                <a:ext uri="{FF2B5EF4-FFF2-40B4-BE49-F238E27FC236}">
                  <a16:creationId xmlns:a16="http://schemas.microsoft.com/office/drawing/2014/main" id="{9C301C99-EAB7-472B-A04A-2144B3F224EF}"/>
                </a:ext>
              </a:extLst>
            </p:cNvPr>
            <p:cNvSpPr/>
            <p:nvPr/>
          </p:nvSpPr>
          <p:spPr>
            <a:xfrm>
              <a:off x="3548856" y="5753100"/>
              <a:ext cx="381000" cy="762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E86AC28-5C87-48E7-8F91-8F315CED29D3}"/>
              </a:ext>
            </a:extLst>
          </p:cNvPr>
          <p:cNvGrpSpPr/>
          <p:nvPr/>
        </p:nvGrpSpPr>
        <p:grpSpPr>
          <a:xfrm>
            <a:off x="7358856" y="5722620"/>
            <a:ext cx="4158456" cy="3347323"/>
            <a:chOff x="1948656" y="5753100"/>
            <a:chExt cx="4158456" cy="3347323"/>
          </a:xfrm>
        </p:grpSpPr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DC68C449-0415-4445-96BF-7E010EA801B6}"/>
                </a:ext>
              </a:extLst>
            </p:cNvPr>
            <p:cNvSpPr txBox="1"/>
            <p:nvPr/>
          </p:nvSpPr>
          <p:spPr>
            <a:xfrm>
              <a:off x="1948656" y="6515100"/>
              <a:ext cx="4158456" cy="25853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pPr algn="ctr"/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Matriz de incógnitas X</a:t>
              </a:r>
            </a:p>
            <a:p>
              <a:pPr algn="ctr"/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n x 1</a:t>
              </a:r>
            </a:p>
            <a:p>
              <a:pPr algn="ctr"/>
              <a:endPara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pPr algn="ctr"/>
              <a:r>
                <a:rPr lang="es-AR" sz="4000" b="1" spc="-263" dirty="0" err="1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x</a:t>
              </a:r>
              <a:r>
                <a:rPr lang="es-AR" sz="4000" b="1" spc="-263" baseline="-25000" dirty="0" err="1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n</a:t>
              </a:r>
              <a:endParaRPr lang="es-ES" sz="40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23" name="Flecha: hacia abajo 22">
              <a:extLst>
                <a:ext uri="{FF2B5EF4-FFF2-40B4-BE49-F238E27FC236}">
                  <a16:creationId xmlns:a16="http://schemas.microsoft.com/office/drawing/2014/main" id="{9C1BEC4F-9013-4560-A0FE-DC82C91B8D9C}"/>
                </a:ext>
              </a:extLst>
            </p:cNvPr>
            <p:cNvSpPr/>
            <p:nvPr/>
          </p:nvSpPr>
          <p:spPr>
            <a:xfrm>
              <a:off x="3548856" y="5753100"/>
              <a:ext cx="381000" cy="762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BE602F0-10B2-49CC-AB1A-47C942DB42A3}"/>
              </a:ext>
            </a:extLst>
          </p:cNvPr>
          <p:cNvGrpSpPr/>
          <p:nvPr/>
        </p:nvGrpSpPr>
        <p:grpSpPr>
          <a:xfrm>
            <a:off x="10860062" y="5615225"/>
            <a:ext cx="4118795" cy="2646878"/>
            <a:chOff x="1716063" y="6515100"/>
            <a:chExt cx="4118795" cy="2646878"/>
          </a:xfrm>
        </p:grpSpPr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37EBBC75-8F63-473D-ABEC-DE1EAECC4A66}"/>
                </a:ext>
              </a:extLst>
            </p:cNvPr>
            <p:cNvSpPr txBox="1"/>
            <p:nvPr/>
          </p:nvSpPr>
          <p:spPr>
            <a:xfrm>
              <a:off x="2558256" y="6515100"/>
              <a:ext cx="3276602" cy="26468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pPr algn="ctr"/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Matriz de términos independientes B</a:t>
              </a:r>
            </a:p>
            <a:p>
              <a:pPr algn="ctr"/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m x 1</a:t>
              </a:r>
            </a:p>
            <a:p>
              <a:pPr algn="ctr"/>
              <a:r>
                <a:rPr lang="es-AR" sz="4000" b="1" spc="-263" dirty="0" err="1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b</a:t>
              </a:r>
              <a:r>
                <a:rPr lang="es-AR" sz="4000" b="1" spc="-263" baseline="-25000" dirty="0" err="1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i</a:t>
              </a:r>
              <a:endPara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27" name="Flecha: hacia abajo 26">
              <a:extLst>
                <a:ext uri="{FF2B5EF4-FFF2-40B4-BE49-F238E27FC236}">
                  <a16:creationId xmlns:a16="http://schemas.microsoft.com/office/drawing/2014/main" id="{144F960A-D2E4-4610-8A60-5E7DC521EBCD}"/>
                </a:ext>
              </a:extLst>
            </p:cNvPr>
            <p:cNvSpPr/>
            <p:nvPr/>
          </p:nvSpPr>
          <p:spPr>
            <a:xfrm rot="18412178">
              <a:off x="1841436" y="6407979"/>
              <a:ext cx="463056" cy="7138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B65EEEE-8E02-4942-8D47-53EC62880387}"/>
              </a:ext>
            </a:extLst>
          </p:cNvPr>
          <p:cNvGrpSpPr/>
          <p:nvPr/>
        </p:nvGrpSpPr>
        <p:grpSpPr>
          <a:xfrm>
            <a:off x="14445454" y="3502104"/>
            <a:ext cx="3276602" cy="1107996"/>
            <a:chOff x="14445454" y="3502104"/>
            <a:chExt cx="3276602" cy="1107996"/>
          </a:xfrm>
        </p:grpSpPr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412EAE13-8B94-4BED-98A0-826632872CA3}"/>
                </a:ext>
              </a:extLst>
            </p:cNvPr>
            <p:cNvSpPr txBox="1"/>
            <p:nvPr/>
          </p:nvSpPr>
          <p:spPr>
            <a:xfrm>
              <a:off x="14445454" y="3502104"/>
              <a:ext cx="3276602" cy="11079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  <a:p>
              <a:pPr algn="ctr"/>
              <a:r>
                <a:rPr lang="es-AR" sz="40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A  .  x  = b</a:t>
              </a:r>
              <a:endPara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BE7DC93A-8603-4836-93E1-9E58620E55F1}"/>
                </a:ext>
              </a:extLst>
            </p:cNvPr>
            <p:cNvCxnSpPr/>
            <p:nvPr/>
          </p:nvCxnSpPr>
          <p:spPr>
            <a:xfrm>
              <a:off x="15893256" y="3924300"/>
              <a:ext cx="2286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44B992F-C3DC-4217-830B-789C1317A557}"/>
                </a:ext>
              </a:extLst>
            </p:cNvPr>
            <p:cNvCxnSpPr/>
            <p:nvPr/>
          </p:nvCxnSpPr>
          <p:spPr>
            <a:xfrm>
              <a:off x="16883856" y="3924300"/>
              <a:ext cx="2286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57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958056" y="419100"/>
            <a:ext cx="18745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6000" b="1" i="1" spc="-263" dirty="0">
                <a:solidFill>
                  <a:srgbClr val="1D617A"/>
                </a:solidFill>
                <a:latin typeface="Poppins Bold"/>
              </a:rPr>
              <a:t>Sistemas de ecuaciones lineales</a:t>
            </a:r>
          </a:p>
          <a:p>
            <a:endParaRPr lang="es-AR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59E4DEB-5FC8-4ED7-910C-6CB69FBA7DA7}"/>
              </a:ext>
            </a:extLst>
          </p:cNvPr>
          <p:cNvSpPr txBox="1"/>
          <p:nvPr/>
        </p:nvSpPr>
        <p:spPr>
          <a:xfrm>
            <a:off x="958056" y="1971675"/>
            <a:ext cx="173736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			</a:t>
            </a:r>
            <a:r>
              <a:rPr lang="es-ES" sz="4000" spc="-263" dirty="0">
                <a:solidFill>
                  <a:srgbClr val="1D617A"/>
                </a:solidFill>
                <a:latin typeface="Poppins Bold" panose="020B0604020202020204" charset="0"/>
                <a:cs typeface="Poppins Bold" panose="020B0604020202020204" charset="0"/>
              </a:rPr>
              <a:t>TIPOS  de   SISTEMAS : </a:t>
            </a:r>
          </a:p>
          <a:p>
            <a:endParaRPr lang="es-ES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En general, buscaremos las soluciones de los sistemas en los números reales  </a:t>
            </a:r>
            <a:r>
              <a:rPr lang="es-E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. </a:t>
            </a:r>
          </a:p>
          <a:p>
            <a:endParaRPr lang="es-ES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Dependiendo del posible número de tales soluciones reales que tenga un sistema, éstos se pueden clasificar en: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3CB51E52-3ADD-44FA-8E82-D3C4AB717617}"/>
              </a:ext>
            </a:extLst>
          </p:cNvPr>
          <p:cNvSpPr txBox="1"/>
          <p:nvPr/>
        </p:nvSpPr>
        <p:spPr>
          <a:xfrm>
            <a:off x="2177256" y="5067301"/>
            <a:ext cx="4452144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44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Incompatibles</a:t>
            </a:r>
            <a:endParaRPr lang="es-AR" sz="4400" b="1" spc="-263" baseline="-25000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      No tienen solución</a:t>
            </a:r>
            <a:endParaRPr lang="es-ES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BC5B3472-54A2-4970-A469-58CCA4FAEC81}"/>
              </a:ext>
            </a:extLst>
          </p:cNvPr>
          <p:cNvSpPr txBox="1"/>
          <p:nvPr/>
        </p:nvSpPr>
        <p:spPr>
          <a:xfrm>
            <a:off x="2175192" y="6869549"/>
            <a:ext cx="4193064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44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Compatibles</a:t>
            </a:r>
            <a:endParaRPr lang="es-AR" sz="4400" b="1" spc="-263" baseline="-25000" dirty="0">
              <a:solidFill>
                <a:schemeClr val="accent6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     Si tienen solución</a:t>
            </a:r>
            <a:endParaRPr lang="es-ES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8C96C8A-B2C7-4C84-9B6F-D4091FE782F5}"/>
              </a:ext>
            </a:extLst>
          </p:cNvPr>
          <p:cNvGrpSpPr/>
          <p:nvPr/>
        </p:nvGrpSpPr>
        <p:grpSpPr>
          <a:xfrm>
            <a:off x="7206456" y="6236852"/>
            <a:ext cx="8508048" cy="1802248"/>
            <a:chOff x="7206456" y="6236852"/>
            <a:chExt cx="8508048" cy="1802248"/>
          </a:xfrm>
        </p:grpSpPr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1E9A0617-96F6-4957-A66F-ACC55AC6F2A7}"/>
                </a:ext>
              </a:extLst>
            </p:cNvPr>
            <p:cNvSpPr txBox="1"/>
            <p:nvPr/>
          </p:nvSpPr>
          <p:spPr>
            <a:xfrm>
              <a:off x="7707312" y="6488549"/>
              <a:ext cx="7974648" cy="677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AR" sz="44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Determinados</a:t>
              </a:r>
              <a:r>
                <a:rPr lang="es-AR" sz="4400" b="1" spc="-263" baseline="-25000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r>
                <a:rPr lang="es-AR" sz="3200" b="1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Solución  única  n x n</a:t>
              </a:r>
              <a:endPara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C94D5471-AFC7-4295-A898-91387A57D4D5}"/>
                </a:ext>
              </a:extLst>
            </p:cNvPr>
            <p:cNvSpPr txBox="1"/>
            <p:nvPr/>
          </p:nvSpPr>
          <p:spPr>
            <a:xfrm>
              <a:off x="7739856" y="7285792"/>
              <a:ext cx="7974648" cy="677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AR" sz="4400" b="1" spc="-263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Indeterminados</a:t>
              </a:r>
              <a:r>
                <a:rPr lang="es-AR" sz="4400" b="1" spc="-263" baseline="-25000" dirty="0">
                  <a:solidFill>
                    <a:schemeClr val="accent6">
                      <a:lumMod val="75000"/>
                    </a:schemeClr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r>
                <a:rPr lang="es-AR" sz="3200" b="1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Infinitas soluciones</a:t>
              </a:r>
              <a:endPara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sp>
          <p:nvSpPr>
            <p:cNvPr id="4" name="Abrir llave 3">
              <a:extLst>
                <a:ext uri="{FF2B5EF4-FFF2-40B4-BE49-F238E27FC236}">
                  <a16:creationId xmlns:a16="http://schemas.microsoft.com/office/drawing/2014/main" id="{196ADCF5-B801-4617-833F-A36DAE4F321C}"/>
                </a:ext>
              </a:extLst>
            </p:cNvPr>
            <p:cNvSpPr/>
            <p:nvPr/>
          </p:nvSpPr>
          <p:spPr>
            <a:xfrm>
              <a:off x="7206456" y="6236852"/>
              <a:ext cx="500856" cy="180224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CCB4573-04F9-4715-997B-16940E13999A}"/>
              </a:ext>
            </a:extLst>
          </p:cNvPr>
          <p:cNvSpPr txBox="1"/>
          <p:nvPr/>
        </p:nvSpPr>
        <p:spPr>
          <a:xfrm>
            <a:off x="4539456" y="8883015"/>
            <a:ext cx="11142504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Pueden existir sistemas mal condicionados: Pequeñas variaciones en los datos producen grandes variaciones en la solución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3EEA54B-1680-4F90-953C-E20AD70D2972}"/>
              </a:ext>
            </a:extLst>
          </p:cNvPr>
          <p:cNvGrpSpPr/>
          <p:nvPr/>
        </p:nvGrpSpPr>
        <p:grpSpPr>
          <a:xfrm>
            <a:off x="15380474" y="6057900"/>
            <a:ext cx="4268014" cy="1477328"/>
            <a:chOff x="15380474" y="6057900"/>
            <a:chExt cx="4268014" cy="1477328"/>
          </a:xfrm>
        </p:grpSpPr>
        <p:sp>
          <p:nvSpPr>
            <p:cNvPr id="6" name="Flecha: hacia abajo 5">
              <a:extLst>
                <a:ext uri="{FF2B5EF4-FFF2-40B4-BE49-F238E27FC236}">
                  <a16:creationId xmlns:a16="http://schemas.microsoft.com/office/drawing/2014/main" id="{7779BF14-0BFD-4CCA-974E-9C6F5E06F3B4}"/>
                </a:ext>
              </a:extLst>
            </p:cNvPr>
            <p:cNvSpPr/>
            <p:nvPr/>
          </p:nvSpPr>
          <p:spPr>
            <a:xfrm rot="5400000">
              <a:off x="15468600" y="6459518"/>
              <a:ext cx="500856" cy="6771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A96073ED-EE66-443D-9E97-7E836800F7E5}"/>
                </a:ext>
              </a:extLst>
            </p:cNvPr>
            <p:cNvSpPr txBox="1"/>
            <p:nvPr/>
          </p:nvSpPr>
          <p:spPr>
            <a:xfrm>
              <a:off x="16198056" y="6057900"/>
              <a:ext cx="3450432" cy="14773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En este curso trabajaremos con estos tipos de S.E.L.</a:t>
              </a:r>
              <a:endPara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47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38100"/>
            <a:ext cx="18745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6000" b="1" i="1" spc="-263" dirty="0">
                <a:solidFill>
                  <a:srgbClr val="1D617A"/>
                </a:solidFill>
                <a:latin typeface="Poppins Bold"/>
              </a:rPr>
              <a:t>Sistemas de ecuaciones lineales</a:t>
            </a:r>
          </a:p>
          <a:p>
            <a:endParaRPr lang="es-AR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59E4DEB-5FC8-4ED7-910C-6CB69FBA7DA7}"/>
              </a:ext>
            </a:extLst>
          </p:cNvPr>
          <p:cNvSpPr txBox="1"/>
          <p:nvPr/>
        </p:nvSpPr>
        <p:spPr>
          <a:xfrm>
            <a:off x="958056" y="1409700"/>
            <a:ext cx="17373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			</a:t>
            </a:r>
            <a:r>
              <a:rPr lang="es-ES" sz="4000" spc="-263" dirty="0">
                <a:solidFill>
                  <a:srgbClr val="1D617A"/>
                </a:solidFill>
                <a:latin typeface="Poppins Bold" panose="020B0604020202020204" charset="0"/>
                <a:cs typeface="Poppins Bold" panose="020B0604020202020204" charset="0"/>
              </a:rPr>
              <a:t>MÉTODOS DE RESOLUCIÓN: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3CB51E52-3ADD-44FA-8E82-D3C4AB717617}"/>
              </a:ext>
            </a:extLst>
          </p:cNvPr>
          <p:cNvSpPr txBox="1"/>
          <p:nvPr/>
        </p:nvSpPr>
        <p:spPr>
          <a:xfrm>
            <a:off x="1262856" y="2232660"/>
            <a:ext cx="17449800" cy="4124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AR" sz="44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Métodos Directos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    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Son aquellos métodos que nos permiten obtener una solución exacta  (si no existieran los errores de redondeo), en un número finito de operaciones.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Con aplicación del método una sola vez</a:t>
            </a:r>
            <a:endParaRPr lang="es-ES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lvl="1"/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1.1.  Método de Eliminación de Gauss </a:t>
            </a:r>
          </a:p>
          <a:p>
            <a:pPr lvl="1"/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1.2. Método de Eliminación de Gauss </a:t>
            </a:r>
            <a:r>
              <a:rPr lang="es-ES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Jordan</a:t>
            </a:r>
            <a:endParaRPr lang="es-ES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lvl="1"/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1.3. Método de Factorización de </a:t>
            </a:r>
            <a:r>
              <a:rPr lang="es-ES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Cholesky</a:t>
            </a:r>
            <a:endParaRPr lang="es-ES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lvl="1"/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1.4. Método de Factorización de </a:t>
            </a:r>
            <a:r>
              <a:rPr lang="es-ES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Crout</a:t>
            </a:r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.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FF7E91CF-1135-40D1-B9D5-84D5B970901B}"/>
              </a:ext>
            </a:extLst>
          </p:cNvPr>
          <p:cNvSpPr txBox="1"/>
          <p:nvPr/>
        </p:nvSpPr>
        <p:spPr>
          <a:xfrm>
            <a:off x="1127760" y="6880979"/>
            <a:ext cx="16746696" cy="3139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44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2. 	Métodos Indirectos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    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Parten de una aproximación inicial por medio de un algoritmo conducen a aproximaciones sucesivamente mejores a cada paso.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Es aconsejable su uso en sistemas de muchas incógnitas y en sistemas mal condicionados. Como son métodos infinitos se suma un error de truncamiento.</a:t>
            </a:r>
          </a:p>
          <a:p>
            <a:pPr lvl="1"/>
            <a:r>
              <a: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2.1.  Método de Gauss Seidel  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9D297F9-4CDF-4AC2-BBA9-731699FA3071}"/>
              </a:ext>
            </a:extLst>
          </p:cNvPr>
          <p:cNvGrpSpPr/>
          <p:nvPr/>
        </p:nvGrpSpPr>
        <p:grpSpPr>
          <a:xfrm>
            <a:off x="8959061" y="3924300"/>
            <a:ext cx="8169613" cy="1477328"/>
            <a:chOff x="8959061" y="3924300"/>
            <a:chExt cx="8169613" cy="1477328"/>
          </a:xfrm>
        </p:grpSpPr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7EFA834C-DE51-4E81-8F20-42E1EC517EBA}"/>
                </a:ext>
              </a:extLst>
            </p:cNvPr>
            <p:cNvSpPr txBox="1"/>
            <p:nvPr/>
          </p:nvSpPr>
          <p:spPr>
            <a:xfrm>
              <a:off x="12838176" y="3924300"/>
              <a:ext cx="4290498" cy="14773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En este curso trabajaremos con este método de resolución</a:t>
              </a:r>
              <a:endParaRPr lang="es-E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65ABA92-BA9D-4AA6-984B-45CAE9CE21F7}"/>
                </a:ext>
              </a:extLst>
            </p:cNvPr>
            <p:cNvGrpSpPr/>
            <p:nvPr/>
          </p:nvGrpSpPr>
          <p:grpSpPr>
            <a:xfrm>
              <a:off x="8959061" y="4381500"/>
              <a:ext cx="3200395" cy="495299"/>
              <a:chOff x="8806661" y="4358645"/>
              <a:chExt cx="3200395" cy="495299"/>
            </a:xfrm>
          </p:grpSpPr>
          <p:sp>
            <p:nvSpPr>
              <p:cNvPr id="65" name="Flecha: hacia abajo 64">
                <a:extLst>
                  <a:ext uri="{FF2B5EF4-FFF2-40B4-BE49-F238E27FC236}">
                    <a16:creationId xmlns:a16="http://schemas.microsoft.com/office/drawing/2014/main" id="{3DF92C8F-BC2A-4FEF-856F-4E1BE8A80590}"/>
                  </a:ext>
                </a:extLst>
              </p:cNvPr>
              <p:cNvSpPr/>
              <p:nvPr/>
            </p:nvSpPr>
            <p:spPr>
              <a:xfrm rot="5400000">
                <a:off x="8982952" y="4182354"/>
                <a:ext cx="472437" cy="825020"/>
              </a:xfrm>
              <a:prstGeom prst="downArrow">
                <a:avLst>
                  <a:gd name="adj1" fmla="val 37829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66" name="Flecha: hacia abajo 65">
                <a:extLst>
                  <a:ext uri="{FF2B5EF4-FFF2-40B4-BE49-F238E27FC236}">
                    <a16:creationId xmlns:a16="http://schemas.microsoft.com/office/drawing/2014/main" id="{AA3CCD22-BACA-4C6F-B22F-E79B01F0BDE0}"/>
                  </a:ext>
                </a:extLst>
              </p:cNvPr>
              <p:cNvSpPr/>
              <p:nvPr/>
            </p:nvSpPr>
            <p:spPr>
              <a:xfrm rot="5400000">
                <a:off x="11358327" y="4205216"/>
                <a:ext cx="472437" cy="825020"/>
              </a:xfrm>
              <a:prstGeom prst="downArrow">
                <a:avLst>
                  <a:gd name="adj1" fmla="val 37829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67" name="Flecha: hacia abajo 66">
                <a:extLst>
                  <a:ext uri="{FF2B5EF4-FFF2-40B4-BE49-F238E27FC236}">
                    <a16:creationId xmlns:a16="http://schemas.microsoft.com/office/drawing/2014/main" id="{2EDE90DA-0B7A-42C9-BFAA-E787243A0CD7}"/>
                  </a:ext>
                </a:extLst>
              </p:cNvPr>
              <p:cNvSpPr/>
              <p:nvPr/>
            </p:nvSpPr>
            <p:spPr>
              <a:xfrm rot="5400000">
                <a:off x="10215327" y="4189980"/>
                <a:ext cx="472437" cy="825020"/>
              </a:xfrm>
              <a:prstGeom prst="downArrow">
                <a:avLst>
                  <a:gd name="adj1" fmla="val 37829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65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38100"/>
            <a:ext cx="18745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6000" b="1" i="1" spc="-263" dirty="0">
                <a:solidFill>
                  <a:srgbClr val="1D617A"/>
                </a:solidFill>
                <a:latin typeface="Poppins Bold"/>
              </a:rPr>
              <a:t>Sistemas de ecuaciones lineales</a:t>
            </a:r>
          </a:p>
          <a:p>
            <a:endParaRPr lang="es-AR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59E4DEB-5FC8-4ED7-910C-6CB69FBA7DA7}"/>
              </a:ext>
            </a:extLst>
          </p:cNvPr>
          <p:cNvSpPr txBox="1"/>
          <p:nvPr/>
        </p:nvSpPr>
        <p:spPr>
          <a:xfrm>
            <a:off x="958056" y="1409700"/>
            <a:ext cx="17373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spc="-263" dirty="0">
                <a:solidFill>
                  <a:srgbClr val="1D617A"/>
                </a:solidFill>
                <a:latin typeface="Poppins Bold" panose="020B0604020202020204" charset="0"/>
                <a:cs typeface="Poppins Bold" panose="020B0604020202020204" charset="0"/>
              </a:rPr>
              <a:t>MÉTODO DE RESOLUCIÓN:  </a:t>
            </a:r>
            <a:r>
              <a:rPr lang="es-ES" sz="4000" spc="-263" dirty="0">
                <a:solidFill>
                  <a:schemeClr val="accent6">
                    <a:lumMod val="75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MÉTODO DE ELIMINACIÓN DE GAUSS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3CB51E52-3ADD-44FA-8E82-D3C4AB717617}"/>
              </a:ext>
            </a:extLst>
          </p:cNvPr>
          <p:cNvSpPr txBox="1"/>
          <p:nvPr/>
        </p:nvSpPr>
        <p:spPr>
          <a:xfrm>
            <a:off x="1298448" y="2232660"/>
            <a:ext cx="12080210" cy="1680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44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1era Etapa: </a:t>
            </a:r>
            <a:r>
              <a:rPr lang="es-AR" sz="44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Triangularización</a:t>
            </a:r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Mediante operaciones elementales de filas y columnas se transforma la matriz de coeficientes A en </a:t>
            </a:r>
            <a:r>
              <a:rPr lang="es-AR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Triangular Superior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BE8BC9C-B41B-4D5D-91EE-87872CEFBD2A}"/>
              </a:ext>
            </a:extLst>
          </p:cNvPr>
          <p:cNvSpPr txBox="1"/>
          <p:nvPr/>
        </p:nvSpPr>
        <p:spPr>
          <a:xfrm>
            <a:off x="1298448" y="4072128"/>
            <a:ext cx="11449419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44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2da Etapa: Sustitución Inversa</a:t>
            </a:r>
            <a:endParaRPr lang="es-AR" sz="32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Obtenemos los valores de las incógnitas despejándolas desde la última ecuación hacia la primera; sustituyendo los valores que vamos encontrando.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FFF9038-A376-45AE-B74D-28A4ADE87379}"/>
              </a:ext>
            </a:extLst>
          </p:cNvPr>
          <p:cNvGrpSpPr/>
          <p:nvPr/>
        </p:nvGrpSpPr>
        <p:grpSpPr>
          <a:xfrm>
            <a:off x="12243146" y="2079475"/>
            <a:ext cx="7536308" cy="4147090"/>
            <a:chOff x="12984923" y="2432509"/>
            <a:chExt cx="6446565" cy="2765737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40BFE982-8A4A-4079-8528-088546B1EFD0}"/>
                </a:ext>
              </a:extLst>
            </p:cNvPr>
            <p:cNvGrpSpPr/>
            <p:nvPr/>
          </p:nvGrpSpPr>
          <p:grpSpPr>
            <a:xfrm>
              <a:off x="13456655" y="2669210"/>
              <a:ext cx="5556391" cy="2214728"/>
              <a:chOff x="12338618" y="3086100"/>
              <a:chExt cx="5479532" cy="2084363"/>
            </a:xfrm>
          </p:grpSpPr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407D3C8E-E40B-4BC2-B179-E21BE11A500E}"/>
                  </a:ext>
                </a:extLst>
              </p:cNvPr>
              <p:cNvSpPr txBox="1"/>
              <p:nvPr/>
            </p:nvSpPr>
            <p:spPr>
              <a:xfrm>
                <a:off x="12338618" y="3263414"/>
                <a:ext cx="5479532" cy="190704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4498"/>
                  </a:lnSpc>
                </a:pP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Recordemos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… </a:t>
                </a:r>
                <a:r>
                  <a:rPr lang="en-US" sz="3000" b="1" dirty="0">
                    <a:solidFill>
                      <a:srgbClr val="1D617A"/>
                    </a:solidFill>
                    <a:latin typeface="Poppins Light"/>
                  </a:rPr>
                  <a:t>Algebra</a:t>
                </a:r>
              </a:p>
              <a:p>
                <a:pPr algn="ctr">
                  <a:lnSpc>
                    <a:spcPts val="4498"/>
                  </a:lnSpc>
                </a:pP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Operaciones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elementales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de</a:t>
                </a:r>
              </a:p>
              <a:p>
                <a:pPr algn="ctr">
                  <a:lnSpc>
                    <a:spcPts val="4498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Fila. 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Ej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:  e</a:t>
                </a:r>
                <a:r>
                  <a:rPr lang="en-US" sz="3000" baseline="-25000" dirty="0">
                    <a:solidFill>
                      <a:srgbClr val="1D617A"/>
                    </a:solidFill>
                    <a:latin typeface="Poppins Light"/>
                  </a:rPr>
                  <a:t>21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(m) a la fila</a:t>
                </a:r>
              </a:p>
              <a:p>
                <a:pPr algn="ctr">
                  <a:lnSpc>
                    <a:spcPts val="4498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2 le sumo la 1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previamente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multiplicada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por (m)</a:t>
                </a:r>
              </a:p>
            </p:txBody>
          </p:sp>
          <p:sp>
            <p:nvSpPr>
              <p:cNvPr id="20" name="TextBox 10">
                <a:extLst>
                  <a:ext uri="{FF2B5EF4-FFF2-40B4-BE49-F238E27FC236}">
                    <a16:creationId xmlns:a16="http://schemas.microsoft.com/office/drawing/2014/main" id="{61AA27A6-AC96-41BE-841A-05E49051B5BC}"/>
                  </a:ext>
                </a:extLst>
              </p:cNvPr>
              <p:cNvSpPr txBox="1"/>
              <p:nvPr/>
            </p:nvSpPr>
            <p:spPr>
              <a:xfrm>
                <a:off x="14904720" y="3086100"/>
                <a:ext cx="777240" cy="97036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9647"/>
                  </a:lnSpc>
                </a:pPr>
                <a:endParaRPr lang="en-US" sz="2800" b="1" i="1" spc="-263" dirty="0">
                  <a:solidFill>
                    <a:srgbClr val="1D617A"/>
                  </a:solidFill>
                  <a:latin typeface="Poppins Bold"/>
                </a:endParaRPr>
              </a:p>
            </p:txBody>
          </p:sp>
        </p:grpSp>
        <p:sp>
          <p:nvSpPr>
            <p:cNvPr id="17" name="Bocadillo nube: nube 16">
              <a:extLst>
                <a:ext uri="{FF2B5EF4-FFF2-40B4-BE49-F238E27FC236}">
                  <a16:creationId xmlns:a16="http://schemas.microsoft.com/office/drawing/2014/main" id="{90242452-5BA2-439C-AF84-CA190321568E}"/>
                </a:ext>
              </a:extLst>
            </p:cNvPr>
            <p:cNvSpPr/>
            <p:nvPr/>
          </p:nvSpPr>
          <p:spPr>
            <a:xfrm>
              <a:off x="12984923" y="2432509"/>
              <a:ext cx="6446565" cy="2765737"/>
            </a:xfrm>
            <a:prstGeom prst="cloudCallout">
              <a:avLst>
                <a:gd name="adj1" fmla="val 49794"/>
                <a:gd name="adj2" fmla="val -46588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992C4D5-012B-4653-9BD3-6AA872579B66}"/>
              </a:ext>
            </a:extLst>
          </p:cNvPr>
          <p:cNvGrpSpPr/>
          <p:nvPr/>
        </p:nvGrpSpPr>
        <p:grpSpPr>
          <a:xfrm>
            <a:off x="653256" y="6455807"/>
            <a:ext cx="8727408" cy="4062651"/>
            <a:chOff x="1298448" y="6567249"/>
            <a:chExt cx="8727408" cy="4062651"/>
          </a:xfrm>
        </p:grpSpPr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5B04905F-7E16-4531-A466-D1F329BACDB7}"/>
                </a:ext>
              </a:extLst>
            </p:cNvPr>
            <p:cNvSpPr txBox="1"/>
            <p:nvPr/>
          </p:nvSpPr>
          <p:spPr>
            <a:xfrm>
              <a:off x="1298448" y="6567249"/>
              <a:ext cx="8727408" cy="40626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Vamos a trabajar con un SEL genérico 3 x 3, matriz de coeficientes ampliada. El </a:t>
              </a:r>
              <a:r>
                <a:rPr lang="es-AR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supraíndice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nos va a  indicar la cantidad de veces que se modificó ese coeficiente:</a:t>
              </a:r>
            </a:p>
            <a:p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		                            a</a:t>
              </a:r>
              <a:r>
                <a:rPr lang="es-AR" sz="3200" spc="-263" baseline="30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0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11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 a</a:t>
              </a:r>
              <a:r>
                <a:rPr lang="es-AR" sz="3200" spc="-263" baseline="30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0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12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a</a:t>
              </a:r>
              <a:r>
                <a:rPr lang="es-AR" sz="3200" spc="-263" baseline="30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0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13               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b</a:t>
              </a:r>
              <a:r>
                <a:rPr lang="es-AR" sz="3200" spc="-263" baseline="30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0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1</a:t>
              </a:r>
            </a:p>
            <a:p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		                            a</a:t>
              </a:r>
              <a:r>
                <a:rPr lang="es-AR" sz="3200" spc="-263" baseline="30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0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21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  a</a:t>
              </a:r>
              <a:r>
                <a:rPr lang="es-AR" sz="3200" spc="-263" baseline="30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0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22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a</a:t>
              </a:r>
              <a:r>
                <a:rPr lang="es-AR" sz="3200" spc="-263" baseline="30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0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23              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b</a:t>
              </a:r>
              <a:r>
                <a:rPr lang="es-AR" sz="3200" spc="-263" baseline="30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0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</a:t>
              </a:r>
            </a:p>
            <a:p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		                            a</a:t>
              </a:r>
              <a:r>
                <a:rPr lang="es-AR" sz="3200" spc="-263" baseline="30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0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31    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a</a:t>
              </a:r>
              <a:r>
                <a:rPr lang="es-AR" sz="3200" spc="-263" baseline="30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0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32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 a</a:t>
              </a:r>
              <a:r>
                <a:rPr lang="es-AR" sz="3200" spc="-263" baseline="30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0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33               </a:t>
              </a:r>
              <a:r>
                <a: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b</a:t>
              </a:r>
              <a:r>
                <a:rPr lang="es-AR" sz="3200" spc="-263" baseline="30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0</a:t>
              </a:r>
              <a:r>
                <a:rPr lang="es-AR" sz="3200" spc="-263" baseline="-25000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3</a:t>
              </a:r>
            </a:p>
            <a:p>
              <a:endPara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endParaRPr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B6D6D412-E202-4522-9C5B-523F93F3218F}"/>
                </a:ext>
              </a:extLst>
            </p:cNvPr>
            <p:cNvCxnSpPr>
              <a:cxnSpLocks/>
            </p:cNvCxnSpPr>
            <p:nvPr/>
          </p:nvCxnSpPr>
          <p:spPr>
            <a:xfrm>
              <a:off x="8766048" y="8420100"/>
              <a:ext cx="0" cy="1726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9">
                <a:extLst>
                  <a:ext uri="{FF2B5EF4-FFF2-40B4-BE49-F238E27FC236}">
                    <a16:creationId xmlns:a16="http://schemas.microsoft.com/office/drawing/2014/main" id="{92520468-D9F3-487B-B99D-6BB5E81E4E3B}"/>
                  </a:ext>
                </a:extLst>
              </p:cNvPr>
              <p:cNvSpPr txBox="1"/>
              <p:nvPr/>
            </p:nvSpPr>
            <p:spPr>
              <a:xfrm>
                <a:off x="9901871" y="6667500"/>
                <a:ext cx="10029985" cy="354353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AR" sz="32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Ejemplo para hacer cero el elemento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3200" b="1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</m:ctrlPr>
                      </m:sSubSupPr>
                      <m:e>
                        <m:r>
                          <a:rPr lang="es-AR" sz="3200" b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  <m:t>𝑎</m:t>
                        </m:r>
                      </m:e>
                      <m:sub>
                        <m:r>
                          <a:rPr lang="es-ES" sz="3200" b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  <m:t>2</m:t>
                        </m:r>
                        <m:r>
                          <a:rPr lang="es-AR" sz="3200" b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  <m:t>1</m:t>
                        </m:r>
                      </m:sub>
                      <m:sup>
                        <m:r>
                          <a:rPr lang="es-ES" sz="3200" b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  <a:cs typeface="Poppins Light" panose="020B060402020202020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32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AR" sz="32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m   sería: </a:t>
                </a:r>
                <a:endPara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  <a:p>
                <a:pPr algn="ctr"/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40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sz="40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sz="40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40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ES" sz="4000" i="1" spc="-263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4000" i="1" spc="-263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sz="4000" i="1" spc="-263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4000" i="1" spc="-263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4000" i="1" spc="-263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s-ES" sz="4000" i="1" spc="-263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s-ES" sz="4000" i="1" spc="-263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4000" i="1" spc="-263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4000" i="1" spc="-263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s-ES" sz="4000" i="1" spc="-263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den>
                    </m:f>
                  </m:oMath>
                </a14:m>
                <a:endParaRPr lang="es-AR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  <a:p>
                <a:pPr marL="457200" indent="-457200" algn="ct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Subíndice : el número de fila que modifica</a:t>
                </a:r>
              </a:p>
              <a:p>
                <a:pPr marL="457200" indent="-457200" algn="ctr">
                  <a:buFont typeface="Arial" panose="020B0604020202020204" pitchFamily="34" charset="0"/>
                  <a:buChar char="•"/>
                </a:pPr>
                <a:r>
                  <a:rPr lang="es-AR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Supraíndice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: la cantidad de operaciones elementales de fila aplicadas a esa misma fila</a:t>
                </a:r>
                <a:endPara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29" name="TextBox 9">
                <a:extLst>
                  <a:ext uri="{FF2B5EF4-FFF2-40B4-BE49-F238E27FC236}">
                    <a16:creationId xmlns:a16="http://schemas.microsoft.com/office/drawing/2014/main" id="{92520468-D9F3-487B-B99D-6BB5E81E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871" y="6667500"/>
                <a:ext cx="10029985" cy="3543534"/>
              </a:xfrm>
              <a:prstGeom prst="rect">
                <a:avLst/>
              </a:prstGeom>
              <a:blipFill>
                <a:blip r:embed="rId2"/>
                <a:stretch>
                  <a:fillRect l="-1697" t="-2735" r="-2727" b="-54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B9AB2AB5-6C6B-4766-8168-8690DDF600D2}"/>
              </a:ext>
            </a:extLst>
          </p:cNvPr>
          <p:cNvGrpSpPr/>
          <p:nvPr/>
        </p:nvGrpSpPr>
        <p:grpSpPr>
          <a:xfrm>
            <a:off x="348456" y="8496300"/>
            <a:ext cx="6858000" cy="1723549"/>
            <a:chOff x="348456" y="8496300"/>
            <a:chExt cx="6858000" cy="1723549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576285D2-514D-452E-BBF0-045E375DC94D}"/>
                </a:ext>
              </a:extLst>
            </p:cNvPr>
            <p:cNvGrpSpPr/>
            <p:nvPr/>
          </p:nvGrpSpPr>
          <p:grpSpPr>
            <a:xfrm>
              <a:off x="348456" y="8496300"/>
              <a:ext cx="4191000" cy="1723549"/>
              <a:chOff x="240652" y="8531039"/>
              <a:chExt cx="4070204" cy="1582164"/>
            </a:xfrm>
          </p:grpSpPr>
          <p:sp>
            <p:nvSpPr>
              <p:cNvPr id="10" name="Flecha: a la derecha 9">
                <a:extLst>
                  <a:ext uri="{FF2B5EF4-FFF2-40B4-BE49-F238E27FC236}">
                    <a16:creationId xmlns:a16="http://schemas.microsoft.com/office/drawing/2014/main" id="{48DC3073-1E64-4CC0-A8A9-5E0D8C32F0E2}"/>
                  </a:ext>
                </a:extLst>
              </p:cNvPr>
              <p:cNvSpPr/>
              <p:nvPr/>
            </p:nvSpPr>
            <p:spPr>
              <a:xfrm>
                <a:off x="3911595" y="9105900"/>
                <a:ext cx="399261" cy="4221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27" name="TextBox 9">
                <a:extLst>
                  <a:ext uri="{FF2B5EF4-FFF2-40B4-BE49-F238E27FC236}">
                    <a16:creationId xmlns:a16="http://schemas.microsoft.com/office/drawing/2014/main" id="{41241E25-90F3-44AA-96C7-50FA4DC3F5C1}"/>
                  </a:ext>
                </a:extLst>
              </p:cNvPr>
              <p:cNvSpPr txBox="1"/>
              <p:nvPr/>
            </p:nvSpPr>
            <p:spPr>
              <a:xfrm>
                <a:off x="240652" y="8531039"/>
                <a:ext cx="3448625" cy="15821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es-AR" sz="28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Triangularización</a:t>
                </a:r>
                <a:r>
                  <a:rPr lang="es-AR" sz="28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: Hacer 0 los coeficientes por debajo de la diagonal principal</a:t>
                </a:r>
                <a:endParaRPr lang="es-ES" sz="28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p:grp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06940029-E0DF-4732-B0CD-EA1DA2456494}"/>
                </a:ext>
              </a:extLst>
            </p:cNvPr>
            <p:cNvCxnSpPr/>
            <p:nvPr/>
          </p:nvCxnSpPr>
          <p:spPr>
            <a:xfrm>
              <a:off x="5072856" y="8801100"/>
              <a:ext cx="2133600" cy="9144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94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Elipse 65">
            <a:extLst>
              <a:ext uri="{FF2B5EF4-FFF2-40B4-BE49-F238E27FC236}">
                <a16:creationId xmlns:a16="http://schemas.microsoft.com/office/drawing/2014/main" id="{B27E7C41-53A8-46D7-A5F7-C0BC0C7BFFCE}"/>
              </a:ext>
            </a:extLst>
          </p:cNvPr>
          <p:cNvSpPr/>
          <p:nvPr/>
        </p:nvSpPr>
        <p:spPr>
          <a:xfrm>
            <a:off x="1522930" y="4914900"/>
            <a:ext cx="882926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D4489AFE-DB4B-41BA-A4AB-AF8337BC4C63}"/>
              </a:ext>
            </a:extLst>
          </p:cNvPr>
          <p:cNvSpPr/>
          <p:nvPr/>
        </p:nvSpPr>
        <p:spPr>
          <a:xfrm>
            <a:off x="500856" y="2019538"/>
            <a:ext cx="882926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E61017B-10B2-4337-9660-008EBB77F0A9}"/>
              </a:ext>
            </a:extLst>
          </p:cNvPr>
          <p:cNvSpPr/>
          <p:nvPr/>
        </p:nvSpPr>
        <p:spPr>
          <a:xfrm>
            <a:off x="196056" y="38100"/>
            <a:ext cx="187451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47"/>
              </a:lnSpc>
            </a:pPr>
            <a:r>
              <a:rPr lang="es-AR" sz="6000" b="1" i="1" spc="-263" dirty="0">
                <a:solidFill>
                  <a:srgbClr val="1D617A"/>
                </a:solidFill>
                <a:latin typeface="Poppins Bold"/>
              </a:rPr>
              <a:t>Sistemas de ecuaciones lineales</a:t>
            </a:r>
          </a:p>
          <a:p>
            <a:endParaRPr lang="es-AR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59E4DEB-5FC8-4ED7-910C-6CB69FBA7DA7}"/>
              </a:ext>
            </a:extLst>
          </p:cNvPr>
          <p:cNvSpPr txBox="1"/>
          <p:nvPr/>
        </p:nvSpPr>
        <p:spPr>
          <a:xfrm>
            <a:off x="196056" y="1257300"/>
            <a:ext cx="1738068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spc="-263" dirty="0">
                <a:solidFill>
                  <a:srgbClr val="1D617A"/>
                </a:solidFill>
                <a:latin typeface="Poppins Bold" panose="020B0604020202020204" charset="0"/>
                <a:cs typeface="Poppins Bold" panose="020B0604020202020204" charset="0"/>
              </a:rPr>
              <a:t>MÉTODO DE ELIMINACIÓN DE GAUSS   </a:t>
            </a:r>
            <a:r>
              <a:rPr lang="es-AR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1era Etapa     </a:t>
            </a:r>
            <a:r>
              <a:rPr lang="es-AR" sz="4000" b="1" spc="-263" dirty="0" err="1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Triangularización</a:t>
            </a:r>
            <a:endParaRPr lang="es-ES" sz="4000" spc="-263" dirty="0">
              <a:solidFill>
                <a:schemeClr val="accent6">
                  <a:lumMod val="75000"/>
                </a:schemeClr>
              </a:solidFill>
              <a:latin typeface="Poppins Bold" panose="020B0604020202020204" charset="0"/>
              <a:cs typeface="Poppins Bold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9">
                <a:extLst>
                  <a:ext uri="{FF2B5EF4-FFF2-40B4-BE49-F238E27FC236}">
                    <a16:creationId xmlns:a16="http://schemas.microsoft.com/office/drawing/2014/main" id="{92520468-D9F3-487B-B99D-6BB5E81E4E3B}"/>
                  </a:ext>
                </a:extLst>
              </p:cNvPr>
              <p:cNvSpPr txBox="1"/>
              <p:nvPr/>
            </p:nvSpPr>
            <p:spPr>
              <a:xfrm>
                <a:off x="5834856" y="2400300"/>
                <a:ext cx="2254536" cy="9681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sz="400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sz="400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ES" sz="3600" i="1" spc="-263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3600" i="1" spc="-263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den>
                    </m:f>
                  </m:oMath>
                </a14:m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29" name="TextBox 9">
                <a:extLst>
                  <a:ext uri="{FF2B5EF4-FFF2-40B4-BE49-F238E27FC236}">
                    <a16:creationId xmlns:a16="http://schemas.microsoft.com/office/drawing/2014/main" id="{92520468-D9F3-487B-B99D-6BB5E81E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56" y="2400300"/>
                <a:ext cx="2254536" cy="968150"/>
              </a:xfrm>
              <a:prstGeom prst="rect">
                <a:avLst/>
              </a:prstGeom>
              <a:blipFill>
                <a:blip r:embed="rId2"/>
                <a:stretch>
                  <a:fillRect b="-49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1C06BB03-3913-4253-B3CD-512938A6E5B4}"/>
                  </a:ext>
                </a:extLst>
              </p:cNvPr>
              <p:cNvSpPr txBox="1"/>
              <p:nvPr/>
            </p:nvSpPr>
            <p:spPr>
              <a:xfrm>
                <a:off x="8501856" y="2346550"/>
                <a:ext cx="5485320" cy="9681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400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sz="40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sz="400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s-ES" sz="3600" i="1" spc="-263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3600" i="1" spc="-263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den>
                    </m:f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</a:t>
                </a:r>
              </a:p>
            </p:txBody>
          </p:sp>
        </mc:Choice>
        <mc:Fallback xmlns=""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1C06BB03-3913-4253-B3CD-512938A6E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856" y="2346550"/>
                <a:ext cx="5485320" cy="968150"/>
              </a:xfrm>
              <a:prstGeom prst="rect">
                <a:avLst/>
              </a:prstGeom>
              <a:blipFill>
                <a:blip r:embed="rId3"/>
                <a:stretch>
                  <a:fillRect b="-62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156BB269-3AF5-4A97-B40D-F63C43965000}"/>
              </a:ext>
            </a:extLst>
          </p:cNvPr>
          <p:cNvGrpSpPr/>
          <p:nvPr/>
        </p:nvGrpSpPr>
        <p:grpSpPr>
          <a:xfrm>
            <a:off x="13236386" y="1660750"/>
            <a:ext cx="1971066" cy="968150"/>
            <a:chOff x="11806874" y="2476500"/>
            <a:chExt cx="7762468" cy="1936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9">
                  <a:extLst>
                    <a:ext uri="{FF2B5EF4-FFF2-40B4-BE49-F238E27FC236}">
                      <a16:creationId xmlns:a16="http://schemas.microsoft.com/office/drawing/2014/main" id="{25A55D56-266C-464F-960A-7ECD0080F715}"/>
                    </a:ext>
                  </a:extLst>
                </p:cNvPr>
                <p:cNvSpPr txBox="1"/>
                <p:nvPr/>
              </p:nvSpPr>
              <p:spPr>
                <a:xfrm>
                  <a:off x="11806874" y="2749150"/>
                  <a:ext cx="7762468" cy="1154162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>
                    <a:lnSpc>
                      <a:spcPts val="4498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32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3200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3200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3000" dirty="0">
                    <a:solidFill>
                      <a:srgbClr val="1D617A"/>
                    </a:solidFill>
                    <a:latin typeface="Poppins Light"/>
                  </a:endParaRPr>
                </a:p>
              </p:txBody>
            </p:sp>
          </mc:Choice>
          <mc:Fallback xmlns="">
            <p:sp>
              <p:nvSpPr>
                <p:cNvPr id="31" name="TextBox 9">
                  <a:extLst>
                    <a:ext uri="{FF2B5EF4-FFF2-40B4-BE49-F238E27FC236}">
                      <a16:creationId xmlns:a16="http://schemas.microsoft.com/office/drawing/2014/main" id="{25A55D56-266C-464F-960A-7ECD0080F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6874" y="2749150"/>
                  <a:ext cx="7762468" cy="11541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Bocadillo nube: nube 29">
              <a:extLst>
                <a:ext uri="{FF2B5EF4-FFF2-40B4-BE49-F238E27FC236}">
                  <a16:creationId xmlns:a16="http://schemas.microsoft.com/office/drawing/2014/main" id="{5DBF9619-9397-468A-B205-82BF8FA42B83}"/>
                </a:ext>
              </a:extLst>
            </p:cNvPr>
            <p:cNvSpPr/>
            <p:nvPr/>
          </p:nvSpPr>
          <p:spPr>
            <a:xfrm>
              <a:off x="12997656" y="2476500"/>
              <a:ext cx="5199437" cy="1936300"/>
            </a:xfrm>
            <a:prstGeom prst="cloudCallout">
              <a:avLst>
                <a:gd name="adj1" fmla="val -66602"/>
                <a:gd name="adj2" fmla="val 35075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710A8B56-8EBB-459E-AE1B-46E284043D22}"/>
              </a:ext>
            </a:extLst>
          </p:cNvPr>
          <p:cNvGrpSpPr/>
          <p:nvPr/>
        </p:nvGrpSpPr>
        <p:grpSpPr>
          <a:xfrm>
            <a:off x="11245056" y="2552700"/>
            <a:ext cx="1905000" cy="990600"/>
            <a:chOff x="13150056" y="2552700"/>
            <a:chExt cx="1905000" cy="990600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4992F3D9-2453-475F-AFC6-AABF9BCFDAC8}"/>
                </a:ext>
              </a:extLst>
            </p:cNvPr>
            <p:cNvCxnSpPr/>
            <p:nvPr/>
          </p:nvCxnSpPr>
          <p:spPr>
            <a:xfrm flipV="1">
              <a:off x="14293056" y="3009900"/>
              <a:ext cx="762000" cy="5334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4C3EBA71-B0A7-4D0E-ACD8-1378ADDA8871}"/>
                </a:ext>
              </a:extLst>
            </p:cNvPr>
            <p:cNvCxnSpPr/>
            <p:nvPr/>
          </p:nvCxnSpPr>
          <p:spPr>
            <a:xfrm flipV="1">
              <a:off x="13150056" y="2552700"/>
              <a:ext cx="762000" cy="5334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A6BF6285-DD73-444D-9269-1EBD178FD34F}"/>
              </a:ext>
            </a:extLst>
          </p:cNvPr>
          <p:cNvGrpSpPr/>
          <p:nvPr/>
        </p:nvGrpSpPr>
        <p:grpSpPr>
          <a:xfrm>
            <a:off x="651192" y="2025253"/>
            <a:ext cx="4999800" cy="6942725"/>
            <a:chOff x="651192" y="2025253"/>
            <a:chExt cx="4999800" cy="6942725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F992C4D5-012B-4653-9BD3-6AA872579B66}"/>
                </a:ext>
              </a:extLst>
            </p:cNvPr>
            <p:cNvGrpSpPr/>
            <p:nvPr/>
          </p:nvGrpSpPr>
          <p:grpSpPr>
            <a:xfrm>
              <a:off x="651192" y="2025253"/>
              <a:ext cx="4999800" cy="6942725"/>
              <a:chOff x="1753584" y="6573202"/>
              <a:chExt cx="4999800" cy="6942725"/>
            </a:xfrm>
          </p:grpSpPr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5B04905F-7E16-4531-A466-D1F329BACDB7}"/>
                  </a:ext>
                </a:extLst>
              </p:cNvPr>
              <p:cNvSpPr txBox="1"/>
              <p:nvPr/>
            </p:nvSpPr>
            <p:spPr>
              <a:xfrm>
                <a:off x="1753584" y="6809565"/>
                <a:ext cx="4999800" cy="190821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11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12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13           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21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22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23          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31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32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a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33               </a:t>
                </a:r>
                <a:r>
                  <a:rPr lang="es-AR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b</a:t>
                </a:r>
                <a:r>
                  <a:rPr lang="es-AR" sz="3200" spc="-263" baseline="30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s-AR" sz="3200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3</a:t>
                </a:r>
              </a:p>
            </p:txBody>
          </p:sp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B6D6D412-E202-4522-9C5B-523F93F32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248" y="6573202"/>
                <a:ext cx="0" cy="69427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75418F7B-D028-4941-9A56-8BE0F452B205}"/>
                </a:ext>
              </a:extLst>
            </p:cNvPr>
            <p:cNvCxnSpPr/>
            <p:nvPr/>
          </p:nvCxnSpPr>
          <p:spPr>
            <a:xfrm>
              <a:off x="651192" y="4229100"/>
              <a:ext cx="4726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0380081-ACF8-4668-96D9-6A8260E10C63}"/>
              </a:ext>
            </a:extLst>
          </p:cNvPr>
          <p:cNvGrpSpPr/>
          <p:nvPr/>
        </p:nvGrpSpPr>
        <p:grpSpPr>
          <a:xfrm>
            <a:off x="13343064" y="2606039"/>
            <a:ext cx="1635792" cy="844985"/>
            <a:chOff x="15516261" y="2705100"/>
            <a:chExt cx="2188492" cy="584775"/>
          </a:xfrm>
        </p:grpSpPr>
        <p:sp>
          <p:nvSpPr>
            <p:cNvPr id="14" name="Flecha: a la derecha 13">
              <a:extLst>
                <a:ext uri="{FF2B5EF4-FFF2-40B4-BE49-F238E27FC236}">
                  <a16:creationId xmlns:a16="http://schemas.microsoft.com/office/drawing/2014/main" id="{DDC2F503-2F17-4572-8BAB-B2F26679C9C0}"/>
                </a:ext>
              </a:extLst>
            </p:cNvPr>
            <p:cNvSpPr/>
            <p:nvPr/>
          </p:nvSpPr>
          <p:spPr>
            <a:xfrm>
              <a:off x="15516261" y="2872979"/>
              <a:ext cx="372990" cy="158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2D2A434E-BF54-45C8-9E54-0950B3B9FF3F}"/>
                </a:ext>
              </a:extLst>
            </p:cNvPr>
            <p:cNvSpPr txBox="1"/>
            <p:nvPr/>
          </p:nvSpPr>
          <p:spPr>
            <a:xfrm>
              <a:off x="16093441" y="2705100"/>
              <a:ext cx="16113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=  0</a:t>
              </a:r>
              <a:endParaRPr lang="es-AR" sz="3200" dirty="0"/>
            </a:p>
          </p:txBody>
        </p:sp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F4F9503-9A2F-4276-A704-2A099A4860C2}"/>
              </a:ext>
            </a:extLst>
          </p:cNvPr>
          <p:cNvSpPr/>
          <p:nvPr/>
        </p:nvSpPr>
        <p:spPr>
          <a:xfrm>
            <a:off x="530352" y="4330125"/>
            <a:ext cx="4480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a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0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11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     a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0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12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   a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0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13               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b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0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endParaRPr lang="es-AR" sz="3200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22B48F5-06BC-423B-AD47-A33A6865238E}"/>
              </a:ext>
            </a:extLst>
          </p:cNvPr>
          <p:cNvSpPr/>
          <p:nvPr/>
        </p:nvSpPr>
        <p:spPr>
          <a:xfrm>
            <a:off x="577056" y="5092125"/>
            <a:ext cx="4433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0       a 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22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    a 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23            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b 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9">
                <a:extLst>
                  <a:ext uri="{FF2B5EF4-FFF2-40B4-BE49-F238E27FC236}">
                    <a16:creationId xmlns:a16="http://schemas.microsoft.com/office/drawing/2014/main" id="{2408DDA3-D7DE-46E6-A779-9AFDA30F227F}"/>
                  </a:ext>
                </a:extLst>
              </p:cNvPr>
              <p:cNvSpPr txBox="1"/>
              <p:nvPr/>
            </p:nvSpPr>
            <p:spPr>
              <a:xfrm>
                <a:off x="8273256" y="3361944"/>
                <a:ext cx="5451888" cy="6385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400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sz="40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sz="400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s-AR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46" name="TextBox 9">
                <a:extLst>
                  <a:ext uri="{FF2B5EF4-FFF2-40B4-BE49-F238E27FC236}">
                    <a16:creationId xmlns:a16="http://schemas.microsoft.com/office/drawing/2014/main" id="{2408DDA3-D7DE-46E6-A779-9AFDA30F2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256" y="3361944"/>
                <a:ext cx="5451888" cy="638556"/>
              </a:xfrm>
              <a:prstGeom prst="rect">
                <a:avLst/>
              </a:prstGeom>
              <a:blipFill>
                <a:blip r:embed="rId5"/>
                <a:stretch>
                  <a:fillRect t="-962"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9">
                <a:extLst>
                  <a:ext uri="{FF2B5EF4-FFF2-40B4-BE49-F238E27FC236}">
                    <a16:creationId xmlns:a16="http://schemas.microsoft.com/office/drawing/2014/main" id="{8FCE7846-8C08-43DA-8973-7E479926A4E7}"/>
                  </a:ext>
                </a:extLst>
              </p:cNvPr>
              <p:cNvSpPr txBox="1"/>
              <p:nvPr/>
            </p:nvSpPr>
            <p:spPr>
              <a:xfrm>
                <a:off x="8383968" y="4123944"/>
                <a:ext cx="5451888" cy="6385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400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sz="40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sz="400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  <m:sup>
                        <m:r>
                          <a:rPr lang="es-AR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47" name="TextBox 9">
                <a:extLst>
                  <a:ext uri="{FF2B5EF4-FFF2-40B4-BE49-F238E27FC236}">
                    <a16:creationId xmlns:a16="http://schemas.microsoft.com/office/drawing/2014/main" id="{8FCE7846-8C08-43DA-8973-7E479926A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68" y="4123944"/>
                <a:ext cx="5451888" cy="638556"/>
              </a:xfrm>
              <a:prstGeom prst="rect">
                <a:avLst/>
              </a:prstGeom>
              <a:blipFill>
                <a:blip r:embed="rId6"/>
                <a:stretch>
                  <a:fillRect t="-962" b="-3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9">
                <a:extLst>
                  <a:ext uri="{FF2B5EF4-FFF2-40B4-BE49-F238E27FC236}">
                    <a16:creationId xmlns:a16="http://schemas.microsoft.com/office/drawing/2014/main" id="{BF0B43A0-3D55-4066-B257-2F27B89085E0}"/>
                  </a:ext>
                </a:extLst>
              </p:cNvPr>
              <p:cNvSpPr txBox="1"/>
              <p:nvPr/>
            </p:nvSpPr>
            <p:spPr>
              <a:xfrm>
                <a:off x="8197056" y="4838700"/>
                <a:ext cx="5451888" cy="6385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sz="400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sz="400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48" name="TextBox 9">
                <a:extLst>
                  <a:ext uri="{FF2B5EF4-FFF2-40B4-BE49-F238E27FC236}">
                    <a16:creationId xmlns:a16="http://schemas.microsoft.com/office/drawing/2014/main" id="{BF0B43A0-3D55-4066-B257-2F27B8908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056" y="4838700"/>
                <a:ext cx="5451888" cy="638556"/>
              </a:xfrm>
              <a:prstGeom prst="rect">
                <a:avLst/>
              </a:prstGeom>
              <a:blipFill>
                <a:blip r:embed="rId7"/>
                <a:stretch>
                  <a:fillRect t="-95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9">
                <a:extLst>
                  <a:ext uri="{FF2B5EF4-FFF2-40B4-BE49-F238E27FC236}">
                    <a16:creationId xmlns:a16="http://schemas.microsoft.com/office/drawing/2014/main" id="{3D76968C-3CDC-45C8-BDBC-AD59FC7786FE}"/>
                  </a:ext>
                </a:extLst>
              </p:cNvPr>
              <p:cNvSpPr txBox="1"/>
              <p:nvPr/>
            </p:nvSpPr>
            <p:spPr>
              <a:xfrm>
                <a:off x="5961888" y="4076700"/>
                <a:ext cx="2127504" cy="9681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AR" sz="40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sz="400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ES" sz="3600" i="1" spc="-263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3600" i="1" spc="-263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36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den>
                    </m:f>
                  </m:oMath>
                </a14:m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49" name="TextBox 9">
                <a:extLst>
                  <a:ext uri="{FF2B5EF4-FFF2-40B4-BE49-F238E27FC236}">
                    <a16:creationId xmlns:a16="http://schemas.microsoft.com/office/drawing/2014/main" id="{3D76968C-3CDC-45C8-BDBC-AD59FC778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888" y="4076700"/>
                <a:ext cx="2127504" cy="968150"/>
              </a:xfrm>
              <a:prstGeom prst="rect">
                <a:avLst/>
              </a:prstGeom>
              <a:blipFill>
                <a:blip r:embed="rId8"/>
                <a:stretch>
                  <a:fillRect b="-49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9">
                <a:extLst>
                  <a:ext uri="{FF2B5EF4-FFF2-40B4-BE49-F238E27FC236}">
                    <a16:creationId xmlns:a16="http://schemas.microsoft.com/office/drawing/2014/main" id="{7F52B049-B277-4D71-B4F9-ADC34C87FC15}"/>
                  </a:ext>
                </a:extLst>
              </p:cNvPr>
              <p:cNvSpPr txBox="1"/>
              <p:nvPr/>
            </p:nvSpPr>
            <p:spPr>
              <a:xfrm>
                <a:off x="8578056" y="5775550"/>
                <a:ext cx="5485320" cy="9681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40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  <m:sup>
                        <m:r>
                          <a:rPr lang="es-ES" sz="400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AR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s-ES" sz="3600" i="1" spc="-263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3600" i="1" spc="-263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36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den>
                    </m:f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</a:t>
                </a:r>
              </a:p>
            </p:txBody>
          </p:sp>
        </mc:Choice>
        <mc:Fallback xmlns="">
          <p:sp>
            <p:nvSpPr>
              <p:cNvPr id="50" name="TextBox 9">
                <a:extLst>
                  <a:ext uri="{FF2B5EF4-FFF2-40B4-BE49-F238E27FC236}">
                    <a16:creationId xmlns:a16="http://schemas.microsoft.com/office/drawing/2014/main" id="{7F52B049-B277-4D71-B4F9-ADC34C87F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056" y="5775550"/>
                <a:ext cx="5485320" cy="968150"/>
              </a:xfrm>
              <a:prstGeom prst="rect">
                <a:avLst/>
              </a:prstGeom>
              <a:blipFill>
                <a:blip r:embed="rId9"/>
                <a:stretch>
                  <a:fillRect b="-6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upo 50">
            <a:extLst>
              <a:ext uri="{FF2B5EF4-FFF2-40B4-BE49-F238E27FC236}">
                <a16:creationId xmlns:a16="http://schemas.microsoft.com/office/drawing/2014/main" id="{5C3B94C9-5A31-4A60-8F68-C41DE1EABD2F}"/>
              </a:ext>
            </a:extLst>
          </p:cNvPr>
          <p:cNvGrpSpPr/>
          <p:nvPr/>
        </p:nvGrpSpPr>
        <p:grpSpPr>
          <a:xfrm>
            <a:off x="13226267" y="5143500"/>
            <a:ext cx="2133589" cy="968150"/>
            <a:chOff x="11806874" y="2476500"/>
            <a:chExt cx="7762468" cy="1936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9">
                  <a:extLst>
                    <a:ext uri="{FF2B5EF4-FFF2-40B4-BE49-F238E27FC236}">
                      <a16:creationId xmlns:a16="http://schemas.microsoft.com/office/drawing/2014/main" id="{BDAC97AE-361D-4056-91F4-D12F069B5488}"/>
                    </a:ext>
                  </a:extLst>
                </p:cNvPr>
                <p:cNvSpPr txBox="1"/>
                <p:nvPr/>
              </p:nvSpPr>
              <p:spPr>
                <a:xfrm>
                  <a:off x="11806874" y="2749150"/>
                  <a:ext cx="7762468" cy="1154162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>
                    <a:lnSpc>
                      <a:spcPts val="4498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3200" i="1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 i="1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AR" sz="3200" b="0" i="0" spc="-263" dirty="0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3200" spc="-263" dirty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3000" dirty="0">
                    <a:solidFill>
                      <a:srgbClr val="1D617A"/>
                    </a:solidFill>
                    <a:latin typeface="Poppins Light"/>
                  </a:endParaRPr>
                </a:p>
              </p:txBody>
            </p:sp>
          </mc:Choice>
          <mc:Fallback xmlns="">
            <p:sp>
              <p:nvSpPr>
                <p:cNvPr id="52" name="TextBox 9">
                  <a:extLst>
                    <a:ext uri="{FF2B5EF4-FFF2-40B4-BE49-F238E27FC236}">
                      <a16:creationId xmlns:a16="http://schemas.microsoft.com/office/drawing/2014/main" id="{BDAC97AE-361D-4056-91F4-D12F069B5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6874" y="2749150"/>
                  <a:ext cx="7762468" cy="115416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Bocadillo nube: nube 52">
              <a:extLst>
                <a:ext uri="{FF2B5EF4-FFF2-40B4-BE49-F238E27FC236}">
                  <a16:creationId xmlns:a16="http://schemas.microsoft.com/office/drawing/2014/main" id="{A1B2D02E-D767-42BF-9A9E-75E2453038B9}"/>
                </a:ext>
              </a:extLst>
            </p:cNvPr>
            <p:cNvSpPr/>
            <p:nvPr/>
          </p:nvSpPr>
          <p:spPr>
            <a:xfrm>
              <a:off x="12997656" y="2476500"/>
              <a:ext cx="5199437" cy="1936300"/>
            </a:xfrm>
            <a:prstGeom prst="cloudCallout">
              <a:avLst>
                <a:gd name="adj1" fmla="val -66602"/>
                <a:gd name="adj2" fmla="val 35075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CC953D19-7F86-4469-9EA4-76D1D98415E3}"/>
              </a:ext>
            </a:extLst>
          </p:cNvPr>
          <p:cNvGrpSpPr/>
          <p:nvPr/>
        </p:nvGrpSpPr>
        <p:grpSpPr>
          <a:xfrm>
            <a:off x="11397456" y="5905500"/>
            <a:ext cx="1905000" cy="990600"/>
            <a:chOff x="13150056" y="2552700"/>
            <a:chExt cx="1905000" cy="990600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8BCF737F-D9CB-486B-BEB6-EBF4482A3FED}"/>
                </a:ext>
              </a:extLst>
            </p:cNvPr>
            <p:cNvCxnSpPr/>
            <p:nvPr/>
          </p:nvCxnSpPr>
          <p:spPr>
            <a:xfrm flipV="1">
              <a:off x="14293056" y="3009900"/>
              <a:ext cx="762000" cy="5334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D5C6319E-E58C-49B1-B54C-C693720B3FA0}"/>
                </a:ext>
              </a:extLst>
            </p:cNvPr>
            <p:cNvCxnSpPr/>
            <p:nvPr/>
          </p:nvCxnSpPr>
          <p:spPr>
            <a:xfrm flipV="1">
              <a:off x="13150056" y="2552700"/>
              <a:ext cx="762000" cy="5334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6953F089-831B-4586-AD97-62F5324634DB}"/>
              </a:ext>
            </a:extLst>
          </p:cNvPr>
          <p:cNvGrpSpPr/>
          <p:nvPr/>
        </p:nvGrpSpPr>
        <p:grpSpPr>
          <a:xfrm>
            <a:off x="13454856" y="5981700"/>
            <a:ext cx="1752589" cy="640768"/>
            <a:chOff x="15516261" y="2705100"/>
            <a:chExt cx="2188492" cy="584775"/>
          </a:xfrm>
        </p:grpSpPr>
        <p:sp>
          <p:nvSpPr>
            <p:cNvPr id="58" name="Flecha: a la derecha 57">
              <a:extLst>
                <a:ext uri="{FF2B5EF4-FFF2-40B4-BE49-F238E27FC236}">
                  <a16:creationId xmlns:a16="http://schemas.microsoft.com/office/drawing/2014/main" id="{5DDAD563-CCD2-4985-9B54-50239B868DF8}"/>
                </a:ext>
              </a:extLst>
            </p:cNvPr>
            <p:cNvSpPr/>
            <p:nvPr/>
          </p:nvSpPr>
          <p:spPr>
            <a:xfrm>
              <a:off x="15516261" y="2872979"/>
              <a:ext cx="372990" cy="158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B20461A1-51FC-4541-A8F7-81B71C336462}"/>
                </a:ext>
              </a:extLst>
            </p:cNvPr>
            <p:cNvSpPr txBox="1"/>
            <p:nvPr/>
          </p:nvSpPr>
          <p:spPr>
            <a:xfrm>
              <a:off x="16093441" y="2705100"/>
              <a:ext cx="16113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=  0</a:t>
              </a:r>
              <a:endParaRPr lang="es-AR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9">
                <a:extLst>
                  <a:ext uri="{FF2B5EF4-FFF2-40B4-BE49-F238E27FC236}">
                    <a16:creationId xmlns:a16="http://schemas.microsoft.com/office/drawing/2014/main" id="{18B414B6-1D6A-4741-902B-4729CC81149D}"/>
                  </a:ext>
                </a:extLst>
              </p:cNvPr>
              <p:cNvSpPr txBox="1"/>
              <p:nvPr/>
            </p:nvSpPr>
            <p:spPr>
              <a:xfrm>
                <a:off x="8307768" y="6972300"/>
                <a:ext cx="5451888" cy="6385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40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>
                        <m:r>
                          <a:rPr lang="es-ES" sz="400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s-AR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60" name="TextBox 9">
                <a:extLst>
                  <a:ext uri="{FF2B5EF4-FFF2-40B4-BE49-F238E27FC236}">
                    <a16:creationId xmlns:a16="http://schemas.microsoft.com/office/drawing/2014/main" id="{18B414B6-1D6A-4741-902B-4729CC811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768" y="6972300"/>
                <a:ext cx="5451888" cy="638556"/>
              </a:xfrm>
              <a:prstGeom prst="rect">
                <a:avLst/>
              </a:prstGeom>
              <a:blipFill>
                <a:blip r:embed="rId11"/>
                <a:stretch>
                  <a:fillRect t="-95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9">
                <a:extLst>
                  <a:ext uri="{FF2B5EF4-FFF2-40B4-BE49-F238E27FC236}">
                    <a16:creationId xmlns:a16="http://schemas.microsoft.com/office/drawing/2014/main" id="{5349ED42-C0C2-4446-9EA9-69420F9113CA}"/>
                  </a:ext>
                </a:extLst>
              </p:cNvPr>
              <p:cNvSpPr txBox="1"/>
              <p:nvPr/>
            </p:nvSpPr>
            <p:spPr>
              <a:xfrm>
                <a:off x="8307768" y="7810500"/>
                <a:ext cx="5451888" cy="6385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40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  <m:sup>
                        <m:r>
                          <a:rPr lang="es-ES" sz="400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  <m:sup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  <m:sup>
                        <m:r>
                          <a:rPr lang="es-AR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61" name="TextBox 9">
                <a:extLst>
                  <a:ext uri="{FF2B5EF4-FFF2-40B4-BE49-F238E27FC236}">
                    <a16:creationId xmlns:a16="http://schemas.microsoft.com/office/drawing/2014/main" id="{5349ED42-C0C2-4446-9EA9-69420F911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768" y="7810500"/>
                <a:ext cx="5451888" cy="638556"/>
              </a:xfrm>
              <a:prstGeom prst="rect">
                <a:avLst/>
              </a:prstGeom>
              <a:blipFill>
                <a:blip r:embed="rId12"/>
                <a:stretch>
                  <a:fillRect b="-3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9">
                <a:extLst>
                  <a:ext uri="{FF2B5EF4-FFF2-40B4-BE49-F238E27FC236}">
                    <a16:creationId xmlns:a16="http://schemas.microsoft.com/office/drawing/2014/main" id="{A19C6F73-C687-416F-8BE8-D4953F65AE55}"/>
                  </a:ext>
                </a:extLst>
              </p:cNvPr>
              <p:cNvSpPr txBox="1"/>
              <p:nvPr/>
            </p:nvSpPr>
            <p:spPr>
              <a:xfrm>
                <a:off x="8231568" y="8648700"/>
                <a:ext cx="5451888" cy="6385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40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AR" sz="40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sz="400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3600" b="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AR" sz="3600" b="0" i="1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36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AR" sz="36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sz="36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62" name="TextBox 9">
                <a:extLst>
                  <a:ext uri="{FF2B5EF4-FFF2-40B4-BE49-F238E27FC236}">
                    <a16:creationId xmlns:a16="http://schemas.microsoft.com/office/drawing/2014/main" id="{A19C6F73-C687-416F-8BE8-D4953F65A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68" y="8648700"/>
                <a:ext cx="5451888" cy="638556"/>
              </a:xfrm>
              <a:prstGeom prst="rect">
                <a:avLst/>
              </a:prstGeom>
              <a:blipFill>
                <a:blip r:embed="rId13"/>
                <a:stretch>
                  <a:fillRect t="-95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ángulo 62">
            <a:extLst>
              <a:ext uri="{FF2B5EF4-FFF2-40B4-BE49-F238E27FC236}">
                <a16:creationId xmlns:a16="http://schemas.microsoft.com/office/drawing/2014/main" id="{DCDC1A34-38D5-4740-9080-0300AA735078}"/>
              </a:ext>
            </a:extLst>
          </p:cNvPr>
          <p:cNvSpPr/>
          <p:nvPr/>
        </p:nvSpPr>
        <p:spPr>
          <a:xfrm>
            <a:off x="475488" y="5854125"/>
            <a:ext cx="4459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0       a 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32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    a 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33            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b 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3</a:t>
            </a:r>
            <a:endParaRPr lang="es-AR" sz="3200" dirty="0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918417D-487D-43D7-9B8A-377432852BD2}"/>
              </a:ext>
            </a:extLst>
          </p:cNvPr>
          <p:cNvCxnSpPr/>
          <p:nvPr/>
        </p:nvCxnSpPr>
        <p:spPr>
          <a:xfrm>
            <a:off x="651192" y="6614160"/>
            <a:ext cx="4574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7F57D40-7B2F-465D-B662-1C832E2BE433}"/>
              </a:ext>
            </a:extLst>
          </p:cNvPr>
          <p:cNvSpPr/>
          <p:nvPr/>
        </p:nvSpPr>
        <p:spPr>
          <a:xfrm>
            <a:off x="577056" y="6743700"/>
            <a:ext cx="4480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a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0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11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     a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0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12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   a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0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13               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b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0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endParaRPr lang="es-AR" sz="3200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3E8DEDD-C9D3-48CA-888A-A77791B22EDC}"/>
              </a:ext>
            </a:extLst>
          </p:cNvPr>
          <p:cNvSpPr/>
          <p:nvPr/>
        </p:nvSpPr>
        <p:spPr>
          <a:xfrm>
            <a:off x="639000" y="7378125"/>
            <a:ext cx="4433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0       a 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22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    a 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23            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b 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1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9">
                <a:extLst>
                  <a:ext uri="{FF2B5EF4-FFF2-40B4-BE49-F238E27FC236}">
                    <a16:creationId xmlns:a16="http://schemas.microsoft.com/office/drawing/2014/main" id="{18B0C093-619D-4289-BDC0-B10FA2B5D7FA}"/>
                  </a:ext>
                </a:extLst>
              </p:cNvPr>
              <p:cNvSpPr txBox="1"/>
              <p:nvPr/>
            </p:nvSpPr>
            <p:spPr>
              <a:xfrm>
                <a:off x="5866320" y="5753100"/>
                <a:ext cx="2254536" cy="96532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AR" sz="40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AR" sz="40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ES" sz="3600" i="1" spc="-263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3600" i="1" spc="-263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36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  <m:sup>
                            <m:r>
                              <a:rPr lang="es-AR" sz="36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6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36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s-AR" sz="36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endParaRPr lang="es-ES" sz="36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70" name="TextBox 9">
                <a:extLst>
                  <a:ext uri="{FF2B5EF4-FFF2-40B4-BE49-F238E27FC236}">
                    <a16:creationId xmlns:a16="http://schemas.microsoft.com/office/drawing/2014/main" id="{18B0C093-619D-4289-BDC0-B10FA2B5D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320" y="5753100"/>
                <a:ext cx="2254536" cy="965329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ángulo 70">
            <a:extLst>
              <a:ext uri="{FF2B5EF4-FFF2-40B4-BE49-F238E27FC236}">
                <a16:creationId xmlns:a16="http://schemas.microsoft.com/office/drawing/2014/main" id="{480C720B-CB95-4680-9AAC-557B5F015D67}"/>
              </a:ext>
            </a:extLst>
          </p:cNvPr>
          <p:cNvSpPr/>
          <p:nvPr/>
        </p:nvSpPr>
        <p:spPr>
          <a:xfrm>
            <a:off x="613632" y="8216325"/>
            <a:ext cx="4764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0         0         a 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33             </a:t>
            </a:r>
            <a:r>
              <a:rPr lang="es-AR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b </a:t>
            </a:r>
            <a:r>
              <a:rPr lang="es-AR" sz="3200" spc="-263" baseline="30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s-AR" sz="3200" spc="-263" baseline="-25000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3</a:t>
            </a:r>
            <a:endParaRPr lang="es-AR" sz="3200" dirty="0"/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D19DB3E6-86F1-4463-B7F7-7F80A380B724}"/>
              </a:ext>
            </a:extLst>
          </p:cNvPr>
          <p:cNvSpPr txBox="1"/>
          <p:nvPr/>
        </p:nvSpPr>
        <p:spPr>
          <a:xfrm>
            <a:off x="15901319" y="2241947"/>
            <a:ext cx="380193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4000" b="1" spc="-263" dirty="0">
                <a:solidFill>
                  <a:schemeClr val="accent6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Generalizamos:</a:t>
            </a:r>
            <a:endParaRPr lang="es-ES" sz="4000" spc="-263" dirty="0">
              <a:solidFill>
                <a:schemeClr val="accent6">
                  <a:lumMod val="75000"/>
                </a:schemeClr>
              </a:solidFill>
              <a:latin typeface="Poppins Bold" panose="020B0604020202020204" charset="0"/>
              <a:cs typeface="Poppins Bold" panose="020B0604020202020204" charset="0"/>
            </a:endParaRPr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827274FC-B249-4670-BC10-01E588017A30}"/>
              </a:ext>
            </a:extLst>
          </p:cNvPr>
          <p:cNvGrpSpPr/>
          <p:nvPr/>
        </p:nvGrpSpPr>
        <p:grpSpPr>
          <a:xfrm>
            <a:off x="13236457" y="3543301"/>
            <a:ext cx="6496295" cy="807822"/>
            <a:chOff x="13236457" y="3543301"/>
            <a:chExt cx="6496295" cy="807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9">
                  <a:extLst>
                    <a:ext uri="{FF2B5EF4-FFF2-40B4-BE49-F238E27FC236}">
                      <a16:creationId xmlns:a16="http://schemas.microsoft.com/office/drawing/2014/main" id="{8A370C39-4B26-469D-84A3-5191A08659DD}"/>
                    </a:ext>
                  </a:extLst>
                </p:cNvPr>
                <p:cNvSpPr txBox="1"/>
                <p:nvPr/>
              </p:nvSpPr>
              <p:spPr>
                <a:xfrm>
                  <a:off x="15318168" y="3543301"/>
                  <a:ext cx="4414584" cy="755335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40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bSup>
                    </m:oMath>
                  </a14:m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AR" sz="36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AR" sz="36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bSup>
                    </m:oMath>
                  </a14:m>
                  <a:endPara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</p:txBody>
            </p:sp>
          </mc:Choice>
          <mc:Fallback xmlns="">
            <p:sp>
              <p:nvSpPr>
                <p:cNvPr id="73" name="TextBox 9">
                  <a:extLst>
                    <a:ext uri="{FF2B5EF4-FFF2-40B4-BE49-F238E27FC236}">
                      <a16:creationId xmlns:a16="http://schemas.microsoft.com/office/drawing/2014/main" id="{8A370C39-4B26-469D-84A3-5191A0865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8168" y="3543301"/>
                  <a:ext cx="4414584" cy="755335"/>
                </a:xfrm>
                <a:prstGeom prst="rect">
                  <a:avLst/>
                </a:prstGeom>
                <a:blipFill>
                  <a:blip r:embed="rId15"/>
                  <a:stretch>
                    <a:fillRect b="-22656"/>
                  </a:stretch>
                </a:blipFill>
                <a:ln/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Flecha: hacia abajo 73">
              <a:extLst>
                <a:ext uri="{FF2B5EF4-FFF2-40B4-BE49-F238E27FC236}">
                  <a16:creationId xmlns:a16="http://schemas.microsoft.com/office/drawing/2014/main" id="{E255BAAC-2E4B-4660-8164-CBD7DAEFB1CD}"/>
                </a:ext>
              </a:extLst>
            </p:cNvPr>
            <p:cNvSpPr/>
            <p:nvPr/>
          </p:nvSpPr>
          <p:spPr>
            <a:xfrm rot="4927166">
              <a:off x="14178004" y="3110450"/>
              <a:ext cx="299126" cy="2182220"/>
            </a:xfrm>
            <a:prstGeom prst="downArrow">
              <a:avLst>
                <a:gd name="adj1" fmla="val 68755"/>
                <a:gd name="adj2" fmla="val 50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58CAD2D7-4DB6-4DAE-AA6A-A6C37F4B72A4}"/>
              </a:ext>
            </a:extLst>
          </p:cNvPr>
          <p:cNvGrpSpPr/>
          <p:nvPr/>
        </p:nvGrpSpPr>
        <p:grpSpPr>
          <a:xfrm>
            <a:off x="13131384" y="4733550"/>
            <a:ext cx="6724273" cy="674865"/>
            <a:chOff x="13131384" y="4733544"/>
            <a:chExt cx="6724273" cy="57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9">
                  <a:extLst>
                    <a:ext uri="{FF2B5EF4-FFF2-40B4-BE49-F238E27FC236}">
                      <a16:creationId xmlns:a16="http://schemas.microsoft.com/office/drawing/2014/main" id="{98223174-9877-4C1F-9A19-EE270319D79C}"/>
                    </a:ext>
                  </a:extLst>
                </p:cNvPr>
                <p:cNvSpPr txBox="1"/>
                <p:nvPr/>
              </p:nvSpPr>
              <p:spPr>
                <a:xfrm>
                  <a:off x="15207445" y="4733544"/>
                  <a:ext cx="4648212" cy="576924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400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40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40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bSup>
                    </m:oMath>
                  </a14:m>
                  <a:r>
                    <a:rPr lang="es-E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AR" sz="36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600" b="0" i="1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AR" sz="3600" b="0" i="1" spc="-263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Sup>
                        <m:sSubSupPr>
                          <m:ctrlP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3600" i="1" spc="-263" dirty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AR" sz="3600" b="0" i="0" spc="-263" dirty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bSup>
                    </m:oMath>
                  </a14:m>
                  <a:endParaRPr lang="es-ES" sz="36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</p:txBody>
            </p:sp>
          </mc:Choice>
          <mc:Fallback xmlns="">
            <p:sp>
              <p:nvSpPr>
                <p:cNvPr id="75" name="TextBox 9">
                  <a:extLst>
                    <a:ext uri="{FF2B5EF4-FFF2-40B4-BE49-F238E27FC236}">
                      <a16:creationId xmlns:a16="http://schemas.microsoft.com/office/drawing/2014/main" id="{98223174-9877-4C1F-9A19-EE270319D7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7445" y="4733544"/>
                  <a:ext cx="4648212" cy="576924"/>
                </a:xfrm>
                <a:prstGeom prst="rect">
                  <a:avLst/>
                </a:prstGeom>
                <a:blipFill>
                  <a:blip r:embed="rId16"/>
                  <a:stretch>
                    <a:fillRect b="-31579"/>
                  </a:stretch>
                </a:blipFill>
                <a:ln/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Flecha: hacia abajo 75">
              <a:extLst>
                <a:ext uri="{FF2B5EF4-FFF2-40B4-BE49-F238E27FC236}">
                  <a16:creationId xmlns:a16="http://schemas.microsoft.com/office/drawing/2014/main" id="{8428DB64-4E1B-4375-9CFE-5A344EB8B099}"/>
                </a:ext>
              </a:extLst>
            </p:cNvPr>
            <p:cNvSpPr/>
            <p:nvPr/>
          </p:nvSpPr>
          <p:spPr>
            <a:xfrm rot="4927166">
              <a:off x="14101838" y="3778212"/>
              <a:ext cx="343806" cy="2284714"/>
            </a:xfrm>
            <a:prstGeom prst="downArrow">
              <a:avLst>
                <a:gd name="adj1" fmla="val 58440"/>
                <a:gd name="adj2" fmla="val 50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9">
                <a:extLst>
                  <a:ext uri="{FF2B5EF4-FFF2-40B4-BE49-F238E27FC236}">
                    <a16:creationId xmlns:a16="http://schemas.microsoft.com/office/drawing/2014/main" id="{9D74E949-C892-494F-864F-1C5AC27DD80E}"/>
                  </a:ext>
                </a:extLst>
              </p:cNvPr>
              <p:cNvSpPr txBox="1"/>
              <p:nvPr/>
            </p:nvSpPr>
            <p:spPr>
              <a:xfrm>
                <a:off x="16356552" y="6614160"/>
                <a:ext cx="2737104" cy="128310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4000" i="1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AR" sz="40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AR" sz="40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es-E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ES" sz="4400" i="1" spc="-263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4400" i="1" spc="-263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sz="44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44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44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AR" sz="44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44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s-AR" sz="44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AR" sz="44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s-ES" sz="44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440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44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𝑘𝑘</m:t>
                            </m:r>
                          </m:sub>
                          <m:sup>
                            <m:r>
                              <a:rPr lang="es-AR" sz="44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AR" sz="4400" b="0" i="1" spc="-263" smtClean="0">
                                <a:solidFill>
                                  <a:srgbClr val="1D61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den>
                    </m:f>
                  </m:oMath>
                </a14:m>
                <a:endParaRPr lang="es-ES" sz="44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</p:txBody>
          </p:sp>
        </mc:Choice>
        <mc:Fallback xmlns="">
          <p:sp>
            <p:nvSpPr>
              <p:cNvPr id="80" name="TextBox 9">
                <a:extLst>
                  <a:ext uri="{FF2B5EF4-FFF2-40B4-BE49-F238E27FC236}">
                    <a16:creationId xmlns:a16="http://schemas.microsoft.com/office/drawing/2014/main" id="{9D74E949-C892-494F-864F-1C5AC27DD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6552" y="6614160"/>
                <a:ext cx="2737104" cy="128310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35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39" grpId="0" animBg="1"/>
      <p:bldP spid="29" grpId="0" animBg="1"/>
      <p:bldP spid="22" grpId="0" animBg="1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60" grpId="0" animBg="1"/>
      <p:bldP spid="61" grpId="0" animBg="1"/>
      <p:bldP spid="62" grpId="0" animBg="1"/>
      <p:bldP spid="63" grpId="0"/>
      <p:bldP spid="67" grpId="0"/>
      <p:bldP spid="69" grpId="0"/>
      <p:bldP spid="70" grpId="0" animBg="1"/>
      <p:bldP spid="71" grpId="0"/>
      <p:bldP spid="72" grpId="0"/>
      <p:bldP spid="8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</TotalTime>
  <Words>3150</Words>
  <Application>Microsoft Office PowerPoint</Application>
  <PresentationFormat>Personalizado</PresentationFormat>
  <Paragraphs>374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Poppins Medium</vt:lpstr>
      <vt:lpstr>Poppins Light</vt:lpstr>
      <vt:lpstr>Calibri</vt:lpstr>
      <vt:lpstr>Poppins Bold</vt:lpstr>
      <vt:lpstr>Cambria Math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Employee On Boarding Professional Presentation</dc:title>
  <dc:creator>Marcela</dc:creator>
  <cp:lastModifiedBy>Marcela</cp:lastModifiedBy>
  <cp:revision>389</cp:revision>
  <dcterms:created xsi:type="dcterms:W3CDTF">2006-08-16T00:00:00Z</dcterms:created>
  <dcterms:modified xsi:type="dcterms:W3CDTF">2020-05-17T20:11:07Z</dcterms:modified>
  <dc:identifier>DADlxbESGi8</dc:identifier>
</cp:coreProperties>
</file>