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5" r:id="rId3"/>
    <p:sldId id="257" r:id="rId4"/>
    <p:sldId id="359" r:id="rId5"/>
    <p:sldId id="377" r:id="rId6"/>
    <p:sldId id="380" r:id="rId7"/>
    <p:sldId id="378" r:id="rId8"/>
    <p:sldId id="381" r:id="rId9"/>
    <p:sldId id="382" r:id="rId10"/>
    <p:sldId id="383" r:id="rId11"/>
    <p:sldId id="384" r:id="rId12"/>
    <p:sldId id="385" r:id="rId13"/>
    <p:sldId id="387" r:id="rId14"/>
    <p:sldId id="388" r:id="rId15"/>
    <p:sldId id="389" r:id="rId16"/>
    <p:sldId id="392" r:id="rId17"/>
    <p:sldId id="390" r:id="rId18"/>
    <p:sldId id="368" r:id="rId19"/>
  </p:sldIdLst>
  <p:sldSz cx="20051713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Poppins Bold" panose="020B0604020202020204" charset="0"/>
      <p:regular r:id="rId27"/>
    </p:embeddedFont>
    <p:embeddedFont>
      <p:font typeface="Poppins Light" panose="020B0604020202020204" charset="0"/>
      <p:regular r:id="rId28"/>
      <p:bold r:id="rId29"/>
    </p:embeddedFont>
    <p:embeddedFont>
      <p:font typeface="Poppins Medium" panose="020B0604020202020204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C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22" autoAdjust="0"/>
  </p:normalViewPr>
  <p:slideViewPr>
    <p:cSldViewPr>
      <p:cViewPr varScale="1">
        <p:scale>
          <a:sx n="42" d="100"/>
          <a:sy n="42" d="100"/>
        </p:scale>
        <p:origin x="472" y="52"/>
      </p:cViewPr>
      <p:guideLst>
        <p:guide orient="horz" pos="2160"/>
        <p:guide pos="3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48B8016-6A4C-41A5-B545-BBF526C092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3E6DDB-7DFA-45EC-84A5-9832A2161B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6837-D085-4912-A493-F07A2B0EE830}" type="datetimeFigureOut">
              <a:rPr lang="es-AR" smtClean="0"/>
              <a:t>27/5/2020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99EAE-DBD3-4EE7-B8E1-19F876950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Proyecto 34-87/19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A3CBA2-79D4-402D-8DBF-E4EAD95CCD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FC8B-647C-4378-8DD8-34A64CA1FB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87347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E84E4-A11F-49BB-985F-D8C42CD2CDF3}" type="datetimeFigureOut">
              <a:rPr lang="es-AR" smtClean="0"/>
              <a:t>27/5/2020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143000"/>
            <a:ext cx="601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Proyecto 34-87/19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517C-3904-4197-9EAA-180DEF957A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4385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172114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286612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2562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38705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320753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341429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114411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419188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58382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25671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939" y="2130426"/>
            <a:ext cx="8521978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878" y="3886200"/>
            <a:ext cx="70181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3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7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8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364-3C40-40D4-8BDD-84236009270F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F699-C27F-441A-B369-DF084B311EDE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8745" y="274640"/>
            <a:ext cx="225581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293" y="274640"/>
            <a:ext cx="660035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70E6-04A6-472F-AA4C-B7EF2FAAB24D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1345-8D7E-4424-BA17-5D93A092F391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74" y="4406902"/>
            <a:ext cx="8521978" cy="1362075"/>
          </a:xfrm>
        </p:spPr>
        <p:txBody>
          <a:bodyPr anchor="t"/>
          <a:lstStyle>
            <a:lvl1pPr algn="l">
              <a:defRPr sz="43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974" y="2906715"/>
            <a:ext cx="8521978" cy="1500187"/>
          </a:xfrm>
        </p:spPr>
        <p:txBody>
          <a:bodyPr anchor="b"/>
          <a:lstStyle>
            <a:lvl1pPr marL="0" indent="0">
              <a:buNone/>
              <a:defRPr sz="2193">
                <a:solidFill>
                  <a:schemeClr val="tx1">
                    <a:tint val="75000"/>
                  </a:schemeClr>
                </a:solidFill>
              </a:defRPr>
            </a:lvl1pPr>
            <a:lvl2pPr marL="501244" indent="0">
              <a:buNone/>
              <a:defRPr sz="1974">
                <a:solidFill>
                  <a:schemeClr val="tx1">
                    <a:tint val="75000"/>
                  </a:schemeClr>
                </a:solidFill>
              </a:defRPr>
            </a:lvl2pPr>
            <a:lvl3pPr marL="1002488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503731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4pPr>
            <a:lvl5pPr marL="2004975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5pPr>
            <a:lvl6pPr marL="2506218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6pPr>
            <a:lvl7pPr marL="3007463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7pPr>
            <a:lvl8pPr marL="3508707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8pPr>
            <a:lvl9pPr marL="4009951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0370-4B9A-4804-8538-FC1079DAB1E1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294" y="1600201"/>
            <a:ext cx="4428088" cy="4525963"/>
          </a:xfrm>
        </p:spPr>
        <p:txBody>
          <a:bodyPr/>
          <a:lstStyle>
            <a:lvl1pPr>
              <a:defRPr sz="3070"/>
            </a:lvl1pPr>
            <a:lvl2pPr>
              <a:defRPr sz="2631"/>
            </a:lvl2pPr>
            <a:lvl3pPr>
              <a:defRPr sz="2193"/>
            </a:lvl3pPr>
            <a:lvl4pPr>
              <a:defRPr sz="1974"/>
            </a:lvl4pPr>
            <a:lvl5pPr>
              <a:defRPr sz="1974"/>
            </a:lvl5pPr>
            <a:lvl6pPr>
              <a:defRPr sz="1974"/>
            </a:lvl6pPr>
            <a:lvl7pPr>
              <a:defRPr sz="1974"/>
            </a:lvl7pPr>
            <a:lvl8pPr>
              <a:defRPr sz="1974"/>
            </a:lvl8pPr>
            <a:lvl9pPr>
              <a:defRPr sz="19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6479" y="1600201"/>
            <a:ext cx="4428088" cy="4525963"/>
          </a:xfrm>
        </p:spPr>
        <p:txBody>
          <a:bodyPr/>
          <a:lstStyle>
            <a:lvl1pPr>
              <a:defRPr sz="3070"/>
            </a:lvl1pPr>
            <a:lvl2pPr>
              <a:defRPr sz="2631"/>
            </a:lvl2pPr>
            <a:lvl3pPr>
              <a:defRPr sz="2193"/>
            </a:lvl3pPr>
            <a:lvl4pPr>
              <a:defRPr sz="1974"/>
            </a:lvl4pPr>
            <a:lvl5pPr>
              <a:defRPr sz="1974"/>
            </a:lvl5pPr>
            <a:lvl6pPr>
              <a:defRPr sz="1974"/>
            </a:lvl6pPr>
            <a:lvl7pPr>
              <a:defRPr sz="1974"/>
            </a:lvl7pPr>
            <a:lvl8pPr>
              <a:defRPr sz="1974"/>
            </a:lvl8pPr>
            <a:lvl9pPr>
              <a:defRPr sz="19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264-5354-45BA-85B2-BEC893C67FEE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293" y="1535113"/>
            <a:ext cx="4429828" cy="639762"/>
          </a:xfrm>
        </p:spPr>
        <p:txBody>
          <a:bodyPr anchor="b"/>
          <a:lstStyle>
            <a:lvl1pPr marL="0" indent="0">
              <a:buNone/>
              <a:defRPr sz="2631" b="1"/>
            </a:lvl1pPr>
            <a:lvl2pPr marL="501244" indent="0">
              <a:buNone/>
              <a:defRPr sz="2193" b="1"/>
            </a:lvl2pPr>
            <a:lvl3pPr marL="1002488" indent="0">
              <a:buNone/>
              <a:defRPr sz="1974" b="1"/>
            </a:lvl3pPr>
            <a:lvl4pPr marL="1503731" indent="0">
              <a:buNone/>
              <a:defRPr sz="1754" b="1"/>
            </a:lvl4pPr>
            <a:lvl5pPr marL="2004975" indent="0">
              <a:buNone/>
              <a:defRPr sz="1754" b="1"/>
            </a:lvl5pPr>
            <a:lvl6pPr marL="2506218" indent="0">
              <a:buNone/>
              <a:defRPr sz="1754" b="1"/>
            </a:lvl6pPr>
            <a:lvl7pPr marL="3007463" indent="0">
              <a:buNone/>
              <a:defRPr sz="1754" b="1"/>
            </a:lvl7pPr>
            <a:lvl8pPr marL="3508707" indent="0">
              <a:buNone/>
              <a:defRPr sz="1754" b="1"/>
            </a:lvl8pPr>
            <a:lvl9pPr marL="4009951" indent="0">
              <a:buNone/>
              <a:defRPr sz="17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93" y="2174875"/>
            <a:ext cx="4429828" cy="3951288"/>
          </a:xfrm>
        </p:spPr>
        <p:txBody>
          <a:bodyPr/>
          <a:lstStyle>
            <a:lvl1pPr>
              <a:defRPr sz="2631"/>
            </a:lvl1pPr>
            <a:lvl2pPr>
              <a:defRPr sz="2193"/>
            </a:lvl2pPr>
            <a:lvl3pPr>
              <a:defRPr sz="1974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996" y="1535113"/>
            <a:ext cx="4431569" cy="639762"/>
          </a:xfrm>
        </p:spPr>
        <p:txBody>
          <a:bodyPr anchor="b"/>
          <a:lstStyle>
            <a:lvl1pPr marL="0" indent="0">
              <a:buNone/>
              <a:defRPr sz="2631" b="1"/>
            </a:lvl1pPr>
            <a:lvl2pPr marL="501244" indent="0">
              <a:buNone/>
              <a:defRPr sz="2193" b="1"/>
            </a:lvl2pPr>
            <a:lvl3pPr marL="1002488" indent="0">
              <a:buNone/>
              <a:defRPr sz="1974" b="1"/>
            </a:lvl3pPr>
            <a:lvl4pPr marL="1503731" indent="0">
              <a:buNone/>
              <a:defRPr sz="1754" b="1"/>
            </a:lvl4pPr>
            <a:lvl5pPr marL="2004975" indent="0">
              <a:buNone/>
              <a:defRPr sz="1754" b="1"/>
            </a:lvl5pPr>
            <a:lvl6pPr marL="2506218" indent="0">
              <a:buNone/>
              <a:defRPr sz="1754" b="1"/>
            </a:lvl6pPr>
            <a:lvl7pPr marL="3007463" indent="0">
              <a:buNone/>
              <a:defRPr sz="1754" b="1"/>
            </a:lvl7pPr>
            <a:lvl8pPr marL="3508707" indent="0">
              <a:buNone/>
              <a:defRPr sz="1754" b="1"/>
            </a:lvl8pPr>
            <a:lvl9pPr marL="4009951" indent="0">
              <a:buNone/>
              <a:defRPr sz="17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996" y="2174875"/>
            <a:ext cx="4431569" cy="3951288"/>
          </a:xfrm>
        </p:spPr>
        <p:txBody>
          <a:bodyPr/>
          <a:lstStyle>
            <a:lvl1pPr>
              <a:defRPr sz="2631"/>
            </a:lvl1pPr>
            <a:lvl2pPr>
              <a:defRPr sz="2193"/>
            </a:lvl2pPr>
            <a:lvl3pPr>
              <a:defRPr sz="1974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5CFE-0FD6-4D7F-9948-30694A08E8A5}" type="datetime1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EA48-1EAF-4C1C-B77C-56BCAD5652BE}" type="datetime1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840-9F53-408F-A8E7-1387B8DAA2A4}" type="datetime1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93" y="273050"/>
            <a:ext cx="3298438" cy="1162050"/>
          </a:xfrm>
        </p:spPr>
        <p:txBody>
          <a:bodyPr anchor="b"/>
          <a:lstStyle>
            <a:lvl1pPr algn="l">
              <a:defRPr sz="219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9833" y="273052"/>
            <a:ext cx="5604732" cy="5853113"/>
          </a:xfrm>
        </p:spPr>
        <p:txBody>
          <a:bodyPr/>
          <a:lstStyle>
            <a:lvl1pPr>
              <a:defRPr sz="3508"/>
            </a:lvl1pPr>
            <a:lvl2pPr>
              <a:defRPr sz="3070"/>
            </a:lvl2pPr>
            <a:lvl3pPr>
              <a:defRPr sz="2631"/>
            </a:lvl3pPr>
            <a:lvl4pPr>
              <a:defRPr sz="2193"/>
            </a:lvl4pPr>
            <a:lvl5pPr>
              <a:defRPr sz="2193"/>
            </a:lvl5pPr>
            <a:lvl6pPr>
              <a:defRPr sz="2193"/>
            </a:lvl6pPr>
            <a:lvl7pPr>
              <a:defRPr sz="2193"/>
            </a:lvl7pPr>
            <a:lvl8pPr>
              <a:defRPr sz="2193"/>
            </a:lvl8pPr>
            <a:lvl9pPr>
              <a:defRPr sz="21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293" y="1435102"/>
            <a:ext cx="3298438" cy="4691063"/>
          </a:xfrm>
        </p:spPr>
        <p:txBody>
          <a:bodyPr/>
          <a:lstStyle>
            <a:lvl1pPr marL="0" indent="0">
              <a:buNone/>
              <a:defRPr sz="1535"/>
            </a:lvl1pPr>
            <a:lvl2pPr marL="501244" indent="0">
              <a:buNone/>
              <a:defRPr sz="1316"/>
            </a:lvl2pPr>
            <a:lvl3pPr marL="1002488" indent="0">
              <a:buNone/>
              <a:defRPr sz="1096"/>
            </a:lvl3pPr>
            <a:lvl4pPr marL="1503731" indent="0">
              <a:buNone/>
              <a:defRPr sz="987"/>
            </a:lvl4pPr>
            <a:lvl5pPr marL="2004975" indent="0">
              <a:buNone/>
              <a:defRPr sz="987"/>
            </a:lvl5pPr>
            <a:lvl6pPr marL="2506218" indent="0">
              <a:buNone/>
              <a:defRPr sz="987"/>
            </a:lvl6pPr>
            <a:lvl7pPr marL="3007463" indent="0">
              <a:buNone/>
              <a:defRPr sz="987"/>
            </a:lvl7pPr>
            <a:lvl8pPr marL="3508707" indent="0">
              <a:buNone/>
              <a:defRPr sz="987"/>
            </a:lvl8pPr>
            <a:lvl9pPr marL="4009951" indent="0">
              <a:buNone/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37D-14CC-4FE5-B478-0413BE73EAD7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138" y="4800600"/>
            <a:ext cx="6015514" cy="566738"/>
          </a:xfrm>
        </p:spPr>
        <p:txBody>
          <a:bodyPr anchor="b"/>
          <a:lstStyle>
            <a:lvl1pPr algn="l">
              <a:defRPr sz="219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5138" y="612775"/>
            <a:ext cx="6015514" cy="4114800"/>
          </a:xfrm>
        </p:spPr>
        <p:txBody>
          <a:bodyPr/>
          <a:lstStyle>
            <a:lvl1pPr marL="0" indent="0">
              <a:buNone/>
              <a:defRPr sz="3508"/>
            </a:lvl1pPr>
            <a:lvl2pPr marL="501244" indent="0">
              <a:buNone/>
              <a:defRPr sz="3070"/>
            </a:lvl2pPr>
            <a:lvl3pPr marL="1002488" indent="0">
              <a:buNone/>
              <a:defRPr sz="2631"/>
            </a:lvl3pPr>
            <a:lvl4pPr marL="1503731" indent="0">
              <a:buNone/>
              <a:defRPr sz="2193"/>
            </a:lvl4pPr>
            <a:lvl5pPr marL="2004975" indent="0">
              <a:buNone/>
              <a:defRPr sz="2193"/>
            </a:lvl5pPr>
            <a:lvl6pPr marL="2506218" indent="0">
              <a:buNone/>
              <a:defRPr sz="2193"/>
            </a:lvl6pPr>
            <a:lvl7pPr marL="3007463" indent="0">
              <a:buNone/>
              <a:defRPr sz="2193"/>
            </a:lvl7pPr>
            <a:lvl8pPr marL="3508707" indent="0">
              <a:buNone/>
              <a:defRPr sz="2193"/>
            </a:lvl8pPr>
            <a:lvl9pPr marL="4009951" indent="0">
              <a:buNone/>
              <a:defRPr sz="219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5138" y="5367338"/>
            <a:ext cx="6015514" cy="804862"/>
          </a:xfrm>
        </p:spPr>
        <p:txBody>
          <a:bodyPr/>
          <a:lstStyle>
            <a:lvl1pPr marL="0" indent="0">
              <a:buNone/>
              <a:defRPr sz="1535"/>
            </a:lvl1pPr>
            <a:lvl2pPr marL="501244" indent="0">
              <a:buNone/>
              <a:defRPr sz="1316"/>
            </a:lvl2pPr>
            <a:lvl3pPr marL="1002488" indent="0">
              <a:buNone/>
              <a:defRPr sz="1096"/>
            </a:lvl3pPr>
            <a:lvl4pPr marL="1503731" indent="0">
              <a:buNone/>
              <a:defRPr sz="987"/>
            </a:lvl4pPr>
            <a:lvl5pPr marL="2004975" indent="0">
              <a:buNone/>
              <a:defRPr sz="987"/>
            </a:lvl5pPr>
            <a:lvl6pPr marL="2506218" indent="0">
              <a:buNone/>
              <a:defRPr sz="987"/>
            </a:lvl6pPr>
            <a:lvl7pPr marL="3007463" indent="0">
              <a:buNone/>
              <a:defRPr sz="987"/>
            </a:lvl7pPr>
            <a:lvl8pPr marL="3508707" indent="0">
              <a:buNone/>
              <a:defRPr sz="987"/>
            </a:lvl8pPr>
            <a:lvl9pPr marL="4009951" indent="0">
              <a:buNone/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D5E-392C-4AFE-ACC4-02C4858DE35B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1293" y="274638"/>
            <a:ext cx="90232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293" y="1600201"/>
            <a:ext cx="902327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1293" y="6356351"/>
            <a:ext cx="2339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7A55-9054-41E8-AEE2-431D1BC9FBEC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5503" y="6356351"/>
            <a:ext cx="3174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5197" y="6356351"/>
            <a:ext cx="2339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02488" rtl="0" eaLnBrk="1" latinLnBrk="0" hangingPunct="1">
        <a:spcBef>
          <a:spcPct val="0"/>
        </a:spcBef>
        <a:buNone/>
        <a:defRPr sz="48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933" indent="-375933" algn="l" defTabSz="1002488" rtl="0" eaLnBrk="1" latinLnBrk="0" hangingPunct="1">
        <a:spcBef>
          <a:spcPct val="20000"/>
        </a:spcBef>
        <a:buFont typeface="Arial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14521" indent="-313277" algn="l" defTabSz="1002488" rtl="0" eaLnBrk="1" latinLnBrk="0" hangingPunct="1">
        <a:spcBef>
          <a:spcPct val="20000"/>
        </a:spcBef>
        <a:buFont typeface="Arial" pitchFamily="34" charset="0"/>
        <a:buChar char="–"/>
        <a:defRPr sz="3070" kern="1200">
          <a:solidFill>
            <a:schemeClr val="tx1"/>
          </a:solidFill>
          <a:latin typeface="+mn-lt"/>
          <a:ea typeface="+mn-ea"/>
          <a:cs typeface="+mn-cs"/>
        </a:defRPr>
      </a:lvl2pPr>
      <a:lvl3pPr marL="1253109" indent="-250622" algn="l" defTabSz="1002488" rtl="0" eaLnBrk="1" latinLnBrk="0" hangingPunct="1">
        <a:spcBef>
          <a:spcPct val="20000"/>
        </a:spcBef>
        <a:buFont typeface="Arial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3pPr>
      <a:lvl4pPr marL="1754353" indent="-250622" algn="l" defTabSz="1002488" rtl="0" eaLnBrk="1" latinLnBrk="0" hangingPunct="1">
        <a:spcBef>
          <a:spcPct val="20000"/>
        </a:spcBef>
        <a:buFont typeface="Arial" pitchFamily="34" charset="0"/>
        <a:buChar char="–"/>
        <a:defRPr sz="2193" kern="1200">
          <a:solidFill>
            <a:schemeClr val="tx1"/>
          </a:solidFill>
          <a:latin typeface="+mn-lt"/>
          <a:ea typeface="+mn-ea"/>
          <a:cs typeface="+mn-cs"/>
        </a:defRPr>
      </a:lvl4pPr>
      <a:lvl5pPr marL="2255597" indent="-250622" algn="l" defTabSz="1002488" rtl="0" eaLnBrk="1" latinLnBrk="0" hangingPunct="1">
        <a:spcBef>
          <a:spcPct val="20000"/>
        </a:spcBef>
        <a:buFont typeface="Arial" pitchFamily="34" charset="0"/>
        <a:buChar char="»"/>
        <a:defRPr sz="2193" kern="1200">
          <a:solidFill>
            <a:schemeClr val="tx1"/>
          </a:solidFill>
          <a:latin typeface="+mn-lt"/>
          <a:ea typeface="+mn-ea"/>
          <a:cs typeface="+mn-cs"/>
        </a:defRPr>
      </a:lvl5pPr>
      <a:lvl6pPr marL="2756840" indent="-250622" algn="l" defTabSz="1002488" rtl="0" eaLnBrk="1" latinLnBrk="0" hangingPunct="1">
        <a:spcBef>
          <a:spcPct val="20000"/>
        </a:spcBef>
        <a:buFont typeface="Arial" pitchFamily="34" charset="0"/>
        <a:buChar char="•"/>
        <a:defRPr sz="2193" kern="1200">
          <a:solidFill>
            <a:schemeClr val="tx1"/>
          </a:solidFill>
          <a:latin typeface="+mn-lt"/>
          <a:ea typeface="+mn-ea"/>
          <a:cs typeface="+mn-cs"/>
        </a:defRPr>
      </a:lvl6pPr>
      <a:lvl7pPr marL="3258085" indent="-250622" algn="l" defTabSz="1002488" rtl="0" eaLnBrk="1" latinLnBrk="0" hangingPunct="1">
        <a:spcBef>
          <a:spcPct val="20000"/>
        </a:spcBef>
        <a:buFont typeface="Arial" pitchFamily="34" charset="0"/>
        <a:buChar char="•"/>
        <a:defRPr sz="2193" kern="1200">
          <a:solidFill>
            <a:schemeClr val="tx1"/>
          </a:solidFill>
          <a:latin typeface="+mn-lt"/>
          <a:ea typeface="+mn-ea"/>
          <a:cs typeface="+mn-cs"/>
        </a:defRPr>
      </a:lvl7pPr>
      <a:lvl8pPr marL="3759329" indent="-250622" algn="l" defTabSz="1002488" rtl="0" eaLnBrk="1" latinLnBrk="0" hangingPunct="1">
        <a:spcBef>
          <a:spcPct val="20000"/>
        </a:spcBef>
        <a:buFont typeface="Arial" pitchFamily="34" charset="0"/>
        <a:buChar char="•"/>
        <a:defRPr sz="2193" kern="1200">
          <a:solidFill>
            <a:schemeClr val="tx1"/>
          </a:solidFill>
          <a:latin typeface="+mn-lt"/>
          <a:ea typeface="+mn-ea"/>
          <a:cs typeface="+mn-cs"/>
        </a:defRPr>
      </a:lvl8pPr>
      <a:lvl9pPr marL="4260573" indent="-250622" algn="l" defTabSz="1002488" rtl="0" eaLnBrk="1" latinLnBrk="0" hangingPunct="1">
        <a:spcBef>
          <a:spcPct val="20000"/>
        </a:spcBef>
        <a:buFont typeface="Arial" pitchFamily="34" charset="0"/>
        <a:buChar char="•"/>
        <a:defRPr sz="21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1pPr>
      <a:lvl2pPr marL="501244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2pPr>
      <a:lvl3pPr marL="1002488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3pPr>
      <a:lvl4pPr marL="1503731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4pPr>
      <a:lvl5pPr marL="2004975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5pPr>
      <a:lvl6pPr marL="2506218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007463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508707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009951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84080" y="4997290"/>
            <a:ext cx="6716973" cy="7954891"/>
            <a:chOff x="0" y="0"/>
            <a:chExt cx="8168214" cy="967359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3583597" y="-1860305"/>
            <a:ext cx="3757459" cy="4677051"/>
            <a:chOff x="0" y="0"/>
            <a:chExt cx="4569280" cy="56875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1654207" y="-1409701"/>
            <a:ext cx="6574663" cy="7162801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562885" y="610441"/>
            <a:ext cx="15482771" cy="9117170"/>
            <a:chOff x="-687101" y="-2432161"/>
            <a:chExt cx="18317308" cy="11437319"/>
          </a:xfrm>
        </p:grpSpPr>
        <p:sp>
          <p:nvSpPr>
            <p:cNvPr id="18" name="TextBox 18"/>
            <p:cNvSpPr txBox="1"/>
            <p:nvPr/>
          </p:nvSpPr>
          <p:spPr>
            <a:xfrm>
              <a:off x="-687101" y="-2432161"/>
              <a:ext cx="18317308" cy="25569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8945"/>
                </a:lnSpc>
              </a:pPr>
              <a:r>
                <a:rPr lang="en-US" sz="15787" b="1" i="1" spc="-946" dirty="0" err="1">
                  <a:solidFill>
                    <a:srgbClr val="1D617A"/>
                  </a:solidFill>
                  <a:latin typeface="Poppins Bold"/>
                </a:rPr>
                <a:t>Matemática</a:t>
              </a:r>
              <a:r>
                <a:rPr lang="en-US" sz="15787" b="1" i="1" spc="-946" dirty="0">
                  <a:solidFill>
                    <a:srgbClr val="1D617A"/>
                  </a:solidFill>
                  <a:latin typeface="Poppins Bold"/>
                </a:rPr>
                <a:t> </a:t>
              </a:r>
            </a:p>
            <a:p>
              <a:pPr>
                <a:lnSpc>
                  <a:spcPts val="18945"/>
                </a:lnSpc>
              </a:pPr>
              <a:r>
                <a:rPr lang="en-US" sz="15787" b="1" i="1" spc="-946" dirty="0">
                  <a:solidFill>
                    <a:srgbClr val="1D617A"/>
                  </a:solidFill>
                  <a:latin typeface="Poppins Bold"/>
                </a:rPr>
                <a:t>Superior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09409"/>
              <a:ext cx="16790491" cy="2895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93"/>
                </a:lnSpc>
              </a:pPr>
              <a:r>
                <a:rPr lang="en-US" sz="4610" dirty="0">
                  <a:solidFill>
                    <a:srgbClr val="1D617A"/>
                  </a:solidFill>
                  <a:latin typeface="Poppins Medium"/>
                </a:rPr>
                <a:t>U.T.N. – </a:t>
              </a:r>
              <a:r>
                <a:rPr lang="en-US" sz="4610" dirty="0" err="1">
                  <a:solidFill>
                    <a:srgbClr val="1D617A"/>
                  </a:solidFill>
                  <a:latin typeface="Poppins Medium"/>
                </a:rPr>
                <a:t>Facultad</a:t>
              </a:r>
              <a:r>
                <a:rPr lang="en-US" sz="4610" dirty="0">
                  <a:solidFill>
                    <a:srgbClr val="1D617A"/>
                  </a:solidFill>
                  <a:latin typeface="Poppins Medium"/>
                </a:rPr>
                <a:t> Regional Córdoba</a:t>
              </a:r>
            </a:p>
            <a:p>
              <a:pPr>
                <a:lnSpc>
                  <a:spcPts val="5993"/>
                </a:lnSpc>
              </a:pPr>
              <a:endParaRPr lang="en-US" sz="4610" dirty="0">
                <a:solidFill>
                  <a:srgbClr val="1D617A"/>
                </a:solidFill>
                <a:latin typeface="Poppins Medium"/>
              </a:endParaRPr>
            </a:p>
            <a:p>
              <a:pPr>
                <a:lnSpc>
                  <a:spcPts val="5993"/>
                </a:lnSpc>
              </a:pPr>
              <a:r>
                <a:rPr lang="en-US" sz="4610" dirty="0" err="1">
                  <a:solidFill>
                    <a:srgbClr val="1D617A"/>
                  </a:solidFill>
                  <a:latin typeface="Poppins Medium"/>
                </a:rPr>
                <a:t>Resolución</a:t>
              </a:r>
              <a:r>
                <a:rPr lang="en-US" sz="4610" dirty="0">
                  <a:solidFill>
                    <a:srgbClr val="1D617A"/>
                  </a:solidFill>
                  <a:latin typeface="Poppins Medium"/>
                </a:rPr>
                <a:t> de </a:t>
              </a:r>
              <a:r>
                <a:rPr lang="en-US" sz="4610" dirty="0" err="1">
                  <a:solidFill>
                    <a:srgbClr val="1D617A"/>
                  </a:solidFill>
                  <a:latin typeface="Poppins Medium"/>
                </a:rPr>
                <a:t>Sistemas</a:t>
              </a:r>
              <a:r>
                <a:rPr lang="en-US" sz="4610" dirty="0">
                  <a:solidFill>
                    <a:srgbClr val="1D617A"/>
                  </a:solidFill>
                  <a:latin typeface="Poppins Medium"/>
                </a:rPr>
                <a:t> de </a:t>
              </a:r>
              <a:r>
                <a:rPr lang="en-US" sz="4610" dirty="0" err="1">
                  <a:solidFill>
                    <a:srgbClr val="1D617A"/>
                  </a:solidFill>
                  <a:latin typeface="Poppins Medium"/>
                </a:rPr>
                <a:t>Ecuaciones</a:t>
              </a:r>
              <a:r>
                <a:rPr lang="en-US" sz="4610" dirty="0">
                  <a:solidFill>
                    <a:srgbClr val="1D617A"/>
                  </a:solidFill>
                  <a:latin typeface="Poppins Medium"/>
                </a:rPr>
                <a:t> </a:t>
              </a:r>
              <a:r>
                <a:rPr lang="en-US" sz="4610" dirty="0" err="1">
                  <a:solidFill>
                    <a:srgbClr val="1D617A"/>
                  </a:solidFill>
                  <a:latin typeface="Poppins Medium"/>
                </a:rPr>
                <a:t>Lineales</a:t>
              </a:r>
              <a:endParaRPr lang="en-US" sz="4610" dirty="0">
                <a:solidFill>
                  <a:srgbClr val="1D617A"/>
                </a:solidFill>
                <a:latin typeface="Poppins Medium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59F46-8D21-4CE0-BBC5-3631B746AD17}"/>
              </a:ext>
            </a:extLst>
          </p:cNvPr>
          <p:cNvSpPr/>
          <p:nvPr/>
        </p:nvSpPr>
        <p:spPr>
          <a:xfrm>
            <a:off x="14203680" y="4914900"/>
            <a:ext cx="1460976" cy="9697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3A9574B-2986-41AF-848C-EE7CDC075A04}"/>
              </a:ext>
            </a:extLst>
          </p:cNvPr>
          <p:cNvGrpSpPr/>
          <p:nvPr/>
        </p:nvGrpSpPr>
        <p:grpSpPr>
          <a:xfrm>
            <a:off x="196056" y="3086100"/>
            <a:ext cx="6886416" cy="5522238"/>
            <a:chOff x="196056" y="3086100"/>
            <a:chExt cx="6886416" cy="5522238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3E33A76-C4CB-4A8F-978C-6633DAC2DE1E}"/>
                </a:ext>
              </a:extLst>
            </p:cNvPr>
            <p:cNvSpPr/>
            <p:nvPr/>
          </p:nvSpPr>
          <p:spPr>
            <a:xfrm>
              <a:off x="881856" y="5524500"/>
              <a:ext cx="3124200" cy="1219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D72C2E69-80FF-4996-AE11-0F727B9784E6}"/>
                </a:ext>
              </a:extLst>
            </p:cNvPr>
            <p:cNvSpPr txBox="1"/>
            <p:nvPr/>
          </p:nvSpPr>
          <p:spPr>
            <a:xfrm>
              <a:off x="196056" y="3086100"/>
              <a:ext cx="6886416" cy="55222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x</a:t>
              </a:r>
              <a:r>
                <a:rPr lang="es-ES" sz="3600" b="1" spc="-263" baseline="-25000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  aproximación inicial </a:t>
              </a:r>
            </a:p>
            <a:p>
              <a:r>
                <a: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x = Ɛ    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raíz </a:t>
              </a:r>
            </a:p>
            <a:p>
              <a:r>
                <a: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I  -&gt;     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intervalo que contiene la raíz</a:t>
              </a:r>
            </a:p>
            <a:p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Sean </a:t>
              </a:r>
              <a:r>
                <a: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G(x), G´ (x)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continuas en </a:t>
              </a:r>
              <a:r>
                <a: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I</a:t>
              </a:r>
            </a:p>
            <a:p>
              <a:endPara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Si: </a:t>
              </a:r>
              <a:r>
                <a: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    │G´ (x ) │ &lt; 1</a:t>
              </a:r>
            </a:p>
            <a:p>
              <a:pPr algn="ctr"/>
              <a:endPara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pPr algn="ctr"/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Para todos los puntos en </a:t>
              </a:r>
              <a:r>
                <a: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I 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y si además la aproximación inicial pertenece a </a:t>
              </a:r>
              <a:r>
                <a: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I 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, entonces:</a:t>
              </a:r>
              <a:endPara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6FF50F9-9AB7-4745-9CC9-183C6E705795}"/>
              </a:ext>
            </a:extLst>
          </p:cNvPr>
          <p:cNvGrpSpPr/>
          <p:nvPr/>
        </p:nvGrpSpPr>
        <p:grpSpPr>
          <a:xfrm>
            <a:off x="424656" y="1790700"/>
            <a:ext cx="12650280" cy="1391960"/>
            <a:chOff x="575976" y="2622947"/>
            <a:chExt cx="12650280" cy="1391960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459E4DEB-5FC8-4ED7-910C-6CB69FBA7DA7}"/>
                </a:ext>
              </a:extLst>
            </p:cNvPr>
            <p:cNvSpPr txBox="1"/>
            <p:nvPr/>
          </p:nvSpPr>
          <p:spPr>
            <a:xfrm>
              <a:off x="729456" y="3460909"/>
              <a:ext cx="10371360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Convergencia</a:t>
              </a:r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BF68E94F-7AE4-4870-808A-8D8766AB58AC}"/>
                </a:ext>
              </a:extLst>
            </p:cNvPr>
            <p:cNvSpPr txBox="1"/>
            <p:nvPr/>
          </p:nvSpPr>
          <p:spPr>
            <a:xfrm>
              <a:off x="575976" y="2622947"/>
              <a:ext cx="12650280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40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1. Método de Punto Fijo o de Aproximaciones Sucesivas</a:t>
              </a:r>
            </a:p>
          </p:txBody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7357901A-7628-4899-9E04-038C2C32077B}"/>
              </a:ext>
            </a:extLst>
          </p:cNvPr>
          <p:cNvSpPr txBox="1"/>
          <p:nvPr/>
        </p:nvSpPr>
        <p:spPr>
          <a:xfrm>
            <a:off x="424656" y="8586907"/>
            <a:ext cx="3628104" cy="1661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k+1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= G(x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)</a:t>
            </a:r>
          </a:p>
          <a:p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Fórmula iterativa</a:t>
            </a:r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6865DB65-4AB4-41EE-A69A-FAB9026F4EC3}"/>
              </a:ext>
            </a:extLst>
          </p:cNvPr>
          <p:cNvSpPr txBox="1"/>
          <p:nvPr/>
        </p:nvSpPr>
        <p:spPr>
          <a:xfrm>
            <a:off x="4844256" y="8801100"/>
            <a:ext cx="2160048" cy="1150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Converge a la raíz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Ɛ</a:t>
            </a:r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50769196-21E1-47A0-A68F-78F01224A71C}"/>
              </a:ext>
            </a:extLst>
          </p:cNvPr>
          <p:cNvSpPr txBox="1"/>
          <p:nvPr/>
        </p:nvSpPr>
        <p:spPr>
          <a:xfrm>
            <a:off x="12311856" y="3771900"/>
            <a:ext cx="3488976" cy="5539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k+1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= G(x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)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1CB2ED3-4997-4860-A8CE-20B378297C4C}"/>
              </a:ext>
            </a:extLst>
          </p:cNvPr>
          <p:cNvGrpSpPr/>
          <p:nvPr/>
        </p:nvGrpSpPr>
        <p:grpSpPr>
          <a:xfrm>
            <a:off x="12184824" y="4174986"/>
            <a:ext cx="3937032" cy="739914"/>
            <a:chOff x="12540456" y="2879586"/>
            <a:chExt cx="3937032" cy="739914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85E8932-E530-4E0D-B414-7A51A75C3643}"/>
                </a:ext>
              </a:extLst>
            </p:cNvPr>
            <p:cNvGrpSpPr/>
            <p:nvPr/>
          </p:nvGrpSpPr>
          <p:grpSpPr>
            <a:xfrm>
              <a:off x="12692856" y="3065502"/>
              <a:ext cx="3784632" cy="553998"/>
              <a:chOff x="12311856" y="3065502"/>
              <a:chExt cx="3784632" cy="553998"/>
            </a:xfrm>
          </p:grpSpPr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47B29CF4-38C4-45DF-B72E-803C10EEF023}"/>
                  </a:ext>
                </a:extLst>
              </p:cNvPr>
              <p:cNvSpPr txBox="1"/>
              <p:nvPr/>
            </p:nvSpPr>
            <p:spPr>
              <a:xfrm>
                <a:off x="12616656" y="3065502"/>
                <a:ext cx="3479832" cy="5539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Ɛ = G(Ɛ )</a:t>
                </a:r>
              </a:p>
            </p:txBody>
          </p: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E5242874-B8EB-4E78-AC8B-5E755255FC4D}"/>
                  </a:ext>
                </a:extLst>
              </p:cNvPr>
              <p:cNvCxnSpPr/>
              <p:nvPr/>
            </p:nvCxnSpPr>
            <p:spPr>
              <a:xfrm>
                <a:off x="12311856" y="3543300"/>
                <a:ext cx="3733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236332E-B205-4FA3-A33D-FE35B383E535}"/>
                </a:ext>
              </a:extLst>
            </p:cNvPr>
            <p:cNvCxnSpPr/>
            <p:nvPr/>
          </p:nvCxnSpPr>
          <p:spPr>
            <a:xfrm>
              <a:off x="12540456" y="287958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3A5F2C6C-C45D-4EB0-BD3A-88BF8748DF12}"/>
              </a:ext>
            </a:extLst>
          </p:cNvPr>
          <p:cNvSpPr txBox="1"/>
          <p:nvPr/>
        </p:nvSpPr>
        <p:spPr>
          <a:xfrm>
            <a:off x="8211312" y="4229100"/>
            <a:ext cx="2097024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Restamos miembro a miembro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C25FE589-786D-40AF-8372-95D9A84596F5}"/>
              </a:ext>
            </a:extLst>
          </p:cNvPr>
          <p:cNvSpPr txBox="1"/>
          <p:nvPr/>
        </p:nvSpPr>
        <p:spPr>
          <a:xfrm>
            <a:off x="12198096" y="5143500"/>
            <a:ext cx="4914360" cy="5539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k+1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- Ɛ  =   G(x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) - G(Ɛ )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3A7878BD-4F34-4EF6-A41D-B8C97F4F7B91}"/>
              </a:ext>
            </a:extLst>
          </p:cNvPr>
          <p:cNvSpPr txBox="1"/>
          <p:nvPr/>
        </p:nvSpPr>
        <p:spPr>
          <a:xfrm>
            <a:off x="7513320" y="6312813"/>
            <a:ext cx="2055336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Taylor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6EACFE45-E251-4498-90A3-45BC274C144B}"/>
              </a:ext>
            </a:extLst>
          </p:cNvPr>
          <p:cNvSpPr txBox="1"/>
          <p:nvPr/>
        </p:nvSpPr>
        <p:spPr>
          <a:xfrm>
            <a:off x="4234656" y="5600700"/>
            <a:ext cx="31242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Condición de convergencia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4488B40-A228-4C2E-A780-F2B421C15F17}"/>
              </a:ext>
            </a:extLst>
          </p:cNvPr>
          <p:cNvGrpSpPr/>
          <p:nvPr/>
        </p:nvGrpSpPr>
        <p:grpSpPr>
          <a:xfrm>
            <a:off x="9644856" y="5970532"/>
            <a:ext cx="10287000" cy="925568"/>
            <a:chOff x="9905999" y="4598932"/>
            <a:chExt cx="10287000" cy="925568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016F4E1-16D8-4B39-9C0A-E7D127BBC717}"/>
                </a:ext>
              </a:extLst>
            </p:cNvPr>
            <p:cNvSpPr/>
            <p:nvPr/>
          </p:nvSpPr>
          <p:spPr>
            <a:xfrm>
              <a:off x="9905999" y="4598932"/>
              <a:ext cx="1413193" cy="9255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9">
                  <a:extLst>
                    <a:ext uri="{FF2B5EF4-FFF2-40B4-BE49-F238E27FC236}">
                      <a16:creationId xmlns:a16="http://schemas.microsoft.com/office/drawing/2014/main" id="{8E5B9A70-E777-431A-9494-470C7D6645CF}"/>
                    </a:ext>
                  </a:extLst>
                </p:cNvPr>
                <p:cNvSpPr txBox="1"/>
                <p:nvPr/>
              </p:nvSpPr>
              <p:spPr>
                <a:xfrm>
                  <a:off x="9905999" y="4665702"/>
                  <a:ext cx="10287000" cy="78233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G(x</a:t>
                  </a:r>
                  <a:r>
                    <a:rPr lang="es-ES" sz="3600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</a:t>
                  </a:r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)= G(Ɛ ) +(X</a:t>
                  </a:r>
                  <a:r>
                    <a:rPr lang="es-ES" sz="3600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 </a:t>
                  </a:r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- Ɛ ) G´(Ɛ) +(X</a:t>
                  </a:r>
                  <a:r>
                    <a:rPr lang="es-ES" sz="3600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 </a:t>
                  </a:r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- Ɛ )</a:t>
                  </a:r>
                  <a:r>
                    <a:rPr lang="es-ES" sz="3600" spc="-263" baseline="30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2</a:t>
                  </a:r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G”(Ɛ)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l-GR" sz="360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  <a:cs typeface="Poppins Light" panose="020B0604020202020204" charset="0"/>
                            </a:rPr>
                          </m:ctrlPr>
                        </m:fPr>
                        <m:num>
                          <m:r>
                            <a:rPr lang="es-AR" sz="3600" b="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  <a:cs typeface="Poppins Light" panose="020B0604020202020204" charset="0"/>
                            </a:rPr>
                            <m:t>1</m:t>
                          </m:r>
                        </m:num>
                        <m:den>
                          <m:r>
                            <a:rPr lang="el-GR" sz="360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  <a:cs typeface="Poppins Light" panose="020B0604020202020204" charset="0"/>
                            </a:rPr>
                            <m:t>2</m:t>
                          </m:r>
                        </m:den>
                      </m:f>
                      <m:r>
                        <a:rPr lang="es-AR" sz="3600" b="0" i="1" spc="-263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  <a:cs typeface="Poppins Light" panose="020B0604020202020204" charset="0"/>
                        </a:rPr>
                        <m:t>+…</m:t>
                      </m:r>
                    </m:oMath>
                  </a14:m>
                  <a:endPara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27" name="TextBox 9">
                  <a:extLst>
                    <a:ext uri="{FF2B5EF4-FFF2-40B4-BE49-F238E27FC236}">
                      <a16:creationId xmlns:a16="http://schemas.microsoft.com/office/drawing/2014/main" id="{8E5B9A70-E777-431A-9494-470C7D664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5999" y="4665702"/>
                  <a:ext cx="10287000" cy="782330"/>
                </a:xfrm>
                <a:prstGeom prst="rect">
                  <a:avLst/>
                </a:prstGeom>
                <a:blipFill>
                  <a:blip r:embed="rId3"/>
                  <a:stretch>
                    <a:fillRect l="-1126" t="-5426" b="-271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33826C8-C674-4222-9A63-99F79173E883}"/>
              </a:ext>
            </a:extLst>
          </p:cNvPr>
          <p:cNvGrpSpPr/>
          <p:nvPr/>
        </p:nvGrpSpPr>
        <p:grpSpPr>
          <a:xfrm>
            <a:off x="16477488" y="5495449"/>
            <a:ext cx="3378168" cy="1324451"/>
            <a:chOff x="16477488" y="4026813"/>
            <a:chExt cx="3378168" cy="1324451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E2EF1B6-C0F9-476F-A506-CB548639BCEC}"/>
                </a:ext>
              </a:extLst>
            </p:cNvPr>
            <p:cNvCxnSpPr/>
            <p:nvPr/>
          </p:nvCxnSpPr>
          <p:spPr>
            <a:xfrm flipV="1">
              <a:off x="16477488" y="4513065"/>
              <a:ext cx="3225767" cy="8381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EFF83726-ABE5-4745-9430-659533B9A876}"/>
                </a:ext>
              </a:extLst>
            </p:cNvPr>
            <p:cNvSpPr txBox="1"/>
            <p:nvPr/>
          </p:nvSpPr>
          <p:spPr>
            <a:xfrm>
              <a:off x="17631600" y="4026813"/>
              <a:ext cx="2224056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Se desprecia</a:t>
              </a:r>
            </a:p>
          </p:txBody>
        </p:sp>
      </p:grpSp>
      <p:sp>
        <p:nvSpPr>
          <p:cNvPr id="31" name="TextBox 9">
            <a:extLst>
              <a:ext uri="{FF2B5EF4-FFF2-40B4-BE49-F238E27FC236}">
                <a16:creationId xmlns:a16="http://schemas.microsoft.com/office/drawing/2014/main" id="{4AB6E102-36CD-49F1-B7A3-183FD10D95C5}"/>
              </a:ext>
            </a:extLst>
          </p:cNvPr>
          <p:cNvSpPr txBox="1"/>
          <p:nvPr/>
        </p:nvSpPr>
        <p:spPr>
          <a:xfrm>
            <a:off x="8106600" y="7277100"/>
            <a:ext cx="2528856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Reemplazamos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8CA268F0-EC1F-4624-924E-2526F86B6986}"/>
              </a:ext>
            </a:extLst>
          </p:cNvPr>
          <p:cNvSpPr txBox="1"/>
          <p:nvPr/>
        </p:nvSpPr>
        <p:spPr>
          <a:xfrm>
            <a:off x="11137392" y="7124700"/>
            <a:ext cx="8261064" cy="5494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k+1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- Ɛ  = G(Ɛ ) +(X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- Ɛ ) G´(Ɛ ) - G(Ɛ )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58E545B-0F35-4944-9691-5FA6A10F4CAE}"/>
              </a:ext>
            </a:extLst>
          </p:cNvPr>
          <p:cNvGrpSpPr/>
          <p:nvPr/>
        </p:nvGrpSpPr>
        <p:grpSpPr>
          <a:xfrm>
            <a:off x="13378656" y="6896100"/>
            <a:ext cx="5715000" cy="838200"/>
            <a:chOff x="13378656" y="7658100"/>
            <a:chExt cx="5715000" cy="838200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4114C45-C084-4291-9301-D79DA1A60A50}"/>
                </a:ext>
              </a:extLst>
            </p:cNvPr>
            <p:cNvCxnSpPr/>
            <p:nvPr/>
          </p:nvCxnSpPr>
          <p:spPr>
            <a:xfrm flipV="1">
              <a:off x="13378656" y="7734300"/>
              <a:ext cx="939767" cy="762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A7E290C0-7C7C-40A6-8D8B-42972ECB2A45}"/>
                </a:ext>
              </a:extLst>
            </p:cNvPr>
            <p:cNvCxnSpPr/>
            <p:nvPr/>
          </p:nvCxnSpPr>
          <p:spPr>
            <a:xfrm flipV="1">
              <a:off x="18153889" y="7658100"/>
              <a:ext cx="939767" cy="762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" name="TextBox 9">
            <a:extLst>
              <a:ext uri="{FF2B5EF4-FFF2-40B4-BE49-F238E27FC236}">
                <a16:creationId xmlns:a16="http://schemas.microsoft.com/office/drawing/2014/main" id="{69E3C01B-E03A-4778-90A4-9D42A1D84298}"/>
              </a:ext>
            </a:extLst>
          </p:cNvPr>
          <p:cNvSpPr txBox="1"/>
          <p:nvPr/>
        </p:nvSpPr>
        <p:spPr>
          <a:xfrm>
            <a:off x="10940256" y="7658100"/>
            <a:ext cx="209908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Error en la iteración k+1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ADA5933-07B3-409D-B786-9AA74004BB46}"/>
              </a:ext>
            </a:extLst>
          </p:cNvPr>
          <p:cNvSpPr txBox="1"/>
          <p:nvPr/>
        </p:nvSpPr>
        <p:spPr>
          <a:xfrm>
            <a:off x="14467776" y="7710726"/>
            <a:ext cx="211128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Error en la iteración k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56397138-D3FE-4A30-BB91-ADF68D35D80C}"/>
              </a:ext>
            </a:extLst>
          </p:cNvPr>
          <p:cNvGrpSpPr/>
          <p:nvPr/>
        </p:nvGrpSpPr>
        <p:grpSpPr>
          <a:xfrm>
            <a:off x="12388056" y="2560320"/>
            <a:ext cx="3886200" cy="962144"/>
            <a:chOff x="8120856" y="2476500"/>
            <a:chExt cx="4267200" cy="873443"/>
          </a:xfrm>
        </p:grpSpPr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4786E232-58E7-4D11-B46A-BFEEC026EFFA}"/>
                </a:ext>
              </a:extLst>
            </p:cNvPr>
            <p:cNvSpPr txBox="1"/>
            <p:nvPr/>
          </p:nvSpPr>
          <p:spPr>
            <a:xfrm>
              <a:off x="8197056" y="2476500"/>
              <a:ext cx="3744792" cy="3911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Error en la iteración k+1</a:t>
              </a:r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BA475760-F862-4728-A467-283B6F0D70DD}"/>
                </a:ext>
              </a:extLst>
            </p:cNvPr>
            <p:cNvSpPr txBox="1"/>
            <p:nvPr/>
          </p:nvSpPr>
          <p:spPr>
            <a:xfrm>
              <a:off x="8120856" y="2857500"/>
              <a:ext cx="4267200" cy="492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│ X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k+1 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- Ɛ │ = │e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k+1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│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2CBF9D75-B118-4294-BFB6-3C438DB2EDB1}"/>
              </a:ext>
            </a:extLst>
          </p:cNvPr>
          <p:cNvGrpSpPr/>
          <p:nvPr/>
        </p:nvGrpSpPr>
        <p:grpSpPr>
          <a:xfrm>
            <a:off x="8654256" y="2552700"/>
            <a:ext cx="3836448" cy="1013460"/>
            <a:chOff x="7968456" y="2476500"/>
            <a:chExt cx="3598704" cy="873443"/>
          </a:xfrm>
        </p:grpSpPr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05DA6CD7-0920-4A57-B8B9-0568B25C1641}"/>
                </a:ext>
              </a:extLst>
            </p:cNvPr>
            <p:cNvSpPr txBox="1"/>
            <p:nvPr/>
          </p:nvSpPr>
          <p:spPr>
            <a:xfrm>
              <a:off x="7968456" y="2476500"/>
              <a:ext cx="3318288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Error en la iteración k</a:t>
              </a: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7C226C8E-F956-42FA-A332-2C5DCB049511}"/>
                </a:ext>
              </a:extLst>
            </p:cNvPr>
            <p:cNvSpPr txBox="1"/>
            <p:nvPr/>
          </p:nvSpPr>
          <p:spPr>
            <a:xfrm>
              <a:off x="8120856" y="2857500"/>
              <a:ext cx="3446304" cy="492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│ X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 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- Ɛ │ = │e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│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B9680AFF-9CE8-4F9B-B30B-5F56D6CB289E}"/>
              </a:ext>
            </a:extLst>
          </p:cNvPr>
          <p:cNvGrpSpPr/>
          <p:nvPr/>
        </p:nvGrpSpPr>
        <p:grpSpPr>
          <a:xfrm>
            <a:off x="8349456" y="8723376"/>
            <a:ext cx="5725224" cy="1156065"/>
            <a:chOff x="8349456" y="8723376"/>
            <a:chExt cx="5725224" cy="1156065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C827E92-DCDF-447E-91FB-90456C8650FE}"/>
                </a:ext>
              </a:extLst>
            </p:cNvPr>
            <p:cNvGrpSpPr/>
            <p:nvPr/>
          </p:nvGrpSpPr>
          <p:grpSpPr>
            <a:xfrm>
              <a:off x="8349456" y="8723376"/>
              <a:ext cx="4232688" cy="1156065"/>
              <a:chOff x="7968456" y="2476500"/>
              <a:chExt cx="3598704" cy="749101"/>
            </a:xfrm>
          </p:grpSpPr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F32252A8-FBC4-4DDE-9BDA-EDEC8BA25963}"/>
                  </a:ext>
                </a:extLst>
              </p:cNvPr>
              <p:cNvSpPr txBox="1"/>
              <p:nvPr/>
            </p:nvSpPr>
            <p:spPr>
              <a:xfrm>
                <a:off x="7968456" y="2476500"/>
                <a:ext cx="3327088" cy="37135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2800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Para que converja</a:t>
                </a:r>
              </a:p>
            </p:txBody>
          </p:sp>
          <p:sp>
            <p:nvSpPr>
              <p:cNvPr id="45" name="TextBox 9">
                <a:extLst>
                  <a:ext uri="{FF2B5EF4-FFF2-40B4-BE49-F238E27FC236}">
                    <a16:creationId xmlns:a16="http://schemas.microsoft.com/office/drawing/2014/main" id="{B382C8C6-5113-417E-9514-C513C0CB08FE}"/>
                  </a:ext>
                </a:extLst>
              </p:cNvPr>
              <p:cNvSpPr txBox="1"/>
              <p:nvPr/>
            </p:nvSpPr>
            <p:spPr>
              <a:xfrm>
                <a:off x="8120856" y="2857500"/>
                <a:ext cx="3446304" cy="3681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│ e </a:t>
                </a:r>
                <a:r>
                  <a:rPr lang="es-ES" sz="3200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k+1</a:t>
                </a:r>
                <a:r>
                  <a:rPr lang="es-ES" sz="3200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│ &lt; │e </a:t>
                </a:r>
                <a:r>
                  <a:rPr lang="es-ES" sz="3200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  <a:r>
                  <a:rPr lang="es-ES" sz="3200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│</a:t>
                </a:r>
              </a:p>
            </p:txBody>
          </p:sp>
        </p:grp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id="{CC0BE65F-2120-4E06-BB75-AD7A21157EC6}"/>
                </a:ext>
              </a:extLst>
            </p:cNvPr>
            <p:cNvSpPr txBox="1"/>
            <p:nvPr/>
          </p:nvSpPr>
          <p:spPr>
            <a:xfrm>
              <a:off x="11949144" y="9006126"/>
              <a:ext cx="2125536" cy="8617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28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y la igualdad</a:t>
              </a:r>
            </a:p>
            <a:p>
              <a:pPr algn="ctr"/>
              <a:r>
                <a:rPr lang="es-ES" sz="28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 se respete</a:t>
              </a:r>
            </a:p>
          </p:txBody>
        </p:sp>
      </p:grpSp>
      <p:sp>
        <p:nvSpPr>
          <p:cNvPr id="47" name="TextBox 9">
            <a:extLst>
              <a:ext uri="{FF2B5EF4-FFF2-40B4-BE49-F238E27FC236}">
                <a16:creationId xmlns:a16="http://schemas.microsoft.com/office/drawing/2014/main" id="{16E633E0-D500-4651-B9C3-509028C66AA7}"/>
              </a:ext>
            </a:extLst>
          </p:cNvPr>
          <p:cNvSpPr txBox="1"/>
          <p:nvPr/>
        </p:nvSpPr>
        <p:spPr>
          <a:xfrm>
            <a:off x="14389019" y="8485632"/>
            <a:ext cx="5563189" cy="1661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│G´ (x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k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) │ &lt; 1</a:t>
            </a:r>
          </a:p>
          <a:p>
            <a:r>
              <a:rPr lang="es-ES" sz="36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Condición de Convergencia</a:t>
            </a:r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AEE99D2-6447-4DEF-8D51-1CDD24C71F0D}"/>
              </a:ext>
            </a:extLst>
          </p:cNvPr>
          <p:cNvGrpSpPr/>
          <p:nvPr/>
        </p:nvGrpSpPr>
        <p:grpSpPr>
          <a:xfrm>
            <a:off x="16072104" y="2552700"/>
            <a:ext cx="4164552" cy="1077468"/>
            <a:chOff x="7968456" y="2476500"/>
            <a:chExt cx="3598704" cy="805408"/>
          </a:xfrm>
        </p:grpSpPr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6E80E7A2-AD43-41A3-A6E0-B1C81A533832}"/>
                </a:ext>
              </a:extLst>
            </p:cNvPr>
            <p:cNvSpPr txBox="1"/>
            <p:nvPr/>
          </p:nvSpPr>
          <p:spPr>
            <a:xfrm>
              <a:off x="7968456" y="2476500"/>
              <a:ext cx="3327088" cy="3713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28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Para que converja</a:t>
              </a:r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id="{5E603735-1222-4533-A6EB-80B39605F0C7}"/>
                </a:ext>
              </a:extLst>
            </p:cNvPr>
            <p:cNvSpPr txBox="1"/>
            <p:nvPr/>
          </p:nvSpPr>
          <p:spPr>
            <a:xfrm>
              <a:off x="8120856" y="2857500"/>
              <a:ext cx="3446304" cy="4244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   │ e </a:t>
              </a:r>
              <a:r>
                <a:rPr lang="es-ES" sz="3200" spc="-263" baseline="-25000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k+1</a:t>
              </a:r>
              <a:r>
                <a:rPr lang="es-ES" sz="32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 │ &lt; │e </a:t>
              </a:r>
              <a:r>
                <a:rPr lang="es-ES" sz="3200" spc="-263" baseline="-25000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k</a:t>
              </a:r>
              <a:r>
                <a:rPr lang="es-ES" sz="32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 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1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9" grpId="0"/>
      <p:bldP spid="15" grpId="0" animBg="1"/>
      <p:bldP spid="23" grpId="0"/>
      <p:bldP spid="24" grpId="0" animBg="1"/>
      <p:bldP spid="25" grpId="0"/>
      <p:bldP spid="26" grpId="0"/>
      <p:bldP spid="31" grpId="0"/>
      <p:bldP spid="32" grpId="0" animBg="1"/>
      <p:bldP spid="34" grpId="0"/>
      <p:bldP spid="35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6672AAC-55F6-47F3-A02D-AE81D3AEEF05}"/>
              </a:ext>
            </a:extLst>
          </p:cNvPr>
          <p:cNvSpPr txBox="1"/>
          <p:nvPr/>
        </p:nvSpPr>
        <p:spPr>
          <a:xfrm>
            <a:off x="550608" y="1714500"/>
            <a:ext cx="1602844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b) Métodos para el cálculo de </a:t>
            </a:r>
            <a:r>
              <a:rPr lang="es-ES" sz="40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Raices</a:t>
            </a:r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: Métodos iterativos o indirectos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6FF50F9-9AB7-4745-9CC9-183C6E705795}"/>
              </a:ext>
            </a:extLst>
          </p:cNvPr>
          <p:cNvGrpSpPr/>
          <p:nvPr/>
        </p:nvGrpSpPr>
        <p:grpSpPr>
          <a:xfrm>
            <a:off x="329184" y="2530271"/>
            <a:ext cx="8599836" cy="7409543"/>
            <a:chOff x="308547" y="2622948"/>
            <a:chExt cx="8810095" cy="6557518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459E4DEB-5FC8-4ED7-910C-6CB69FBA7DA7}"/>
                </a:ext>
              </a:extLst>
            </p:cNvPr>
            <p:cNvSpPr txBox="1"/>
            <p:nvPr/>
          </p:nvSpPr>
          <p:spPr>
            <a:xfrm>
              <a:off x="308547" y="3296944"/>
              <a:ext cx="8810095" cy="58835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Parte de una aproximación inicial y por medio de un algoritmo conduce a aproximaciones sucesivamente mejores a cada paso.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Es uno de los métodos más conocidos para la </a:t>
              </a:r>
              <a:r>
                <a:rPr lang="es-ES" sz="36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determinsción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de una raíz de f(x), una de las razones es por la velocidad de convergencia.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Puede ser visto de 2 maneras:</a:t>
              </a:r>
            </a:p>
            <a:p>
              <a:pPr marL="1028700" lvl="1" indent="-571500">
                <a:buFont typeface="Arial" panose="020B0604020202020204" pitchFamily="34" charset="0"/>
                <a:buChar char="•"/>
              </a:pP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Se deriva de la serie de Taylor</a:t>
              </a:r>
            </a:p>
            <a:p>
              <a:pPr marL="1028700" lvl="1" indent="-571500">
                <a:buFont typeface="Arial" panose="020B0604020202020204" pitchFamily="34" charset="0"/>
                <a:buChar char="•"/>
              </a:pP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Como un caso particular del método de Punto Fijo</a:t>
              </a:r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BF68E94F-7AE4-4870-808A-8D8766AB58AC}"/>
                </a:ext>
              </a:extLst>
            </p:cNvPr>
            <p:cNvSpPr txBox="1"/>
            <p:nvPr/>
          </p:nvSpPr>
          <p:spPr>
            <a:xfrm>
              <a:off x="575976" y="2622948"/>
              <a:ext cx="7574427" cy="5447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40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2. Método de Newton Raphson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7357901A-7628-4899-9E04-038C2C32077B}"/>
                  </a:ext>
                </a:extLst>
              </p:cNvPr>
              <p:cNvSpPr txBox="1"/>
              <p:nvPr/>
            </p:nvSpPr>
            <p:spPr>
              <a:xfrm>
                <a:off x="8959056" y="8343900"/>
                <a:ext cx="5181601" cy="18020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</a:t>
                </a:r>
                <a:r>
                  <a:rPr lang="es-ES" sz="3600" b="1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k+1 </a:t>
                </a:r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X</a:t>
                </a:r>
                <a:r>
                  <a:rPr lang="es-ES" sz="3600" b="1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b="1" i="1" spc="-263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600" b="1" i="0" spc="-263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600" b="1" spc="-263" baseline="-25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´(</m:t>
                        </m:r>
                        <m:r>
                          <m:rPr>
                            <m:nor/>
                          </m:rPr>
                          <a:rPr lang="es-AR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600" b="1" spc="-263" baseline="-25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den>
                    </m:f>
                  </m:oMath>
                </a14:m>
                <a:endPara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pPr algn="ctr"/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Fórmula iterativa N-R</a:t>
                </a:r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7357901A-7628-4899-9E04-038C2C32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56" y="8343900"/>
                <a:ext cx="5181601" cy="1802032"/>
              </a:xfrm>
              <a:prstGeom prst="rect">
                <a:avLst/>
              </a:prstGeom>
              <a:blipFill>
                <a:blip r:embed="rId3"/>
                <a:stretch>
                  <a:fillRect b="-137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9">
            <a:extLst>
              <a:ext uri="{FF2B5EF4-FFF2-40B4-BE49-F238E27FC236}">
                <a16:creationId xmlns:a16="http://schemas.microsoft.com/office/drawing/2014/main" id="{6865DB65-4AB4-41EE-A69A-FAB9026F4EC3}"/>
              </a:ext>
            </a:extLst>
          </p:cNvPr>
          <p:cNvSpPr txBox="1"/>
          <p:nvPr/>
        </p:nvSpPr>
        <p:spPr>
          <a:xfrm>
            <a:off x="11854656" y="4360902"/>
            <a:ext cx="5987257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Buscamos x= la raíz;    f(x) = 0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63CD4613-30AB-49F0-B9D6-BAE4094B4C99}"/>
              </a:ext>
            </a:extLst>
          </p:cNvPr>
          <p:cNvSpPr txBox="1"/>
          <p:nvPr/>
        </p:nvSpPr>
        <p:spPr>
          <a:xfrm>
            <a:off x="9951720" y="2324100"/>
            <a:ext cx="2055336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Taylor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7790839-C59D-4609-B02C-C703277EFCF0}"/>
              </a:ext>
            </a:extLst>
          </p:cNvPr>
          <p:cNvGrpSpPr/>
          <p:nvPr/>
        </p:nvGrpSpPr>
        <p:grpSpPr>
          <a:xfrm>
            <a:off x="9379680" y="2572881"/>
            <a:ext cx="5137944" cy="1553706"/>
            <a:chOff x="9379680" y="2572881"/>
            <a:chExt cx="5137944" cy="1553706"/>
          </a:xfrm>
        </p:grpSpPr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D5ECEC89-58FB-4D55-A728-133795378226}"/>
                </a:ext>
              </a:extLst>
            </p:cNvPr>
            <p:cNvSpPr txBox="1"/>
            <p:nvPr/>
          </p:nvSpPr>
          <p:spPr>
            <a:xfrm>
              <a:off x="12271248" y="3619501"/>
              <a:ext cx="2246376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28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Despejamos x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BDE2481-048A-44DC-8729-18CE16120013}"/>
                </a:ext>
              </a:extLst>
            </p:cNvPr>
            <p:cNvSpPr/>
            <p:nvPr/>
          </p:nvSpPr>
          <p:spPr>
            <a:xfrm rot="5221323">
              <a:off x="12686692" y="2681201"/>
              <a:ext cx="1020067" cy="80342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E8676567-1E9D-4A33-A763-D01C3A640886}"/>
                </a:ext>
              </a:extLst>
            </p:cNvPr>
            <p:cNvSpPr txBox="1"/>
            <p:nvPr/>
          </p:nvSpPr>
          <p:spPr>
            <a:xfrm>
              <a:off x="9379680" y="3695700"/>
              <a:ext cx="2246376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28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f(x)=0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54DDE0E0-05B8-478D-9132-0339B3BF3670}"/>
                  </a:ext>
                </a:extLst>
              </p:cNvPr>
              <p:cNvSpPr txBox="1"/>
              <p:nvPr/>
            </p:nvSpPr>
            <p:spPr>
              <a:xfrm>
                <a:off x="9644856" y="2837170"/>
                <a:ext cx="10287000" cy="7823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f(x)= f(a ) +(X</a:t>
                </a:r>
                <a:r>
                  <a:rPr lang="es-ES" sz="36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- a ) f´(a) +(X</a:t>
                </a:r>
                <a:r>
                  <a:rPr lang="es-ES" sz="36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- a)</a:t>
                </a:r>
                <a:r>
                  <a:rPr lang="es-ES" sz="36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f”(a)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6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a:rPr lang="es-AR" sz="3600" b="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  <m:t>1</m:t>
                        </m:r>
                      </m:num>
                      <m:den>
                        <m:r>
                          <a:rPr lang="el-GR" sz="36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  <m:t>2</m:t>
                        </m:r>
                      </m:den>
                    </m:f>
                    <m:r>
                      <a:rPr lang="es-AR" sz="3600" b="0" i="1" spc="-263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  <a:cs typeface="Poppins Light" panose="020B0604020202020204" charset="0"/>
                      </a:rPr>
                      <m:t>+…</m:t>
                    </m:r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54DDE0E0-05B8-478D-9132-0339B3BF3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856" y="2837170"/>
                <a:ext cx="10287000" cy="782330"/>
              </a:xfrm>
              <a:prstGeom prst="rect">
                <a:avLst/>
              </a:prstGeom>
              <a:blipFill>
                <a:blip r:embed="rId4"/>
                <a:stretch>
                  <a:fillRect b="-271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2CEC3682-C119-4322-B54A-B9BDF0FD761F}"/>
              </a:ext>
            </a:extLst>
          </p:cNvPr>
          <p:cNvGrpSpPr/>
          <p:nvPr/>
        </p:nvGrpSpPr>
        <p:grpSpPr>
          <a:xfrm>
            <a:off x="15969456" y="2371249"/>
            <a:ext cx="3378168" cy="1324451"/>
            <a:chOff x="16477488" y="4026813"/>
            <a:chExt cx="3378168" cy="1324451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761D8025-ACB0-4BBA-8FE1-1E9950B3C683}"/>
                </a:ext>
              </a:extLst>
            </p:cNvPr>
            <p:cNvCxnSpPr/>
            <p:nvPr/>
          </p:nvCxnSpPr>
          <p:spPr>
            <a:xfrm flipV="1">
              <a:off x="16477488" y="4513065"/>
              <a:ext cx="3225767" cy="8381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E1323F45-00CE-472C-928C-A9EF139484EF}"/>
                </a:ext>
              </a:extLst>
            </p:cNvPr>
            <p:cNvSpPr txBox="1"/>
            <p:nvPr/>
          </p:nvSpPr>
          <p:spPr>
            <a:xfrm>
              <a:off x="17631600" y="4026813"/>
              <a:ext cx="2224056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Se desprecia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9">
                <a:extLst>
                  <a:ext uri="{FF2B5EF4-FFF2-40B4-BE49-F238E27FC236}">
                    <a16:creationId xmlns:a16="http://schemas.microsoft.com/office/drawing/2014/main" id="{2BE7ED44-63D7-4EAD-BB6A-0CAD1188EEA2}"/>
                  </a:ext>
                </a:extLst>
              </p:cNvPr>
              <p:cNvSpPr txBox="1"/>
              <p:nvPr/>
            </p:nvSpPr>
            <p:spPr>
              <a:xfrm>
                <a:off x="10972800" y="5143500"/>
                <a:ext cx="3701256" cy="12480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(X</a:t>
                </a:r>
                <a:r>
                  <a:rPr lang="es-ES" sz="36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- a )=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´(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den>
                    </m:f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28" name="TextBox 9">
                <a:extLst>
                  <a:ext uri="{FF2B5EF4-FFF2-40B4-BE49-F238E27FC236}">
                    <a16:creationId xmlns:a16="http://schemas.microsoft.com/office/drawing/2014/main" id="{2BE7ED44-63D7-4EAD-BB6A-0CAD1188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0" y="5143500"/>
                <a:ext cx="3701256" cy="1248034"/>
              </a:xfrm>
              <a:prstGeom prst="rect">
                <a:avLst/>
              </a:prstGeom>
              <a:blipFill>
                <a:blip r:embed="rId5"/>
                <a:stretch>
                  <a:fillRect l="-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9">
                <a:extLst>
                  <a:ext uri="{FF2B5EF4-FFF2-40B4-BE49-F238E27FC236}">
                    <a16:creationId xmlns:a16="http://schemas.microsoft.com/office/drawing/2014/main" id="{66D73821-CF00-46D2-9017-D318BAA6C527}"/>
                  </a:ext>
                </a:extLst>
              </p:cNvPr>
              <p:cNvSpPr txBox="1"/>
              <p:nvPr/>
            </p:nvSpPr>
            <p:spPr>
              <a:xfrm>
                <a:off x="10940256" y="6647688"/>
                <a:ext cx="4267200" cy="12480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</a:t>
                </a:r>
                <a:r>
                  <a:rPr lang="es-ES" sz="36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a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´(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den>
                    </m:f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31" name="TextBox 9">
                <a:extLst>
                  <a:ext uri="{FF2B5EF4-FFF2-40B4-BE49-F238E27FC236}">
                    <a16:creationId xmlns:a16="http://schemas.microsoft.com/office/drawing/2014/main" id="{66D73821-CF00-46D2-9017-D318BAA6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256" y="6647688"/>
                <a:ext cx="4267200" cy="12480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9">
            <a:extLst>
              <a:ext uri="{FF2B5EF4-FFF2-40B4-BE49-F238E27FC236}">
                <a16:creationId xmlns:a16="http://schemas.microsoft.com/office/drawing/2014/main" id="{F4426A52-8A0E-4856-A3B9-3959ABE8D2DF}"/>
              </a:ext>
            </a:extLst>
          </p:cNvPr>
          <p:cNvSpPr txBox="1"/>
          <p:nvPr/>
        </p:nvSpPr>
        <p:spPr>
          <a:xfrm>
            <a:off x="15055056" y="6605707"/>
            <a:ext cx="482346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Cambiamos nombres de variables 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X= 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k+1  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a= 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 </a:t>
            </a:r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937CC7F5-C898-43F4-8547-F6C1F1C42ECB}"/>
              </a:ext>
            </a:extLst>
          </p:cNvPr>
          <p:cNvSpPr txBox="1"/>
          <p:nvPr/>
        </p:nvSpPr>
        <p:spPr>
          <a:xfrm>
            <a:off x="14597854" y="8434507"/>
            <a:ext cx="5181602" cy="1661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k+1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= G(x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)</a:t>
            </a:r>
          </a:p>
          <a:p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s-ES" sz="36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F. Iterativa de Punto Fijo</a:t>
            </a:r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/>
      <p:bldP spid="16" grpId="0"/>
      <p:bldP spid="17" grpId="0" animBg="1"/>
      <p:bldP spid="28" grpId="0" animBg="1"/>
      <p:bldP spid="31" grpId="0" animBg="1"/>
      <p:bldP spid="32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6672AAC-55F6-47F3-A02D-AE81D3AEEF05}"/>
              </a:ext>
            </a:extLst>
          </p:cNvPr>
          <p:cNvSpPr txBox="1"/>
          <p:nvPr/>
        </p:nvSpPr>
        <p:spPr>
          <a:xfrm>
            <a:off x="550608" y="1714500"/>
            <a:ext cx="1602844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2. Método de Newton Raphson (Caso particular de Punto Fijo)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BF68E94F-7AE4-4870-808A-8D8766AB58AC}"/>
              </a:ext>
            </a:extLst>
          </p:cNvPr>
          <p:cNvSpPr txBox="1"/>
          <p:nvPr/>
        </p:nvSpPr>
        <p:spPr>
          <a:xfrm>
            <a:off x="590231" y="2530271"/>
            <a:ext cx="7393658" cy="615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s-ES" sz="40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7357901A-7628-4899-9E04-038C2C32077B}"/>
                  </a:ext>
                </a:extLst>
              </p:cNvPr>
              <p:cNvSpPr txBox="1"/>
              <p:nvPr/>
            </p:nvSpPr>
            <p:spPr>
              <a:xfrm>
                <a:off x="716280" y="6057900"/>
                <a:ext cx="5194777" cy="18020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Fórmula iterativa N-R</a:t>
                </a:r>
              </a:p>
              <a:p>
                <a:pPr algn="ctr"/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</a:t>
                </a:r>
                <a:r>
                  <a:rPr lang="es-ES" sz="3600" b="1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k+1 </a:t>
                </a:r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X</a:t>
                </a:r>
                <a:r>
                  <a:rPr lang="es-ES" sz="3600" b="1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b="1" i="1" spc="-263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600" b="1" spc="-263" baseline="-25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´(</m:t>
                        </m:r>
                        <m:r>
                          <m:rPr>
                            <m:nor/>
                          </m:rPr>
                          <a:rPr lang="es-AR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600" b="1" spc="-263" baseline="-25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den>
                    </m:f>
                  </m:oMath>
                </a14:m>
                <a:endPara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7357901A-7628-4899-9E04-038C2C32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" y="6057900"/>
                <a:ext cx="5194777" cy="1802032"/>
              </a:xfrm>
              <a:prstGeom prst="rect">
                <a:avLst/>
              </a:prstGeom>
              <a:blipFill>
                <a:blip r:embed="rId3"/>
                <a:stretch>
                  <a:fillRect t="-70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9">
            <a:extLst>
              <a:ext uri="{FF2B5EF4-FFF2-40B4-BE49-F238E27FC236}">
                <a16:creationId xmlns:a16="http://schemas.microsoft.com/office/drawing/2014/main" id="{F4426A52-8A0E-4856-A3B9-3959ABE8D2DF}"/>
              </a:ext>
            </a:extLst>
          </p:cNvPr>
          <p:cNvSpPr txBox="1"/>
          <p:nvPr/>
        </p:nvSpPr>
        <p:spPr>
          <a:xfrm>
            <a:off x="7739856" y="2643307"/>
            <a:ext cx="482346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Derivamos G(X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)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D3940EBB-AC77-47A0-94E9-2665561B11F7}"/>
              </a:ext>
            </a:extLst>
          </p:cNvPr>
          <p:cNvSpPr txBox="1"/>
          <p:nvPr/>
        </p:nvSpPr>
        <p:spPr>
          <a:xfrm>
            <a:off x="578136" y="2628662"/>
            <a:ext cx="1037136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Convergencia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44A5ADD5-4596-44A8-ADD7-9B6D863CAC9E}"/>
              </a:ext>
            </a:extLst>
          </p:cNvPr>
          <p:cNvSpPr txBox="1"/>
          <p:nvPr/>
        </p:nvSpPr>
        <p:spPr>
          <a:xfrm>
            <a:off x="500856" y="3227737"/>
            <a:ext cx="5528088" cy="2215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endParaRPr lang="es-ES" sz="3600" b="1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│G´ (x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) │ &lt; 1</a:t>
            </a:r>
          </a:p>
          <a:p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Condición de Convergencia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Punto Fijo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BC3E13C-ED1F-47FD-8329-7F01F5446FA2}"/>
              </a:ext>
            </a:extLst>
          </p:cNvPr>
          <p:cNvGrpSpPr/>
          <p:nvPr/>
        </p:nvGrpSpPr>
        <p:grpSpPr>
          <a:xfrm>
            <a:off x="2450592" y="7886706"/>
            <a:ext cx="2999232" cy="1124265"/>
            <a:chOff x="2553726" y="8039102"/>
            <a:chExt cx="2747730" cy="8607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66D73821-CF00-46D2-9017-D318BAA6C527}"/>
                    </a:ext>
                  </a:extLst>
                </p:cNvPr>
                <p:cNvSpPr txBox="1"/>
                <p:nvPr/>
              </p:nvSpPr>
              <p:spPr>
                <a:xfrm>
                  <a:off x="2553726" y="8475702"/>
                  <a:ext cx="2747730" cy="42414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G(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AR" sz="3600" spc="-263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s-ES" sz="3600" spc="-263" baseline="-25000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k</m:t>
                      </m:r>
                    </m:oMath>
                  </a14:m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66D73821-CF00-46D2-9017-D318BAA6C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726" y="8475702"/>
                  <a:ext cx="2747730" cy="424144"/>
                </a:xfrm>
                <a:prstGeom prst="rect">
                  <a:avLst/>
                </a:prstGeom>
                <a:blipFill>
                  <a:blip r:embed="rId4"/>
                  <a:stretch>
                    <a:fillRect t="-21978" b="-527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Cerrar llave 4">
              <a:extLst>
                <a:ext uri="{FF2B5EF4-FFF2-40B4-BE49-F238E27FC236}">
                  <a16:creationId xmlns:a16="http://schemas.microsoft.com/office/drawing/2014/main" id="{10E75436-5997-4CE9-BC31-D0789FE35FEC}"/>
                </a:ext>
              </a:extLst>
            </p:cNvPr>
            <p:cNvSpPr/>
            <p:nvPr/>
          </p:nvSpPr>
          <p:spPr>
            <a:xfrm rot="5400000">
              <a:off x="3856278" y="7080193"/>
              <a:ext cx="181468" cy="2099286"/>
            </a:xfrm>
            <a:prstGeom prst="rightBrace">
              <a:avLst>
                <a:gd name="adj1" fmla="val 109081"/>
                <a:gd name="adj2" fmla="val 4911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9">
                <a:extLst>
                  <a:ext uri="{FF2B5EF4-FFF2-40B4-BE49-F238E27FC236}">
                    <a16:creationId xmlns:a16="http://schemas.microsoft.com/office/drawing/2014/main" id="{1E8A29FA-3719-440C-A527-4186C7A0B742}"/>
                  </a:ext>
                </a:extLst>
              </p:cNvPr>
              <p:cNvSpPr txBox="1"/>
              <p:nvPr/>
            </p:nvSpPr>
            <p:spPr>
              <a:xfrm>
                <a:off x="196056" y="9052560"/>
                <a:ext cx="6387624" cy="12480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G(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3600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m:t>x</m:t>
                    </m:r>
                    <m:r>
                      <m:rPr>
                        <m:nor/>
                      </m:rPr>
                      <a:rPr lang="es-ES" sz="3600" spc="-263" baseline="-25000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m:t>k</m:t>
                    </m:r>
                  </m:oMath>
                </a14:m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)= X</a:t>
                </a:r>
                <a:r>
                  <a:rPr lang="es-ES" sz="36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6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´(</m:t>
                        </m:r>
                        <m:r>
                          <m:rPr>
                            <m:nor/>
                          </m:rPr>
                          <a:rPr lang="es-AR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6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6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den>
                    </m:f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>
          <p:sp>
            <p:nvSpPr>
              <p:cNvPr id="37" name="TextBox 9">
                <a:extLst>
                  <a:ext uri="{FF2B5EF4-FFF2-40B4-BE49-F238E27FC236}">
                    <a16:creationId xmlns:a16="http://schemas.microsoft.com/office/drawing/2014/main" id="{1E8A29FA-3719-440C-A527-4186C7A0B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6" y="9052560"/>
                <a:ext cx="6387624" cy="1248034"/>
              </a:xfrm>
              <a:prstGeom prst="rect">
                <a:avLst/>
              </a:prstGeom>
              <a:blipFill>
                <a:blip r:embed="rId5"/>
                <a:stretch>
                  <a:fillRect b="-9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9">
                <a:extLst>
                  <a:ext uri="{FF2B5EF4-FFF2-40B4-BE49-F238E27FC236}">
                    <a16:creationId xmlns:a16="http://schemas.microsoft.com/office/drawing/2014/main" id="{2B30E565-9867-49DF-A16C-20C7BF070279}"/>
                  </a:ext>
                </a:extLst>
              </p:cNvPr>
              <p:cNvSpPr txBox="1"/>
              <p:nvPr/>
            </p:nvSpPr>
            <p:spPr>
              <a:xfrm>
                <a:off x="8362632" y="3314700"/>
                <a:ext cx="8760936" cy="11093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G´ (X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)= 1 -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2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 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 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  −  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 "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 (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s-AR" sz="3200" b="0" i="0" spc="-263" baseline="30000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2</m:t>
                        </m:r>
                      </m:den>
                    </m:f>
                  </m:oMath>
                </a14:m>
                <a:endPara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38" name="TextBox 9">
                <a:extLst>
                  <a:ext uri="{FF2B5EF4-FFF2-40B4-BE49-F238E27FC236}">
                    <a16:creationId xmlns:a16="http://schemas.microsoft.com/office/drawing/2014/main" id="{2B30E565-9867-49DF-A16C-20C7BF07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632" y="3314700"/>
                <a:ext cx="8760936" cy="1109343"/>
              </a:xfrm>
              <a:prstGeom prst="rect">
                <a:avLst/>
              </a:prstGeom>
              <a:blipFill>
                <a:blip r:embed="rId6"/>
                <a:stretch>
                  <a:fillRect b="-1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9">
                <a:extLst>
                  <a:ext uri="{FF2B5EF4-FFF2-40B4-BE49-F238E27FC236}">
                    <a16:creationId xmlns:a16="http://schemas.microsoft.com/office/drawing/2014/main" id="{C9BC3DA9-9AB7-4A25-9D55-506723451B33}"/>
                  </a:ext>
                </a:extLst>
              </p:cNvPr>
              <p:cNvSpPr txBox="1"/>
              <p:nvPr/>
            </p:nvSpPr>
            <p:spPr>
              <a:xfrm>
                <a:off x="8515032" y="5143500"/>
                <a:ext cx="8902224" cy="11093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G´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3200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m:t>x</m:t>
                    </m:r>
                    <m:r>
                      <m:rPr>
                        <m:nor/>
                      </m:rPr>
                      <a:rPr lang="es-ES" sz="3200" spc="-263" baseline="-25000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m:t>k</m:t>
                    </m:r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)= 1 -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2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 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 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´(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s-AR" sz="3200" b="0" i="0" spc="-263" baseline="30000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2</m:t>
                        </m:r>
                      </m:den>
                    </m:f>
                    <m:r>
                      <a:rPr lang="es-AR" sz="3200" b="0" i="0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  <a:cs typeface="Poppins Light" panose="020B0604020202020204" charset="0"/>
                      </a:rPr>
                      <m:t>+</m:t>
                    </m:r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cs typeface="Poppins Light" panose="020B060402020202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2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 "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´(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32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s-AR" sz="3200" spc="-263" baseline="30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2</m:t>
                        </m:r>
                      </m:den>
                    </m:f>
                  </m:oMath>
                </a14:m>
                <a:endPara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39" name="TextBox 9">
                <a:extLst>
                  <a:ext uri="{FF2B5EF4-FFF2-40B4-BE49-F238E27FC236}">
                    <a16:creationId xmlns:a16="http://schemas.microsoft.com/office/drawing/2014/main" id="{C9BC3DA9-9AB7-4A25-9D55-50672345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032" y="5143500"/>
                <a:ext cx="8902224" cy="1109343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44B7AA57-F54D-4B8A-B1F9-3760174A50A0}"/>
              </a:ext>
            </a:extLst>
          </p:cNvPr>
          <p:cNvGrpSpPr/>
          <p:nvPr/>
        </p:nvGrpSpPr>
        <p:grpSpPr>
          <a:xfrm>
            <a:off x="11702256" y="5143500"/>
            <a:ext cx="2057400" cy="1954887"/>
            <a:chOff x="11254296" y="5372100"/>
            <a:chExt cx="2057400" cy="1954887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761D8025-ACB0-4BBA-8FE1-1E9950B3C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54296" y="5372100"/>
              <a:ext cx="2057400" cy="110934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F5DC07CE-A45C-4469-9CF9-243F57B8D43A}"/>
                </a:ext>
              </a:extLst>
            </p:cNvPr>
            <p:cNvSpPr txBox="1"/>
            <p:nvPr/>
          </p:nvSpPr>
          <p:spPr>
            <a:xfrm>
              <a:off x="11724867" y="6896100"/>
              <a:ext cx="1348989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28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9">
                <a:extLst>
                  <a:ext uri="{FF2B5EF4-FFF2-40B4-BE49-F238E27FC236}">
                    <a16:creationId xmlns:a16="http://schemas.microsoft.com/office/drawing/2014/main" id="{0AB1F3CC-59CD-4DAE-BBAB-63517C44EE59}"/>
                  </a:ext>
                </a:extLst>
              </p:cNvPr>
              <p:cNvSpPr txBox="1"/>
              <p:nvPr/>
            </p:nvSpPr>
            <p:spPr>
              <a:xfrm>
                <a:off x="9644856" y="7580674"/>
                <a:ext cx="5943600" cy="2633221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4400" b="1" spc="-263" dirty="0" smtClean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m:t>│</m:t>
                    </m:r>
                    <m:f>
                      <m:fPr>
                        <m:ctrlPr>
                          <a:rPr lang="es-ES" sz="44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44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 "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44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44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´(</m:t>
                        </m:r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44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s-AR" sz="4400" spc="-263" baseline="30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s-ES" sz="4400" b="1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m:t>│</m:t>
                    </m:r>
                  </m:oMath>
                </a14:m>
                <a:r>
                  <a: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&lt; 1</a:t>
                </a:r>
                <a:r>
                  <a:rPr lang="es-ES" sz="44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Condición de Convergencia de  N-R</a:t>
                </a:r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41" name="TextBox 9">
                <a:extLst>
                  <a:ext uri="{FF2B5EF4-FFF2-40B4-BE49-F238E27FC236}">
                    <a16:creationId xmlns:a16="http://schemas.microsoft.com/office/drawing/2014/main" id="{0AB1F3CC-59CD-4DAE-BBAB-63517C44E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856" y="7580674"/>
                <a:ext cx="5943600" cy="2633221"/>
              </a:xfrm>
              <a:prstGeom prst="rect">
                <a:avLst/>
              </a:prstGeom>
              <a:blipFill>
                <a:blip r:embed="rId8"/>
                <a:stretch>
                  <a:fillRect l="-1124" r="-2656" b="-8945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0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/>
      <p:bldP spid="36" grpId="0" animBg="1"/>
      <p:bldP spid="37" grpId="0" animBg="1"/>
      <p:bldP spid="38" grpId="0" animBg="1"/>
      <p:bldP spid="39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865F4C4-AABE-49A8-B97C-B20B6372FA9E}"/>
              </a:ext>
            </a:extLst>
          </p:cNvPr>
          <p:cNvSpPr/>
          <p:nvPr/>
        </p:nvSpPr>
        <p:spPr>
          <a:xfrm>
            <a:off x="256032" y="419100"/>
            <a:ext cx="19447223" cy="1353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3F5823C6-73ED-4430-9ED1-C9C10D721CE3}"/>
              </a:ext>
            </a:extLst>
          </p:cNvPr>
          <p:cNvSpPr txBox="1"/>
          <p:nvPr/>
        </p:nvSpPr>
        <p:spPr>
          <a:xfrm>
            <a:off x="500856" y="1714500"/>
            <a:ext cx="16078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2. Método de Newton Raphson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DBDAB2FD-EDE0-4B66-BE3E-48B3F16B69A3}"/>
              </a:ext>
            </a:extLst>
          </p:cNvPr>
          <p:cNvSpPr txBox="1"/>
          <p:nvPr/>
        </p:nvSpPr>
        <p:spPr>
          <a:xfrm>
            <a:off x="578136" y="2628662"/>
            <a:ext cx="1037136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Interpretación gráfica del Método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477947-B4E9-426A-97E9-97CF9975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056" y="1333500"/>
            <a:ext cx="8377238" cy="88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9DCF224F-9EE1-40FE-B8DD-07AE3FF89B39}"/>
              </a:ext>
            </a:extLst>
          </p:cNvPr>
          <p:cNvSpPr/>
          <p:nvPr/>
        </p:nvSpPr>
        <p:spPr>
          <a:xfrm>
            <a:off x="5897880" y="4686300"/>
            <a:ext cx="1460976" cy="9697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65F4C4-AABE-49A8-B97C-B20B6372FA9E}"/>
              </a:ext>
            </a:extLst>
          </p:cNvPr>
          <p:cNvSpPr/>
          <p:nvPr/>
        </p:nvSpPr>
        <p:spPr>
          <a:xfrm>
            <a:off x="164592" y="419100"/>
            <a:ext cx="19538663" cy="1353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3F5823C6-73ED-4430-9ED1-C9C10D721CE3}"/>
              </a:ext>
            </a:extLst>
          </p:cNvPr>
          <p:cNvSpPr txBox="1"/>
          <p:nvPr/>
        </p:nvSpPr>
        <p:spPr>
          <a:xfrm>
            <a:off x="500856" y="1714500"/>
            <a:ext cx="16078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2. Método de Newton Raphson: Convergencia cuadrática del Método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D7941C72-F248-47A2-8460-C5312EE46B86}"/>
              </a:ext>
            </a:extLst>
          </p:cNvPr>
          <p:cNvSpPr txBox="1"/>
          <p:nvPr/>
        </p:nvSpPr>
        <p:spPr>
          <a:xfrm>
            <a:off x="372299" y="2400300"/>
            <a:ext cx="19330955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Su principal ventaja es su velocidad de convergencia cuadrática hacia la raíz, lo que implica que el error del paso k+1 está en función del cuadrado del error en el paso k</a:t>
            </a:r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D00912-3DEC-412E-A174-D8DEE6DA6F96}"/>
              </a:ext>
            </a:extLst>
          </p:cNvPr>
          <p:cNvGrpSpPr/>
          <p:nvPr/>
        </p:nvGrpSpPr>
        <p:grpSpPr>
          <a:xfrm>
            <a:off x="3879024" y="3695700"/>
            <a:ext cx="3937032" cy="1143000"/>
            <a:chOff x="12184824" y="3771900"/>
            <a:chExt cx="3937032" cy="1143000"/>
          </a:xfrm>
        </p:grpSpPr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C3E1B981-A411-408B-8A90-9F02A92CCDC1}"/>
                </a:ext>
              </a:extLst>
            </p:cNvPr>
            <p:cNvSpPr txBox="1"/>
            <p:nvPr/>
          </p:nvSpPr>
          <p:spPr>
            <a:xfrm>
              <a:off x="12380976" y="3771900"/>
              <a:ext cx="3419856" cy="5539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</a:t>
              </a:r>
              <a:r>
                <a:rPr lang="es-ES" sz="36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k+1 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= G(x</a:t>
              </a:r>
              <a:r>
                <a:rPr lang="es-ES" sz="36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)</a:t>
              </a:r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3356E668-93F4-4579-B38B-D524CD8455B4}"/>
                </a:ext>
              </a:extLst>
            </p:cNvPr>
            <p:cNvGrpSpPr/>
            <p:nvPr/>
          </p:nvGrpSpPr>
          <p:grpSpPr>
            <a:xfrm>
              <a:off x="12184824" y="4174986"/>
              <a:ext cx="3937032" cy="739914"/>
              <a:chOff x="12540456" y="2879586"/>
              <a:chExt cx="3937032" cy="739914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43F15B95-8C9F-40BF-AF67-6737753AD9F9}"/>
                  </a:ext>
                </a:extLst>
              </p:cNvPr>
              <p:cNvGrpSpPr/>
              <p:nvPr/>
            </p:nvGrpSpPr>
            <p:grpSpPr>
              <a:xfrm>
                <a:off x="12692856" y="3065502"/>
                <a:ext cx="3784632" cy="553998"/>
                <a:chOff x="12311856" y="3065502"/>
                <a:chExt cx="3784632" cy="553998"/>
              </a:xfrm>
            </p:grpSpPr>
            <p:sp>
              <p:nvSpPr>
                <p:cNvPr id="18" name="TextBox 9">
                  <a:extLst>
                    <a:ext uri="{FF2B5EF4-FFF2-40B4-BE49-F238E27FC236}">
                      <a16:creationId xmlns:a16="http://schemas.microsoft.com/office/drawing/2014/main" id="{42340769-6AFE-4760-877E-4B5F9012A496}"/>
                    </a:ext>
                  </a:extLst>
                </p:cNvPr>
                <p:cNvSpPr txBox="1"/>
                <p:nvPr/>
              </p:nvSpPr>
              <p:spPr>
                <a:xfrm>
                  <a:off x="12616656" y="3065502"/>
                  <a:ext cx="3479832" cy="5539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Ɛ = G(Ɛ )</a:t>
                  </a:r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5452AF45-BBD8-4EE6-9215-88F87AA4402B}"/>
                    </a:ext>
                  </a:extLst>
                </p:cNvPr>
                <p:cNvCxnSpPr/>
                <p:nvPr/>
              </p:nvCxnSpPr>
              <p:spPr>
                <a:xfrm>
                  <a:off x="12311856" y="3543300"/>
                  <a:ext cx="3733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88C71CA9-FA28-4BDC-997C-D0469720A5C7}"/>
                  </a:ext>
                </a:extLst>
              </p:cNvPr>
              <p:cNvCxnSpPr/>
              <p:nvPr/>
            </p:nvCxnSpPr>
            <p:spPr>
              <a:xfrm>
                <a:off x="12540456" y="287958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47B4F41B-BFFA-4C38-B7DD-5C9BC447D29E}"/>
              </a:ext>
            </a:extLst>
          </p:cNvPr>
          <p:cNvSpPr txBox="1"/>
          <p:nvPr/>
        </p:nvSpPr>
        <p:spPr>
          <a:xfrm>
            <a:off x="517080" y="3924300"/>
            <a:ext cx="211737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Restamos miembro a miembro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7E6FF76C-D5F6-4E49-8FAD-235601CBE7FF}"/>
              </a:ext>
            </a:extLst>
          </p:cNvPr>
          <p:cNvSpPr txBox="1"/>
          <p:nvPr/>
        </p:nvSpPr>
        <p:spPr>
          <a:xfrm>
            <a:off x="3853656" y="4914900"/>
            <a:ext cx="4962055" cy="5539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k+1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- Ɛ  =   G(x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) - G(Ɛ )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671ECB81-B0CE-4CF9-A393-A93BFD5C071B}"/>
              </a:ext>
            </a:extLst>
          </p:cNvPr>
          <p:cNvSpPr txBox="1"/>
          <p:nvPr/>
        </p:nvSpPr>
        <p:spPr>
          <a:xfrm>
            <a:off x="196056" y="6084213"/>
            <a:ext cx="2055336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Taylor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569DFEA0-AA59-4414-BB44-8868D11BA566}"/>
              </a:ext>
            </a:extLst>
          </p:cNvPr>
          <p:cNvGrpSpPr/>
          <p:nvPr/>
        </p:nvGrpSpPr>
        <p:grpSpPr>
          <a:xfrm>
            <a:off x="2482056" y="5894332"/>
            <a:ext cx="10287000" cy="925568"/>
            <a:chOff x="9905999" y="4598932"/>
            <a:chExt cx="10287000" cy="92556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BD31E09-FD00-40E1-9A77-2ED14B2520E5}"/>
                </a:ext>
              </a:extLst>
            </p:cNvPr>
            <p:cNvSpPr/>
            <p:nvPr/>
          </p:nvSpPr>
          <p:spPr>
            <a:xfrm>
              <a:off x="9905999" y="4598932"/>
              <a:ext cx="1413193" cy="9255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9">
                  <a:extLst>
                    <a:ext uri="{FF2B5EF4-FFF2-40B4-BE49-F238E27FC236}">
                      <a16:creationId xmlns:a16="http://schemas.microsoft.com/office/drawing/2014/main" id="{EC9399AA-1E04-484A-8F4E-5769F7E01986}"/>
                    </a:ext>
                  </a:extLst>
                </p:cNvPr>
                <p:cNvSpPr txBox="1"/>
                <p:nvPr/>
              </p:nvSpPr>
              <p:spPr>
                <a:xfrm>
                  <a:off x="9905999" y="4665702"/>
                  <a:ext cx="10287000" cy="78233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G(x</a:t>
                  </a:r>
                  <a:r>
                    <a:rPr lang="es-ES" sz="3600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</a:t>
                  </a:r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)= G(Ɛ ) +(X</a:t>
                  </a:r>
                  <a:r>
                    <a:rPr lang="es-ES" sz="3600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 </a:t>
                  </a:r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- Ɛ ) G´(Ɛ) +(X</a:t>
                  </a:r>
                  <a:r>
                    <a:rPr lang="es-ES" sz="3600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 </a:t>
                  </a:r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- Ɛ )</a:t>
                  </a:r>
                  <a:r>
                    <a:rPr lang="es-ES" sz="3600" spc="-263" baseline="30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2</a:t>
                  </a:r>
                  <a:r>
                    <a:rPr lang="es-ES" sz="36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G”(Ɛ)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l-GR" sz="360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  <a:cs typeface="Poppins Light" panose="020B0604020202020204" charset="0"/>
                            </a:rPr>
                          </m:ctrlPr>
                        </m:fPr>
                        <m:num>
                          <m:r>
                            <a:rPr lang="es-AR" sz="3600" b="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  <a:cs typeface="Poppins Light" panose="020B0604020202020204" charset="0"/>
                            </a:rPr>
                            <m:t>1</m:t>
                          </m:r>
                        </m:num>
                        <m:den>
                          <m:r>
                            <a:rPr lang="el-GR" sz="360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  <a:cs typeface="Poppins Light" panose="020B0604020202020204" charset="0"/>
                            </a:rPr>
                            <m:t>2</m:t>
                          </m:r>
                        </m:den>
                      </m:f>
                      <m:r>
                        <a:rPr lang="es-AR" sz="3600" b="0" i="1" spc="-263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  <a:cs typeface="Poppins Light" panose="020B0604020202020204" charset="0"/>
                        </a:rPr>
                        <m:t>+…</m:t>
                      </m:r>
                    </m:oMath>
                  </a14:m>
                  <a:endPara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27" name="TextBox 9">
                  <a:extLst>
                    <a:ext uri="{FF2B5EF4-FFF2-40B4-BE49-F238E27FC236}">
                      <a16:creationId xmlns:a16="http://schemas.microsoft.com/office/drawing/2014/main" id="{EC9399AA-1E04-484A-8F4E-5769F7E01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5999" y="4665702"/>
                  <a:ext cx="10287000" cy="782330"/>
                </a:xfrm>
                <a:prstGeom prst="rect">
                  <a:avLst/>
                </a:prstGeom>
                <a:blipFill>
                  <a:blip r:embed="rId2"/>
                  <a:stretch>
                    <a:fillRect l="-1126" t="-5469" b="-273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3F62FC7-D132-455C-A166-79AC3CF5F57D}"/>
              </a:ext>
            </a:extLst>
          </p:cNvPr>
          <p:cNvGrpSpPr/>
          <p:nvPr/>
        </p:nvGrpSpPr>
        <p:grpSpPr>
          <a:xfrm>
            <a:off x="14391576" y="3390900"/>
            <a:ext cx="5540280" cy="3007043"/>
            <a:chOff x="14391576" y="3390900"/>
            <a:chExt cx="5540280" cy="3007043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26C88FA-D17E-42FF-A355-195344DCC50E}"/>
                </a:ext>
              </a:extLst>
            </p:cNvPr>
            <p:cNvGrpSpPr/>
            <p:nvPr/>
          </p:nvGrpSpPr>
          <p:grpSpPr>
            <a:xfrm>
              <a:off x="15391321" y="3390900"/>
              <a:ext cx="4235735" cy="2333744"/>
              <a:chOff x="15391321" y="3390900"/>
              <a:chExt cx="4235735" cy="233374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CD388D2-8301-4A10-8DEB-979EB226EC5E}"/>
                  </a:ext>
                </a:extLst>
              </p:cNvPr>
              <p:cNvGrpSpPr/>
              <p:nvPr/>
            </p:nvGrpSpPr>
            <p:grpSpPr>
              <a:xfrm>
                <a:off x="15391321" y="3390900"/>
                <a:ext cx="4235735" cy="1167384"/>
                <a:chOff x="7870817" y="2476500"/>
                <a:chExt cx="3696343" cy="873443"/>
              </a:xfrm>
            </p:grpSpPr>
            <p:sp>
              <p:nvSpPr>
                <p:cNvPr id="9" name="TextBox 9">
                  <a:extLst>
                    <a:ext uri="{FF2B5EF4-FFF2-40B4-BE49-F238E27FC236}">
                      <a16:creationId xmlns:a16="http://schemas.microsoft.com/office/drawing/2014/main" id="{B6465D5B-E79E-49A2-8C3B-BAADEC651A90}"/>
                    </a:ext>
                  </a:extLst>
                </p:cNvPr>
                <p:cNvSpPr txBox="1"/>
                <p:nvPr/>
              </p:nvSpPr>
              <p:spPr>
                <a:xfrm>
                  <a:off x="7870817" y="2476500"/>
                  <a:ext cx="3305240" cy="371357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Error en la iteración k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AF91CD-4FB9-43C7-8B77-626AE013B992}"/>
                    </a:ext>
                  </a:extLst>
                </p:cNvPr>
                <p:cNvSpPr txBox="1"/>
                <p:nvPr/>
              </p:nvSpPr>
              <p:spPr>
                <a:xfrm>
                  <a:off x="8120856" y="2857500"/>
                  <a:ext cx="3446304" cy="4924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│ X</a:t>
                  </a:r>
                  <a:r>
                    <a:rPr lang="es-ES" sz="3200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 </a:t>
                  </a:r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- Ɛ │ = │e </a:t>
                  </a:r>
                  <a:r>
                    <a:rPr lang="es-ES" sz="3200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</a:t>
                  </a:r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│</a:t>
                  </a:r>
                </a:p>
              </p:txBody>
            </p: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7FC01BAC-9B9D-4F35-94E1-EFCE4B3A1CC3}"/>
                  </a:ext>
                </a:extLst>
              </p:cNvPr>
              <p:cNvGrpSpPr/>
              <p:nvPr/>
            </p:nvGrpSpPr>
            <p:grpSpPr>
              <a:xfrm>
                <a:off x="15664656" y="4762500"/>
                <a:ext cx="3886200" cy="962144"/>
                <a:chOff x="8120856" y="2476500"/>
                <a:chExt cx="4267200" cy="873443"/>
              </a:xfrm>
            </p:grpSpPr>
            <p:sp>
              <p:nvSpPr>
                <p:cNvPr id="12" name="TextBox 9">
                  <a:extLst>
                    <a:ext uri="{FF2B5EF4-FFF2-40B4-BE49-F238E27FC236}">
                      <a16:creationId xmlns:a16="http://schemas.microsoft.com/office/drawing/2014/main" id="{50FFBB35-D446-4ACC-A257-6C22149B87F1}"/>
                    </a:ext>
                  </a:extLst>
                </p:cNvPr>
                <p:cNvSpPr txBox="1"/>
                <p:nvPr/>
              </p:nvSpPr>
              <p:spPr>
                <a:xfrm>
                  <a:off x="8197056" y="2476500"/>
                  <a:ext cx="3744792" cy="39116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Error en la iteración k+1</a:t>
                  </a:r>
                </a:p>
              </p:txBody>
            </p:sp>
            <p:sp>
              <p:nvSpPr>
                <p:cNvPr id="13" name="TextBox 9">
                  <a:extLst>
                    <a:ext uri="{FF2B5EF4-FFF2-40B4-BE49-F238E27FC236}">
                      <a16:creationId xmlns:a16="http://schemas.microsoft.com/office/drawing/2014/main" id="{E00BEEE1-2FE1-468F-AACA-9C65412D8589}"/>
                    </a:ext>
                  </a:extLst>
                </p:cNvPr>
                <p:cNvSpPr txBox="1"/>
                <p:nvPr/>
              </p:nvSpPr>
              <p:spPr>
                <a:xfrm>
                  <a:off x="8120856" y="2857500"/>
                  <a:ext cx="4267200" cy="4924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│ X</a:t>
                  </a:r>
                  <a:r>
                    <a:rPr lang="es-ES" sz="3200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k+1 </a:t>
                  </a:r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- Ɛ │ = │e </a:t>
                  </a:r>
                  <a:r>
                    <a:rPr lang="es-ES" sz="3200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k+1</a:t>
                  </a:r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│</a:t>
                  </a:r>
                </a:p>
              </p:txBody>
            </p:sp>
          </p:grpSp>
        </p:grp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DAC12608-0427-450C-B1FF-9F209D299661}"/>
                </a:ext>
              </a:extLst>
            </p:cNvPr>
            <p:cNvSpPr txBox="1"/>
            <p:nvPr/>
          </p:nvSpPr>
          <p:spPr>
            <a:xfrm>
              <a:off x="14391576" y="5905500"/>
              <a:ext cx="5540280" cy="4924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Ɛ es la raíz exacta ; f(Ɛ) = 0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537A1E1-2124-4B8D-8A0A-6749CF14BF02}"/>
              </a:ext>
            </a:extLst>
          </p:cNvPr>
          <p:cNvGrpSpPr/>
          <p:nvPr/>
        </p:nvGrpSpPr>
        <p:grpSpPr>
          <a:xfrm>
            <a:off x="9546336" y="3390900"/>
            <a:ext cx="4416552" cy="2590800"/>
            <a:chOff x="10762357" y="2410958"/>
            <a:chExt cx="6461978" cy="2818813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95FBF028-7D98-4EB8-8202-426FF251CA43}"/>
                </a:ext>
              </a:extLst>
            </p:cNvPr>
            <p:cNvGrpSpPr/>
            <p:nvPr/>
          </p:nvGrpSpPr>
          <p:grpSpPr>
            <a:xfrm>
              <a:off x="11088723" y="2669209"/>
              <a:ext cx="5758168" cy="2560562"/>
              <a:chOff x="10003446" y="3086100"/>
              <a:chExt cx="5678514" cy="2409839"/>
            </a:xfrm>
          </p:grpSpPr>
          <p:sp>
            <p:nvSpPr>
              <p:cNvPr id="33" name="TextBox 9">
                <a:extLst>
                  <a:ext uri="{FF2B5EF4-FFF2-40B4-BE49-F238E27FC236}">
                    <a16:creationId xmlns:a16="http://schemas.microsoft.com/office/drawing/2014/main" id="{431F0566-8E4B-4B2B-919E-82A09AF63A77}"/>
                  </a:ext>
                </a:extLst>
              </p:cNvPr>
              <p:cNvSpPr txBox="1"/>
              <p:nvPr/>
            </p:nvSpPr>
            <p:spPr>
              <a:xfrm>
                <a:off x="10003446" y="3296721"/>
                <a:ext cx="5678514" cy="219921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4498"/>
                  </a:lnSpc>
                </a:pP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Calculamos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G´(x)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la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convergencia</a:t>
                </a:r>
                <a:endParaRPr lang="en-US" sz="3000" baseline="30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sp>
            <p:nvSpPr>
              <p:cNvPr id="34" name="TextBox 10">
                <a:extLst>
                  <a:ext uri="{FF2B5EF4-FFF2-40B4-BE49-F238E27FC236}">
                    <a16:creationId xmlns:a16="http://schemas.microsoft.com/office/drawing/2014/main" id="{D79E2439-55C5-42B3-A897-493E89441BC1}"/>
                  </a:ext>
                </a:extLst>
              </p:cNvPr>
              <p:cNvSpPr txBox="1"/>
              <p:nvPr/>
            </p:nvSpPr>
            <p:spPr>
              <a:xfrm>
                <a:off x="14904720" y="3086100"/>
                <a:ext cx="777240" cy="97036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9647"/>
                  </a:lnSpc>
                </a:pPr>
                <a:endParaRPr lang="en-US" sz="2800" b="1" i="1" spc="-263" dirty="0">
                  <a:solidFill>
                    <a:srgbClr val="1D617A"/>
                  </a:solidFill>
                  <a:latin typeface="Poppins Bold"/>
                </a:endParaRPr>
              </a:p>
            </p:txBody>
          </p:sp>
        </p:grpSp>
        <p:sp>
          <p:nvSpPr>
            <p:cNvPr id="32" name="Bocadillo nube: nube 31">
              <a:extLst>
                <a:ext uri="{FF2B5EF4-FFF2-40B4-BE49-F238E27FC236}">
                  <a16:creationId xmlns:a16="http://schemas.microsoft.com/office/drawing/2014/main" id="{B1D5206E-99BB-4CAD-870F-3BB37ECA53D9}"/>
                </a:ext>
              </a:extLst>
            </p:cNvPr>
            <p:cNvSpPr/>
            <p:nvPr/>
          </p:nvSpPr>
          <p:spPr>
            <a:xfrm>
              <a:off x="10762357" y="2410958"/>
              <a:ext cx="6461978" cy="2787288"/>
            </a:xfrm>
            <a:prstGeom prst="cloudCallout">
              <a:avLst>
                <a:gd name="adj1" fmla="val -81273"/>
                <a:gd name="adj2" fmla="val 49498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31F96557-7496-4CF2-BD8A-E91FE5BDCBDA}"/>
              </a:ext>
            </a:extLst>
          </p:cNvPr>
          <p:cNvGrpSpPr/>
          <p:nvPr/>
        </p:nvGrpSpPr>
        <p:grpSpPr>
          <a:xfrm>
            <a:off x="11484520" y="6805753"/>
            <a:ext cx="4408736" cy="2147747"/>
            <a:chOff x="9568656" y="6734862"/>
            <a:chExt cx="4408736" cy="2147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DC12E266-E242-48EC-85B0-93FD9D24B9BB}"/>
                    </a:ext>
                  </a:extLst>
                </p:cNvPr>
                <p:cNvSpPr/>
                <p:nvPr/>
              </p:nvSpPr>
              <p:spPr>
                <a:xfrm>
                  <a:off x="9873456" y="7048468"/>
                  <a:ext cx="3563800" cy="1447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│</m:t>
                        </m:r>
                        <m:f>
                          <m:fPr>
                            <m:ctrlPr>
                              <a:rPr lang="es-ES" sz="3600" i="1" spc="-263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  <a:cs typeface="Poppins Light" panose="020B060402020202020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s-ES" sz="3600" spc="-263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s-AR" sz="3600" spc="-263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 "</m:t>
                            </m:r>
                            <m:r>
                              <m:rPr>
                                <m:nor/>
                              </m:rPr>
                              <a:rPr lang="es-ES" sz="3600" spc="-263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(Ɛ)</m:t>
                            </m:r>
                            <m:r>
                              <m:rPr>
                                <m:nor/>
                              </m:rPr>
                              <a:rPr lang="es-AR" sz="3600" spc="-263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s-ES" sz="3600" spc="-263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s-ES" sz="3600" spc="-263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(Ɛ)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s-AR" sz="3600" spc="-263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s-ES" sz="3600" spc="-263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s-ES" sz="3600" spc="-263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´(Ɛ)</m:t>
                            </m:r>
                            <m:r>
                              <m:rPr>
                                <m:nor/>
                              </m:rPr>
                              <a:rPr lang="es-AR" sz="3600" spc="-263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s-AR" sz="3600" spc="-263" baseline="30000" dirty="0">
                                <a:solidFill>
                                  <a:srgbClr val="1D617A"/>
                                </a:solidFill>
                                <a:latin typeface="Poppins Light" panose="020B0604020202020204" charset="0"/>
                                <a:cs typeface="Poppins Light" panose="020B060402020202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│</m:t>
                        </m:r>
                      </m:oMath>
                    </m:oMathPara>
                  </a14:m>
                  <a:endParaRPr lang="es-AR" sz="3600" dirty="0"/>
                </a:p>
              </p:txBody>
            </p:sp>
          </mc:Choice>
          <mc:Fallback xmlns="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DC12E266-E242-48EC-85B0-93FD9D24B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3456" y="7048468"/>
                  <a:ext cx="3563800" cy="1447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167D364-2E20-466A-AA71-2FFE28962E86}"/>
                </a:ext>
              </a:extLst>
            </p:cNvPr>
            <p:cNvGrpSpPr/>
            <p:nvPr/>
          </p:nvGrpSpPr>
          <p:grpSpPr>
            <a:xfrm>
              <a:off x="9568656" y="6734862"/>
              <a:ext cx="4408736" cy="2147747"/>
              <a:chOff x="10762357" y="2410958"/>
              <a:chExt cx="6461978" cy="2787288"/>
            </a:xfrm>
          </p:grpSpPr>
          <p:sp>
            <p:nvSpPr>
              <p:cNvPr id="39" name="TextBox 10">
                <a:extLst>
                  <a:ext uri="{FF2B5EF4-FFF2-40B4-BE49-F238E27FC236}">
                    <a16:creationId xmlns:a16="http://schemas.microsoft.com/office/drawing/2014/main" id="{1051EEB2-0891-49A8-BBB1-C12B27D2E48F}"/>
                  </a:ext>
                </a:extLst>
              </p:cNvPr>
              <p:cNvSpPr txBox="1"/>
              <p:nvPr/>
            </p:nvSpPr>
            <p:spPr>
              <a:xfrm>
                <a:off x="16058749" y="2669210"/>
                <a:ext cx="788143" cy="103105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9647"/>
                  </a:lnSpc>
                </a:pPr>
                <a:endParaRPr lang="en-US" sz="2800" b="1" i="1" spc="-263" dirty="0">
                  <a:solidFill>
                    <a:srgbClr val="1D617A"/>
                  </a:solidFill>
                  <a:latin typeface="Poppins Bold"/>
                </a:endParaRPr>
              </a:p>
            </p:txBody>
          </p:sp>
          <p:sp>
            <p:nvSpPr>
              <p:cNvPr id="37" name="Bocadillo nube: nube 36">
                <a:extLst>
                  <a:ext uri="{FF2B5EF4-FFF2-40B4-BE49-F238E27FC236}">
                    <a16:creationId xmlns:a16="http://schemas.microsoft.com/office/drawing/2014/main" id="{BDD38A9A-3F28-45C0-9621-B75B12EE151F}"/>
                  </a:ext>
                </a:extLst>
              </p:cNvPr>
              <p:cNvSpPr/>
              <p:nvPr/>
            </p:nvSpPr>
            <p:spPr>
              <a:xfrm>
                <a:off x="10762357" y="2410958"/>
                <a:ext cx="6461978" cy="2787288"/>
              </a:xfrm>
              <a:prstGeom prst="cloudCallout">
                <a:avLst>
                  <a:gd name="adj1" fmla="val -120735"/>
                  <a:gd name="adj2" fmla="val -57153"/>
                </a:avLst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26A10491-8ACE-4A38-AFFA-833A33446525}"/>
                </a:ext>
              </a:extLst>
            </p:cNvPr>
            <p:cNvCxnSpPr/>
            <p:nvPr/>
          </p:nvCxnSpPr>
          <p:spPr>
            <a:xfrm flipV="1">
              <a:off x="11778456" y="7048468"/>
              <a:ext cx="838200" cy="6798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1BF16F55-D5EE-4915-B140-3E8CA3EEEBAA}"/>
                </a:ext>
              </a:extLst>
            </p:cNvPr>
            <p:cNvSpPr txBox="1"/>
            <p:nvPr/>
          </p:nvSpPr>
          <p:spPr>
            <a:xfrm>
              <a:off x="12235656" y="6951702"/>
              <a:ext cx="1430200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36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= 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55CB8416-CCD2-4841-BC65-6164753E4D45}"/>
                  </a:ext>
                </a:extLst>
              </p:cNvPr>
              <p:cNvSpPr txBox="1"/>
              <p:nvPr/>
            </p:nvSpPr>
            <p:spPr>
              <a:xfrm>
                <a:off x="2705640" y="7485102"/>
                <a:ext cx="8234616" cy="7823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</a:t>
                </a:r>
                <a:r>
                  <a:rPr lang="es-ES" sz="36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k+1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-Ɛ= G(Ɛ )+(X</a:t>
                </a:r>
                <a:r>
                  <a:rPr lang="es-ES" sz="36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 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- Ɛ )</a:t>
                </a:r>
                <a:r>
                  <a:rPr lang="es-ES" sz="36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2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G”(Ɛ)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6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a:rPr lang="es-AR" sz="36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  <m:t>1</m:t>
                        </m:r>
                      </m:num>
                      <m:den>
                        <m:r>
                          <a:rPr lang="el-GR" sz="36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- G(Ɛ )</a:t>
                </a:r>
              </a:p>
            </p:txBody>
          </p:sp>
        </mc:Choice>
        <mc:Fallback xmlns=""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55CB8416-CCD2-4841-BC65-6164753E4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640" y="7485102"/>
                <a:ext cx="8234616" cy="782330"/>
              </a:xfrm>
              <a:prstGeom prst="rect">
                <a:avLst/>
              </a:prstGeom>
              <a:blipFill>
                <a:blip r:embed="rId4"/>
                <a:stretch>
                  <a:fillRect t="-5469" b="-273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upo 47">
            <a:extLst>
              <a:ext uri="{FF2B5EF4-FFF2-40B4-BE49-F238E27FC236}">
                <a16:creationId xmlns:a16="http://schemas.microsoft.com/office/drawing/2014/main" id="{C42DA5A3-78D4-45BC-8B41-09BD0B1D646B}"/>
              </a:ext>
            </a:extLst>
          </p:cNvPr>
          <p:cNvGrpSpPr/>
          <p:nvPr/>
        </p:nvGrpSpPr>
        <p:grpSpPr>
          <a:xfrm>
            <a:off x="5897880" y="5952725"/>
            <a:ext cx="2642076" cy="1192573"/>
            <a:chOff x="5897880" y="5952725"/>
            <a:chExt cx="2642076" cy="1192573"/>
          </a:xfrm>
        </p:grpSpPr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B6DA47A-EFBE-4185-B62B-3A7588637251}"/>
                </a:ext>
              </a:extLst>
            </p:cNvPr>
            <p:cNvCxnSpPr/>
            <p:nvPr/>
          </p:nvCxnSpPr>
          <p:spPr>
            <a:xfrm flipV="1">
              <a:off x="5897880" y="5952725"/>
              <a:ext cx="2642076" cy="8671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50DE0E62-7050-47D9-9245-3973699536D3}"/>
                </a:ext>
              </a:extLst>
            </p:cNvPr>
            <p:cNvSpPr txBox="1"/>
            <p:nvPr/>
          </p:nvSpPr>
          <p:spPr>
            <a:xfrm>
              <a:off x="6520656" y="6591300"/>
              <a:ext cx="1430200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36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= 0</a:t>
              </a:r>
            </a:p>
          </p:txBody>
        </p:sp>
      </p:grpSp>
      <p:sp>
        <p:nvSpPr>
          <p:cNvPr id="49" name="TextBox 9">
            <a:extLst>
              <a:ext uri="{FF2B5EF4-FFF2-40B4-BE49-F238E27FC236}">
                <a16:creationId xmlns:a16="http://schemas.microsoft.com/office/drawing/2014/main" id="{CD811533-4DD9-4E19-841B-BEDE1DC00C58}"/>
              </a:ext>
            </a:extLst>
          </p:cNvPr>
          <p:cNvSpPr txBox="1"/>
          <p:nvPr/>
        </p:nvSpPr>
        <p:spPr>
          <a:xfrm>
            <a:off x="119856" y="7505700"/>
            <a:ext cx="2424144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Reemplazamos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F924E000-B9CD-4DC3-A925-348621F6FA5A}"/>
              </a:ext>
            </a:extLst>
          </p:cNvPr>
          <p:cNvGrpSpPr/>
          <p:nvPr/>
        </p:nvGrpSpPr>
        <p:grpSpPr>
          <a:xfrm>
            <a:off x="4615656" y="7429500"/>
            <a:ext cx="5715000" cy="838200"/>
            <a:chOff x="13378656" y="7658100"/>
            <a:chExt cx="5715000" cy="8382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21923C2-BB27-4077-8A75-5501843AFEE1}"/>
                </a:ext>
              </a:extLst>
            </p:cNvPr>
            <p:cNvCxnSpPr/>
            <p:nvPr/>
          </p:nvCxnSpPr>
          <p:spPr>
            <a:xfrm flipV="1">
              <a:off x="13378656" y="7734300"/>
              <a:ext cx="939767" cy="762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C0B2908-E037-4935-9D2C-E7BA7685E925}"/>
                </a:ext>
              </a:extLst>
            </p:cNvPr>
            <p:cNvCxnSpPr/>
            <p:nvPr/>
          </p:nvCxnSpPr>
          <p:spPr>
            <a:xfrm flipV="1">
              <a:off x="18153889" y="7658100"/>
              <a:ext cx="939767" cy="762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9">
                <a:extLst>
                  <a:ext uri="{FF2B5EF4-FFF2-40B4-BE49-F238E27FC236}">
                    <a16:creationId xmlns:a16="http://schemas.microsoft.com/office/drawing/2014/main" id="{352F0C9F-812B-4F0C-B3CE-17044D4330CA}"/>
                  </a:ext>
                </a:extLst>
              </p:cNvPr>
              <p:cNvSpPr txBox="1"/>
              <p:nvPr/>
            </p:nvSpPr>
            <p:spPr>
              <a:xfrm>
                <a:off x="2858040" y="8267700"/>
                <a:ext cx="5957671" cy="78233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e</a:t>
                </a:r>
                <a:r>
                  <a:rPr lang="es-ES" sz="36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k+1  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</a:t>
                </a:r>
                <a:r>
                  <a:rPr lang="es-ES" sz="36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e</a:t>
                </a:r>
                <a:r>
                  <a:rPr lang="es-ES" sz="3600" spc="-263" baseline="-25000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  <a:r>
                  <a:rPr lang="es-ES" sz="36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2 </a:t>
                </a:r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G”(Ɛ)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6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a:rPr lang="es-AR" sz="36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  <m:t>1</m:t>
                        </m:r>
                      </m:num>
                      <m:den>
                        <m:r>
                          <a:rPr lang="el-GR" sz="36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  <m:t>2</m:t>
                        </m:r>
                      </m:den>
                    </m:f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53" name="TextBox 9">
                <a:extLst>
                  <a:ext uri="{FF2B5EF4-FFF2-40B4-BE49-F238E27FC236}">
                    <a16:creationId xmlns:a16="http://schemas.microsoft.com/office/drawing/2014/main" id="{352F0C9F-812B-4F0C-B3CE-17044D43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040" y="8267700"/>
                <a:ext cx="5957671" cy="782330"/>
              </a:xfrm>
              <a:prstGeom prst="rect">
                <a:avLst/>
              </a:prstGeom>
              <a:blipFill>
                <a:blip r:embed="rId5"/>
                <a:stretch>
                  <a:fillRect t="-3759" b="-24812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9">
            <a:extLst>
              <a:ext uri="{FF2B5EF4-FFF2-40B4-BE49-F238E27FC236}">
                <a16:creationId xmlns:a16="http://schemas.microsoft.com/office/drawing/2014/main" id="{4039D9D3-F1AA-4AED-AAEB-3679832B2919}"/>
              </a:ext>
            </a:extLst>
          </p:cNvPr>
          <p:cNvSpPr txBox="1"/>
          <p:nvPr/>
        </p:nvSpPr>
        <p:spPr>
          <a:xfrm>
            <a:off x="348456" y="9140904"/>
            <a:ext cx="1957686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El error del paso k+1 está en función del cuadrado del error en el paso k , haciendo que disminuya más rápidamente, al ser valores pequeños (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 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 </a:t>
            </a:r>
            <a:r>
              <a:rPr lang="es-ES" sz="36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AR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&lt;&lt;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 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AR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para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 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s-AR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&lt;1)</a:t>
            </a:r>
            <a:endParaRPr lang="es-ES" sz="3600" spc="-263" dirty="0">
              <a:solidFill>
                <a:srgbClr val="FF0000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/>
      <p:bldP spid="21" grpId="0" animBg="1"/>
      <p:bldP spid="22" grpId="0"/>
      <p:bldP spid="44" grpId="0" animBg="1"/>
      <p:bldP spid="49" grpId="0"/>
      <p:bldP spid="53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568AD64-DBD4-4A5D-9E1E-4646F856EFFD}"/>
              </a:ext>
            </a:extLst>
          </p:cNvPr>
          <p:cNvSpPr/>
          <p:nvPr/>
        </p:nvSpPr>
        <p:spPr>
          <a:xfrm>
            <a:off x="164592" y="419100"/>
            <a:ext cx="19538663" cy="1353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9B2FF1DC-1D32-4408-9B60-2D8201A22970}"/>
              </a:ext>
            </a:extLst>
          </p:cNvPr>
          <p:cNvSpPr txBox="1"/>
          <p:nvPr/>
        </p:nvSpPr>
        <p:spPr>
          <a:xfrm>
            <a:off x="550608" y="1714500"/>
            <a:ext cx="1602844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b) Métodos para el cálculo de </a:t>
            </a:r>
            <a:r>
              <a:rPr lang="es-ES" sz="40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Raices</a:t>
            </a:r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: Métodos iterativos o indirectos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AD0536F-B39A-4D64-8BC5-CC6655EB9CFA}"/>
              </a:ext>
            </a:extLst>
          </p:cNvPr>
          <p:cNvSpPr txBox="1"/>
          <p:nvPr/>
        </p:nvSpPr>
        <p:spPr>
          <a:xfrm>
            <a:off x="500856" y="2490407"/>
            <a:ext cx="16636428" cy="2272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Los métodos indirectos parten de una aproximación inicial y por medio de un algoritmo conduce a aproximaciones sucesivamente mejores a cada paso.</a:t>
            </a:r>
          </a:p>
          <a:p>
            <a:r>
              <a:rPr lang="es-AR" sz="36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¿ Pero hasta cuando continuamos calculando? </a:t>
            </a:r>
            <a:r>
              <a:rPr lang="es-AR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El proceso iterativo se debe continuar hasta satisfacer las condiciones de corte.</a:t>
            </a:r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70C62A52-AABD-406C-83F9-7F6CD7134418}"/>
              </a:ext>
            </a:extLst>
          </p:cNvPr>
          <p:cNvSpPr txBox="1"/>
          <p:nvPr/>
        </p:nvSpPr>
        <p:spPr>
          <a:xfrm>
            <a:off x="578136" y="4970502"/>
            <a:ext cx="644445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Precisión sobre el eje x:         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Poppins Light" panose="020B0604020202020204" charset="0"/>
              </a:rPr>
              <a:t>d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D837E00B-8BBB-41DC-A406-ADA656D33C89}"/>
              </a:ext>
            </a:extLst>
          </p:cNvPr>
          <p:cNvSpPr txBox="1"/>
          <p:nvPr/>
        </p:nvSpPr>
        <p:spPr>
          <a:xfrm>
            <a:off x="577056" y="7180302"/>
            <a:ext cx="653589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Precisión sobre el eje y :         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Poppins Light" panose="020B0604020202020204" charset="0"/>
              </a:rPr>
              <a:t>d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y</a:t>
            </a:r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6FED7E2-499D-4D21-8A03-F1BC56F72AFF}"/>
              </a:ext>
            </a:extLst>
          </p:cNvPr>
          <p:cNvSpPr txBox="1"/>
          <p:nvPr/>
        </p:nvSpPr>
        <p:spPr>
          <a:xfrm>
            <a:off x="2190528" y="8115300"/>
            <a:ext cx="3034728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│f(x) │ ≤   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Poppins Light" panose="020B0604020202020204" charset="0"/>
              </a:rPr>
              <a:t>d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y</a:t>
            </a:r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7D98724F-DA9A-49C6-BA5A-90F8ECD97492}"/>
              </a:ext>
            </a:extLst>
          </p:cNvPr>
          <p:cNvSpPr txBox="1"/>
          <p:nvPr/>
        </p:nvSpPr>
        <p:spPr>
          <a:xfrm>
            <a:off x="2253456" y="5600700"/>
            <a:ext cx="45720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│x</a:t>
            </a:r>
            <a:r>
              <a:rPr lang="es-ES" sz="3600" b="1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k+1</a:t>
            </a:r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-  x</a:t>
            </a:r>
            <a:r>
              <a:rPr lang="es-ES" sz="3600" b="1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│ ≤   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Poppins Light" panose="020B0604020202020204" charset="0"/>
              </a:rPr>
              <a:t>d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C24C2F-32D8-4A74-8DE1-CAE80678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11" y="4832949"/>
            <a:ext cx="12274545" cy="50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424656" y="2476500"/>
            <a:ext cx="8001000" cy="1143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Para encontrar el  intervalo [ a , b ] </a:t>
            </a:r>
          </a:p>
          <a:p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que contenga una única raíz podemos: 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6672AAC-55F6-47F3-A02D-AE81D3AEEF05}"/>
              </a:ext>
            </a:extLst>
          </p:cNvPr>
          <p:cNvSpPr txBox="1"/>
          <p:nvPr/>
        </p:nvSpPr>
        <p:spPr>
          <a:xfrm>
            <a:off x="550608" y="1714500"/>
            <a:ext cx="978004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a) Aislamiento de las raíces     PRACTICO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D72C2E69-80FF-4996-AE11-0F727B9784E6}"/>
              </a:ext>
            </a:extLst>
          </p:cNvPr>
          <p:cNvSpPr txBox="1"/>
          <p:nvPr/>
        </p:nvSpPr>
        <p:spPr>
          <a:xfrm>
            <a:off x="11778456" y="1562100"/>
            <a:ext cx="815340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En la práctica si la función es muy compleja de graficar se la suele dividir en dos partes que sean más simples de representar    f(x) = 0 luego  f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(x) = f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(x)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Buscamos los puntos donde f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y f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se cortan, siendo estas raíces de f(x)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403884D-D18A-4B89-BB13-A24F9C61BFFE}"/>
              </a:ext>
            </a:extLst>
          </p:cNvPr>
          <p:cNvGrpSpPr/>
          <p:nvPr/>
        </p:nvGrpSpPr>
        <p:grpSpPr>
          <a:xfrm>
            <a:off x="119856" y="4305300"/>
            <a:ext cx="5486396" cy="5452031"/>
            <a:chOff x="272256" y="3502104"/>
            <a:chExt cx="5486396" cy="5452031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F15F5B8B-5D5E-4A3A-A280-9E01F7C184DC}"/>
                </a:ext>
              </a:extLst>
            </p:cNvPr>
            <p:cNvGrpSpPr/>
            <p:nvPr/>
          </p:nvGrpSpPr>
          <p:grpSpPr>
            <a:xfrm>
              <a:off x="272256" y="4686300"/>
              <a:ext cx="4619784" cy="4267835"/>
              <a:chOff x="-1099343" y="6559828"/>
              <a:chExt cx="4619784" cy="4267835"/>
            </a:xfrm>
          </p:grpSpPr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0FC05B32-E813-4C02-8729-628D55FC975A}"/>
                  </a:ext>
                </a:extLst>
              </p:cNvPr>
              <p:cNvSpPr txBox="1"/>
              <p:nvPr/>
            </p:nvSpPr>
            <p:spPr>
              <a:xfrm>
                <a:off x="-1099343" y="6559828"/>
                <a:ext cx="4619784" cy="42678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6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Buscamos el cambio de signo en y</a:t>
                </a:r>
                <a:r>
                  <a:rPr lang="es-ES" sz="3600" b="1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</a:p>
              <a:p>
                <a:endParaRPr lang="es-ES" sz="3600" b="1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         f(x )</a:t>
                </a:r>
              </a:p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y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</a:p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y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</a:p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y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</a:t>
                </a:r>
              </a:p>
              <a:p>
                <a:pPr algn="ctr"/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……</a:t>
                </a:r>
              </a:p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y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  <a:endPara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2CAD36A9-6D51-4270-9EDD-8903C85E2219}"/>
                  </a:ext>
                </a:extLst>
              </p:cNvPr>
              <p:cNvCxnSpPr/>
              <p:nvPr/>
            </p:nvCxnSpPr>
            <p:spPr>
              <a:xfrm>
                <a:off x="1110457" y="7943731"/>
                <a:ext cx="0" cy="2743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F5F8559D-7FF2-4402-A678-508CD0A6A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08743" y="8477131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1C51970B-A38A-4B01-B3DC-313455979CA0}"/>
                </a:ext>
              </a:extLst>
            </p:cNvPr>
            <p:cNvSpPr txBox="1"/>
            <p:nvPr/>
          </p:nvSpPr>
          <p:spPr>
            <a:xfrm>
              <a:off x="272256" y="3502104"/>
              <a:ext cx="5486396" cy="1107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Construir una  tabla  de pares ordenados x , y</a:t>
              </a:r>
              <a:endPara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C5CA9F3-A84E-4D87-A926-048CE3FBA8F7}"/>
              </a:ext>
            </a:extLst>
          </p:cNvPr>
          <p:cNvGrpSpPr/>
          <p:nvPr/>
        </p:nvGrpSpPr>
        <p:grpSpPr>
          <a:xfrm>
            <a:off x="4825206" y="4305300"/>
            <a:ext cx="6648450" cy="5222796"/>
            <a:chOff x="4825206" y="4305300"/>
            <a:chExt cx="6648450" cy="5222796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16A93364-73EC-4C6B-88E5-A20E0C905B5B}"/>
                </a:ext>
              </a:extLst>
            </p:cNvPr>
            <p:cNvGrpSpPr/>
            <p:nvPr/>
          </p:nvGrpSpPr>
          <p:grpSpPr>
            <a:xfrm>
              <a:off x="4825206" y="4305300"/>
              <a:ext cx="6648450" cy="5222796"/>
              <a:chOff x="4901406" y="3806904"/>
              <a:chExt cx="6648450" cy="5222796"/>
            </a:xfrm>
          </p:grpSpPr>
          <p:pic>
            <p:nvPicPr>
              <p:cNvPr id="2050" name="Picture 2" descr="Matematicas Visuales | Funciones polinómicas (3): funciones cúbicas">
                <a:extLst>
                  <a:ext uri="{FF2B5EF4-FFF2-40B4-BE49-F238E27FC236}">
                    <a16:creationId xmlns:a16="http://schemas.microsoft.com/office/drawing/2014/main" id="{97223103-25CF-43D5-AFB9-ADD7C35A6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1406" y="5289947"/>
                <a:ext cx="6648450" cy="3739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9">
                <a:extLst>
                  <a:ext uri="{FF2B5EF4-FFF2-40B4-BE49-F238E27FC236}">
                    <a16:creationId xmlns:a16="http://schemas.microsoft.com/office/drawing/2014/main" id="{8140A0EB-530F-44A3-ADFF-1BE4F1353534}"/>
                  </a:ext>
                </a:extLst>
              </p:cNvPr>
              <p:cNvSpPr txBox="1"/>
              <p:nvPr/>
            </p:nvSpPr>
            <p:spPr>
              <a:xfrm>
                <a:off x="5377656" y="3806904"/>
                <a:ext cx="5486396" cy="110799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Hacer un gráfico de la función</a:t>
                </a:r>
                <a:endParaRPr lang="es-ES" sz="36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p:grp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D659ED82-AE2B-4D6E-AC70-78C8C5219FA6}"/>
                </a:ext>
              </a:extLst>
            </p:cNvPr>
            <p:cNvSpPr txBox="1"/>
            <p:nvPr/>
          </p:nvSpPr>
          <p:spPr>
            <a:xfrm>
              <a:off x="5377656" y="8115300"/>
              <a:ext cx="761995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 err="1">
                  <a:solidFill>
                    <a:srgbClr val="FF0000"/>
                  </a:solidFill>
                  <a:latin typeface="Poppins Light" panose="020B0604020202020204" charset="0"/>
                  <a:cs typeface="Poppins Light" panose="020B0604020202020204" charset="0"/>
                </a:rPr>
                <a:t>raiz</a:t>
              </a:r>
              <a:endParaRPr lang="es-ES" sz="3600" b="1" spc="-263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49BA39E1-DEEB-42FA-96BA-0F763234AF4E}"/>
                </a:ext>
              </a:extLst>
            </p:cNvPr>
            <p:cNvSpPr txBox="1"/>
            <p:nvPr/>
          </p:nvSpPr>
          <p:spPr>
            <a:xfrm>
              <a:off x="7130261" y="8115300"/>
              <a:ext cx="761995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 err="1">
                  <a:solidFill>
                    <a:srgbClr val="FF0000"/>
                  </a:solidFill>
                  <a:latin typeface="Poppins Light" panose="020B0604020202020204" charset="0"/>
                  <a:cs typeface="Poppins Light" panose="020B0604020202020204" charset="0"/>
                </a:rPr>
                <a:t>raiz</a:t>
              </a:r>
              <a:endParaRPr lang="es-ES" sz="3600" b="1" spc="-263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61F6389C-830D-408F-8E56-EB326F858ADA}"/>
                </a:ext>
              </a:extLst>
            </p:cNvPr>
            <p:cNvSpPr txBox="1"/>
            <p:nvPr/>
          </p:nvSpPr>
          <p:spPr>
            <a:xfrm>
              <a:off x="8654261" y="8039100"/>
              <a:ext cx="761995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 err="1">
                  <a:solidFill>
                    <a:srgbClr val="FF0000"/>
                  </a:solidFill>
                  <a:latin typeface="Poppins Light" panose="020B0604020202020204" charset="0"/>
                  <a:cs typeface="Poppins Light" panose="020B0604020202020204" charset="0"/>
                </a:rPr>
                <a:t>raiz</a:t>
              </a:r>
              <a:endParaRPr lang="es-ES" sz="3600" b="1" spc="-263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9C4A99E-15C2-4B56-B193-E0D8B7CA3AA2}"/>
              </a:ext>
            </a:extLst>
          </p:cNvPr>
          <p:cNvGrpSpPr/>
          <p:nvPr/>
        </p:nvGrpSpPr>
        <p:grpSpPr>
          <a:xfrm>
            <a:off x="12388055" y="4686300"/>
            <a:ext cx="7467599" cy="5600700"/>
            <a:chOff x="12388055" y="4686300"/>
            <a:chExt cx="7467599" cy="5600700"/>
          </a:xfrm>
        </p:grpSpPr>
        <p:pic>
          <p:nvPicPr>
            <p:cNvPr id="2054" name="Picture 6" descr="Método del punto fijo - Wikipedia, la enciclopedia libre">
              <a:extLst>
                <a:ext uri="{FF2B5EF4-FFF2-40B4-BE49-F238E27FC236}">
                  <a16:creationId xmlns:a16="http://schemas.microsoft.com/office/drawing/2014/main" id="{7257D250-42CF-400D-82A3-1F3943490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8055" y="4686300"/>
              <a:ext cx="7467599" cy="560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3507C832-9650-4B6D-857B-D4D101E58EE1}"/>
                </a:ext>
              </a:extLst>
            </p:cNvPr>
            <p:cNvSpPr txBox="1"/>
            <p:nvPr/>
          </p:nvSpPr>
          <p:spPr>
            <a:xfrm>
              <a:off x="14978861" y="8704302"/>
              <a:ext cx="761995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 err="1">
                  <a:solidFill>
                    <a:srgbClr val="FF0000"/>
                  </a:solidFill>
                  <a:latin typeface="Poppins Light" panose="020B0604020202020204" charset="0"/>
                  <a:cs typeface="Poppins Light" panose="020B0604020202020204" charset="0"/>
                </a:rPr>
                <a:t>raiz</a:t>
              </a:r>
              <a:endParaRPr lang="es-ES" sz="3600" b="1" spc="-263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9879EE00-F86E-4F44-8EB1-843AC616848C}"/>
                </a:ext>
              </a:extLst>
            </p:cNvPr>
            <p:cNvSpPr txBox="1"/>
            <p:nvPr/>
          </p:nvSpPr>
          <p:spPr>
            <a:xfrm>
              <a:off x="17798261" y="6134100"/>
              <a:ext cx="761995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 err="1">
                  <a:solidFill>
                    <a:srgbClr val="FF0000"/>
                  </a:solidFill>
                  <a:latin typeface="Poppins Light" panose="020B0604020202020204" charset="0"/>
                  <a:cs typeface="Poppins Light" panose="020B0604020202020204" charset="0"/>
                </a:rPr>
                <a:t>raiz</a:t>
              </a:r>
              <a:endParaRPr lang="es-ES" sz="3600" b="1" spc="-263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3E0FA04C-CFA6-4651-8EC6-1423B2E52534}"/>
                </a:ext>
              </a:extLst>
            </p:cNvPr>
            <p:cNvSpPr txBox="1"/>
            <p:nvPr/>
          </p:nvSpPr>
          <p:spPr>
            <a:xfrm>
              <a:off x="13988256" y="5448300"/>
              <a:ext cx="1238251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>
                  <a:solidFill>
                    <a:srgbClr val="00B050"/>
                  </a:solidFill>
                  <a:latin typeface="Poppins Light" panose="020B0604020202020204" charset="0"/>
                  <a:cs typeface="Poppins Light" panose="020B0604020202020204" charset="0"/>
                </a:rPr>
                <a:t>f</a:t>
              </a:r>
              <a:r>
                <a:rPr lang="es-ES" sz="3600" spc="-263" baseline="-25000" dirty="0">
                  <a:solidFill>
                    <a:srgbClr val="00B050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  <a:r>
                <a:rPr lang="es-ES" sz="3600" spc="-263" dirty="0">
                  <a:solidFill>
                    <a:srgbClr val="00B050"/>
                  </a:solidFill>
                  <a:latin typeface="Poppins Light" panose="020B0604020202020204" charset="0"/>
                  <a:cs typeface="Poppins Light" panose="020B0604020202020204" charset="0"/>
                </a:rPr>
                <a:t>(x)</a:t>
              </a:r>
              <a:endParaRPr lang="es-ES" sz="3600" b="1" spc="-263" dirty="0">
                <a:solidFill>
                  <a:srgbClr val="00B05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09FFAE0-3AAB-4BD8-B8D4-DEB8035578BB}"/>
                </a:ext>
              </a:extLst>
            </p:cNvPr>
            <p:cNvSpPr/>
            <p:nvPr/>
          </p:nvSpPr>
          <p:spPr>
            <a:xfrm>
              <a:off x="18255456" y="5473125"/>
              <a:ext cx="11096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3200" spc="-263" dirty="0">
                  <a:solidFill>
                    <a:schemeClr val="accent1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f</a:t>
              </a:r>
              <a:r>
                <a:rPr lang="es-ES" sz="3200" spc="-263" baseline="-25000" dirty="0">
                  <a:solidFill>
                    <a:schemeClr val="accent1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  <a:r>
                <a:rPr lang="es-ES" sz="3200" spc="-263" dirty="0">
                  <a:solidFill>
                    <a:schemeClr val="accent1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(x)</a:t>
              </a:r>
              <a:endParaRPr lang="es-ES" sz="3200" b="1" spc="-263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80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6672AAC-55F6-47F3-A02D-AE81D3AEEF05}"/>
              </a:ext>
            </a:extLst>
          </p:cNvPr>
          <p:cNvSpPr txBox="1"/>
          <p:nvPr/>
        </p:nvSpPr>
        <p:spPr>
          <a:xfrm>
            <a:off x="550608" y="1714500"/>
            <a:ext cx="1602844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b) Métodos para el cálculo de </a:t>
            </a:r>
            <a:r>
              <a:rPr lang="es-ES" sz="40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Raices</a:t>
            </a:r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: Método de Newton Raphson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B042B19B-42AA-4A79-922B-9A85762EBB25}"/>
              </a:ext>
            </a:extLst>
          </p:cNvPr>
          <p:cNvSpPr txBox="1"/>
          <p:nvPr/>
        </p:nvSpPr>
        <p:spPr>
          <a:xfrm>
            <a:off x="292608" y="2865012"/>
            <a:ext cx="8590249" cy="602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Resumen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para el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práctico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    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558D3518-49CB-43C5-9700-AEAADCDB1AEB}"/>
              </a:ext>
            </a:extLst>
          </p:cNvPr>
          <p:cNvSpPr txBox="1"/>
          <p:nvPr/>
        </p:nvSpPr>
        <p:spPr>
          <a:xfrm>
            <a:off x="1446816" y="6896100"/>
            <a:ext cx="644544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Precisión sobre el eje x:         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Poppins Light" panose="020B0604020202020204" charset="0"/>
              </a:rPr>
              <a:t>d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4E1F8730-C6CC-48F2-85F4-8F909CDA0A7F}"/>
              </a:ext>
            </a:extLst>
          </p:cNvPr>
          <p:cNvSpPr txBox="1"/>
          <p:nvPr/>
        </p:nvSpPr>
        <p:spPr>
          <a:xfrm>
            <a:off x="10043160" y="6896100"/>
            <a:ext cx="653589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Precisión sobre el eje y :         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Poppins Light" panose="020B0604020202020204" charset="0"/>
              </a:rPr>
              <a:t>d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y</a:t>
            </a:r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429371EA-4303-4724-9C9F-EC31D880963E}"/>
              </a:ext>
            </a:extLst>
          </p:cNvPr>
          <p:cNvSpPr txBox="1"/>
          <p:nvPr/>
        </p:nvSpPr>
        <p:spPr>
          <a:xfrm>
            <a:off x="11656632" y="7505700"/>
            <a:ext cx="3034728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│f(x) │ ≤   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Poppins Light" panose="020B0604020202020204" charset="0"/>
              </a:rPr>
              <a:t>d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y</a:t>
            </a:r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A550336E-D988-441E-ADF2-B8563FF88E48}"/>
              </a:ext>
            </a:extLst>
          </p:cNvPr>
          <p:cNvSpPr txBox="1"/>
          <p:nvPr/>
        </p:nvSpPr>
        <p:spPr>
          <a:xfrm>
            <a:off x="2405856" y="7505700"/>
            <a:ext cx="446532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│x</a:t>
            </a:r>
            <a:r>
              <a:rPr lang="es-ES" sz="3600" b="1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k+1</a:t>
            </a:r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-  x</a:t>
            </a:r>
            <a:r>
              <a:rPr lang="es-ES" sz="3600" b="1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│ ≤   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Poppins Light" panose="020B0604020202020204" charset="0"/>
              </a:rPr>
              <a:t>d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A1D7A011-FA1C-49F4-ADFF-863271733174}"/>
              </a:ext>
            </a:extLst>
          </p:cNvPr>
          <p:cNvSpPr txBox="1"/>
          <p:nvPr/>
        </p:nvSpPr>
        <p:spPr>
          <a:xfrm>
            <a:off x="6215856" y="8724900"/>
            <a:ext cx="6445440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La raíz va a ser la última iteración de 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k+1 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calculada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92538A05-157B-48EA-B854-82BA155884F5}"/>
                  </a:ext>
                </a:extLst>
              </p:cNvPr>
              <p:cNvSpPr txBox="1"/>
              <p:nvPr/>
            </p:nvSpPr>
            <p:spPr>
              <a:xfrm>
                <a:off x="9797256" y="3500879"/>
                <a:ext cx="5943600" cy="2633221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4400" b="1" spc="-263" dirty="0" smtClean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m:t>│</m:t>
                    </m:r>
                    <m:f>
                      <m:fPr>
                        <m:ctrlPr>
                          <a:rPr lang="es-ES" sz="44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AR" sz="4400" b="0" i="0" spc="-263" dirty="0" smtClean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 "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44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44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´(</m:t>
                        </m:r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4400" spc="-263" baseline="-25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4400" spc="-263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s-AR" sz="4400" spc="-263" baseline="30000" dirty="0">
                            <a:solidFill>
                              <a:srgbClr val="1D617A"/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s-ES" sz="4400" b="1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m:t>│</m:t>
                    </m:r>
                  </m:oMath>
                </a14:m>
                <a:r>
                  <a: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&lt; 1</a:t>
                </a:r>
                <a:r>
                  <a:rPr lang="es-ES" sz="44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Condición de Convergencia de  N-R</a:t>
                </a:r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92538A05-157B-48EA-B854-82BA15588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256" y="3500879"/>
                <a:ext cx="5943600" cy="2633221"/>
              </a:xfrm>
              <a:prstGeom prst="rect">
                <a:avLst/>
              </a:prstGeom>
              <a:blipFill>
                <a:blip r:embed="rId4"/>
                <a:stretch>
                  <a:fillRect l="-1124" r="-2656" b="-9174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811F5AF3-504D-49D8-B066-E27E58B746FC}"/>
                  </a:ext>
                </a:extLst>
              </p:cNvPr>
              <p:cNvSpPr txBox="1"/>
              <p:nvPr/>
            </p:nvSpPr>
            <p:spPr>
              <a:xfrm>
                <a:off x="2863055" y="3951068"/>
                <a:ext cx="5181601" cy="18020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</a:t>
                </a:r>
                <a:r>
                  <a:rPr lang="es-ES" sz="3600" b="1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k+1 </a:t>
                </a:r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X</a:t>
                </a:r>
                <a:r>
                  <a:rPr lang="es-ES" sz="3600" b="1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b="1" i="1" spc="-263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3600" b="1" i="0" spc="-263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600" b="1" spc="-263" baseline="-25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´(</m:t>
                        </m:r>
                        <m:r>
                          <m:rPr>
                            <m:nor/>
                          </m:rPr>
                          <a:rPr lang="es-AR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600" b="1" spc="-263" baseline="-25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3600" b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Poppins Light" panose="020B0604020202020204" charset="0"/>
                            <a:cs typeface="Poppins Light" panose="020B0604020202020204" charset="0"/>
                          </a:rPr>
                          <m:t>)</m:t>
                        </m:r>
                      </m:den>
                    </m:f>
                  </m:oMath>
                </a14:m>
                <a:endPara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pPr algn="ctr"/>
                <a:r>
                  <a:rPr lang="es-ES" sz="36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Fórmula iterativa N-R</a:t>
                </a:r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811F5AF3-504D-49D8-B066-E27E58B7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055" y="3951068"/>
                <a:ext cx="5181601" cy="1802032"/>
              </a:xfrm>
              <a:prstGeom prst="rect">
                <a:avLst/>
              </a:prstGeom>
              <a:blipFill>
                <a:blip r:embed="rId5"/>
                <a:stretch>
                  <a:fillRect b="-13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1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025857" y="6910381"/>
            <a:ext cx="4211965" cy="4988218"/>
            <a:chOff x="0" y="0"/>
            <a:chExt cx="5121985" cy="6065950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7667329" y="-970194"/>
            <a:ext cx="3421544" cy="4258923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3874342" y="-3381914"/>
            <a:ext cx="11960649" cy="14164959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6099063" y="3190197"/>
            <a:ext cx="11188524" cy="774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934"/>
              </a:lnSpc>
            </a:pPr>
            <a:r>
              <a:rPr lang="en-US" sz="7894" b="1" dirty="0">
                <a:solidFill>
                  <a:srgbClr val="1D617A"/>
                </a:solidFill>
                <a:latin typeface="Poppins Light"/>
              </a:rPr>
              <a:t>  </a:t>
            </a:r>
            <a:r>
              <a:rPr lang="en-US" sz="7894" b="1" dirty="0" err="1">
                <a:solidFill>
                  <a:srgbClr val="1D617A"/>
                </a:solidFill>
                <a:latin typeface="Poppins Light"/>
              </a:rPr>
              <a:t>Preguntas</a:t>
            </a:r>
            <a:endParaRPr lang="en-US" sz="7894" b="1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558A13-3271-4D67-8405-1E4548E155CC}"/>
              </a:ext>
            </a:extLst>
          </p:cNvPr>
          <p:cNvSpPr txBox="1"/>
          <p:nvPr/>
        </p:nvSpPr>
        <p:spPr>
          <a:xfrm>
            <a:off x="7686490" y="4224464"/>
            <a:ext cx="11011732" cy="312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3947" b="1" dirty="0">
              <a:solidFill>
                <a:srgbClr val="1D617A"/>
              </a:solidFill>
              <a:latin typeface="Poppins Light"/>
            </a:endParaRPr>
          </a:p>
          <a:p>
            <a:endParaRPr lang="es-AR" sz="3947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3947" b="1" dirty="0" err="1">
                <a:solidFill>
                  <a:srgbClr val="1D617A"/>
                </a:solidFill>
                <a:latin typeface="Poppins Light"/>
              </a:rPr>
              <a:t>Ingresá</a:t>
            </a:r>
            <a:r>
              <a:rPr lang="es-AR" sz="3947" b="1" dirty="0">
                <a:solidFill>
                  <a:srgbClr val="1D617A"/>
                </a:solidFill>
                <a:latin typeface="Poppins Light"/>
              </a:rPr>
              <a:t> al foro, </a:t>
            </a:r>
            <a:r>
              <a:rPr lang="es-AR" sz="3947" b="1" dirty="0" err="1">
                <a:solidFill>
                  <a:srgbClr val="1D617A"/>
                </a:solidFill>
                <a:latin typeface="Poppins Light"/>
              </a:rPr>
              <a:t>realizá</a:t>
            </a:r>
            <a:r>
              <a:rPr lang="es-AR" sz="3947" b="1">
                <a:solidFill>
                  <a:srgbClr val="1D617A"/>
                </a:solidFill>
                <a:latin typeface="Poppins Light"/>
              </a:rPr>
              <a:t> tus </a:t>
            </a:r>
            <a:r>
              <a:rPr lang="es-AR" sz="3947" b="1" dirty="0">
                <a:solidFill>
                  <a:srgbClr val="1D617A"/>
                </a:solidFill>
                <a:latin typeface="Poppins Light"/>
              </a:rPr>
              <a:t>preguntas, estaremos respondiendo todos los profesores.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5147" y="4224463"/>
            <a:ext cx="5400050" cy="51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00265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2405856" y="5110014"/>
            <a:ext cx="12087384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Unidad 5  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Sistemas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Ecuaciones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Lineales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y 		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Mínimos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cuadrados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Unidad 6 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Ecuaciones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No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Lineales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Unidad 7 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Ecuaciones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Diferenciales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86856" y="579691"/>
            <a:ext cx="1343812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Segunda </a:t>
            </a:r>
            <a:r>
              <a:rPr lang="en-US" sz="8000" b="1" i="1" spc="-240" dirty="0" err="1">
                <a:solidFill>
                  <a:srgbClr val="1D617A"/>
                </a:solidFill>
                <a:latin typeface="Poppins Bold"/>
              </a:rPr>
              <a:t>parte</a:t>
            </a:r>
            <a:endParaRPr lang="en-US" sz="8000" b="1" i="1" spc="-240" dirty="0">
              <a:solidFill>
                <a:srgbClr val="1D617A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311882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1A8D723-7E7C-482B-8247-B6BFBC88DD6D}"/>
              </a:ext>
            </a:extLst>
          </p:cNvPr>
          <p:cNvSpPr/>
          <p:nvPr/>
        </p:nvSpPr>
        <p:spPr>
          <a:xfrm>
            <a:off x="2405856" y="2400300"/>
            <a:ext cx="2895600" cy="1858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4D32E04-FD95-4023-9D7C-2A11E94F2123}"/>
              </a:ext>
            </a:extLst>
          </p:cNvPr>
          <p:cNvSpPr/>
          <p:nvPr/>
        </p:nvSpPr>
        <p:spPr>
          <a:xfrm>
            <a:off x="5606256" y="2400300"/>
            <a:ext cx="2892454" cy="1858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B3483D-65DD-4A30-B0AA-FC4E17913AB2}"/>
              </a:ext>
            </a:extLst>
          </p:cNvPr>
          <p:cNvSpPr/>
          <p:nvPr/>
        </p:nvSpPr>
        <p:spPr>
          <a:xfrm>
            <a:off x="8730456" y="2400300"/>
            <a:ext cx="2798848" cy="1858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1B006839-4FCE-419B-A5EC-C63911F87D78}"/>
              </a:ext>
            </a:extLst>
          </p:cNvPr>
          <p:cNvSpPr txBox="1"/>
          <p:nvPr/>
        </p:nvSpPr>
        <p:spPr>
          <a:xfrm>
            <a:off x="2936110" y="3009900"/>
            <a:ext cx="175574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Realidad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F9A1E27-1A8F-4A40-A900-8815AC5E8CBD}"/>
              </a:ext>
            </a:extLst>
          </p:cNvPr>
          <p:cNvSpPr txBox="1"/>
          <p:nvPr/>
        </p:nvSpPr>
        <p:spPr>
          <a:xfrm>
            <a:off x="5834856" y="2787015"/>
            <a:ext cx="2289146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Modelo matemático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04154E64-3BC7-43B5-8CFB-447BD4727A34}"/>
              </a:ext>
            </a:extLst>
          </p:cNvPr>
          <p:cNvSpPr txBox="1"/>
          <p:nvPr/>
        </p:nvSpPr>
        <p:spPr>
          <a:xfrm>
            <a:off x="8953846" y="2599372"/>
            <a:ext cx="236741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Herramientas</a:t>
            </a:r>
          </a:p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del cálculo numérico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26749CC-D634-463F-8669-0DDF034543FF}"/>
              </a:ext>
            </a:extLst>
          </p:cNvPr>
          <p:cNvSpPr/>
          <p:nvPr/>
        </p:nvSpPr>
        <p:spPr>
          <a:xfrm>
            <a:off x="11778456" y="2400300"/>
            <a:ext cx="2714785" cy="1858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CB9BE62D-339B-427A-A50E-92B4E83A3712}"/>
              </a:ext>
            </a:extLst>
          </p:cNvPr>
          <p:cNvSpPr txBox="1"/>
          <p:nvPr/>
        </p:nvSpPr>
        <p:spPr>
          <a:xfrm>
            <a:off x="11925646" y="2599372"/>
            <a:ext cx="236741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Resultados se cotejan con la realidad</a:t>
            </a:r>
          </a:p>
        </p:txBody>
      </p:sp>
    </p:spTree>
    <p:extLst>
      <p:ext uri="{BB962C8B-B14F-4D97-AF65-F5344CB8AC3E}">
        <p14:creationId xmlns:p14="http://schemas.microsoft.com/office/powerpoint/2010/main" val="4121682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00265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634456" y="3390900"/>
            <a:ext cx="13530005" cy="5911615"/>
            <a:chOff x="0" y="125730"/>
            <a:chExt cx="17856467" cy="6544982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68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6455" y="1559439"/>
              <a:ext cx="15817321" cy="51112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Unidad 6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RESOLUCIÓN DE ECUACIONES NO LINEALES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Definición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Generalidades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Aislamiento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una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Raiz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Métodos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Resolución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 </a:t>
              </a: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	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Generalidades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Punto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Fijo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(no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Práctico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)</a:t>
              </a: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	Newton Raphson.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1261" y="125730"/>
              <a:ext cx="17735206" cy="12778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CONTENIDOS PRINCIPALES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311882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359A1B64-18E1-431E-9752-7B014C4E94A2}"/>
              </a:ext>
            </a:extLst>
          </p:cNvPr>
          <p:cNvSpPr txBox="1"/>
          <p:nvPr/>
        </p:nvSpPr>
        <p:spPr>
          <a:xfrm>
            <a:off x="3625057" y="800100"/>
            <a:ext cx="13347125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Importante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: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Mirar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en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 modo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presentación</a:t>
            </a:r>
            <a:endParaRPr lang="en-US" sz="6000" b="1" i="1" spc="-240" dirty="0">
              <a:solidFill>
                <a:srgbClr val="FFC492"/>
              </a:solidFill>
              <a:latin typeface="Poppins Bold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y de oferta y demanda - Qué es, definición y concepto | Economipedia">
            <a:extLst>
              <a:ext uri="{FF2B5EF4-FFF2-40B4-BE49-F238E27FC236}">
                <a16:creationId xmlns:a16="http://schemas.microsoft.com/office/drawing/2014/main" id="{5240D2E6-ABB5-4A4B-BC39-27B0F846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056" y="4167011"/>
            <a:ext cx="6096000" cy="600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119856" y="2011679"/>
            <a:ext cx="1022604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Una </a:t>
            </a:r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ecuación NO lineal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en una variable, es aquella que tiene dicha variable elevada a una potencia distinta de 1, o que incluye funciones trascendentes, como por ejemplo trigonométricas o </a:t>
            </a:r>
            <a:r>
              <a:rPr lang="es-E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o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algebraicas polinomios de grado mayor a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63CB2-70D5-4D1E-806A-26B513F52DF9}"/>
              </a:ext>
            </a:extLst>
          </p:cNvPr>
          <p:cNvSpPr txBox="1"/>
          <p:nvPr/>
        </p:nvSpPr>
        <p:spPr>
          <a:xfrm>
            <a:off x="10972800" y="2077402"/>
            <a:ext cx="9111456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El </a:t>
            </a:r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Objetivo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del modelo 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es encontrar las raíces de la ecuación no lineal ya que dicha raíz nos da una información significativa para el modelo.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Los </a:t>
            </a:r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métodos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que se presentarán en esta sección tendrán por objetivo aproximar a las raíces de ecuaciones no lineales para poder resolver el modelo.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8423615-9F18-4B9F-A662-130B4E156EB5}"/>
              </a:ext>
            </a:extLst>
          </p:cNvPr>
          <p:cNvSpPr txBox="1"/>
          <p:nvPr/>
        </p:nvSpPr>
        <p:spPr>
          <a:xfrm>
            <a:off x="13988256" y="4686300"/>
            <a:ext cx="33528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AR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f(x) = 0</a:t>
            </a:r>
            <a:endParaRPr lang="es-ES" sz="3200" b="1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F906560-3708-4A70-BA87-BCC3AFFAD4B4}"/>
              </a:ext>
            </a:extLst>
          </p:cNvPr>
          <p:cNvSpPr txBox="1"/>
          <p:nvPr/>
        </p:nvSpPr>
        <p:spPr>
          <a:xfrm>
            <a:off x="11473655" y="6169104"/>
            <a:ext cx="822959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AR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D(x) = O(x)</a:t>
            </a:r>
            <a:endParaRPr lang="es-ES" sz="3200" b="1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01AAE23-28C4-4FA4-A84B-4DBAB27AA801}"/>
              </a:ext>
            </a:extLst>
          </p:cNvPr>
          <p:cNvSpPr txBox="1"/>
          <p:nvPr/>
        </p:nvSpPr>
        <p:spPr>
          <a:xfrm>
            <a:off x="119856" y="5067300"/>
            <a:ext cx="50292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Analicemos por ejemplo la ley de la oferta y la demanda</a:t>
            </a:r>
          </a:p>
          <a:p>
            <a:pPr algn="ctr"/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Busquemos el punto de equilibrio: el precio en que los vendedores están dispuestos a vender la misma cantidad en que los compradores están dispuestos a comprar</a:t>
            </a:r>
            <a:endParaRPr lang="es-ES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46DE68A1-06A5-4362-AA3C-85A63EE5FB4D}"/>
              </a:ext>
            </a:extLst>
          </p:cNvPr>
          <p:cNvSpPr txBox="1"/>
          <p:nvPr/>
        </p:nvSpPr>
        <p:spPr>
          <a:xfrm>
            <a:off x="11473656" y="7312104"/>
            <a:ext cx="822959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AR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D(x) - O(x)  = 0</a:t>
            </a:r>
            <a:endParaRPr lang="es-ES" sz="3200" b="1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B7C9FB1-353E-45B9-B7B9-2D884B67C065}"/>
              </a:ext>
            </a:extLst>
          </p:cNvPr>
          <p:cNvGrpSpPr/>
          <p:nvPr/>
        </p:nvGrpSpPr>
        <p:grpSpPr>
          <a:xfrm>
            <a:off x="13389570" y="8648701"/>
            <a:ext cx="5246886" cy="1447799"/>
            <a:chOff x="13389570" y="8648701"/>
            <a:chExt cx="5246886" cy="1447799"/>
          </a:xfrm>
        </p:grpSpPr>
        <p:sp>
          <p:nvSpPr>
            <p:cNvPr id="4" name="Cerrar llave 3">
              <a:extLst>
                <a:ext uri="{FF2B5EF4-FFF2-40B4-BE49-F238E27FC236}">
                  <a16:creationId xmlns:a16="http://schemas.microsoft.com/office/drawing/2014/main" id="{00553263-240D-4684-9212-7DAC1D364B5F}"/>
                </a:ext>
              </a:extLst>
            </p:cNvPr>
            <p:cNvSpPr/>
            <p:nvPr/>
          </p:nvSpPr>
          <p:spPr>
            <a:xfrm rot="5400000">
              <a:off x="14812128" y="7226143"/>
              <a:ext cx="420569" cy="32656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1B450ADD-390E-4D88-8060-DA75D39A511A}"/>
                </a:ext>
              </a:extLst>
            </p:cNvPr>
            <p:cNvSpPr txBox="1"/>
            <p:nvPr/>
          </p:nvSpPr>
          <p:spPr>
            <a:xfrm>
              <a:off x="14597856" y="8988504"/>
              <a:ext cx="4038600" cy="1107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r>
                <a:rPr lang="es-AR" sz="40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f(x)          = 0</a:t>
              </a:r>
              <a:endPara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4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424656" y="2284928"/>
            <a:ext cx="10744200" cy="720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¿Por qué decimos que vamos a obtener </a:t>
            </a:r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aproximaciones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 las raíces?</a:t>
            </a:r>
          </a:p>
          <a:p>
            <a:pPr algn="ctr"/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Dependiendo de la función f(x), es posible que sea difícil poder obtener los valores de raíces exactas.</a:t>
            </a:r>
          </a:p>
          <a:p>
            <a:pPr algn="ctr"/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Por medio de herramientas del cálculo numérico y técnicas computacionales. podremos obtener sucesivas aproximaciones a nuestra raíz.</a:t>
            </a:r>
          </a:p>
          <a:p>
            <a:pPr algn="ctr"/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Aceptaremos la aproximación que cumpla con el error propuesto y la adoptaremos como nuestra solución aproximada.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6AEBBC5-02F0-44FB-9178-4DE4DDF42744}"/>
              </a:ext>
            </a:extLst>
          </p:cNvPr>
          <p:cNvSpPr txBox="1"/>
          <p:nvPr/>
        </p:nvSpPr>
        <p:spPr>
          <a:xfrm>
            <a:off x="11702256" y="2095500"/>
            <a:ext cx="8153400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Raices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de la Función</a:t>
            </a:r>
          </a:p>
          <a:p>
            <a:pPr algn="ctr"/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F(x) está definida y es continua en un intervalo [ a , b ] 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las raíces de la función representa cada valor </a:t>
            </a:r>
            <a:r>
              <a:rPr lang="es-ES" sz="40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Ɛ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para el cual la función se anula :</a:t>
            </a:r>
            <a:r>
              <a:rPr lang="es-ES" sz="40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 </a:t>
            </a:r>
            <a:r>
              <a:rPr lang="es-ES" sz="40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f(Ɛ) = 0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3942E814-0E04-4299-AE3D-91D5CD5E1207}"/>
              </a:ext>
            </a:extLst>
          </p:cNvPr>
          <p:cNvSpPr txBox="1"/>
          <p:nvPr/>
        </p:nvSpPr>
        <p:spPr>
          <a:xfrm>
            <a:off x="12234672" y="6528817"/>
            <a:ext cx="7468584" cy="3415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Dos etapas:</a:t>
            </a:r>
          </a:p>
          <a:p>
            <a:pPr algn="ctr"/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742950" indent="-742950" algn="ctr">
              <a:buAutoNum type="alphaLcParenR"/>
            </a:pP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Aislamiento de las raíces</a:t>
            </a:r>
          </a:p>
          <a:p>
            <a:pPr algn="ctr"/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b) Aplicación del método para 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encotrar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las </a:t>
            </a:r>
            <a:r>
              <a:rPr lang="es-ES" sz="36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raices</a:t>
            </a:r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348456" y="3009900"/>
            <a:ext cx="16992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Aislar las raíces consiste en establecer un intervalo [ a , b ] lo más pequeño posible, tal que en su interior se encuentre </a:t>
            </a:r>
            <a:r>
              <a: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una única raíz.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6AEBBC5-02F0-44FB-9178-4DE4DDF42744}"/>
              </a:ext>
            </a:extLst>
          </p:cNvPr>
          <p:cNvSpPr txBox="1"/>
          <p:nvPr/>
        </p:nvSpPr>
        <p:spPr>
          <a:xfrm>
            <a:off x="304800" y="5242560"/>
            <a:ext cx="9492456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Teorema 1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Si una función continua f(x) asume valores de signos opuestos en los extremos de un intervalo 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[ a , b ] 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o lo que es lo mismo,   si   f(a) .  f(b) &lt; 0, 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luego el intervalo [ a , b ] contendrá al menos un punto </a:t>
            </a:r>
            <a:r>
              <a:rPr lang="es-ES" sz="40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Ɛ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tal que   </a:t>
            </a:r>
            <a:r>
              <a:rPr lang="es-ES" sz="40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f(Ɛ) = 0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6672AAC-55F6-47F3-A02D-AE81D3AEEF05}"/>
              </a:ext>
            </a:extLst>
          </p:cNvPr>
          <p:cNvSpPr txBox="1"/>
          <p:nvPr/>
        </p:nvSpPr>
        <p:spPr>
          <a:xfrm>
            <a:off x="1491456" y="2171700"/>
            <a:ext cx="746858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a) Aislamiento de las raíces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3A0139-4D3C-4E7E-906C-65DDA00C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456" y="4457700"/>
            <a:ext cx="9658109" cy="561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-32544" y="2476501"/>
            <a:ext cx="131064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Observar que sucede con el Teorema 1 en un intervalo [ a , b ]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si se cumple puede que </a:t>
            </a:r>
            <a:r>
              <a:rPr lang="es-ES" sz="36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exitan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una o un número impar de raíces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Si no se cumple puede que no existan raíces o existan un número par de </a:t>
            </a:r>
            <a:r>
              <a:rPr lang="es-ES" sz="36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raices</a:t>
            </a:r>
            <a:endParaRPr lang="es-ES" sz="3600" b="1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6672AAC-55F6-47F3-A02D-AE81D3AEEF05}"/>
              </a:ext>
            </a:extLst>
          </p:cNvPr>
          <p:cNvSpPr txBox="1"/>
          <p:nvPr/>
        </p:nvSpPr>
        <p:spPr>
          <a:xfrm>
            <a:off x="550608" y="1714500"/>
            <a:ext cx="741784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a) Aislamiento de las raíces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99F30-34B8-44AC-9069-9A27ADCE0FDD}"/>
              </a:ext>
            </a:extLst>
          </p:cNvPr>
          <p:cNvSpPr txBox="1"/>
          <p:nvPr/>
        </p:nvSpPr>
        <p:spPr>
          <a:xfrm>
            <a:off x="13734288" y="6204347"/>
            <a:ext cx="570585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Condición suficiente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F03B652-383A-44B8-A083-60BE70C18273}"/>
              </a:ext>
            </a:extLst>
          </p:cNvPr>
          <p:cNvSpPr txBox="1"/>
          <p:nvPr/>
        </p:nvSpPr>
        <p:spPr>
          <a:xfrm>
            <a:off x="13302456" y="1790700"/>
            <a:ext cx="6553200" cy="4124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Ejemplos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Si cumple con Teorema 1</a:t>
            </a:r>
          </a:p>
          <a:p>
            <a:pPr algn="ctr"/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[ a , a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]  ;  [ a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, a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]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No cumple con Teorema 1</a:t>
            </a:r>
          </a:p>
          <a:p>
            <a:pPr algn="ctr"/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[ a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, a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]  0 raíces</a:t>
            </a:r>
          </a:p>
          <a:p>
            <a:pPr algn="ctr"/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[ a , a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]  2 raíces</a:t>
            </a:r>
          </a:p>
          <a:p>
            <a:pPr algn="ctr"/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[ a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, b ]  2 raíces reales e iguales</a:t>
            </a:r>
          </a:p>
          <a:p>
            <a:pPr algn="ctr"/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[ a , b ]  4 raíces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90ED459-A9E6-47FE-8A4D-10EC7B0DDFDD}"/>
              </a:ext>
            </a:extLst>
          </p:cNvPr>
          <p:cNvGrpSpPr/>
          <p:nvPr/>
        </p:nvGrpSpPr>
        <p:grpSpPr>
          <a:xfrm>
            <a:off x="272256" y="4914900"/>
            <a:ext cx="10668000" cy="4800600"/>
            <a:chOff x="577056" y="4914900"/>
            <a:chExt cx="12099895" cy="4865298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96377B7C-4EB5-4022-8442-9FFD04BD9FC4}"/>
                </a:ext>
              </a:extLst>
            </p:cNvPr>
            <p:cNvGrpSpPr/>
            <p:nvPr/>
          </p:nvGrpSpPr>
          <p:grpSpPr>
            <a:xfrm>
              <a:off x="577056" y="4914900"/>
              <a:ext cx="12099895" cy="4865298"/>
              <a:chOff x="577056" y="4914900"/>
              <a:chExt cx="12099895" cy="4865298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521268D2-76C4-40F9-8A91-F2AD863D2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056" y="4914900"/>
                <a:ext cx="12099895" cy="4865298"/>
              </a:xfrm>
              <a:prstGeom prst="rect">
                <a:avLst/>
              </a:prstGeom>
            </p:spPr>
          </p:pic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11DCFBD6-0988-4C36-BD9C-3AC03B0B0423}"/>
                  </a:ext>
                </a:extLst>
              </p:cNvPr>
              <p:cNvCxnSpPr/>
              <p:nvPr/>
            </p:nvCxnSpPr>
            <p:spPr>
              <a:xfrm>
                <a:off x="3396456" y="8115300"/>
                <a:ext cx="0" cy="106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93F3CC06-E2A9-471C-8038-09EEE1B0BF9F}"/>
                </a:ext>
              </a:extLst>
            </p:cNvPr>
            <p:cNvSpPr txBox="1"/>
            <p:nvPr/>
          </p:nvSpPr>
          <p:spPr>
            <a:xfrm>
              <a:off x="3034728" y="7713702"/>
              <a:ext cx="1047528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a</a:t>
              </a:r>
              <a:r>
                <a:rPr lang="es-ES" sz="36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  <a:endParaRPr lang="es-ES" sz="3600" b="1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72C2E69-80FF-4996-AE11-0F727B9784E6}"/>
              </a:ext>
            </a:extLst>
          </p:cNvPr>
          <p:cNvSpPr txBox="1"/>
          <p:nvPr/>
        </p:nvSpPr>
        <p:spPr>
          <a:xfrm>
            <a:off x="11626056" y="7048500"/>
            <a:ext cx="8153400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La raíz </a:t>
            </a:r>
            <a:r>
              <a:rPr lang="es-ES" sz="40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Ɛ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será definitivamente única dentro del  intervalo [ a , b ], si la derivada de f(x) existe y conserva su signo en todo el intervalo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C8172D78-E45E-4093-B3A3-E6F84C888DF3}"/>
              </a:ext>
            </a:extLst>
          </p:cNvPr>
          <p:cNvSpPr txBox="1"/>
          <p:nvPr/>
        </p:nvSpPr>
        <p:spPr>
          <a:xfrm>
            <a:off x="13845000" y="9410700"/>
            <a:ext cx="570585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Condición necesaria</a:t>
            </a:r>
          </a:p>
        </p:txBody>
      </p:sp>
    </p:spTree>
    <p:extLst>
      <p:ext uri="{BB962C8B-B14F-4D97-AF65-F5344CB8AC3E}">
        <p14:creationId xmlns:p14="http://schemas.microsoft.com/office/powerpoint/2010/main" val="26367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424656" y="2476500"/>
            <a:ext cx="8001000" cy="1143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Para encontrar el  intervalo [ a , b ] </a:t>
            </a:r>
          </a:p>
          <a:p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que contenga una única raíz podemos: 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6672AAC-55F6-47F3-A02D-AE81D3AEEF05}"/>
              </a:ext>
            </a:extLst>
          </p:cNvPr>
          <p:cNvSpPr txBox="1"/>
          <p:nvPr/>
        </p:nvSpPr>
        <p:spPr>
          <a:xfrm>
            <a:off x="550608" y="1714500"/>
            <a:ext cx="978004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a) Aislamiento de las raíces     PRACTICO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D72C2E69-80FF-4996-AE11-0F727B9784E6}"/>
              </a:ext>
            </a:extLst>
          </p:cNvPr>
          <p:cNvSpPr txBox="1"/>
          <p:nvPr/>
        </p:nvSpPr>
        <p:spPr>
          <a:xfrm>
            <a:off x="11778456" y="1562100"/>
            <a:ext cx="815340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En la práctica si la función es muy compleja de graficar se la suele dividir en dos partes que sean más simples de representar    f(x) = 0 luego  f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(x) = f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(x)</a:t>
            </a:r>
          </a:p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Buscamos los puntos donde f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y f</a:t>
            </a:r>
            <a:r>
              <a:rPr lang="es-ES" sz="36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se cortan, siendo estas raíces de f(x)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403884D-D18A-4B89-BB13-A24F9C61BFFE}"/>
              </a:ext>
            </a:extLst>
          </p:cNvPr>
          <p:cNvGrpSpPr/>
          <p:nvPr/>
        </p:nvGrpSpPr>
        <p:grpSpPr>
          <a:xfrm>
            <a:off x="119856" y="4305300"/>
            <a:ext cx="5486396" cy="5452031"/>
            <a:chOff x="272256" y="3502104"/>
            <a:chExt cx="5486396" cy="5452031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F15F5B8B-5D5E-4A3A-A280-9E01F7C184DC}"/>
                </a:ext>
              </a:extLst>
            </p:cNvPr>
            <p:cNvGrpSpPr/>
            <p:nvPr/>
          </p:nvGrpSpPr>
          <p:grpSpPr>
            <a:xfrm>
              <a:off x="272256" y="4686300"/>
              <a:ext cx="4619784" cy="4267835"/>
              <a:chOff x="-1099343" y="6559828"/>
              <a:chExt cx="4619784" cy="4267835"/>
            </a:xfrm>
          </p:grpSpPr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0FC05B32-E813-4C02-8729-628D55FC975A}"/>
                  </a:ext>
                </a:extLst>
              </p:cNvPr>
              <p:cNvSpPr txBox="1"/>
              <p:nvPr/>
            </p:nvSpPr>
            <p:spPr>
              <a:xfrm>
                <a:off x="-1099343" y="6559828"/>
                <a:ext cx="4619784" cy="42678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6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Buscamos el cambio de signo en y</a:t>
                </a:r>
                <a:r>
                  <a:rPr lang="es-ES" sz="3600" b="1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</a:t>
                </a:r>
              </a:p>
              <a:p>
                <a:endParaRPr lang="es-ES" sz="3600" b="1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         f(x )</a:t>
                </a:r>
              </a:p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y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</a:p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y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</a:p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y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</a:t>
                </a:r>
              </a:p>
              <a:p>
                <a:pPr algn="ctr"/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……</a:t>
                </a:r>
              </a:p>
              <a:p>
                <a:pPr algn="ctr"/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y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</a:t>
                </a:r>
                <a:endPara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2CAD36A9-6D51-4270-9EDD-8903C85E2219}"/>
                  </a:ext>
                </a:extLst>
              </p:cNvPr>
              <p:cNvCxnSpPr/>
              <p:nvPr/>
            </p:nvCxnSpPr>
            <p:spPr>
              <a:xfrm>
                <a:off x="1110457" y="7943731"/>
                <a:ext cx="0" cy="2743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F5F8559D-7FF2-4402-A678-508CD0A6A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08743" y="8477131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1C51970B-A38A-4B01-B3DC-313455979CA0}"/>
                </a:ext>
              </a:extLst>
            </p:cNvPr>
            <p:cNvSpPr txBox="1"/>
            <p:nvPr/>
          </p:nvSpPr>
          <p:spPr>
            <a:xfrm>
              <a:off x="272256" y="3502104"/>
              <a:ext cx="5486396" cy="1107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Construir una  tabla  de pares ordenados x , y</a:t>
              </a:r>
              <a:endParaRPr lang="es-ES" sz="36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C5CA9F3-A84E-4D87-A926-048CE3FBA8F7}"/>
              </a:ext>
            </a:extLst>
          </p:cNvPr>
          <p:cNvGrpSpPr/>
          <p:nvPr/>
        </p:nvGrpSpPr>
        <p:grpSpPr>
          <a:xfrm>
            <a:off x="4825206" y="4305300"/>
            <a:ext cx="6648450" cy="5222796"/>
            <a:chOff x="4825206" y="4305300"/>
            <a:chExt cx="6648450" cy="5222796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16A93364-73EC-4C6B-88E5-A20E0C905B5B}"/>
                </a:ext>
              </a:extLst>
            </p:cNvPr>
            <p:cNvGrpSpPr/>
            <p:nvPr/>
          </p:nvGrpSpPr>
          <p:grpSpPr>
            <a:xfrm>
              <a:off x="4825206" y="4305300"/>
              <a:ext cx="6648450" cy="5222796"/>
              <a:chOff x="4901406" y="3806904"/>
              <a:chExt cx="6648450" cy="5222796"/>
            </a:xfrm>
          </p:grpSpPr>
          <p:pic>
            <p:nvPicPr>
              <p:cNvPr id="2050" name="Picture 2" descr="Matematicas Visuales | Funciones polinómicas (3): funciones cúbicas">
                <a:extLst>
                  <a:ext uri="{FF2B5EF4-FFF2-40B4-BE49-F238E27FC236}">
                    <a16:creationId xmlns:a16="http://schemas.microsoft.com/office/drawing/2014/main" id="{97223103-25CF-43D5-AFB9-ADD7C35A6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1406" y="5289947"/>
                <a:ext cx="6648450" cy="3739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9">
                <a:extLst>
                  <a:ext uri="{FF2B5EF4-FFF2-40B4-BE49-F238E27FC236}">
                    <a16:creationId xmlns:a16="http://schemas.microsoft.com/office/drawing/2014/main" id="{8140A0EB-530F-44A3-ADFF-1BE4F1353534}"/>
                  </a:ext>
                </a:extLst>
              </p:cNvPr>
              <p:cNvSpPr txBox="1"/>
              <p:nvPr/>
            </p:nvSpPr>
            <p:spPr>
              <a:xfrm>
                <a:off x="5377656" y="3806904"/>
                <a:ext cx="5486396" cy="110799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Hacer un gráfico de la función</a:t>
                </a:r>
                <a:endParaRPr lang="es-ES" sz="36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p:grp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D659ED82-AE2B-4D6E-AC70-78C8C5219FA6}"/>
                </a:ext>
              </a:extLst>
            </p:cNvPr>
            <p:cNvSpPr txBox="1"/>
            <p:nvPr/>
          </p:nvSpPr>
          <p:spPr>
            <a:xfrm>
              <a:off x="5377656" y="8115300"/>
              <a:ext cx="761995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 err="1">
                  <a:solidFill>
                    <a:srgbClr val="FF0000"/>
                  </a:solidFill>
                  <a:latin typeface="Poppins Light" panose="020B0604020202020204" charset="0"/>
                  <a:cs typeface="Poppins Light" panose="020B0604020202020204" charset="0"/>
                </a:rPr>
                <a:t>raiz</a:t>
              </a:r>
              <a:endParaRPr lang="es-ES" sz="3600" b="1" spc="-263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49BA39E1-DEEB-42FA-96BA-0F763234AF4E}"/>
                </a:ext>
              </a:extLst>
            </p:cNvPr>
            <p:cNvSpPr txBox="1"/>
            <p:nvPr/>
          </p:nvSpPr>
          <p:spPr>
            <a:xfrm>
              <a:off x="7130261" y="8115300"/>
              <a:ext cx="761995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 err="1">
                  <a:solidFill>
                    <a:srgbClr val="FF0000"/>
                  </a:solidFill>
                  <a:latin typeface="Poppins Light" panose="020B0604020202020204" charset="0"/>
                  <a:cs typeface="Poppins Light" panose="020B0604020202020204" charset="0"/>
                </a:rPr>
                <a:t>raiz</a:t>
              </a:r>
              <a:endParaRPr lang="es-ES" sz="3600" b="1" spc="-263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61F6389C-830D-408F-8E56-EB326F858ADA}"/>
                </a:ext>
              </a:extLst>
            </p:cNvPr>
            <p:cNvSpPr txBox="1"/>
            <p:nvPr/>
          </p:nvSpPr>
          <p:spPr>
            <a:xfrm>
              <a:off x="8654261" y="8039100"/>
              <a:ext cx="761995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 err="1">
                  <a:solidFill>
                    <a:srgbClr val="FF0000"/>
                  </a:solidFill>
                  <a:latin typeface="Poppins Light" panose="020B0604020202020204" charset="0"/>
                  <a:cs typeface="Poppins Light" panose="020B0604020202020204" charset="0"/>
                </a:rPr>
                <a:t>raiz</a:t>
              </a:r>
              <a:endParaRPr lang="es-ES" sz="3600" b="1" spc="-263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9C4A99E-15C2-4B56-B193-E0D8B7CA3AA2}"/>
              </a:ext>
            </a:extLst>
          </p:cNvPr>
          <p:cNvGrpSpPr/>
          <p:nvPr/>
        </p:nvGrpSpPr>
        <p:grpSpPr>
          <a:xfrm>
            <a:off x="12388055" y="4686300"/>
            <a:ext cx="7467599" cy="5600700"/>
            <a:chOff x="12388055" y="4686300"/>
            <a:chExt cx="7467599" cy="5600700"/>
          </a:xfrm>
        </p:grpSpPr>
        <p:pic>
          <p:nvPicPr>
            <p:cNvPr id="2054" name="Picture 6" descr="Método del punto fijo - Wikipedia, la enciclopedia libre">
              <a:extLst>
                <a:ext uri="{FF2B5EF4-FFF2-40B4-BE49-F238E27FC236}">
                  <a16:creationId xmlns:a16="http://schemas.microsoft.com/office/drawing/2014/main" id="{7257D250-42CF-400D-82A3-1F3943490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8055" y="4686300"/>
              <a:ext cx="7467599" cy="560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3507C832-9650-4B6D-857B-D4D101E58EE1}"/>
                </a:ext>
              </a:extLst>
            </p:cNvPr>
            <p:cNvSpPr txBox="1"/>
            <p:nvPr/>
          </p:nvSpPr>
          <p:spPr>
            <a:xfrm>
              <a:off x="14978861" y="8704302"/>
              <a:ext cx="761995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 err="1">
                  <a:solidFill>
                    <a:srgbClr val="FF0000"/>
                  </a:solidFill>
                  <a:latin typeface="Poppins Light" panose="020B0604020202020204" charset="0"/>
                  <a:cs typeface="Poppins Light" panose="020B0604020202020204" charset="0"/>
                </a:rPr>
                <a:t>raiz</a:t>
              </a:r>
              <a:endParaRPr lang="es-ES" sz="3600" b="1" spc="-263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9879EE00-F86E-4F44-8EB1-843AC616848C}"/>
                </a:ext>
              </a:extLst>
            </p:cNvPr>
            <p:cNvSpPr txBox="1"/>
            <p:nvPr/>
          </p:nvSpPr>
          <p:spPr>
            <a:xfrm>
              <a:off x="17798261" y="6134100"/>
              <a:ext cx="761995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 err="1">
                  <a:solidFill>
                    <a:srgbClr val="FF0000"/>
                  </a:solidFill>
                  <a:latin typeface="Poppins Light" panose="020B0604020202020204" charset="0"/>
                  <a:cs typeface="Poppins Light" panose="020B0604020202020204" charset="0"/>
                </a:rPr>
                <a:t>raiz</a:t>
              </a:r>
              <a:endParaRPr lang="es-ES" sz="3600" b="1" spc="-263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3E0FA04C-CFA6-4651-8EC6-1423B2E52534}"/>
                </a:ext>
              </a:extLst>
            </p:cNvPr>
            <p:cNvSpPr txBox="1"/>
            <p:nvPr/>
          </p:nvSpPr>
          <p:spPr>
            <a:xfrm>
              <a:off x="13988256" y="5448300"/>
              <a:ext cx="1238251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>
                  <a:solidFill>
                    <a:srgbClr val="00B050"/>
                  </a:solidFill>
                  <a:latin typeface="Poppins Light" panose="020B0604020202020204" charset="0"/>
                  <a:cs typeface="Poppins Light" panose="020B0604020202020204" charset="0"/>
                </a:rPr>
                <a:t>f</a:t>
              </a:r>
              <a:r>
                <a:rPr lang="es-ES" sz="3600" spc="-263" baseline="-25000" dirty="0">
                  <a:solidFill>
                    <a:srgbClr val="00B050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  <a:r>
                <a:rPr lang="es-ES" sz="3600" spc="-263" dirty="0">
                  <a:solidFill>
                    <a:srgbClr val="00B050"/>
                  </a:solidFill>
                  <a:latin typeface="Poppins Light" panose="020B0604020202020204" charset="0"/>
                  <a:cs typeface="Poppins Light" panose="020B0604020202020204" charset="0"/>
                </a:rPr>
                <a:t>(x)</a:t>
              </a:r>
              <a:endParaRPr lang="es-ES" sz="3600" b="1" spc="-263" dirty="0">
                <a:solidFill>
                  <a:srgbClr val="00B050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09FFAE0-3AAB-4BD8-B8D4-DEB8035578BB}"/>
                </a:ext>
              </a:extLst>
            </p:cNvPr>
            <p:cNvSpPr/>
            <p:nvPr/>
          </p:nvSpPr>
          <p:spPr>
            <a:xfrm>
              <a:off x="18255456" y="5473125"/>
              <a:ext cx="11096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3200" spc="-263" dirty="0">
                  <a:solidFill>
                    <a:schemeClr val="accent1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f</a:t>
              </a:r>
              <a:r>
                <a:rPr lang="es-ES" sz="3200" spc="-263" baseline="-25000" dirty="0">
                  <a:solidFill>
                    <a:schemeClr val="accent1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  <a:r>
                <a:rPr lang="es-ES" sz="3200" spc="-263" dirty="0">
                  <a:solidFill>
                    <a:schemeClr val="accent1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(x)</a:t>
              </a:r>
              <a:endParaRPr lang="es-ES" sz="3200" b="1" spc="-263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7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Ecuaciones No Lineales</a:t>
            </a:r>
          </a:p>
          <a:p>
            <a:endParaRPr lang="es-AR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6672AAC-55F6-47F3-A02D-AE81D3AEEF05}"/>
              </a:ext>
            </a:extLst>
          </p:cNvPr>
          <p:cNvSpPr txBox="1"/>
          <p:nvPr/>
        </p:nvSpPr>
        <p:spPr>
          <a:xfrm>
            <a:off x="550608" y="1714500"/>
            <a:ext cx="1602844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b) Métodos para el cálculo de </a:t>
            </a:r>
            <a:r>
              <a:rPr lang="es-ES" sz="40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Raices</a:t>
            </a:r>
            <a:r>
              <a:rPr lang="es-ES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: Métodos iterativos o indirectos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D72C2E69-80FF-4996-AE11-0F727B9784E6}"/>
              </a:ext>
            </a:extLst>
          </p:cNvPr>
          <p:cNvSpPr txBox="1"/>
          <p:nvPr/>
        </p:nvSpPr>
        <p:spPr>
          <a:xfrm>
            <a:off x="11397456" y="6848713"/>
            <a:ext cx="855672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Dado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0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aproximación inicial de la raíz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Ɛ</a:t>
            </a:r>
            <a:endParaRPr lang="es-ES" sz="3600" b="1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742950" indent="-742950">
              <a:buAutoNum type="arabicParenR"/>
            </a:pP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Para el punto de partida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0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podemos calcular con el algoritmo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1  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  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3   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…</a:t>
            </a:r>
          </a:p>
          <a:p>
            <a:pPr marL="742950" indent="-742950">
              <a:buAutoNum type="arabicParenR"/>
            </a:pP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La sucesión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1  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  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3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convergen a la raíz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Ɛ</a:t>
            </a:r>
          </a:p>
          <a:p>
            <a:pPr marL="742950" indent="-742950">
              <a:buFontTx/>
              <a:buAutoNum type="arabicParenR"/>
            </a:pP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El límite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Ɛ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constituye un punto fijo en si mismo de G(x)  -&gt;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Ɛ = G(Ɛ )</a:t>
            </a:r>
            <a:endParaRPr lang="es-ES" sz="3600" b="1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6FF50F9-9AB7-4745-9CC9-183C6E705795}"/>
              </a:ext>
            </a:extLst>
          </p:cNvPr>
          <p:cNvGrpSpPr/>
          <p:nvPr/>
        </p:nvGrpSpPr>
        <p:grpSpPr>
          <a:xfrm>
            <a:off x="575976" y="2622947"/>
            <a:ext cx="13048110" cy="3448905"/>
            <a:chOff x="575976" y="2622947"/>
            <a:chExt cx="12803761" cy="3127020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459E4DEB-5FC8-4ED7-910C-6CB69FBA7DA7}"/>
                </a:ext>
              </a:extLst>
            </p:cNvPr>
            <p:cNvSpPr txBox="1"/>
            <p:nvPr/>
          </p:nvSpPr>
          <p:spPr>
            <a:xfrm>
              <a:off x="729457" y="3238500"/>
              <a:ext cx="12650280" cy="25114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AR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Parte de una aproximación inicial y por medio de un algoritmo conduce a aproximaciones sucesivamente mejores a cada paso.</a:t>
              </a:r>
            </a:p>
            <a:p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Este método consiste en reemplazar nuestra función original  </a:t>
              </a:r>
            </a:p>
            <a:p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s-ES" sz="36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f(x) = 0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en otra expresión equivalente de la forma    </a:t>
              </a:r>
              <a:r>
                <a:rPr lang="es-ES" sz="36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x = G(x) 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tal que cualquier solución de ésta lo sea también de la primera.</a:t>
              </a:r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BF68E94F-7AE4-4870-808A-8D8766AB58AC}"/>
                </a:ext>
              </a:extLst>
            </p:cNvPr>
            <p:cNvSpPr txBox="1"/>
            <p:nvPr/>
          </p:nvSpPr>
          <p:spPr>
            <a:xfrm>
              <a:off x="575976" y="2622947"/>
              <a:ext cx="12650280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40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1. Método de Punto Fijo o de Aproximaciones Sucesivas</a:t>
              </a:r>
            </a:p>
          </p:txBody>
        </p: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F79B2516-8BB7-4C86-8F48-AE7A6DA3882B}"/>
              </a:ext>
            </a:extLst>
          </p:cNvPr>
          <p:cNvSpPr txBox="1"/>
          <p:nvPr/>
        </p:nvSpPr>
        <p:spPr>
          <a:xfrm>
            <a:off x="370776" y="6667500"/>
            <a:ext cx="1034088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Pueden existir muchas alternativas de distintas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G(x) </a:t>
            </a:r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cada una  de ellas puede constituir una fórmula iterativa, pero no todas van a  ser satisfactorias.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7357901A-7628-4899-9E04-038C2C32077B}"/>
              </a:ext>
            </a:extLst>
          </p:cNvPr>
          <p:cNvSpPr txBox="1"/>
          <p:nvPr/>
        </p:nvSpPr>
        <p:spPr>
          <a:xfrm>
            <a:off x="14597856" y="2795707"/>
            <a:ext cx="3628104" cy="1661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endParaRPr lang="es-ES" sz="36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ctr"/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k+1 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= G(x</a:t>
            </a:r>
            <a:r>
              <a:rPr lang="es-ES" sz="36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)</a:t>
            </a:r>
          </a:p>
          <a:p>
            <a:r>
              <a:rPr lang="es-ES" sz="36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Fórmula iterativa</a:t>
            </a:r>
            <a:endParaRPr lang="es-ES" sz="36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6865DB65-4AB4-41EE-A69A-FAB9026F4EC3}"/>
              </a:ext>
            </a:extLst>
          </p:cNvPr>
          <p:cNvSpPr txBox="1"/>
          <p:nvPr/>
        </p:nvSpPr>
        <p:spPr>
          <a:xfrm>
            <a:off x="13683456" y="4762500"/>
            <a:ext cx="5040408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36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Para que este algoritmo sea de utilidad deberemos probar que: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2534EB3-1F7A-4EF5-8C95-CD0DC3197CE8}"/>
              </a:ext>
            </a:extLst>
          </p:cNvPr>
          <p:cNvGrpSpPr/>
          <p:nvPr/>
        </p:nvGrpSpPr>
        <p:grpSpPr>
          <a:xfrm>
            <a:off x="424656" y="8628102"/>
            <a:ext cx="7848600" cy="1620798"/>
            <a:chOff x="424656" y="8628102"/>
            <a:chExt cx="7848600" cy="1620798"/>
          </a:xfrm>
        </p:grpSpPr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0DF1517F-BC9B-4587-9E48-2BA091C0E014}"/>
                </a:ext>
              </a:extLst>
            </p:cNvPr>
            <p:cNvSpPr txBox="1"/>
            <p:nvPr/>
          </p:nvSpPr>
          <p:spPr>
            <a:xfrm>
              <a:off x="729456" y="8628102"/>
              <a:ext cx="6553200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Ejemplo   f(x) =&gt;   x</a:t>
              </a:r>
              <a:r>
                <a:rPr lang="es-ES" sz="36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  <a:r>
                <a: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– x – 2 = 0     </a:t>
              </a: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F4E163D-84FB-4587-8015-6BED8CF3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656" y="9450957"/>
              <a:ext cx="2336831" cy="721743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31A88A3-5B3C-422F-9ED8-66EB162D3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7856" y="9326592"/>
              <a:ext cx="2555405" cy="846108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1045FD2-D7A8-48FD-A0A0-1EFEA7E96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3456" y="9072523"/>
              <a:ext cx="2209800" cy="1176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093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  <p:bldP spid="21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6270</TotalTime>
  <Words>2178</Words>
  <Application>Microsoft Office PowerPoint</Application>
  <PresentationFormat>Personalizado</PresentationFormat>
  <Paragraphs>283</Paragraphs>
  <Slides>18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Calibri</vt:lpstr>
      <vt:lpstr>Poppins Light</vt:lpstr>
      <vt:lpstr>Arial</vt:lpstr>
      <vt:lpstr>Cambria Math</vt:lpstr>
      <vt:lpstr>Poppins Bold</vt:lpstr>
      <vt:lpstr>Poppins Medium</vt:lpstr>
      <vt:lpstr>Symbol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Employee On Boarding Professional Presentation</dc:title>
  <dc:creator>Marcela</dc:creator>
  <cp:lastModifiedBy>Marcela</cp:lastModifiedBy>
  <cp:revision>464</cp:revision>
  <dcterms:created xsi:type="dcterms:W3CDTF">2006-08-16T00:00:00Z</dcterms:created>
  <dcterms:modified xsi:type="dcterms:W3CDTF">2020-05-27T12:47:29Z</dcterms:modified>
  <dc:identifier>DADlxbESGi8</dc:identifier>
</cp:coreProperties>
</file>