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4694"/>
  </p:normalViewPr>
  <p:slideViewPr>
    <p:cSldViewPr snapToGrid="0" snapToObjects="1">
      <p:cViewPr>
        <p:scale>
          <a:sx n="93" d="100"/>
          <a:sy n="93" d="100"/>
        </p:scale>
        <p:origin x="976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7">
            <a:extLst>
              <a:ext uri="{FF2B5EF4-FFF2-40B4-BE49-F238E27FC236}">
                <a16:creationId xmlns:a16="http://schemas.microsoft.com/office/drawing/2014/main" id="{4E50CAEE-CAC0-4F18-9593-F09A3338C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7" name="Picture 39">
            <a:extLst>
              <a:ext uri="{FF2B5EF4-FFF2-40B4-BE49-F238E27FC236}">
                <a16:creationId xmlns:a16="http://schemas.microsoft.com/office/drawing/2014/main" id="{D2DA77D5-12C4-446D-AC72-A514960A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8199690" y="290557"/>
            <a:ext cx="3992310" cy="3905520"/>
          </a:xfrm>
          <a:prstGeom prst="rect">
            <a:avLst/>
          </a:prstGeom>
        </p:spPr>
      </p:pic>
      <p:pic>
        <p:nvPicPr>
          <p:cNvPr id="48" name="Picture 41">
            <a:extLst>
              <a:ext uri="{FF2B5EF4-FFF2-40B4-BE49-F238E27FC236}">
                <a16:creationId xmlns:a16="http://schemas.microsoft.com/office/drawing/2014/main" id="{19E04E4F-6B32-4651-ACE0-DACABF1FC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120" r="54326" b="73832"/>
          <a:stretch/>
        </p:blipFill>
        <p:spPr>
          <a:xfrm>
            <a:off x="4581330" y="0"/>
            <a:ext cx="6762408" cy="286776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992406-406C-B842-B76D-CD17471D4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514" y="1019608"/>
            <a:ext cx="6247721" cy="2204815"/>
          </a:xfrm>
        </p:spPr>
        <p:txBody>
          <a:bodyPr>
            <a:normAutofit/>
          </a:bodyPr>
          <a:lstStyle/>
          <a:p>
            <a:pPr algn="l"/>
            <a:r>
              <a:rPr lang="es-ES" dirty="0" err="1"/>
              <a:t>pRÁCTICA</a:t>
            </a:r>
            <a:r>
              <a:rPr lang="es-ES" dirty="0"/>
              <a:t> 2</a:t>
            </a:r>
            <a:br>
              <a:rPr lang="es-ES" dirty="0"/>
            </a:br>
            <a:r>
              <a:rPr lang="es-ES" sz="2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Probabilidad y variable aleatoria</a:t>
            </a:r>
            <a:b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D69D35-343C-164B-8D45-099490911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8124" y="4229400"/>
            <a:ext cx="6247721" cy="2301705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algn="r"/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Lisardo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carretero colmenar</a:t>
            </a:r>
          </a:p>
          <a:p>
            <a:pPr algn="r"/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Luis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díaz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gonzález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David Gómez López</a:t>
            </a:r>
          </a:p>
          <a:p>
            <a:pPr algn="r"/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María trinidad Gómez Hernández</a:t>
            </a:r>
          </a:p>
          <a:p>
            <a:pPr algn="r"/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Fátima paterna roda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3D4F2B0-7771-46FC-9763-240E8F55F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10246407" y="5429242"/>
            <a:ext cx="1945594" cy="1428758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164F387-6750-4AFF-8A10-65C64D31E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9795659" y="4064996"/>
            <a:ext cx="2716669" cy="1658803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28768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>
            <a:extLst>
              <a:ext uri="{FF2B5EF4-FFF2-40B4-BE49-F238E27FC236}">
                <a16:creationId xmlns:a16="http://schemas.microsoft.com/office/drawing/2014/main" id="{E1408BAF-1350-4BC5-9C72-82A08BB0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0E67B53-E530-4CC6-B1E7-4CCC1FD63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E94ADDC-FBCA-4838-8D97-4B0770AFC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EDB06F6B-6027-4B19-829E-EEDE91726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F26D122-894F-3943-BEF2-C5B1D0F65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960120" y="1312647"/>
            <a:ext cx="4975860" cy="2575007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Marcador de contenido 3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979E4988-5B84-0149-B26C-EDF15CE7EF23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020" y="1325766"/>
            <a:ext cx="5022206" cy="2548769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0CA11D6-C4F1-476E-8455-2C26DEDE9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78"/>
          <a:stretch/>
        </p:blipFill>
        <p:spPr>
          <a:xfrm>
            <a:off x="-2607" y="0"/>
            <a:ext cx="12192000" cy="305335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0717727-6E80-4D56-AF23-9E0AE1D5A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64" t="46543"/>
          <a:stretch/>
        </p:blipFill>
        <p:spPr>
          <a:xfrm>
            <a:off x="8500434" y="3191932"/>
            <a:ext cx="3686351" cy="366606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BBCC200-8632-7842-8DCE-882370EC9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11" y="4562855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Ejercicio 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126A611-D5B8-DD49-8B92-195477F81A2D}"/>
              </a:ext>
            </a:extLst>
          </p:cNvPr>
          <p:cNvSpPr txBox="1"/>
          <p:nvPr/>
        </p:nvSpPr>
        <p:spPr>
          <a:xfrm>
            <a:off x="960120" y="4096512"/>
            <a:ext cx="1031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TOTAL CUESTIONARIOS								TOTAL PRÁCTICAS</a:t>
            </a:r>
          </a:p>
        </p:txBody>
      </p:sp>
    </p:spTree>
    <p:extLst>
      <p:ext uri="{BB962C8B-B14F-4D97-AF65-F5344CB8AC3E}">
        <p14:creationId xmlns:p14="http://schemas.microsoft.com/office/powerpoint/2010/main" val="3579747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D21FCB-56CB-4EFA-A79A-A9A8EC0F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80F52B23-36C6-384F-B5C2-196D36646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061" y="1890615"/>
            <a:ext cx="6200163" cy="2619568"/>
          </a:xfrm>
          <a:prstGeom prst="roundRect">
            <a:avLst>
              <a:gd name="adj" fmla="val 2392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027BD9-272C-4CC4-9396-1708F8B1F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382DAA4-26A4-9746-9D65-AB3BAE1C2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93976" cy="1596177"/>
          </a:xfrm>
        </p:spPr>
        <p:txBody>
          <a:bodyPr anchor="b">
            <a:normAutofit/>
          </a:bodyPr>
          <a:lstStyle/>
          <a:p>
            <a:pPr algn="l"/>
            <a:r>
              <a:rPr lang="es-ES" sz="3200"/>
              <a:t>EJERCICIO 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C866CA-F87B-C34F-9C6A-65530B37746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893978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/>
              <a:t>aNALIZAMOS SI LA PREDICCIÓN ES MÁS AJUSTADA CON SUSPENSO/APROBADO O CON SUSPENSO, APROBADO, NOTABLE Y SOBRESALIENTE</a:t>
            </a:r>
          </a:p>
        </p:txBody>
      </p:sp>
    </p:spTree>
    <p:extLst>
      <p:ext uri="{BB962C8B-B14F-4D97-AF65-F5344CB8AC3E}">
        <p14:creationId xmlns:p14="http://schemas.microsoft.com/office/powerpoint/2010/main" val="4097403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3F012C5-2940-4F3E-BB5E-B8B2C9E82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37C977-E7E3-44AC-AEC8-2E2764190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13876" cy="6858000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0DF37D-86A3-45DB-B1C1-580462D4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7" b="73004"/>
          <a:stretch/>
        </p:blipFill>
        <p:spPr>
          <a:xfrm>
            <a:off x="1" y="-2"/>
            <a:ext cx="3321978" cy="219679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FF08144-88FB-1E48-B1C9-E133B30F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896" y="960814"/>
            <a:ext cx="2732249" cy="4912936"/>
          </a:xfrm>
        </p:spPr>
        <p:txBody>
          <a:bodyPr anchor="b">
            <a:normAutofit/>
          </a:bodyPr>
          <a:lstStyle/>
          <a:p>
            <a:pPr algn="r"/>
            <a:r>
              <a:rPr lang="es-ES" sz="4000" dirty="0">
                <a:solidFill>
                  <a:schemeClr val="bg1"/>
                </a:solidFill>
              </a:rPr>
              <a:t>OBJETIVO 3</a:t>
            </a:r>
            <a:br>
              <a:rPr lang="es-ES" sz="4000" dirty="0">
                <a:solidFill>
                  <a:schemeClr val="bg1"/>
                </a:solidFill>
              </a:rPr>
            </a:br>
            <a:r>
              <a:rPr lang="es-ES" sz="4000" dirty="0">
                <a:solidFill>
                  <a:schemeClr val="bg1"/>
                </a:solidFill>
              </a:rPr>
              <a:t>EJERCICIO 1</a:t>
            </a:r>
            <a:br>
              <a:rPr lang="es-ES" sz="4000" dirty="0">
                <a:solidFill>
                  <a:schemeClr val="bg1"/>
                </a:solidFill>
              </a:rPr>
            </a:br>
            <a:br>
              <a:rPr lang="es-ES" sz="4000" dirty="0">
                <a:solidFill>
                  <a:schemeClr val="bg1"/>
                </a:solidFill>
              </a:rPr>
            </a:br>
            <a:br>
              <a:rPr lang="es-ES" sz="4000" dirty="0">
                <a:solidFill>
                  <a:schemeClr val="bg1"/>
                </a:solidFill>
              </a:rPr>
            </a:br>
            <a:br>
              <a:rPr lang="es-ES" sz="4000" dirty="0">
                <a:solidFill>
                  <a:schemeClr val="bg1"/>
                </a:solidFill>
              </a:rPr>
            </a:br>
            <a:r>
              <a:rPr lang="es-ES" sz="2000" dirty="0">
                <a:solidFill>
                  <a:schemeClr val="bg1"/>
                </a:solidFill>
              </a:rPr>
              <a:t>PREDICIÓN CON VARIABLES CUANTITATIVAS</a:t>
            </a:r>
            <a:br>
              <a:rPr lang="es-ES" sz="4000" dirty="0"/>
            </a:br>
            <a:endParaRPr lang="es-ES" sz="4000" dirty="0">
              <a:solidFill>
                <a:schemeClr val="bg1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1D4AEF2-79F0-0745-AC66-32675A527EE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741" y="960814"/>
            <a:ext cx="7431405" cy="486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77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E2BA2D5-46A3-46C0-98C9-A072D543B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73895B-DA42-4260-AE1E-182BA4123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F7073D0-760D-9A46-A85A-5E48CBC2E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383" y="94903"/>
            <a:ext cx="3707844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EJERCICIO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572273-2C93-0742-AC59-977095ACA5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70383" y="3836416"/>
            <a:ext cx="3707844" cy="17176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200" dirty="0"/>
              <a:t>PASO DE LA PREDICCIÓN  DE VARIABLES CUANTITATIVAS A CUALITATIVAS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F85CCFE-BE33-1D46-9E2A-3584F063A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752519"/>
              </p:ext>
            </p:extLst>
          </p:nvPr>
        </p:nvGraphicFramePr>
        <p:xfrm>
          <a:off x="913773" y="2463481"/>
          <a:ext cx="6002434" cy="1089042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270410">
                  <a:extLst>
                    <a:ext uri="{9D8B030D-6E8A-4147-A177-3AD203B41FA5}">
                      <a16:colId xmlns:a16="http://schemas.microsoft.com/office/drawing/2014/main" val="3644806368"/>
                    </a:ext>
                  </a:extLst>
                </a:gridCol>
                <a:gridCol w="1866012">
                  <a:extLst>
                    <a:ext uri="{9D8B030D-6E8A-4147-A177-3AD203B41FA5}">
                      <a16:colId xmlns:a16="http://schemas.microsoft.com/office/drawing/2014/main" val="192374563"/>
                    </a:ext>
                  </a:extLst>
                </a:gridCol>
                <a:gridCol w="1866012">
                  <a:extLst>
                    <a:ext uri="{9D8B030D-6E8A-4147-A177-3AD203B41FA5}">
                      <a16:colId xmlns:a16="http://schemas.microsoft.com/office/drawing/2014/main" val="951885295"/>
                    </a:ext>
                  </a:extLst>
                </a:gridCol>
              </a:tblGrid>
              <a:tr h="363014"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 Grupos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442" marR="113442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A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442" marR="113442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B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442" marR="113442" marT="0" marB="0"/>
                </a:tc>
                <a:extLst>
                  <a:ext uri="{0D108BD9-81ED-4DB2-BD59-A6C34878D82A}">
                    <a16:rowId xmlns:a16="http://schemas.microsoft.com/office/drawing/2014/main" val="996110499"/>
                  </a:ext>
                </a:extLst>
              </a:tr>
              <a:tr h="363014"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Suspenso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442" marR="113442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54,2%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442" marR="113442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45,8%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442" marR="113442" marT="0" marB="0"/>
                </a:tc>
                <a:extLst>
                  <a:ext uri="{0D108BD9-81ED-4DB2-BD59-A6C34878D82A}">
                    <a16:rowId xmlns:a16="http://schemas.microsoft.com/office/drawing/2014/main" val="2936206223"/>
                  </a:ext>
                </a:extLst>
              </a:tr>
              <a:tr h="363014"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Aprobado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442" marR="113442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38,1%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442" marR="113442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61,9%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442" marR="113442" marT="0" marB="0"/>
                </a:tc>
                <a:extLst>
                  <a:ext uri="{0D108BD9-81ED-4DB2-BD59-A6C34878D82A}">
                    <a16:rowId xmlns:a16="http://schemas.microsoft.com/office/drawing/2014/main" val="1967108585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5C4A8B6E-757D-5843-9A93-0D3F18D5A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271402"/>
              </p:ext>
            </p:extLst>
          </p:nvPr>
        </p:nvGraphicFramePr>
        <p:xfrm>
          <a:off x="913773" y="4501217"/>
          <a:ext cx="6002434" cy="117923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004786">
                  <a:extLst>
                    <a:ext uri="{9D8B030D-6E8A-4147-A177-3AD203B41FA5}">
                      <a16:colId xmlns:a16="http://schemas.microsoft.com/office/drawing/2014/main" val="1085449871"/>
                    </a:ext>
                  </a:extLst>
                </a:gridCol>
                <a:gridCol w="1992862">
                  <a:extLst>
                    <a:ext uri="{9D8B030D-6E8A-4147-A177-3AD203B41FA5}">
                      <a16:colId xmlns:a16="http://schemas.microsoft.com/office/drawing/2014/main" val="1231830600"/>
                    </a:ext>
                  </a:extLst>
                </a:gridCol>
                <a:gridCol w="2004786">
                  <a:extLst>
                    <a:ext uri="{9D8B030D-6E8A-4147-A177-3AD203B41FA5}">
                      <a16:colId xmlns:a16="http://schemas.microsoft.com/office/drawing/2014/main" val="4227614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 Práctica 1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Suspenso 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Aprobado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4729585"/>
                  </a:ext>
                </a:extLst>
              </a:tr>
              <a:tr h="437219"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Suspenso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37,4%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21,6%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0790742"/>
                  </a:ext>
                </a:extLst>
              </a:tr>
              <a:tr h="437219"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Aprobado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45,1%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18,4%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9529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020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2AA5FEE9-72A9-4E21-9963-B669E10D2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10389F-048F-4C12-B2B9-F77BFF41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50" b="72983"/>
          <a:stretch/>
        </p:blipFill>
        <p:spPr>
          <a:xfrm>
            <a:off x="0" y="0"/>
            <a:ext cx="3200400" cy="18528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27FB215-0581-4540-AF98-656EEA238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26"/>
          <a:stretch/>
        </p:blipFill>
        <p:spPr>
          <a:xfrm>
            <a:off x="0" y="2178423"/>
            <a:ext cx="12192000" cy="468910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B03D844-41E7-1147-B0C6-F5C21F9D7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11" y="3764129"/>
            <a:ext cx="10916365" cy="16373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Ejercicio 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AF6D04-5175-774F-8F10-1EA9D36EE71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67688" y="5401435"/>
            <a:ext cx="9653792" cy="81480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200"/>
              <a:t>Nuestras probabilidades de aprobar la asignatura de estadística </a:t>
            </a:r>
            <a:endParaRPr lang="en-US" sz="22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F0F05CD-B363-274D-A17C-733397608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50" y="1409700"/>
            <a:ext cx="121031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4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61210F8D-F7F2-47FC-91CB-247E361A5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D91F9E7-4D49-FF47-9633-6F342AE4E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90" y="618518"/>
            <a:ext cx="5172682" cy="5172682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2" name="Picture 18">
            <a:extLst>
              <a:ext uri="{FF2B5EF4-FFF2-40B4-BE49-F238E27FC236}">
                <a16:creationId xmlns:a16="http://schemas.microsoft.com/office/drawing/2014/main" id="{41509D60-00A2-43CB-85EE-55A4E714B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29E9A61-5DD2-0B47-9FB6-3CFEBAEEB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618517"/>
            <a:ext cx="4860494" cy="1596177"/>
          </a:xfrm>
        </p:spPr>
        <p:txBody>
          <a:bodyPr>
            <a:normAutofit/>
          </a:bodyPr>
          <a:lstStyle/>
          <a:p>
            <a:r>
              <a:rPr lang="es-ES"/>
              <a:t>Introducción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CA958D-09CE-B549-84E5-2D732CA5A3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17399" y="2367092"/>
            <a:ext cx="4860201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cap="none"/>
              <a:t>El objetivo de la práctica es predecir las notas finales de junio a partir de los datos cualitativos recogidos de las diferentes variables, como pueden ser las notas de prácticas y cuestionarios a lo largo del curso.</a:t>
            </a:r>
          </a:p>
        </p:txBody>
      </p:sp>
    </p:spTree>
    <p:extLst>
      <p:ext uri="{BB962C8B-B14F-4D97-AF65-F5344CB8AC3E}">
        <p14:creationId xmlns:p14="http://schemas.microsoft.com/office/powerpoint/2010/main" val="3791982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EACB7DE-2762-6349-92D8-6D993DDAC4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  <a:extLst/>
          </a:blip>
          <a:srcRect l="17075" r="260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E77AE38-F610-0A40-9FFA-246B35A25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1300785"/>
            <a:ext cx="8689976" cy="25092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Objetivo 1</a:t>
            </a:r>
            <a:br>
              <a:rPr lang="en-US" sz="4800"/>
            </a:br>
            <a:r>
              <a:rPr lang="en-US" sz="4800"/>
              <a:t>Ejercicio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06B4B1-2E48-464C-B516-7770B678B7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51012" y="3886200"/>
            <a:ext cx="8689976" cy="137159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200">
                <a:solidFill>
                  <a:schemeClr val="tx1">
                    <a:lumMod val="65000"/>
                    <a:lumOff val="35000"/>
                  </a:schemeClr>
                </a:solidFill>
              </a:rPr>
              <a:t>Paso de variables cuantitativas a cualitativas</a:t>
            </a:r>
          </a:p>
        </p:txBody>
      </p:sp>
    </p:spTree>
    <p:extLst>
      <p:ext uri="{BB962C8B-B14F-4D97-AF65-F5344CB8AC3E}">
        <p14:creationId xmlns:p14="http://schemas.microsoft.com/office/powerpoint/2010/main" val="769459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53E559B7-FFF0-4CD8-9260-633468131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3158DAF-9F71-104F-B43A-6F082F5EB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258" y="1479872"/>
            <a:ext cx="5135784" cy="3890355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0" name="Picture 14">
            <a:extLst>
              <a:ext uri="{FF2B5EF4-FFF2-40B4-BE49-F238E27FC236}">
                <a16:creationId xmlns:a16="http://schemas.microsoft.com/office/drawing/2014/main" id="{180BC9E0-1901-4FD9-90B5-82D9EE513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1679F51-0331-6F4C-8692-AAD9D7B07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189842"/>
            <a:ext cx="4175471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Ejercicio</a:t>
            </a:r>
            <a:r>
              <a:rPr lang="en-US" sz="4800" dirty="0"/>
              <a:t>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C36C0F-DFF2-CF43-A7D9-3B7FDB2D40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60120" y="3425050"/>
            <a:ext cx="4192557" cy="17270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200" dirty="0" err="1"/>
              <a:t>Cálculo</a:t>
            </a:r>
            <a:r>
              <a:rPr lang="en-US" sz="2200" dirty="0"/>
              <a:t> del </a:t>
            </a:r>
            <a:r>
              <a:rPr lang="en-US" sz="2200" dirty="0" err="1"/>
              <a:t>clasificador</a:t>
            </a:r>
            <a:r>
              <a:rPr lang="en-US" sz="2200" dirty="0"/>
              <a:t> de Naive Bayes</a:t>
            </a:r>
          </a:p>
        </p:txBody>
      </p:sp>
    </p:spTree>
    <p:extLst>
      <p:ext uri="{BB962C8B-B14F-4D97-AF65-F5344CB8AC3E}">
        <p14:creationId xmlns:p14="http://schemas.microsoft.com/office/powerpoint/2010/main" val="1213430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5873676-3D69-48B0-BA02-D759766A9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248E96D7-6599-4607-9958-FD9E10001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7A63B49-FC4F-C541-A4F4-F029CE7EDE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202" r="24305" b="1"/>
          <a:stretch/>
        </p:blipFill>
        <p:spPr>
          <a:xfrm>
            <a:off x="20" y="275207"/>
            <a:ext cx="12191980" cy="391253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478AA5-D1D0-4B5E-9FDE-6F55026D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229100"/>
            <a:ext cx="12192000" cy="0"/>
          </a:xfrm>
          <a:prstGeom prst="line">
            <a:avLst/>
          </a:prstGeom>
          <a:ln w="82550" cap="sq">
            <a:solidFill>
              <a:srgbClr val="D9D9D9"/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BFBFB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3CA8EEE2-DA9A-4635-9B41-33EB56514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D1DE18A-BE96-304C-846B-5F8CAB080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048" y="4437888"/>
            <a:ext cx="9899904" cy="11167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Ejercicio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87EAED-DD39-5744-94A1-47BD60D095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51012" y="5481448"/>
            <a:ext cx="8689976" cy="53593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1700" dirty="0" err="1"/>
              <a:t>Predicción</a:t>
            </a:r>
            <a:r>
              <a:rPr lang="en-US" sz="1700" dirty="0"/>
              <a:t> de </a:t>
            </a:r>
            <a:r>
              <a:rPr lang="en-US" sz="1700" dirty="0" err="1"/>
              <a:t>aprobar</a:t>
            </a:r>
            <a:r>
              <a:rPr lang="en-US" sz="1700" dirty="0"/>
              <a:t> o suspender </a:t>
            </a:r>
            <a:r>
              <a:rPr lang="en-US" sz="1700" dirty="0" err="1"/>
              <a:t>condicionado</a:t>
            </a:r>
            <a:r>
              <a:rPr lang="en-US" sz="1700" dirty="0"/>
              <a:t> a </a:t>
            </a:r>
            <a:r>
              <a:rPr lang="en-US" sz="1700" dirty="0" err="1"/>
              <a:t>todas</a:t>
            </a:r>
            <a:r>
              <a:rPr lang="en-US" sz="1700" dirty="0"/>
              <a:t> las </a:t>
            </a:r>
            <a:r>
              <a:rPr lang="en-US" sz="1700" dirty="0" err="1"/>
              <a:t>notas</a:t>
            </a:r>
            <a:r>
              <a:rPr lang="en-US" sz="1700" dirty="0"/>
              <a:t> del </a:t>
            </a:r>
            <a:r>
              <a:rPr lang="en-US" sz="1700" dirty="0" err="1"/>
              <a:t>curso</a:t>
            </a:r>
            <a:r>
              <a:rPr lang="en-US" sz="17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7485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0F978-8C43-B341-82CC-D30B699F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DA1BA4-954C-3A44-B3F5-727EB68084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Evaluación del cambio de la predicción dependiendo del número de variables utilizadas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1308867-57C6-3C4A-BDE3-61F1A038F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38656"/>
              </p:ext>
            </p:extLst>
          </p:nvPr>
        </p:nvGraphicFramePr>
        <p:xfrm>
          <a:off x="5983550" y="3346882"/>
          <a:ext cx="4847207" cy="190425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615545">
                  <a:extLst>
                    <a:ext uri="{9D8B030D-6E8A-4147-A177-3AD203B41FA5}">
                      <a16:colId xmlns:a16="http://schemas.microsoft.com/office/drawing/2014/main" val="1867137128"/>
                    </a:ext>
                  </a:extLst>
                </a:gridCol>
                <a:gridCol w="1615545">
                  <a:extLst>
                    <a:ext uri="{9D8B030D-6E8A-4147-A177-3AD203B41FA5}">
                      <a16:colId xmlns:a16="http://schemas.microsoft.com/office/drawing/2014/main" val="1536904806"/>
                    </a:ext>
                  </a:extLst>
                </a:gridCol>
                <a:gridCol w="1616117">
                  <a:extLst>
                    <a:ext uri="{9D8B030D-6E8A-4147-A177-3AD203B41FA5}">
                      <a16:colId xmlns:a16="http://schemas.microsoft.com/office/drawing/2014/main" val="1730586181"/>
                    </a:ext>
                  </a:extLst>
                </a:gridCol>
              </a:tblGrid>
              <a:tr h="634752"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Toda la información 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Suspenso 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Aprobado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3712762"/>
                  </a:ext>
                </a:extLst>
              </a:tr>
              <a:tr h="634752"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Suspenso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100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33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40660776"/>
                  </a:ext>
                </a:extLst>
              </a:tr>
              <a:tr h="634752"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Aprobado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7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9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3667749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7556F2E1-D2DB-2D43-9B28-E72E1964CF47}"/>
              </a:ext>
            </a:extLst>
          </p:cNvPr>
          <p:cNvSpPr txBox="1"/>
          <p:nvPr/>
        </p:nvSpPr>
        <p:spPr>
          <a:xfrm>
            <a:off x="3187084" y="5424825"/>
            <a:ext cx="559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CUANTAS MÁS VARIABLES = MAYOR PREDICCIÓN 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035CA2BA-F7F2-8840-80F2-6F6BAEFAB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819317"/>
              </p:ext>
            </p:extLst>
          </p:nvPr>
        </p:nvGraphicFramePr>
        <p:xfrm>
          <a:off x="913774" y="3346881"/>
          <a:ext cx="4909977" cy="190425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636466">
                  <a:extLst>
                    <a:ext uri="{9D8B030D-6E8A-4147-A177-3AD203B41FA5}">
                      <a16:colId xmlns:a16="http://schemas.microsoft.com/office/drawing/2014/main" val="581403537"/>
                    </a:ext>
                  </a:extLst>
                </a:gridCol>
                <a:gridCol w="1636466">
                  <a:extLst>
                    <a:ext uri="{9D8B030D-6E8A-4147-A177-3AD203B41FA5}">
                      <a16:colId xmlns:a16="http://schemas.microsoft.com/office/drawing/2014/main" val="2842681348"/>
                    </a:ext>
                  </a:extLst>
                </a:gridCol>
                <a:gridCol w="1637045">
                  <a:extLst>
                    <a:ext uri="{9D8B030D-6E8A-4147-A177-3AD203B41FA5}">
                      <a16:colId xmlns:a16="http://schemas.microsoft.com/office/drawing/2014/main" val="4149267227"/>
                    </a:ext>
                  </a:extLst>
                </a:gridCol>
              </a:tblGrid>
              <a:tr h="656213">
                <a:tc>
                  <a:txBody>
                    <a:bodyPr/>
                    <a:lstStyle/>
                    <a:p>
                      <a:pPr marL="457200" algn="l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Grupo</a:t>
                      </a:r>
                    </a:p>
                    <a:p>
                      <a:pPr marL="457200" algn="l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Práctica 1</a:t>
                      </a:r>
                    </a:p>
                    <a:p>
                      <a:pPr marL="457200" algn="l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Cuestionario 1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Suspenso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Aprobado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0271150"/>
                  </a:ext>
                </a:extLst>
              </a:tr>
              <a:tr h="624022"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Suspenso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104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31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3413428"/>
                  </a:ext>
                </a:extLst>
              </a:tr>
              <a:tr h="624022"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Aprobado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3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11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9730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888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8EC41B9-2D25-48A6-BC40-DA8F79F3E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animal&#10;&#10;Descripción generada automáticamente">
            <a:extLst>
              <a:ext uri="{FF2B5EF4-FFF2-40B4-BE49-F238E27FC236}">
                <a16:creationId xmlns:a16="http://schemas.microsoft.com/office/drawing/2014/main" id="{5E8A2E88-04E4-BC4B-91D4-79213FDB4C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173" b="5937"/>
          <a:stretch/>
        </p:blipFill>
        <p:spPr>
          <a:xfrm>
            <a:off x="3915784" y="957486"/>
            <a:ext cx="4406778" cy="3090258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6BE94C4-A7FC-4F02-B92B-6C40D705A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86"/>
          <a:stretch/>
        </p:blipFill>
        <p:spPr>
          <a:xfrm>
            <a:off x="-2607" y="3133164"/>
            <a:ext cx="12192000" cy="372483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8F21547-A433-450A-B2A3-930DCFAB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24"/>
          <a:stretch/>
        </p:blipFill>
        <p:spPr>
          <a:xfrm>
            <a:off x="0" y="0"/>
            <a:ext cx="349623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6F1CFC5-E466-204A-8919-42EA52C3A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11" y="4562855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oBJETIVO 2</a:t>
            </a:r>
            <a:br>
              <a:rPr lang="en-US" sz="3700"/>
            </a:br>
            <a:r>
              <a:rPr lang="en-US" sz="3700"/>
              <a:t>eJERCICIO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53245F-AB64-F245-88BA-E1D3A78868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5211" y="5700410"/>
            <a:ext cx="10916365" cy="51583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200" dirty="0"/>
              <a:t>Cambio de </a:t>
            </a:r>
            <a:r>
              <a:rPr lang="en-US" sz="2200" dirty="0" err="1"/>
              <a:t>los</a:t>
            </a:r>
            <a:r>
              <a:rPr lang="en-US" sz="2200" dirty="0"/>
              <a:t> ”</a:t>
            </a:r>
            <a:r>
              <a:rPr lang="en-US" sz="2200" dirty="0" err="1"/>
              <a:t>na</a:t>
            </a:r>
            <a:r>
              <a:rPr lang="en-US" sz="2200" dirty="0"/>
              <a:t>” a “no </a:t>
            </a:r>
            <a:r>
              <a:rPr lang="en-US" sz="2200" dirty="0" err="1"/>
              <a:t>presentado</a:t>
            </a:r>
            <a:r>
              <a:rPr lang="en-US" sz="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2256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E2BA2D5-46A3-46C0-98C9-A072D543B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5631134-2A88-F24D-9561-CBB45341F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" y="2159670"/>
            <a:ext cx="6002432" cy="2536026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73895B-DA42-4260-AE1E-182BA4123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431A71E-4CC8-2042-9478-178D8143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383" y="-176370"/>
            <a:ext cx="3707844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Ejercicio</a:t>
            </a:r>
            <a:r>
              <a:rPr lang="en-US" sz="4800" dirty="0"/>
              <a:t>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3087E3-9484-DF45-A599-96B5A3A427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24036" y="3043620"/>
            <a:ext cx="3707844" cy="17176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200" dirty="0" err="1"/>
              <a:t>Transformación</a:t>
            </a:r>
            <a:r>
              <a:rPr lang="en-US" sz="2200" dirty="0"/>
              <a:t> de variables </a:t>
            </a:r>
            <a:r>
              <a:rPr lang="en-US" sz="2200" dirty="0" err="1"/>
              <a:t>cuantitativas</a:t>
            </a:r>
            <a:r>
              <a:rPr lang="en-US" sz="2200" dirty="0"/>
              <a:t> y </a:t>
            </a:r>
            <a:r>
              <a:rPr lang="en-US" sz="2200" dirty="0" err="1"/>
              <a:t>cualitativas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46988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0D21FCB-56CB-4EFA-A79A-A9A8EC0F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1027BD9-272C-4CC4-9396-1708F8B1F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4B8DD78-C9EB-6C43-904C-85DFFB3F4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93976" cy="1596177"/>
          </a:xfrm>
        </p:spPr>
        <p:txBody>
          <a:bodyPr anchor="b">
            <a:normAutofit/>
          </a:bodyPr>
          <a:lstStyle/>
          <a:p>
            <a:pPr algn="l"/>
            <a:r>
              <a:rPr lang="es-ES" sz="3200"/>
              <a:t>Ejercicio 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BC6676-2E73-CF4C-80A4-98F6D5631F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893978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/>
              <a:t>Obtenemos las tablas de probabilidad condicionada estimada con el clasificador de Naive Bayes</a:t>
            </a:r>
          </a:p>
          <a:p>
            <a:pPr marL="0" indent="0">
              <a:buNone/>
            </a:pPr>
            <a:endParaRPr lang="es-ES" sz="1600"/>
          </a:p>
          <a:p>
            <a:pPr marL="0" indent="0">
              <a:buNone/>
            </a:pPr>
            <a:endParaRPr lang="es-ES" sz="160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0A1884F-6FA6-5140-BA1C-A76D77BAA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179854"/>
              </p:ext>
            </p:extLst>
          </p:nvPr>
        </p:nvGraphicFramePr>
        <p:xfrm>
          <a:off x="5078061" y="2253708"/>
          <a:ext cx="6200165" cy="1893384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188643">
                  <a:extLst>
                    <a:ext uri="{9D8B030D-6E8A-4147-A177-3AD203B41FA5}">
                      <a16:colId xmlns:a16="http://schemas.microsoft.com/office/drawing/2014/main" val="4103019467"/>
                    </a:ext>
                  </a:extLst>
                </a:gridCol>
                <a:gridCol w="1176142">
                  <a:extLst>
                    <a:ext uri="{9D8B030D-6E8A-4147-A177-3AD203B41FA5}">
                      <a16:colId xmlns:a16="http://schemas.microsoft.com/office/drawing/2014/main" val="272490507"/>
                    </a:ext>
                  </a:extLst>
                </a:gridCol>
                <a:gridCol w="1220588">
                  <a:extLst>
                    <a:ext uri="{9D8B030D-6E8A-4147-A177-3AD203B41FA5}">
                      <a16:colId xmlns:a16="http://schemas.microsoft.com/office/drawing/2014/main" val="3513402569"/>
                    </a:ext>
                  </a:extLst>
                </a:gridCol>
                <a:gridCol w="1103918">
                  <a:extLst>
                    <a:ext uri="{9D8B030D-6E8A-4147-A177-3AD203B41FA5}">
                      <a16:colId xmlns:a16="http://schemas.microsoft.com/office/drawing/2014/main" val="709732117"/>
                    </a:ext>
                  </a:extLst>
                </a:gridCol>
                <a:gridCol w="1510874">
                  <a:extLst>
                    <a:ext uri="{9D8B030D-6E8A-4147-A177-3AD203B41FA5}">
                      <a16:colId xmlns:a16="http://schemas.microsoft.com/office/drawing/2014/main" val="612551931"/>
                    </a:ext>
                  </a:extLst>
                </a:gridCol>
              </a:tblGrid>
              <a:tr h="432012"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6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Suspenso</a:t>
                      </a:r>
                      <a:endParaRPr lang="es-ES" sz="16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Aprobado</a:t>
                      </a:r>
                      <a:endParaRPr lang="es-ES" sz="16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Notable </a:t>
                      </a:r>
                      <a:endParaRPr lang="es-ES" sz="16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sobresaliente</a:t>
                      </a:r>
                      <a:endParaRPr lang="es-ES" sz="16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770984"/>
                  </a:ext>
                </a:extLst>
              </a:tr>
              <a:tr h="365343"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Suspenso</a:t>
                      </a:r>
                      <a:endParaRPr lang="es-ES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95,6%</a:t>
                      </a:r>
                      <a:endParaRPr lang="es-E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4,4%</a:t>
                      </a:r>
                      <a:endParaRPr lang="es-E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0%</a:t>
                      </a:r>
                      <a:endParaRPr lang="es-E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0%</a:t>
                      </a:r>
                      <a:endParaRPr lang="es-E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046168"/>
                  </a:ext>
                </a:extLst>
              </a:tr>
              <a:tr h="365343"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aprobado</a:t>
                      </a:r>
                      <a:endParaRPr lang="es-ES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16,7%</a:t>
                      </a:r>
                      <a:endParaRPr lang="es-E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75%</a:t>
                      </a:r>
                      <a:endParaRPr lang="es-E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8,3%</a:t>
                      </a:r>
                      <a:endParaRPr lang="es-E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0%</a:t>
                      </a:r>
                      <a:endParaRPr lang="es-E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8356115"/>
                  </a:ext>
                </a:extLst>
              </a:tr>
              <a:tr h="365343"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Notable </a:t>
                      </a:r>
                      <a:endParaRPr lang="es-ES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0%</a:t>
                      </a:r>
                      <a:endParaRPr lang="es-E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20%</a:t>
                      </a:r>
                      <a:endParaRPr lang="es-E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60%</a:t>
                      </a:r>
                      <a:endParaRPr lang="es-E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20%</a:t>
                      </a:r>
                      <a:endParaRPr lang="es-E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447947"/>
                  </a:ext>
                </a:extLst>
              </a:tr>
              <a:tr h="365343"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sobresaliente</a:t>
                      </a:r>
                      <a:endParaRPr lang="es-ES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0%</a:t>
                      </a:r>
                      <a:endParaRPr lang="es-E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0%</a:t>
                      </a:r>
                      <a:endParaRPr lang="es-E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0%</a:t>
                      </a:r>
                      <a:endParaRPr lang="es-E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s-E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082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2296762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279</Words>
  <Application>Microsoft Macintosh PowerPoint</Application>
  <PresentationFormat>Panorámica</PresentationFormat>
  <Paragraphs>95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Tw Cen MT</vt:lpstr>
      <vt:lpstr>Gota</vt:lpstr>
      <vt:lpstr>pRÁCTICA 2 Probabilidad y variable aleatoria </vt:lpstr>
      <vt:lpstr>Introducción</vt:lpstr>
      <vt:lpstr>Objetivo 1 Ejercicio 1</vt:lpstr>
      <vt:lpstr>Ejercicio 2</vt:lpstr>
      <vt:lpstr>Ejercicio 2</vt:lpstr>
      <vt:lpstr>Ejercicio 3</vt:lpstr>
      <vt:lpstr>oBJETIVO 2 eJERCICIO 1</vt:lpstr>
      <vt:lpstr>Ejercicio 2</vt:lpstr>
      <vt:lpstr>Ejercicio 3</vt:lpstr>
      <vt:lpstr>Ejercicio 3</vt:lpstr>
      <vt:lpstr>EJERCICIO 4</vt:lpstr>
      <vt:lpstr>OBJETIVO 3 EJERCICIO 1    PREDICIÓN CON VARIABLES CUANTITATIVAS </vt:lpstr>
      <vt:lpstr>EJERCICIO 2</vt:lpstr>
      <vt:lpstr>Ejercicio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2 Probabilidad y variable aleatoria </dc:title>
  <dc:creator>Fatima Paterna Roda</dc:creator>
  <cp:lastModifiedBy>Fatima Paterna Roda</cp:lastModifiedBy>
  <cp:revision>1</cp:revision>
  <dcterms:created xsi:type="dcterms:W3CDTF">2019-05-08T19:13:52Z</dcterms:created>
  <dcterms:modified xsi:type="dcterms:W3CDTF">2019-05-08T19:16:36Z</dcterms:modified>
</cp:coreProperties>
</file>