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93" d="100"/>
          <a:sy n="93" d="100"/>
        </p:scale>
        <p:origin x="97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992406-406C-B842-B76D-CD17471D4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14" y="1019608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pRÁCTICA</a:t>
            </a:r>
            <a:r>
              <a:rPr lang="es-ES" dirty="0"/>
              <a:t> 2</a:t>
            </a:r>
            <a:br>
              <a:rPr lang="es-ES" dirty="0"/>
            </a:br>
            <a:r>
              <a:rPr lang="es-E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Probabilidad y variable aleatoria</a:t>
            </a:r>
            <a:b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69D35-343C-164B-8D45-099490911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8124" y="4229400"/>
            <a:ext cx="6247721" cy="230170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r"/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Lisardo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carretero colmenar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Luis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díaz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gonzález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Gómez López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María trinidad Gómez Hernández</a:t>
            </a:r>
          </a:p>
          <a:p>
            <a:pPr algn="r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Fátima paterna roda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87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F26D122-894F-3943-BEF2-C5B1D0F65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960120" y="1312647"/>
            <a:ext cx="4975860" cy="25750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79E4988-5B84-0149-B26C-EDF15CE7EF2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1325766"/>
            <a:ext cx="5022206" cy="25487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BCC200-8632-7842-8DCE-882370E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26A611-D5B8-DD49-8B92-195477F81A2D}"/>
              </a:ext>
            </a:extLst>
          </p:cNvPr>
          <p:cNvSpPr txBox="1"/>
          <p:nvPr/>
        </p:nvSpPr>
        <p:spPr>
          <a:xfrm>
            <a:off x="960120" y="4096512"/>
            <a:ext cx="1031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TOTAL CUESTIONARIOS								TOTAL PRÁCTICAS</a:t>
            </a:r>
          </a:p>
        </p:txBody>
      </p:sp>
    </p:spTree>
    <p:extLst>
      <p:ext uri="{BB962C8B-B14F-4D97-AF65-F5344CB8AC3E}">
        <p14:creationId xmlns:p14="http://schemas.microsoft.com/office/powerpoint/2010/main" val="357974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0F52B23-36C6-384F-B5C2-196D3664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890615"/>
            <a:ext cx="6200163" cy="2619568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2DAA4-26A4-9746-9D65-AB3BAE1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866CA-F87B-C34F-9C6A-65530B3774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aNALIZAMOS SI LA PREDICCIÓN ES MÁS AJUSTADA CON SUSPENSO/APROBADO O CON SUSPENSO, APROBADO, NOTABLE Y SOBRESALIENTE</a:t>
            </a:r>
          </a:p>
        </p:txBody>
      </p:sp>
    </p:spTree>
    <p:extLst>
      <p:ext uri="{BB962C8B-B14F-4D97-AF65-F5344CB8AC3E}">
        <p14:creationId xmlns:p14="http://schemas.microsoft.com/office/powerpoint/2010/main" val="409740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F08144-88FB-1E48-B1C9-E133B30F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chemeClr val="bg1"/>
                </a:solidFill>
              </a:rPr>
              <a:t>OBJETIVO 3</a:t>
            </a: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bg1"/>
                </a:solidFill>
              </a:rPr>
              <a:t>EJERCICIO 1</a:t>
            </a: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PREDICIÓN CON VARIABLES CUANTITATIVAS</a:t>
            </a:r>
            <a:br>
              <a:rPr lang="es-ES" sz="4000" dirty="0"/>
            </a:b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1D4AEF2-79F0-0745-AC66-32675A527E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41" y="960814"/>
            <a:ext cx="7431405" cy="48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7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7073D0-760D-9A46-A85A-5E48CBC2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94903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72273-2C93-0742-AC59-977095ACA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0383" y="3836416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PASO DE LA PREDICCIÓN  DE VARIABLES CUANTITATIVAS A CUALITATIVAS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F85CCFE-BE33-1D46-9E2A-3584F063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2519"/>
              </p:ext>
            </p:extLst>
          </p:nvPr>
        </p:nvGraphicFramePr>
        <p:xfrm>
          <a:off x="913773" y="2463481"/>
          <a:ext cx="6002434" cy="108904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70410">
                  <a:extLst>
                    <a:ext uri="{9D8B030D-6E8A-4147-A177-3AD203B41FA5}">
                      <a16:colId xmlns:a16="http://schemas.microsoft.com/office/drawing/2014/main" val="3644806368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192374563"/>
                    </a:ext>
                  </a:extLst>
                </a:gridCol>
                <a:gridCol w="1866012">
                  <a:extLst>
                    <a:ext uri="{9D8B030D-6E8A-4147-A177-3AD203B41FA5}">
                      <a16:colId xmlns:a16="http://schemas.microsoft.com/office/drawing/2014/main" val="951885295"/>
                    </a:ext>
                  </a:extLst>
                </a:gridCol>
              </a:tblGrid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Grupos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996110499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54,2%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45,8%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2936206223"/>
                  </a:ext>
                </a:extLst>
              </a:tr>
              <a:tr h="36301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38,1%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61,9%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3442" marR="113442" marT="0" marB="0"/>
                </a:tc>
                <a:extLst>
                  <a:ext uri="{0D108BD9-81ED-4DB2-BD59-A6C34878D82A}">
                    <a16:rowId xmlns:a16="http://schemas.microsoft.com/office/drawing/2014/main" val="1967108585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4A8B6E-757D-5843-9A93-0D3F18D5A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71402"/>
              </p:ext>
            </p:extLst>
          </p:nvPr>
        </p:nvGraphicFramePr>
        <p:xfrm>
          <a:off x="913773" y="4501217"/>
          <a:ext cx="6002434" cy="117923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04786">
                  <a:extLst>
                    <a:ext uri="{9D8B030D-6E8A-4147-A177-3AD203B41FA5}">
                      <a16:colId xmlns:a16="http://schemas.microsoft.com/office/drawing/2014/main" val="1085449871"/>
                    </a:ext>
                  </a:extLst>
                </a:gridCol>
                <a:gridCol w="1992862">
                  <a:extLst>
                    <a:ext uri="{9D8B030D-6E8A-4147-A177-3AD203B41FA5}">
                      <a16:colId xmlns:a16="http://schemas.microsoft.com/office/drawing/2014/main" val="1231830600"/>
                    </a:ext>
                  </a:extLst>
                </a:gridCol>
                <a:gridCol w="2004786">
                  <a:extLst>
                    <a:ext uri="{9D8B030D-6E8A-4147-A177-3AD203B41FA5}">
                      <a16:colId xmlns:a16="http://schemas.microsoft.com/office/drawing/2014/main" val="4227614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 Práctica 1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729585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37,4%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21,6%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790742"/>
                  </a:ext>
                </a:extLst>
              </a:tr>
              <a:tr h="437219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Aprobado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45,1%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18,4%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0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2AA5FEE9-72A9-4E21-9963-B669E10D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10389F-048F-4C12-B2B9-F77BFF41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 b="72983"/>
          <a:stretch/>
        </p:blipFill>
        <p:spPr>
          <a:xfrm>
            <a:off x="0" y="0"/>
            <a:ext cx="3200400" cy="18528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7FB215-0581-4540-AF98-656EEA238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6"/>
          <a:stretch/>
        </p:blipFill>
        <p:spPr>
          <a:xfrm>
            <a:off x="0" y="2178423"/>
            <a:ext cx="12192000" cy="46891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03D844-41E7-1147-B0C6-F5C21F9D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3764129"/>
            <a:ext cx="10916365" cy="1637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F6D04-5175-774F-8F10-1EA9D36EE7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7688" y="5401435"/>
            <a:ext cx="9653792" cy="8148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/>
              <a:t>Nuestras probabilidades de aprobar la asignatura de estadística </a:t>
            </a:r>
            <a:endParaRPr lang="en-US" sz="2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0F05CD-B363-274D-A17C-733397608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0" y="1409700"/>
            <a:ext cx="12103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4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1210F8D-F7F2-47FC-91CB-247E361A5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91F9E7-4D49-FF47-9633-6F342AE4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90" y="618518"/>
            <a:ext cx="5172682" cy="517268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8">
            <a:extLst>
              <a:ext uri="{FF2B5EF4-FFF2-40B4-BE49-F238E27FC236}">
                <a16:creationId xmlns:a16="http://schemas.microsoft.com/office/drawing/2014/main" id="{41509D60-00A2-43CB-85EE-55A4E714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9E9A61-5DD2-0B47-9FB6-3CFEBAEE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618517"/>
            <a:ext cx="4860494" cy="1596177"/>
          </a:xfrm>
        </p:spPr>
        <p:txBody>
          <a:bodyPr>
            <a:normAutofit/>
          </a:bodyPr>
          <a:lstStyle/>
          <a:p>
            <a:r>
              <a:rPr lang="es-ES"/>
              <a:t>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A958D-09CE-B549-84E5-2D732CA5A3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7399" y="2367092"/>
            <a:ext cx="4860201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cap="none"/>
              <a:t>El objetivo de la práctica es predecir las notas finales de junio a partir de los datos cualitativos recogidos de las diferentes variables, como pueden ser las notas de prácticas y cuestionarios a lo largo del curso.</a:t>
            </a:r>
          </a:p>
        </p:txBody>
      </p:sp>
    </p:spTree>
    <p:extLst>
      <p:ext uri="{BB962C8B-B14F-4D97-AF65-F5344CB8AC3E}">
        <p14:creationId xmlns:p14="http://schemas.microsoft.com/office/powerpoint/2010/main" val="379198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ACB7DE-2762-6349-92D8-6D993DDAC4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/>
          </a:blip>
          <a:srcRect l="17075" r="26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77AE38-F610-0A40-9FFA-246B35A2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Objetivo 1</a:t>
            </a:r>
            <a:br>
              <a:rPr lang="en-US" sz="4800"/>
            </a:br>
            <a:r>
              <a:rPr lang="en-US" sz="48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6B4B1-2E48-464C-B516-7770B678B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3886200"/>
            <a:ext cx="8689976" cy="13715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Paso de variables cuantitativas a cualitativas</a:t>
            </a:r>
          </a:p>
        </p:txBody>
      </p:sp>
    </p:spTree>
    <p:extLst>
      <p:ext uri="{BB962C8B-B14F-4D97-AF65-F5344CB8AC3E}">
        <p14:creationId xmlns:p14="http://schemas.microsoft.com/office/powerpoint/2010/main" val="76945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58DAF-9F71-104F-B43A-6F082F5EB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58" y="1479872"/>
            <a:ext cx="5135784" cy="389035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679F51-0331-6F4C-8692-AAD9D7B0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9842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36C0F-DFF2-CF43-A7D9-3B7FDB2D40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0120" y="3425050"/>
            <a:ext cx="4192557" cy="17270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Cálculo</a:t>
            </a:r>
            <a:r>
              <a:rPr lang="en-US" sz="2200" dirty="0"/>
              <a:t> del </a:t>
            </a:r>
            <a:r>
              <a:rPr lang="en-US" sz="2200" dirty="0" err="1"/>
              <a:t>clasificador</a:t>
            </a:r>
            <a:r>
              <a:rPr lang="en-US" sz="2200" dirty="0"/>
              <a:t> de Naive Bayes</a:t>
            </a:r>
          </a:p>
        </p:txBody>
      </p:sp>
    </p:spTree>
    <p:extLst>
      <p:ext uri="{BB962C8B-B14F-4D97-AF65-F5344CB8AC3E}">
        <p14:creationId xmlns:p14="http://schemas.microsoft.com/office/powerpoint/2010/main" val="12134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1DE18A-BE96-304C-846B-5F8CAB08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7EAED-DD39-5744-94A1-47BD60D09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1012" y="5481448"/>
            <a:ext cx="8689976" cy="535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dirty="0" err="1"/>
              <a:t>Predicción</a:t>
            </a:r>
            <a:r>
              <a:rPr lang="en-US" sz="1700" dirty="0"/>
              <a:t> de </a:t>
            </a:r>
            <a:r>
              <a:rPr lang="en-US" sz="1700" dirty="0" err="1"/>
              <a:t>aprobar</a:t>
            </a:r>
            <a:r>
              <a:rPr lang="en-US" sz="1700" dirty="0"/>
              <a:t> o suspender </a:t>
            </a:r>
            <a:r>
              <a:rPr lang="en-US" sz="1700" dirty="0" err="1"/>
              <a:t>condicionado</a:t>
            </a:r>
            <a:r>
              <a:rPr lang="en-US" sz="1700" dirty="0"/>
              <a:t> a </a:t>
            </a:r>
            <a:r>
              <a:rPr lang="en-US" sz="1700" dirty="0" err="1"/>
              <a:t>todas</a:t>
            </a:r>
            <a:r>
              <a:rPr lang="en-US" sz="1700" dirty="0"/>
              <a:t> las </a:t>
            </a:r>
            <a:r>
              <a:rPr lang="en-US" sz="1700" dirty="0" err="1"/>
              <a:t>notas</a:t>
            </a:r>
            <a:r>
              <a:rPr lang="en-US" sz="1700" dirty="0"/>
              <a:t> del </a:t>
            </a:r>
            <a:r>
              <a:rPr lang="en-US" sz="1700" dirty="0" err="1"/>
              <a:t>curso</a:t>
            </a:r>
            <a:r>
              <a:rPr lang="en-US" sz="1700" dirty="0"/>
              <a:t> 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84F66E1-7D65-C34F-A424-78340C34B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57741"/>
              </p:ext>
            </p:extLst>
          </p:nvPr>
        </p:nvGraphicFramePr>
        <p:xfrm>
          <a:off x="1029911" y="595752"/>
          <a:ext cx="10132178" cy="346363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384102">
                  <a:extLst>
                    <a:ext uri="{9D8B030D-6E8A-4147-A177-3AD203B41FA5}">
                      <a16:colId xmlns:a16="http://schemas.microsoft.com/office/drawing/2014/main" val="1085449871"/>
                    </a:ext>
                  </a:extLst>
                </a:gridCol>
                <a:gridCol w="3363974">
                  <a:extLst>
                    <a:ext uri="{9D8B030D-6E8A-4147-A177-3AD203B41FA5}">
                      <a16:colId xmlns:a16="http://schemas.microsoft.com/office/drawing/2014/main" val="1231830600"/>
                    </a:ext>
                  </a:extLst>
                </a:gridCol>
                <a:gridCol w="3384102">
                  <a:extLst>
                    <a:ext uri="{9D8B030D-6E8A-4147-A177-3AD203B41FA5}">
                      <a16:colId xmlns:a16="http://schemas.microsoft.com/office/drawing/2014/main" val="4227614258"/>
                    </a:ext>
                  </a:extLst>
                </a:gridCol>
              </a:tblGrid>
              <a:tr h="103908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 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>
                          <a:effectLst/>
                        </a:rPr>
                        <a:t>Aprobado</a:t>
                      </a:r>
                      <a:endParaRPr lang="es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729585"/>
                  </a:ext>
                </a:extLst>
              </a:tr>
              <a:tr h="121227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Suspenso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103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10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790742"/>
                  </a:ext>
                </a:extLst>
              </a:tr>
              <a:tr h="1212274"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Aprobado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4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32</a:t>
                      </a:r>
                      <a:endParaRPr lang="es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52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8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0F978-8C43-B341-82CC-D30B699F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A1BA4-954C-3A44-B3F5-727EB68084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Evaluación del cambio de la predicción dependiendo del número de variables utilizadas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1308867-57C6-3C4A-BDE3-61F1A038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8656"/>
              </p:ext>
            </p:extLst>
          </p:nvPr>
        </p:nvGraphicFramePr>
        <p:xfrm>
          <a:off x="5983550" y="3346882"/>
          <a:ext cx="4847207" cy="19042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5545">
                  <a:extLst>
                    <a:ext uri="{9D8B030D-6E8A-4147-A177-3AD203B41FA5}">
                      <a16:colId xmlns:a16="http://schemas.microsoft.com/office/drawing/2014/main" val="1867137128"/>
                    </a:ext>
                  </a:extLst>
                </a:gridCol>
                <a:gridCol w="1615545">
                  <a:extLst>
                    <a:ext uri="{9D8B030D-6E8A-4147-A177-3AD203B41FA5}">
                      <a16:colId xmlns:a16="http://schemas.microsoft.com/office/drawing/2014/main" val="1536904806"/>
                    </a:ext>
                  </a:extLst>
                </a:gridCol>
                <a:gridCol w="1616117">
                  <a:extLst>
                    <a:ext uri="{9D8B030D-6E8A-4147-A177-3AD203B41FA5}">
                      <a16:colId xmlns:a16="http://schemas.microsoft.com/office/drawing/2014/main" val="1730586181"/>
                    </a:ext>
                  </a:extLst>
                </a:gridCol>
              </a:tblGrid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Toda la información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712762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100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0660776"/>
                  </a:ext>
                </a:extLst>
              </a:tr>
              <a:tr h="63475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7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9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66774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556F2E1-D2DB-2D43-9B28-E72E1964CF47}"/>
              </a:ext>
            </a:extLst>
          </p:cNvPr>
          <p:cNvSpPr txBox="1"/>
          <p:nvPr/>
        </p:nvSpPr>
        <p:spPr>
          <a:xfrm>
            <a:off x="3187084" y="5424825"/>
            <a:ext cx="559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CUANTAS MÁS VARIABLES = MAYOR PREDICCIÓN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35CA2BA-F7F2-8840-80F2-6F6BAEFAB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9317"/>
              </p:ext>
            </p:extLst>
          </p:nvPr>
        </p:nvGraphicFramePr>
        <p:xfrm>
          <a:off x="913774" y="3346881"/>
          <a:ext cx="4909977" cy="190425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36466">
                  <a:extLst>
                    <a:ext uri="{9D8B030D-6E8A-4147-A177-3AD203B41FA5}">
                      <a16:colId xmlns:a16="http://schemas.microsoft.com/office/drawing/2014/main" val="581403537"/>
                    </a:ext>
                  </a:extLst>
                </a:gridCol>
                <a:gridCol w="1636466">
                  <a:extLst>
                    <a:ext uri="{9D8B030D-6E8A-4147-A177-3AD203B41FA5}">
                      <a16:colId xmlns:a16="http://schemas.microsoft.com/office/drawing/2014/main" val="2842681348"/>
                    </a:ext>
                  </a:extLst>
                </a:gridCol>
                <a:gridCol w="1637045">
                  <a:extLst>
                    <a:ext uri="{9D8B030D-6E8A-4147-A177-3AD203B41FA5}">
                      <a16:colId xmlns:a16="http://schemas.microsoft.com/office/drawing/2014/main" val="4149267227"/>
                    </a:ext>
                  </a:extLst>
                </a:gridCol>
              </a:tblGrid>
              <a:tr h="656213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Grupo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Práctica 1</a:t>
                      </a: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 Cuestionario 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Suspenso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</a:rPr>
                        <a:t>Aprobado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271150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Suspenso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104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413428"/>
                  </a:ext>
                </a:extLst>
              </a:tr>
              <a:tr h="6240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Aprobado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3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11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3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8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animal&#10;&#10;Descripción generada automáticamente">
            <a:extLst>
              <a:ext uri="{FF2B5EF4-FFF2-40B4-BE49-F238E27FC236}">
                <a16:creationId xmlns:a16="http://schemas.microsoft.com/office/drawing/2014/main" id="{5E8A2E88-04E4-BC4B-91D4-79213FDB4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73" b="5937"/>
          <a:stretch/>
        </p:blipFill>
        <p:spPr>
          <a:xfrm>
            <a:off x="3915784" y="957486"/>
            <a:ext cx="4406778" cy="30902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BE94C4-A7FC-4F02-B92B-6C40D705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6"/>
          <a:stretch/>
        </p:blipFill>
        <p:spPr>
          <a:xfrm>
            <a:off x="-2607" y="3133164"/>
            <a:ext cx="12192000" cy="37248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F1CFC5-E466-204A-8919-42EA52C3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oBJETIVO 2</a:t>
            </a:r>
            <a:br>
              <a:rPr lang="en-US" sz="3700"/>
            </a:br>
            <a:r>
              <a:rPr lang="en-US" sz="370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3245F-AB64-F245-88BA-E1D3A78868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5211" y="5700410"/>
            <a:ext cx="10916365" cy="5158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Cambio de </a:t>
            </a:r>
            <a:r>
              <a:rPr lang="en-US" sz="2200" dirty="0" err="1"/>
              <a:t>los</a:t>
            </a:r>
            <a:r>
              <a:rPr lang="en-US" sz="2200" dirty="0"/>
              <a:t> ”</a:t>
            </a:r>
            <a:r>
              <a:rPr lang="en-US" sz="2200" dirty="0" err="1"/>
              <a:t>na</a:t>
            </a:r>
            <a:r>
              <a:rPr lang="en-US" sz="2200" dirty="0"/>
              <a:t>” a “no </a:t>
            </a:r>
            <a:r>
              <a:rPr lang="en-US" sz="2200" dirty="0" err="1"/>
              <a:t>presentado</a:t>
            </a:r>
            <a:r>
              <a:rPr lang="en-US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25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631134-2A88-F24D-9561-CBB45341F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2159670"/>
            <a:ext cx="6002432" cy="253602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31A71E-4CC8-2042-9478-178D8143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3" y="-176370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Ejercicio</a:t>
            </a:r>
            <a:r>
              <a:rPr lang="en-US" sz="4800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087E3-9484-DF45-A599-96B5A3A427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4036" y="3043620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dirty="0" err="1"/>
              <a:t>Transformación</a:t>
            </a:r>
            <a:r>
              <a:rPr lang="en-US" sz="2200" dirty="0"/>
              <a:t> de variables </a:t>
            </a:r>
            <a:r>
              <a:rPr lang="en-US" sz="2200" dirty="0" err="1"/>
              <a:t>cuantitativas</a:t>
            </a:r>
            <a:r>
              <a:rPr lang="en-US" sz="2200" dirty="0"/>
              <a:t> y </a:t>
            </a:r>
            <a:r>
              <a:rPr lang="en-US" sz="2200" dirty="0" err="1"/>
              <a:t>cualitativas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698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8DD78-C9EB-6C43-904C-85DFFB3F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s-ES" sz="320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C6676-2E73-CF4C-80A4-98F6D5631F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/>
              <a:t>Obtenemos las tablas de probabilidad condicionada estimada con el clasificador de Naive Bayes</a:t>
            </a:r>
          </a:p>
          <a:p>
            <a:pPr marL="0" indent="0">
              <a:buNone/>
            </a:pPr>
            <a:endParaRPr lang="es-ES" sz="1600"/>
          </a:p>
          <a:p>
            <a:pPr marL="0" indent="0">
              <a:buNone/>
            </a:pPr>
            <a:endParaRPr lang="es-ES" sz="160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A1884F-6FA6-5140-BA1C-A76D77BAA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9854"/>
              </p:ext>
            </p:extLst>
          </p:nvPr>
        </p:nvGraphicFramePr>
        <p:xfrm>
          <a:off x="5078061" y="2253708"/>
          <a:ext cx="6200165" cy="189338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188643">
                  <a:extLst>
                    <a:ext uri="{9D8B030D-6E8A-4147-A177-3AD203B41FA5}">
                      <a16:colId xmlns:a16="http://schemas.microsoft.com/office/drawing/2014/main" val="4103019467"/>
                    </a:ext>
                  </a:extLst>
                </a:gridCol>
                <a:gridCol w="1176142">
                  <a:extLst>
                    <a:ext uri="{9D8B030D-6E8A-4147-A177-3AD203B41FA5}">
                      <a16:colId xmlns:a16="http://schemas.microsoft.com/office/drawing/2014/main" val="272490507"/>
                    </a:ext>
                  </a:extLst>
                </a:gridCol>
                <a:gridCol w="1220588">
                  <a:extLst>
                    <a:ext uri="{9D8B030D-6E8A-4147-A177-3AD203B41FA5}">
                      <a16:colId xmlns:a16="http://schemas.microsoft.com/office/drawing/2014/main" val="3513402569"/>
                    </a:ext>
                  </a:extLst>
                </a:gridCol>
                <a:gridCol w="1103918">
                  <a:extLst>
                    <a:ext uri="{9D8B030D-6E8A-4147-A177-3AD203B41FA5}">
                      <a16:colId xmlns:a16="http://schemas.microsoft.com/office/drawing/2014/main" val="709732117"/>
                    </a:ext>
                  </a:extLst>
                </a:gridCol>
                <a:gridCol w="1510874">
                  <a:extLst>
                    <a:ext uri="{9D8B030D-6E8A-4147-A177-3AD203B41FA5}">
                      <a16:colId xmlns:a16="http://schemas.microsoft.com/office/drawing/2014/main" val="612551931"/>
                    </a:ext>
                  </a:extLst>
                </a:gridCol>
              </a:tblGrid>
              <a:tr h="432012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6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770984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Suspenso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95,6%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4,4%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46168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aprobado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16,7%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8,3%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356115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Notable 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47947"/>
                  </a:ext>
                </a:extLst>
              </a:tr>
              <a:tr h="36534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sobresaliente</a:t>
                      </a:r>
                      <a:endParaRPr lang="es-E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  <a:endParaRPr lang="es-E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004" marR="120003" marT="80002" marB="800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296762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287</Words>
  <Application>Microsoft Macintosh PowerPoint</Application>
  <PresentationFormat>Panorámica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Gota</vt:lpstr>
      <vt:lpstr>pRÁCTICA 2 Probabilidad y variable aleatoria </vt:lpstr>
      <vt:lpstr>Introducción</vt:lpstr>
      <vt:lpstr>Objetivo 1 Ejercicio 1</vt:lpstr>
      <vt:lpstr>Ejercicio 2</vt:lpstr>
      <vt:lpstr>Ejercicio 2</vt:lpstr>
      <vt:lpstr>Ejercicio 3</vt:lpstr>
      <vt:lpstr>oBJETIVO 2 eJERCICIO 1</vt:lpstr>
      <vt:lpstr>Ejercicio 2</vt:lpstr>
      <vt:lpstr>Ejercicio 3</vt:lpstr>
      <vt:lpstr>Ejercicio 3</vt:lpstr>
      <vt:lpstr>EJERCICIO 4</vt:lpstr>
      <vt:lpstr>OBJETIVO 3 EJERCICIO 1    PREDICIÓN CON VARIABLES CUANTITATIVAS </vt:lpstr>
      <vt:lpstr>EJERCICIO 2</vt:lpstr>
      <vt:lpstr>Ejercicio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2 Probabilidad y variable aleatoria </dc:title>
  <dc:creator>Fatima Paterna Roda</dc:creator>
  <cp:lastModifiedBy>Fatima Paterna Roda</cp:lastModifiedBy>
  <cp:revision>3</cp:revision>
  <dcterms:created xsi:type="dcterms:W3CDTF">2019-05-08T19:13:52Z</dcterms:created>
  <dcterms:modified xsi:type="dcterms:W3CDTF">2019-05-08T21:40:08Z</dcterms:modified>
</cp:coreProperties>
</file>