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  <p:sldMasterId id="2147483670" r:id="rId2"/>
  </p:sldMasterIdLst>
  <p:notesMasterIdLst>
    <p:notesMasterId r:id="rId7"/>
  </p:notesMasterIdLst>
  <p:sldIdLst>
    <p:sldId id="256" r:id="rId3"/>
    <p:sldId id="294" r:id="rId4"/>
    <p:sldId id="297" r:id="rId5"/>
    <p:sldId id="303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737455-0581-4C7C-9F9F-C7630C34C6B4}">
  <a:tblStyle styleId="{A6737455-0581-4C7C-9F9F-C7630C34C6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6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79028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5692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3010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69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00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34275" y="1839413"/>
            <a:ext cx="7888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 rot="10800000">
            <a:off x="2588100" y="3488719"/>
            <a:ext cx="3967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9832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626350" y="1346063"/>
            <a:ext cx="3644400" cy="32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870698" y="1346063"/>
            <a:ext cx="3644400" cy="32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cxnSp>
        <p:nvCxnSpPr>
          <p:cNvPr id="31" name="Google Shape;31;p6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32" name="Google Shape;32;p6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9865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00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34275" y="1839413"/>
            <a:ext cx="7888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 rot="10800000">
            <a:off x="2588100" y="3488719"/>
            <a:ext cx="3967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4086691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2600500" y="2040544"/>
            <a:ext cx="585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600400" y="3182963"/>
            <a:ext cx="5857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 rot="10800000">
            <a:off x="-15990" y="2933511"/>
            <a:ext cx="247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01509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4229046" y="1045786"/>
            <a:ext cx="685800" cy="653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555350" y="1818900"/>
            <a:ext cx="60333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 sz="3000" i="1">
                <a:solidFill>
                  <a:schemeClr val="accent1"/>
                </a:solidFill>
              </a:defRPr>
            </a:lvl1pPr>
            <a:lvl2pPr marL="914400" lvl="1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□"/>
              <a:defRPr sz="3000" i="1">
                <a:solidFill>
                  <a:schemeClr val="accent1"/>
                </a:solidFill>
              </a:defRPr>
            </a:lvl2pPr>
            <a:lvl3pPr marL="1371600" lvl="2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 sz="3000" i="1">
                <a:solidFill>
                  <a:schemeClr val="accent1"/>
                </a:solidFill>
              </a:defRPr>
            </a:lvl3pPr>
            <a:lvl4pPr marL="1828800" lvl="3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□"/>
              <a:defRPr sz="3000" i="1">
                <a:solidFill>
                  <a:schemeClr val="accent1"/>
                </a:solidFill>
              </a:defRPr>
            </a:lvl4pPr>
            <a:lvl5pPr marL="2286000" lvl="4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 sz="3000" i="1">
                <a:solidFill>
                  <a:schemeClr val="accent1"/>
                </a:solidFill>
              </a:defRPr>
            </a:lvl5pPr>
            <a:lvl6pPr marL="2743200" lvl="5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■"/>
              <a:defRPr sz="3000" i="1">
                <a:solidFill>
                  <a:schemeClr val="accent1"/>
                </a:solidFill>
              </a:defRPr>
            </a:lvl6pPr>
            <a:lvl7pPr marL="3200400" lvl="6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●"/>
              <a:defRPr sz="3000" i="1">
                <a:solidFill>
                  <a:schemeClr val="accent1"/>
                </a:solidFill>
              </a:defRPr>
            </a:lvl7pPr>
            <a:lvl8pPr marL="3657600" lvl="7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 sz="3000" i="1">
                <a:solidFill>
                  <a:schemeClr val="accent1"/>
                </a:solidFill>
              </a:defRPr>
            </a:lvl8pPr>
            <a:lvl9pPr marL="4114800" lvl="8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■"/>
              <a:defRPr sz="30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3801800" y="854771"/>
            <a:ext cx="1540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8F7B87"/>
                </a:solidFill>
              </a:defRPr>
            </a:lvl1pPr>
            <a:lvl2pPr lvl="1">
              <a:buNone/>
              <a:defRPr>
                <a:solidFill>
                  <a:srgbClr val="8F7B87"/>
                </a:solidFill>
              </a:defRPr>
            </a:lvl2pPr>
            <a:lvl3pPr lvl="2">
              <a:buNone/>
              <a:defRPr>
                <a:solidFill>
                  <a:srgbClr val="8F7B87"/>
                </a:solidFill>
              </a:defRPr>
            </a:lvl3pPr>
            <a:lvl4pPr lvl="3">
              <a:buNone/>
              <a:defRPr>
                <a:solidFill>
                  <a:srgbClr val="8F7B87"/>
                </a:solidFill>
              </a:defRPr>
            </a:lvl4pPr>
            <a:lvl5pPr lvl="4">
              <a:buNone/>
              <a:defRPr>
                <a:solidFill>
                  <a:srgbClr val="8F7B87"/>
                </a:solidFill>
              </a:defRPr>
            </a:lvl5pPr>
            <a:lvl6pPr lvl="5">
              <a:buNone/>
              <a:defRPr>
                <a:solidFill>
                  <a:srgbClr val="8F7B87"/>
                </a:solidFill>
              </a:defRPr>
            </a:lvl6pPr>
            <a:lvl7pPr lvl="6">
              <a:buNone/>
              <a:defRPr>
                <a:solidFill>
                  <a:srgbClr val="8F7B87"/>
                </a:solidFill>
              </a:defRPr>
            </a:lvl7pPr>
            <a:lvl8pPr lvl="7">
              <a:buNone/>
              <a:defRPr>
                <a:solidFill>
                  <a:srgbClr val="8F7B87"/>
                </a:solidFill>
              </a:defRPr>
            </a:lvl8pPr>
            <a:lvl9pPr lvl="8">
              <a:buNone/>
              <a:defRPr>
                <a:solidFill>
                  <a:srgbClr val="8F7B87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5195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617100" y="1269863"/>
            <a:ext cx="7909800" cy="32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cxnSp>
        <p:nvCxnSpPr>
          <p:cNvPr id="24" name="Google Shape;24;p5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5" name="Google Shape;25;p5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3085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626350" y="1346063"/>
            <a:ext cx="3644400" cy="32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870698" y="1346063"/>
            <a:ext cx="3644400" cy="32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cxnSp>
        <p:nvCxnSpPr>
          <p:cNvPr id="31" name="Google Shape;31;p6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32" name="Google Shape;32;p6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3835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626350" y="1281750"/>
            <a:ext cx="2547900" cy="31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3304738" y="1281750"/>
            <a:ext cx="2547900" cy="31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5983125" y="1281750"/>
            <a:ext cx="2547900" cy="31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cxnSp>
        <p:nvCxnSpPr>
          <p:cNvPr id="39" name="Google Shape;39;p7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40" name="Google Shape;40;p7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163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cxnSp>
        <p:nvCxnSpPr>
          <p:cNvPr id="44" name="Google Shape;44;p8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45" name="Google Shape;45;p8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4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30350" y="206000"/>
            <a:ext cx="4283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17100" y="1269863"/>
            <a:ext cx="7909800" cy="3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8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30350" y="206000"/>
            <a:ext cx="4283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17100" y="1269863"/>
            <a:ext cx="7909800" cy="3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34142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9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ctrTitle"/>
          </p:nvPr>
        </p:nvSpPr>
        <p:spPr>
          <a:xfrm>
            <a:off x="539552" y="915566"/>
            <a:ext cx="7888800" cy="12318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C" sz="3200" dirty="0"/>
              <a:t>Desarrollo de un Software de Agenda Telefónica Multiempresa en la nube a través de la arquitectura distribuida de Amazon </a:t>
            </a:r>
            <a:r>
              <a:rPr lang="es-EC" sz="3200" dirty="0" err="1"/>
              <a:t>DynamoDB</a:t>
            </a:r>
            <a:endParaRPr sz="3200" dirty="0"/>
          </a:p>
        </p:txBody>
      </p:sp>
      <p:sp>
        <p:nvSpPr>
          <p:cNvPr id="3" name="Google Shape;343;p34"/>
          <p:cNvSpPr txBox="1">
            <a:spLocks/>
          </p:cNvSpPr>
          <p:nvPr/>
        </p:nvSpPr>
        <p:spPr>
          <a:xfrm>
            <a:off x="1115616" y="3219822"/>
            <a:ext cx="5080488" cy="1368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6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Grupo</a:t>
            </a:r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 #2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Omar </a:t>
            </a:r>
            <a:r>
              <a:rPr lang="en-US" sz="16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Morejón</a:t>
            </a:r>
            <a:endParaRPr lang="en-US" sz="1600" b="1" dirty="0">
              <a:solidFill>
                <a:schemeClr val="lt1"/>
              </a:solidFill>
              <a:latin typeface="Montserrat"/>
              <a:ea typeface="Montserrat"/>
              <a:cs typeface="Montserrat"/>
            </a:endParaRPr>
          </a:p>
          <a:p>
            <a:pPr marL="285750" lvl="2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s-ES" sz="16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Cristhian</a:t>
            </a:r>
            <a:r>
              <a:rPr lang="es-E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 Florencia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Christian Apolinario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b="1" dirty="0" err="1" smtClean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Jajayra</a:t>
            </a:r>
            <a: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 Castillo</a:t>
            </a:r>
            <a:endParaRPr lang="en-US" sz="1600" b="1" dirty="0" smtClean="0">
              <a:solidFill>
                <a:schemeClr val="lt1"/>
              </a:solidFill>
              <a:latin typeface="Montserrat"/>
              <a:ea typeface="Montserrat"/>
              <a:cs typeface="Montserrat"/>
            </a:endParaRP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endParaRPr lang="en-US" sz="1600" b="1" dirty="0">
              <a:solidFill>
                <a:schemeClr val="lt1"/>
              </a:solidFill>
              <a:latin typeface="Montserrat"/>
              <a:ea typeface="Montserrat"/>
              <a:cs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2329725" y="113175"/>
            <a:ext cx="44895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PROBLEMA</a:t>
            </a:r>
            <a:endParaRPr sz="2400" dirty="0"/>
          </a:p>
        </p:txBody>
      </p:sp>
      <p:sp>
        <p:nvSpPr>
          <p:cNvPr id="64" name="Google Shape;64;p12"/>
          <p:cNvSpPr txBox="1"/>
          <p:nvPr/>
        </p:nvSpPr>
        <p:spPr>
          <a:xfrm>
            <a:off x="457200" y="1081125"/>
            <a:ext cx="3776700" cy="25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spcBef>
                <a:spcPts val="600"/>
              </a:spcBef>
            </a:pPr>
            <a:r>
              <a:rPr lang="es-EC" dirty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En base al estudio realizado en una de las empresas de supermercados más importantes del Ecuador hemos detectado que existe una problemática en cuanto a los servicios web internos que se encuentran en producción, como lo es, la Agenda Telefónica, la cual presenta lentitud durante la búsqueda de contactos de la compañía. </a:t>
            </a:r>
            <a:endParaRPr dirty="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65" name="Google Shape;65;p12"/>
          <p:cNvSpPr txBox="1"/>
          <p:nvPr/>
        </p:nvSpPr>
        <p:spPr>
          <a:xfrm>
            <a:off x="4744975" y="1081125"/>
            <a:ext cx="3941700" cy="25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spcBef>
                <a:spcPts val="600"/>
              </a:spcBef>
            </a:pPr>
            <a:r>
              <a:rPr lang="es-EC" dirty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Además, no existe una aplicación interna que permita al personal de Sistemas de la organización administrar de forma sencilla las operaciones de agregación, modificación o eliminación de registros internos en la Base de Datos local, razón por la cual, la información de contactos en la agenda se vuelve inconsistente. </a:t>
            </a:r>
          </a:p>
        </p:txBody>
      </p:sp>
      <p:sp>
        <p:nvSpPr>
          <p:cNvPr id="66" name="Google Shape;66;p12"/>
          <p:cNvSpPr txBox="1"/>
          <p:nvPr/>
        </p:nvSpPr>
        <p:spPr>
          <a:xfrm>
            <a:off x="457200" y="3453956"/>
            <a:ext cx="8229600" cy="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spcBef>
                <a:spcPts val="1000"/>
              </a:spcBef>
            </a:pPr>
            <a:r>
              <a:rPr lang="es-EC" dirty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Por otro lado, se incrementa la carga administrativa al DBA de la compañía debido a que el soporte de Nivel 1 de la organización carece de conocimientos para ejecutar sentencias SQL que actualicen la Base de Datos local </a:t>
            </a:r>
            <a:r>
              <a:rPr lang="es-EC" dirty="0" err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MySQL</a:t>
            </a:r>
            <a:r>
              <a:rPr lang="es-EC" dirty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 </a:t>
            </a:r>
            <a:r>
              <a:rPr lang="es-EC" dirty="0" err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Workbench</a:t>
            </a:r>
            <a:r>
              <a:rPr lang="es-EC" dirty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.</a:t>
            </a:r>
            <a:endParaRPr dirty="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8075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5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SOLUCION PROPUESTA</a:t>
            </a:r>
            <a:endParaRPr dirty="0"/>
          </a:p>
        </p:txBody>
      </p:sp>
      <p:sp>
        <p:nvSpPr>
          <p:cNvPr id="352" name="Google Shape;352;p3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8F7B87"/>
                </a:solidFill>
                <a:effectLst/>
                <a:uLnTx/>
                <a:uFillTx/>
                <a:latin typeface="PT Serif"/>
                <a:sym typeface="PT Serif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8F7B87"/>
              </a:solidFill>
              <a:effectLst/>
              <a:uLnTx/>
              <a:uFillTx/>
              <a:latin typeface="PT Serif"/>
              <a:sym typeface="PT Serif"/>
            </a:endParaRPr>
          </a:p>
        </p:txBody>
      </p:sp>
      <p:pic>
        <p:nvPicPr>
          <p:cNvPr id="7" name="Imagen 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EDF01B07-6E7D-4B75-9AF9-B9014C9023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035" t="7747" r="2245"/>
          <a:stretch/>
        </p:blipFill>
        <p:spPr>
          <a:xfrm>
            <a:off x="3914470" y="1851670"/>
            <a:ext cx="4839992" cy="2185470"/>
          </a:xfrm>
          <a:prstGeom prst="rect">
            <a:avLst/>
          </a:prstGeom>
        </p:spPr>
      </p:pic>
      <p:pic>
        <p:nvPicPr>
          <p:cNvPr id="8" name="Picture 2" descr="Resultado de imagen para html5 bootstrap Y JS">
            <a:extLst>
              <a:ext uri="{FF2B5EF4-FFF2-40B4-BE49-F238E27FC236}">
                <a16:creationId xmlns:a16="http://schemas.microsoft.com/office/drawing/2014/main" id="{06E16168-740A-49C3-A12B-491441EEC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54" y="1635646"/>
            <a:ext cx="2430656" cy="2430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226E0B4-7D5F-454E-AA4E-B1BD646007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3311" y="2550349"/>
            <a:ext cx="1278610" cy="54292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5E4786F-5718-4BE2-9AB0-43E7FC25D743}"/>
              </a:ext>
            </a:extLst>
          </p:cNvPr>
          <p:cNvSpPr txBox="1"/>
          <p:nvPr/>
        </p:nvSpPr>
        <p:spPr>
          <a:xfrm>
            <a:off x="355855" y="1010290"/>
            <a:ext cx="2217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1600"/>
            </a:pPr>
            <a:r>
              <a:rPr lang="es-EC" sz="20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Front - </a:t>
            </a:r>
            <a:r>
              <a:rPr lang="es-EC" sz="20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end</a:t>
            </a:r>
            <a:endParaRPr lang="es-EC" sz="20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2A51169-3B39-4380-9315-D32BA60F88C8}"/>
              </a:ext>
            </a:extLst>
          </p:cNvPr>
          <p:cNvSpPr txBox="1"/>
          <p:nvPr/>
        </p:nvSpPr>
        <p:spPr>
          <a:xfrm>
            <a:off x="5225738" y="1010290"/>
            <a:ext cx="2217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1600"/>
            </a:pPr>
            <a:r>
              <a:rPr lang="es-EC" sz="20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Back - </a:t>
            </a:r>
            <a:r>
              <a:rPr lang="es-EC" sz="20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end</a:t>
            </a:r>
            <a:endParaRPr lang="es-EC" sz="20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278213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5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C" dirty="0"/>
              <a:t>ESQUEMA DE FUNCIONAMIENTO DE LA PROPUESTA</a:t>
            </a:r>
          </a:p>
        </p:txBody>
      </p:sp>
      <p:sp>
        <p:nvSpPr>
          <p:cNvPr id="352" name="Google Shape;352;p3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8F7B87"/>
                </a:solidFill>
                <a:effectLst/>
                <a:uLnTx/>
                <a:uFillTx/>
                <a:latin typeface="PT Serif"/>
                <a:sym typeface="PT Serif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8F7B87"/>
              </a:solidFill>
              <a:effectLst/>
              <a:uLnTx/>
              <a:uFillTx/>
              <a:latin typeface="PT Serif"/>
              <a:sym typeface="PT Serif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BFB81E0B-EFEB-43BF-87E1-C854B277ADE6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5" b="4608"/>
          <a:stretch/>
        </p:blipFill>
        <p:spPr bwMode="auto">
          <a:xfrm>
            <a:off x="710932" y="970575"/>
            <a:ext cx="7344815" cy="3401375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22580483"/>
      </p:ext>
    </p:extLst>
  </p:cSld>
  <p:clrMapOvr>
    <a:masterClrMapping/>
  </p:clrMapOvr>
</p:sld>
</file>

<file path=ppt/theme/theme1.xml><?xml version="1.0" encoding="utf-8"?>
<a:theme xmlns:a="http://schemas.openxmlformats.org/drawingml/2006/main" name="Beatrice template">
  <a:themeElements>
    <a:clrScheme name="Custom 347">
      <a:dk1>
        <a:srgbClr val="1D1D1B"/>
      </a:dk1>
      <a:lt1>
        <a:srgbClr val="F3EFEA"/>
      </a:lt1>
      <a:dk2>
        <a:srgbClr val="434343"/>
      </a:dk2>
      <a:lt2>
        <a:srgbClr val="FFFFFF"/>
      </a:lt2>
      <a:accent1>
        <a:srgbClr val="8F7B87"/>
      </a:accent1>
      <a:accent2>
        <a:srgbClr val="A797A1"/>
      </a:accent2>
      <a:accent3>
        <a:srgbClr val="C0B5BC"/>
      </a:accent3>
      <a:accent4>
        <a:srgbClr val="E4DDE1"/>
      </a:accent4>
      <a:accent5>
        <a:srgbClr val="EFECED"/>
      </a:accent5>
      <a:accent6>
        <a:srgbClr val="F3EFEA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Beatrice template">
  <a:themeElements>
    <a:clrScheme name="Custom 347">
      <a:dk1>
        <a:srgbClr val="1D1D1B"/>
      </a:dk1>
      <a:lt1>
        <a:srgbClr val="F3EFEA"/>
      </a:lt1>
      <a:dk2>
        <a:srgbClr val="434343"/>
      </a:dk2>
      <a:lt2>
        <a:srgbClr val="FFFFFF"/>
      </a:lt2>
      <a:accent1>
        <a:srgbClr val="8F7B87"/>
      </a:accent1>
      <a:accent2>
        <a:srgbClr val="A797A1"/>
      </a:accent2>
      <a:accent3>
        <a:srgbClr val="C0B5BC"/>
      </a:accent3>
      <a:accent4>
        <a:srgbClr val="E4DDE1"/>
      </a:accent4>
      <a:accent5>
        <a:srgbClr val="EFECED"/>
      </a:accent5>
      <a:accent6>
        <a:srgbClr val="F3EFEA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201</Words>
  <Application>Microsoft Office PowerPoint</Application>
  <PresentationFormat>Presentación en pantalla (16:9)</PresentationFormat>
  <Paragraphs>17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Montserrat</vt:lpstr>
      <vt:lpstr>PT Serif</vt:lpstr>
      <vt:lpstr>Beatrice template</vt:lpstr>
      <vt:lpstr>2_Beatrice template</vt:lpstr>
      <vt:lpstr>Desarrollo de un Software de Agenda Telefónica Multiempresa en la nube a través de la arquitectura distribuida de Amazon DynamoDB</vt:lpstr>
      <vt:lpstr>PROBLEMA</vt:lpstr>
      <vt:lpstr>SOLUCION PROPUESTA</vt:lpstr>
      <vt:lpstr>ESQUEMA DE FUNCIONAMIENTO DE LA PROPUESTA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DynamoDB</dc:title>
  <dc:creator>Omar Morejon</dc:creator>
  <cp:lastModifiedBy>Christian Brunis</cp:lastModifiedBy>
  <cp:revision>45</cp:revision>
  <dcterms:modified xsi:type="dcterms:W3CDTF">2020-05-23T18:35:13Z</dcterms:modified>
</cp:coreProperties>
</file>