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4" r:id="rId7"/>
    <p:sldId id="265" r:id="rId8"/>
    <p:sldId id="259" r:id="rId9"/>
    <p:sldId id="263"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las" initials="D" lastIdx="10" clrIdx="0">
    <p:extLst>
      <p:ext uri="{19B8F6BF-5375-455C-9EA6-DF929625EA0E}">
        <p15:presenceInfo xmlns:p15="http://schemas.microsoft.com/office/powerpoint/2012/main" userId="f3670c3805dbf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4" d="100"/>
          <a:sy n="74"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1T19:27:36.773" idx="2">
    <p:pos x="10" y="10"/>
    <p:text>Modo Offline, es una opción de diseño que permite que las aplicaciones web permanezcan funcionales incluso en los casos en que no hay conexión a Internet. Idealmente, los usuarios de una primera aplicación fuera de línea no notan ninguna diferencia en su experiencia en un escenario en línea o fuera de línea.
En comparación con fuera de línea, la mayoría de las aplicaciones se enmarcan en el modelo tradicional cliente-servidor.</p:text>
    <p:extLst>
      <p:ext uri="{C676402C-5697-4E1C-873F-D02D1690AC5C}">
        <p15:threadingInfo xmlns:p15="http://schemas.microsoft.com/office/powerpoint/2012/main" timeZoneBias="300"/>
      </p:ext>
    </p:extLst>
  </p:cm>
  <p:cm authorId="1" dt="2020-05-21T19:31:08.517" idx="3">
    <p:pos x="146" y="146"/>
    <p:text>Todos los activos y datos se almacenan en el servidor y, para poder acceder a ellos, los clientes deben realizar solicitudes repetidas a través de la red.
Aunque esto es a lo que estamos acostumbrados, hay algunos inconvenientes bastante significativos en este enfoque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1T19:26:32.330" idx="1">
    <p:pos x="10" y="10"/>
    <p:text>TurtleDB Es un framework de JavaScript y un adaptador de base de datos en el navegador para construir primero aplicaciones web colaborativas fuera de línea.
Implementando la base de datos IndexedDB en el navegador, le permite a los desarrolladores administrar datos de documentos del lado del cliente y tener capacidades listas para usar sin conexión sin instalar ningún software adicional.
Ofrece integración de back-end con MongoDB (a través de un segundo paquete, TortoiseDB) para habilitar Bi - sincronización direccional y colaboración multicliente.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21T19:52:15.766" idx="6">
    <p:pos x="10" y="10"/>
    <p:text>En lugar de construir otra base de datos similar a SQL, IDB es una base de datos orientada a objetos escrita en JavaScript. Es un sistema de almacenamiento de valor clave y permite características de bases de datos más sofisticadas como la indexación y la creación de múltiples tiendas.</p:text>
    <p:extLst>
      <p:ext uri="{C676402C-5697-4E1C-873F-D02D1690AC5C}">
        <p15:threadingInfo xmlns:p15="http://schemas.microsoft.com/office/powerpoint/2012/main" timeZoneBias="300"/>
      </p:ext>
    </p:extLst>
  </p:cm>
  <p:cm authorId="1" dt="2020-05-21T19:54:15.254" idx="7">
    <p:pos x="10" y="146"/>
    <p:text>Una de las ventajas de IndexDB: es que las consultas de lectura única limitan el rendimiento. Al iterar a través de una lista de consultas, cada iteración abre y cierra una conexión IndexedDB. Esto no aprovecha el hecho de que IndexedDB puede recibir múltiples conexiones, lo que significa que las consultas independientes se pueden ejecutar simultáneamente.</p:text>
    <p:extLst>
      <p:ext uri="{C676402C-5697-4E1C-873F-D02D1690AC5C}">
        <p15:threadingInfo xmlns:p15="http://schemas.microsoft.com/office/powerpoint/2012/main" timeZoneBias="300">
          <p15:parentCm authorId="1" idx="6"/>
        </p15:threadingInfo>
      </p:ext>
    </p:extLst>
  </p:cm>
  <p:cm authorId="1" dt="2020-05-21T19:55:03.336" idx="8">
    <p:pos x="10" y="282"/>
    <p:text>Por lo tanto, es posible ejecutar consultas en paralelo, pero es importante asegurarse de que todas se completen secuencialmente</p:text>
    <p:extLst>
      <p:ext uri="{C676402C-5697-4E1C-873F-D02D1690AC5C}">
        <p15:threadingInfo xmlns:p15="http://schemas.microsoft.com/office/powerpoint/2012/main" timeZoneBias="30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21T19:56:28.548" idx="9">
    <p:pos x="10" y="10"/>
    <p:text>Una API orientada al desarrollador es posible una vez que se abordan estos desafíos. Para todas estas operaciones dentro de turtleDB, los desarrolladores pueden simplemente abrir sus navegadores, configurar una base de datos y comenzar a interactuar con el BID. Ya no necesitan preocuparse por tareas como abrir y cerrar conexiones a BID, crear una tienda, configurar controladores de éxito y onerror para operaciones básicas, o controlar el flujo de operaciones asincrónicas.</p:text>
    <p:extLst>
      <p:ext uri="{C676402C-5697-4E1C-873F-D02D1690AC5C}">
        <p15:threadingInfo xmlns:p15="http://schemas.microsoft.com/office/powerpoint/2012/main" timeZoneBias="300"/>
      </p:ext>
    </p:extLst>
  </p:cm>
  <p:cm authorId="1" dt="2020-05-21T19:58:10.662" idx="10">
    <p:pos x="146" y="146"/>
    <p:text>El diseño de turtleDB consta de dos módulos. El primero es un adaptador IDB que contiene todo el código nativo para interactuar con IDB. La otra es una API pública y amigable para el desarrollador que se comunica con el adaptador IDB. En resumen, un desarrollador puede interactuar con BID sin tener que escribir una sola línea de código específico de BID.</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21T19:40:35.634" idx="4">
    <p:pos x="10" y="10"/>
    <p:text>turtleDB usa un protocolo HTTP. El uso de una serie de ciclos de solicitud-respuesta HTTP para ambas direcciones de sincronización permite que la lógica de la aplicación se organice en una serie de solicitudes GET y POST que se ven muy similares para cada dirección, y abstrae el proceso de sincronización por encima de los detalles de trabajar con IndexedDB o MongoDB . Los clientes que ejecutan turtleDB realizan solicitudes HTTP utilizando la biblioteca axios ; el servidor usa Express como enrutador para manejar estas solicitudes.</p:text>
    <p:extLst>
      <p:ext uri="{C676402C-5697-4E1C-873F-D02D1690AC5C}">
        <p15:threadingInfo xmlns:p15="http://schemas.microsoft.com/office/powerpoint/2012/main" timeZoneBias="300"/>
      </p:ext>
    </p:extLst>
  </p:cm>
  <p:cm authorId="1" dt="2020-05-21T19:49:28.051" idx="5">
    <p:pos x="146" y="146"/>
    <p:text>turtleDB utiliza puntos de control basados ​​en las claves primarias de la base de datos para garantizar que los clientes y el servidor solo compartan nuevos cambios en una sesión de sincronización.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75500A80-0E15-4B7D-AA78-35C049E352C3}"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77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23/05/2020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569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22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274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214092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555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47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02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11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316856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23/05/2020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2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59D79F-FFBF-4236-82FD-775486F0F05B}" type="datetimeFigureOut">
              <a:rPr lang="es-ES" smtClean="0"/>
              <a:t>23/05/2020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27993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59D79F-FFBF-4236-82FD-775486F0F05B}" type="datetimeFigureOut">
              <a:rPr lang="es-ES" smtClean="0"/>
              <a:t>23/05/2020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5500A80-0E15-4B7D-AA78-35C049E352C3}"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70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59D79F-FFBF-4236-82FD-775486F0F05B}" type="datetimeFigureOut">
              <a:rPr lang="es-ES" smtClean="0"/>
              <a:t>23/05/2020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9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9D79F-FFBF-4236-82FD-775486F0F05B}" type="datetimeFigureOut">
              <a:rPr lang="es-ES" smtClean="0"/>
              <a:t>23/05/2020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37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23/05/2020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12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23/05/2020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78282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59D79F-FFBF-4236-82FD-775486F0F05B}" type="datetimeFigureOut">
              <a:rPr lang="es-ES" smtClean="0"/>
              <a:t>23/05/2020</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500A80-0E15-4B7D-AA78-35C049E352C3}" type="slidenum">
              <a:rPr lang="es-ES" smtClean="0"/>
              <a:t>‹Nº›</a:t>
            </a:fld>
            <a:endParaRPr lang="es-ES"/>
          </a:p>
        </p:txBody>
      </p:sp>
    </p:spTree>
    <p:extLst>
      <p:ext uri="{BB962C8B-B14F-4D97-AF65-F5344CB8AC3E}">
        <p14:creationId xmlns:p14="http://schemas.microsoft.com/office/powerpoint/2010/main" val="14892704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4000" dirty="0" smtClean="0"/>
              <a:t>Demo de un Sistema de Voto Electrónico </a:t>
            </a:r>
            <a:r>
              <a:rPr lang="es-ES" sz="4000" dirty="0"/>
              <a:t>U</a:t>
            </a:r>
            <a:r>
              <a:rPr lang="es-ES" sz="4000" dirty="0" smtClean="0"/>
              <a:t>niversitario usando TURTLE DB</a:t>
            </a:r>
            <a:endParaRPr lang="es-ES" sz="4000" dirty="0"/>
          </a:p>
        </p:txBody>
      </p:sp>
      <p:sp>
        <p:nvSpPr>
          <p:cNvPr id="3" name="Subtítulo 2"/>
          <p:cNvSpPr>
            <a:spLocks noGrp="1"/>
          </p:cNvSpPr>
          <p:nvPr>
            <p:ph type="subTitle" idx="1"/>
          </p:nvPr>
        </p:nvSpPr>
        <p:spPr/>
        <p:txBody>
          <a:bodyPr>
            <a:normAutofit fontScale="77500" lnSpcReduction="20000"/>
          </a:bodyPr>
          <a:lstStyle/>
          <a:p>
            <a:r>
              <a:rPr lang="es-ES" dirty="0" smtClean="0"/>
              <a:t>TECNOLOGIAS WEB</a:t>
            </a:r>
          </a:p>
          <a:p>
            <a:r>
              <a:rPr lang="es-ES" dirty="0" smtClean="0"/>
              <a:t>GRUPO 4 : </a:t>
            </a:r>
          </a:p>
          <a:p>
            <a:r>
              <a:rPr lang="es-ES" dirty="0" smtClean="0"/>
              <a:t>CRUZ OMAR - LINDAO MARIELLA – PITA VANESSA </a:t>
            </a:r>
          </a:p>
          <a:p>
            <a:r>
              <a:rPr lang="es-ES" dirty="0" smtClean="0"/>
              <a:t>– TORRES DANNY</a:t>
            </a:r>
            <a:endParaRPr lang="es-ES" dirty="0"/>
          </a:p>
        </p:txBody>
      </p:sp>
    </p:spTree>
    <p:extLst>
      <p:ext uri="{BB962C8B-B14F-4D97-AF65-F5344CB8AC3E}">
        <p14:creationId xmlns:p14="http://schemas.microsoft.com/office/powerpoint/2010/main" val="3350127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Antecedentes y Problema</a:t>
            </a:r>
            <a:endParaRPr lang="es-ES" dirty="0"/>
          </a:p>
        </p:txBody>
      </p:sp>
      <p:sp>
        <p:nvSpPr>
          <p:cNvPr id="3" name="Marcador de contenido 2"/>
          <p:cNvSpPr>
            <a:spLocks noGrp="1"/>
          </p:cNvSpPr>
          <p:nvPr>
            <p:ph idx="1"/>
          </p:nvPr>
        </p:nvSpPr>
        <p:spPr>
          <a:xfrm>
            <a:off x="1295401" y="2556931"/>
            <a:ext cx="5173765" cy="3621677"/>
          </a:xfrm>
        </p:spPr>
        <p:txBody>
          <a:bodyPr>
            <a:normAutofit fontScale="55000" lnSpcReduction="20000"/>
          </a:bodyPr>
          <a:lstStyle/>
          <a:p>
            <a:pPr algn="just"/>
            <a:r>
              <a:rPr lang="es-ES" dirty="0"/>
              <a:t>La presente propuesta se realiza en base a la </a:t>
            </a:r>
            <a:r>
              <a:rPr lang="es-ES" dirty="0" smtClean="0"/>
              <a:t>problemática </a:t>
            </a:r>
            <a:r>
              <a:rPr lang="es-ES" dirty="0"/>
              <a:t>que existe al momento de una consulta popular en una universidad de la Ciudad de Guayaquil, en virtud a que tradicionalmente utilizan un sistema de votación basado en papel, el estudiante subraya su opción de voto, dobla y deposita la papeleta en una urna y ahí termina su función. El estudiante no tiene forma de verificar que en el escrutinio su voto está correctamente. Por lo tanto, los estudiantes tienen que confiar en la autoridad de la elección y administradores de sistemas que actuarán honestamente cuando se publican los resultados de la elección.</a:t>
            </a:r>
          </a:p>
          <a:p>
            <a:pPr algn="just"/>
            <a:endParaRPr lang="es-ES" dirty="0"/>
          </a:p>
          <a:p>
            <a:pPr algn="just"/>
            <a:r>
              <a:rPr lang="es-ES" dirty="0"/>
              <a:t>Por tal motivo en un voto </a:t>
            </a:r>
            <a:r>
              <a:rPr lang="es-ES" dirty="0" smtClean="0"/>
              <a:t>electrónico </a:t>
            </a:r>
            <a:r>
              <a:rPr lang="es-ES" dirty="0"/>
              <a:t>para consulta popular se proporcionaría al estudiante un medio de votación que no le permitiría asistir en sitio, y adicional la ventaja de que en el caso de no tener internet estable, poder guardar voto fuera de línea, sin embargo debe considerarse como primordial la seguridad para de esta manera dar la privacidad, confiabilidad y buena percepción del voto electrónico a los estudiantes.</a:t>
            </a:r>
          </a:p>
          <a:p>
            <a:endParaRPr lang="es-ES" dirty="0"/>
          </a:p>
        </p:txBody>
      </p:sp>
      <p:pic>
        <p:nvPicPr>
          <p:cNvPr id="1026" name="Picture 2" descr="Chile abre el debate sobre la viabilidad del voto electrónic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118" y="2785928"/>
            <a:ext cx="3921479" cy="2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521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200" dirty="0" smtClean="0"/>
              <a:t>Proceso de </a:t>
            </a:r>
            <a:r>
              <a:rPr lang="es-ES" sz="4200" dirty="0" smtClean="0"/>
              <a:t>Emisión de Voto Electrónico</a:t>
            </a:r>
            <a:endParaRPr lang="es-ES" sz="4200" dirty="0"/>
          </a:p>
        </p:txBody>
      </p:sp>
      <p:grpSp>
        <p:nvGrpSpPr>
          <p:cNvPr id="34" name="Grupo 33"/>
          <p:cNvGrpSpPr/>
          <p:nvPr/>
        </p:nvGrpSpPr>
        <p:grpSpPr>
          <a:xfrm>
            <a:off x="1910288" y="2889659"/>
            <a:ext cx="8171894" cy="3082315"/>
            <a:chOff x="1910288" y="2889659"/>
            <a:chExt cx="8171894" cy="3082315"/>
          </a:xfrm>
        </p:grpSpPr>
        <p:pic>
          <p:nvPicPr>
            <p:cNvPr id="5" name="Imagen 4"/>
            <p:cNvPicPr>
              <a:picLocks noChangeAspect="1"/>
            </p:cNvPicPr>
            <p:nvPr/>
          </p:nvPicPr>
          <p:blipFill>
            <a:blip r:embed="rId2"/>
            <a:stretch>
              <a:fillRect/>
            </a:stretch>
          </p:blipFill>
          <p:spPr>
            <a:xfrm>
              <a:off x="2204489" y="3179145"/>
              <a:ext cx="517171" cy="558545"/>
            </a:xfrm>
            <a:prstGeom prst="rect">
              <a:avLst/>
            </a:prstGeom>
          </p:spPr>
        </p:pic>
        <p:sp>
          <p:nvSpPr>
            <p:cNvPr id="6" name="CuadroTexto 5"/>
            <p:cNvSpPr txBox="1"/>
            <p:nvPr/>
          </p:nvSpPr>
          <p:spPr>
            <a:xfrm>
              <a:off x="1910288" y="3734871"/>
              <a:ext cx="1107583" cy="430887"/>
            </a:xfrm>
            <a:prstGeom prst="rect">
              <a:avLst/>
            </a:prstGeom>
            <a:noFill/>
          </p:spPr>
          <p:txBody>
            <a:bodyPr wrap="square" rtlCol="0">
              <a:spAutoFit/>
            </a:bodyPr>
            <a:lstStyle/>
            <a:p>
              <a:pPr algn="ctr"/>
              <a:r>
                <a:rPr lang="es-CR" sz="1100" dirty="0" smtClean="0">
                  <a:latin typeface="Calibri" panose="020F0502020204030204" pitchFamily="34" charset="0"/>
                </a:rPr>
                <a:t>Ingresar </a:t>
              </a:r>
            </a:p>
            <a:p>
              <a:pPr algn="ctr"/>
              <a:r>
                <a:rPr lang="es-CR" sz="1100" dirty="0" smtClean="0">
                  <a:latin typeface="Calibri" panose="020F0502020204030204" pitchFamily="34" charset="0"/>
                </a:rPr>
                <a:t>Autentificación</a:t>
              </a:r>
              <a:endParaRPr lang="es-CR" sz="1100" dirty="0">
                <a:latin typeface="Calibri" panose="020F0502020204030204" pitchFamily="34" charset="0"/>
              </a:endParaRPr>
            </a:p>
          </p:txBody>
        </p:sp>
        <p:pic>
          <p:nvPicPr>
            <p:cNvPr id="7" name="Imagen 6"/>
            <p:cNvPicPr>
              <a:picLocks noChangeAspect="1"/>
            </p:cNvPicPr>
            <p:nvPr/>
          </p:nvPicPr>
          <p:blipFill>
            <a:blip r:embed="rId3"/>
            <a:stretch>
              <a:fillRect/>
            </a:stretch>
          </p:blipFill>
          <p:spPr>
            <a:xfrm>
              <a:off x="3521762" y="3223340"/>
              <a:ext cx="743902" cy="471487"/>
            </a:xfrm>
            <a:prstGeom prst="rect">
              <a:avLst/>
            </a:prstGeom>
          </p:spPr>
        </p:pic>
        <p:sp>
          <p:nvSpPr>
            <p:cNvPr id="8" name="CuadroTexto 7"/>
            <p:cNvSpPr txBox="1"/>
            <p:nvPr/>
          </p:nvSpPr>
          <p:spPr>
            <a:xfrm>
              <a:off x="3273677" y="3734871"/>
              <a:ext cx="1210614"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Registrar </a:t>
              </a:r>
              <a:r>
                <a:rPr lang="es-CR" dirty="0" smtClean="0"/>
                <a:t>Voto </a:t>
              </a:r>
              <a:r>
                <a:rPr lang="es-CR" dirty="0"/>
                <a:t>Electrónico</a:t>
              </a:r>
            </a:p>
          </p:txBody>
        </p:sp>
        <p:sp>
          <p:nvSpPr>
            <p:cNvPr id="10" name="CuadroTexto 9"/>
            <p:cNvSpPr txBox="1"/>
            <p:nvPr/>
          </p:nvSpPr>
          <p:spPr>
            <a:xfrm>
              <a:off x="6572444" y="3105140"/>
              <a:ext cx="978795"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Conexión Offline</a:t>
              </a:r>
            </a:p>
          </p:txBody>
        </p:sp>
        <p:sp>
          <p:nvSpPr>
            <p:cNvPr id="11" name="CuadroTexto 10"/>
            <p:cNvSpPr txBox="1"/>
            <p:nvPr/>
          </p:nvSpPr>
          <p:spPr>
            <a:xfrm>
              <a:off x="6533808" y="4186799"/>
              <a:ext cx="978795"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Conexión </a:t>
              </a:r>
              <a:r>
                <a:rPr lang="es-CR" dirty="0" smtClean="0"/>
                <a:t>Online</a:t>
              </a:r>
              <a:endParaRPr lang="es-CR" dirty="0"/>
            </a:p>
          </p:txBody>
        </p:sp>
        <p:pic>
          <p:nvPicPr>
            <p:cNvPr id="12" name="Imagen 11"/>
            <p:cNvPicPr>
              <a:picLocks noChangeAspect="1"/>
            </p:cNvPicPr>
            <p:nvPr/>
          </p:nvPicPr>
          <p:blipFill>
            <a:blip r:embed="rId4"/>
            <a:stretch>
              <a:fillRect/>
            </a:stretch>
          </p:blipFill>
          <p:spPr>
            <a:xfrm>
              <a:off x="5104190" y="3144906"/>
              <a:ext cx="556466" cy="578432"/>
            </a:xfrm>
            <a:prstGeom prst="rect">
              <a:avLst/>
            </a:prstGeom>
          </p:spPr>
        </p:pic>
        <p:sp>
          <p:nvSpPr>
            <p:cNvPr id="13" name="CuadroTexto 12"/>
            <p:cNvSpPr txBox="1"/>
            <p:nvPr/>
          </p:nvSpPr>
          <p:spPr>
            <a:xfrm>
              <a:off x="4911070" y="3737222"/>
              <a:ext cx="998314"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Procesar Información</a:t>
              </a:r>
            </a:p>
          </p:txBody>
        </p:sp>
        <p:pic>
          <p:nvPicPr>
            <p:cNvPr id="14" name="Imagen 13"/>
            <p:cNvPicPr>
              <a:picLocks noChangeAspect="1"/>
            </p:cNvPicPr>
            <p:nvPr/>
          </p:nvPicPr>
          <p:blipFill>
            <a:blip r:embed="rId5"/>
            <a:stretch>
              <a:fillRect/>
            </a:stretch>
          </p:blipFill>
          <p:spPr>
            <a:xfrm>
              <a:off x="8155807" y="2972767"/>
              <a:ext cx="407402" cy="471488"/>
            </a:xfrm>
            <a:prstGeom prst="rect">
              <a:avLst/>
            </a:prstGeom>
          </p:spPr>
        </p:pic>
        <p:sp>
          <p:nvSpPr>
            <p:cNvPr id="15" name="CuadroTexto 14"/>
            <p:cNvSpPr txBox="1"/>
            <p:nvPr/>
          </p:nvSpPr>
          <p:spPr>
            <a:xfrm>
              <a:off x="8704789" y="2889659"/>
              <a:ext cx="1365160" cy="600164"/>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Almacena información Temporalmente</a:t>
              </a:r>
            </a:p>
          </p:txBody>
        </p:sp>
        <p:sp>
          <p:nvSpPr>
            <p:cNvPr id="17" name="CuadroTexto 16"/>
            <p:cNvSpPr txBox="1"/>
            <p:nvPr/>
          </p:nvSpPr>
          <p:spPr>
            <a:xfrm>
              <a:off x="8717022" y="4199477"/>
              <a:ext cx="1365160" cy="600164"/>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Almacena </a:t>
              </a:r>
              <a:r>
                <a:rPr lang="es-CR" dirty="0" smtClean="0"/>
                <a:t>información</a:t>
              </a:r>
            </a:p>
            <a:p>
              <a:r>
                <a:rPr lang="es-CR" dirty="0" smtClean="0"/>
                <a:t>en la nube</a:t>
              </a:r>
              <a:endParaRPr lang="es-CR" dirty="0"/>
            </a:p>
          </p:txBody>
        </p:sp>
        <p:pic>
          <p:nvPicPr>
            <p:cNvPr id="18" name="Imagen 17"/>
            <p:cNvPicPr>
              <a:picLocks noChangeAspect="1"/>
            </p:cNvPicPr>
            <p:nvPr/>
          </p:nvPicPr>
          <p:blipFill>
            <a:blip r:embed="rId6"/>
            <a:stretch>
              <a:fillRect/>
            </a:stretch>
          </p:blipFill>
          <p:spPr>
            <a:xfrm>
              <a:off x="7954695" y="4105744"/>
              <a:ext cx="809625" cy="685800"/>
            </a:xfrm>
            <a:prstGeom prst="rect">
              <a:avLst/>
            </a:prstGeom>
          </p:spPr>
        </p:pic>
        <p:pic>
          <p:nvPicPr>
            <p:cNvPr id="19" name="Imagen 18"/>
            <p:cNvPicPr>
              <a:picLocks noChangeAspect="1"/>
            </p:cNvPicPr>
            <p:nvPr/>
          </p:nvPicPr>
          <p:blipFill>
            <a:blip r:embed="rId7"/>
            <a:stretch>
              <a:fillRect/>
            </a:stretch>
          </p:blipFill>
          <p:spPr>
            <a:xfrm>
              <a:off x="7956070" y="5416039"/>
              <a:ext cx="607139" cy="555935"/>
            </a:xfrm>
            <a:prstGeom prst="rect">
              <a:avLst/>
            </a:prstGeom>
          </p:spPr>
        </p:pic>
        <p:sp>
          <p:nvSpPr>
            <p:cNvPr id="20" name="CuadroTexto 19"/>
            <p:cNvSpPr txBox="1"/>
            <p:nvPr/>
          </p:nvSpPr>
          <p:spPr>
            <a:xfrm>
              <a:off x="8945926" y="5419343"/>
              <a:ext cx="975574"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Resultados de votación</a:t>
              </a:r>
            </a:p>
          </p:txBody>
        </p:sp>
        <p:sp>
          <p:nvSpPr>
            <p:cNvPr id="21" name="Flecha derecha 20"/>
            <p:cNvSpPr/>
            <p:nvPr/>
          </p:nvSpPr>
          <p:spPr>
            <a:xfrm>
              <a:off x="2992047" y="3569257"/>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2" name="Flecha derecha 21"/>
            <p:cNvSpPr/>
            <p:nvPr/>
          </p:nvSpPr>
          <p:spPr>
            <a:xfrm>
              <a:off x="4526446" y="3569257"/>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3" name="Flecha derecha 22"/>
            <p:cNvSpPr/>
            <p:nvPr/>
          </p:nvSpPr>
          <p:spPr>
            <a:xfrm>
              <a:off x="7551356" y="3155117"/>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4" name="Flecha derecha 23"/>
            <p:cNvSpPr/>
            <p:nvPr/>
          </p:nvSpPr>
          <p:spPr>
            <a:xfrm>
              <a:off x="7512603" y="4291056"/>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5" name="Flecha abajo 24"/>
            <p:cNvSpPr/>
            <p:nvPr/>
          </p:nvSpPr>
          <p:spPr>
            <a:xfrm>
              <a:off x="8250036" y="4906669"/>
              <a:ext cx="218941" cy="257578"/>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29" name="Conector angular 28"/>
            <p:cNvCxnSpPr/>
            <p:nvPr/>
          </p:nvCxnSpPr>
          <p:spPr>
            <a:xfrm flipV="1">
              <a:off x="5901652" y="3320584"/>
              <a:ext cx="438970" cy="215443"/>
            </a:xfrm>
            <a:prstGeom prst="bentConnector3">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p:nvPr/>
          </p:nvCxnSpPr>
          <p:spPr>
            <a:xfrm>
              <a:off x="5909106" y="3909150"/>
              <a:ext cx="402872" cy="261886"/>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Flecha abajo 31"/>
            <p:cNvSpPr/>
            <p:nvPr/>
          </p:nvSpPr>
          <p:spPr>
            <a:xfrm rot="3180000">
              <a:off x="7558462" y="3705633"/>
              <a:ext cx="214268" cy="29628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sp>
        <p:nvSpPr>
          <p:cNvPr id="3" name="CuadroTexto 2"/>
          <p:cNvSpPr txBox="1"/>
          <p:nvPr/>
        </p:nvSpPr>
        <p:spPr>
          <a:xfrm>
            <a:off x="2099256" y="5254580"/>
            <a:ext cx="1422506" cy="369332"/>
          </a:xfrm>
          <a:prstGeom prst="rect">
            <a:avLst/>
          </a:prstGeom>
          <a:noFill/>
        </p:spPr>
        <p:txBody>
          <a:bodyPr wrap="square" rtlCol="0">
            <a:spAutoFit/>
          </a:bodyPr>
          <a:lstStyle/>
          <a:p>
            <a:r>
              <a:rPr lang="es-CR" dirty="0" smtClean="0"/>
              <a:t>Pegar demo</a:t>
            </a:r>
            <a:endParaRPr lang="es-CR" dirty="0"/>
          </a:p>
        </p:txBody>
      </p:sp>
    </p:spTree>
    <p:extLst>
      <p:ext uri="{BB962C8B-B14F-4D97-AF65-F5344CB8AC3E}">
        <p14:creationId xmlns:p14="http://schemas.microsoft.com/office/powerpoint/2010/main" val="65692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Comparativo de Arquitecturas</a:t>
            </a:r>
            <a:endParaRPr lang="es-ES" dirty="0"/>
          </a:p>
        </p:txBody>
      </p:sp>
      <p:pic>
        <p:nvPicPr>
          <p:cNvPr id="4" name="Imagen 3"/>
          <p:cNvPicPr>
            <a:picLocks noChangeAspect="1"/>
          </p:cNvPicPr>
          <p:nvPr/>
        </p:nvPicPr>
        <p:blipFill>
          <a:blip r:embed="rId2"/>
          <a:stretch>
            <a:fillRect/>
          </a:stretch>
        </p:blipFill>
        <p:spPr>
          <a:xfrm>
            <a:off x="914402" y="2808261"/>
            <a:ext cx="4337443" cy="2788681"/>
          </a:xfrm>
          <a:prstGeom prst="rect">
            <a:avLst/>
          </a:prstGeom>
        </p:spPr>
      </p:pic>
      <p:pic>
        <p:nvPicPr>
          <p:cNvPr id="5" name="Imagen 4"/>
          <p:cNvPicPr>
            <a:picLocks noChangeAspect="1"/>
          </p:cNvPicPr>
          <p:nvPr/>
        </p:nvPicPr>
        <p:blipFill>
          <a:blip r:embed="rId3"/>
          <a:stretch>
            <a:fillRect/>
          </a:stretch>
        </p:blipFill>
        <p:spPr>
          <a:xfrm>
            <a:off x="6210300" y="2808261"/>
            <a:ext cx="5194487" cy="2952220"/>
          </a:xfrm>
          <a:prstGeom prst="rect">
            <a:avLst/>
          </a:prstGeom>
        </p:spPr>
      </p:pic>
      <p:sp>
        <p:nvSpPr>
          <p:cNvPr id="6" name="Flecha derecha 5"/>
          <p:cNvSpPr/>
          <p:nvPr/>
        </p:nvSpPr>
        <p:spPr>
          <a:xfrm>
            <a:off x="5232795" y="3840651"/>
            <a:ext cx="977505" cy="55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0085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err="1"/>
              <a:t>TurtleDB</a:t>
            </a:r>
            <a:r>
              <a:rPr lang="es-ES" dirty="0"/>
              <a:t> </a:t>
            </a:r>
            <a:r>
              <a:rPr lang="es-ES" dirty="0" smtClean="0"/>
              <a:t>Tecnología Offline-</a:t>
            </a:r>
            <a:r>
              <a:rPr lang="es-ES" dirty="0" err="1" smtClean="0"/>
              <a:t>Firts</a:t>
            </a:r>
            <a:endParaRPr lang="es-ES" dirty="0"/>
          </a:p>
        </p:txBody>
      </p:sp>
      <p:pic>
        <p:nvPicPr>
          <p:cNvPr id="5" name="Imagen 4"/>
          <p:cNvPicPr>
            <a:picLocks noChangeAspect="1"/>
          </p:cNvPicPr>
          <p:nvPr/>
        </p:nvPicPr>
        <p:blipFill>
          <a:blip r:embed="rId2"/>
          <a:stretch>
            <a:fillRect/>
          </a:stretch>
        </p:blipFill>
        <p:spPr>
          <a:xfrm>
            <a:off x="1714766" y="2495701"/>
            <a:ext cx="8905427" cy="3545847"/>
          </a:xfrm>
          <a:prstGeom prst="rect">
            <a:avLst/>
          </a:prstGeom>
        </p:spPr>
      </p:pic>
      <p:sp>
        <p:nvSpPr>
          <p:cNvPr id="3" name="CuadroTexto 2"/>
          <p:cNvSpPr txBox="1"/>
          <p:nvPr/>
        </p:nvSpPr>
        <p:spPr>
          <a:xfrm>
            <a:off x="1714766" y="2495701"/>
            <a:ext cx="1698135" cy="338554"/>
          </a:xfrm>
          <a:prstGeom prst="rect">
            <a:avLst/>
          </a:prstGeom>
          <a:noFill/>
        </p:spPr>
        <p:txBody>
          <a:bodyPr wrap="square" rtlCol="0">
            <a:spAutoFit/>
          </a:bodyPr>
          <a:lstStyle/>
          <a:p>
            <a:r>
              <a:rPr lang="es-CR" sz="1600" dirty="0" smtClean="0">
                <a:latin typeface="Calibri" panose="020F0502020204030204" pitchFamily="34" charset="0"/>
              </a:rPr>
              <a:t>Como funciona?</a:t>
            </a:r>
            <a:endParaRPr lang="es-CR" sz="1600" dirty="0">
              <a:latin typeface="Calibri" panose="020F0502020204030204" pitchFamily="34" charset="0"/>
            </a:endParaRPr>
          </a:p>
        </p:txBody>
      </p:sp>
    </p:spTree>
    <p:extLst>
      <p:ext uri="{BB962C8B-B14F-4D97-AF65-F5344CB8AC3E}">
        <p14:creationId xmlns:p14="http://schemas.microsoft.com/office/powerpoint/2010/main" val="4247994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Rendimiento de </a:t>
            </a:r>
            <a:r>
              <a:rPr lang="es-ES" dirty="0" err="1"/>
              <a:t>IndexedDB</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833562" y="2758075"/>
            <a:ext cx="8524874" cy="3308293"/>
          </a:xfrm>
          <a:prstGeom prst="rect">
            <a:avLst/>
          </a:prstGeom>
        </p:spPr>
      </p:pic>
    </p:spTree>
    <p:extLst>
      <p:ext uri="{BB962C8B-B14F-4D97-AF65-F5344CB8AC3E}">
        <p14:creationId xmlns:p14="http://schemas.microsoft.com/office/powerpoint/2010/main" val="3323897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API de desarrollador de </a:t>
            </a:r>
            <a:r>
              <a:rPr lang="es-ES" dirty="0" err="1"/>
              <a:t>turtleDB</a:t>
            </a:r>
            <a:endParaRPr lang="es-ES" dirty="0"/>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a:blip r:embed="rId2"/>
          <a:stretch>
            <a:fillRect/>
          </a:stretch>
        </p:blipFill>
        <p:spPr>
          <a:xfrm>
            <a:off x="2847975" y="2686050"/>
            <a:ext cx="7239000" cy="2381250"/>
          </a:xfrm>
          <a:prstGeom prst="rect">
            <a:avLst/>
          </a:prstGeom>
        </p:spPr>
      </p:pic>
    </p:spTree>
    <p:extLst>
      <p:ext uri="{BB962C8B-B14F-4D97-AF65-F5344CB8AC3E}">
        <p14:creationId xmlns:p14="http://schemas.microsoft.com/office/powerpoint/2010/main" val="385445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de sincronización</a:t>
            </a:r>
            <a:endParaRPr lang="es-ES" dirty="0"/>
          </a:p>
        </p:txBody>
      </p:sp>
      <p:sp>
        <p:nvSpPr>
          <p:cNvPr id="3" name="Marcador de contenido 2"/>
          <p:cNvSpPr>
            <a:spLocks noGrp="1"/>
          </p:cNvSpPr>
          <p:nvPr>
            <p:ph idx="1"/>
          </p:nvPr>
        </p:nvSpPr>
        <p:spPr>
          <a:xfrm>
            <a:off x="851021" y="2615014"/>
            <a:ext cx="6370176" cy="3307222"/>
          </a:xfrm>
        </p:spPr>
        <p:txBody>
          <a:bodyPr>
            <a:normAutofit/>
          </a:bodyPr>
          <a:lstStyle/>
          <a:p>
            <a:endParaRPr lang="es-ES" dirty="0"/>
          </a:p>
        </p:txBody>
      </p:sp>
      <p:pic>
        <p:nvPicPr>
          <p:cNvPr id="5" name="Imagen 4"/>
          <p:cNvPicPr>
            <a:picLocks noChangeAspect="1"/>
          </p:cNvPicPr>
          <p:nvPr/>
        </p:nvPicPr>
        <p:blipFill>
          <a:blip r:embed="rId2"/>
          <a:stretch>
            <a:fillRect/>
          </a:stretch>
        </p:blipFill>
        <p:spPr>
          <a:xfrm>
            <a:off x="3629025" y="2588486"/>
            <a:ext cx="4933950" cy="3333750"/>
          </a:xfrm>
          <a:prstGeom prst="rect">
            <a:avLst/>
          </a:prstGeom>
        </p:spPr>
      </p:pic>
    </p:spTree>
    <p:extLst>
      <p:ext uri="{BB962C8B-B14F-4D97-AF65-F5344CB8AC3E}">
        <p14:creationId xmlns:p14="http://schemas.microsoft.com/office/powerpoint/2010/main" val="2274611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000" dirty="0" smtClean="0"/>
              <a:t>BREVE DEMOSTRACION</a:t>
            </a:r>
            <a:endParaRPr lang="es-ES" sz="4000"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3509889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642</TotalTime>
  <Words>267</Words>
  <Application>Microsoft Office PowerPoint</Application>
  <PresentationFormat>Panorámica</PresentationFormat>
  <Paragraphs>28</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Garamond</vt:lpstr>
      <vt:lpstr>Orgánico</vt:lpstr>
      <vt:lpstr>Demo de un Sistema de Voto Electrónico Universitario usando TURTLE DB</vt:lpstr>
      <vt:lpstr>Antecedentes y Problema</vt:lpstr>
      <vt:lpstr>Proceso de Emisión de Voto Electrónico</vt:lpstr>
      <vt:lpstr>Comparativo de Arquitecturas</vt:lpstr>
      <vt:lpstr>TurtleDB Tecnología Offline-Firts</vt:lpstr>
      <vt:lpstr>Rendimiento de IndexedDB</vt:lpstr>
      <vt:lpstr>API de desarrollador de turtleDB</vt:lpstr>
      <vt:lpstr>Modelo de sincronización</vt:lpstr>
      <vt:lpstr>BREVE DEMOSTRACION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de sistema de voto electrónico universitario usando TURTLE DB</dc:title>
  <dc:creator>Douglas</dc:creator>
  <cp:lastModifiedBy>Cynthia Gadvay B</cp:lastModifiedBy>
  <cp:revision>28</cp:revision>
  <dcterms:created xsi:type="dcterms:W3CDTF">2020-05-21T21:41:54Z</dcterms:created>
  <dcterms:modified xsi:type="dcterms:W3CDTF">2020-05-23T18:20:29Z</dcterms:modified>
</cp:coreProperties>
</file>