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60" r:id="rId7"/>
    <p:sldId id="259"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initials="D" lastIdx="3" clrIdx="0">
    <p:extLst>
      <p:ext uri="{19B8F6BF-5375-455C-9EA6-DF929625EA0E}">
        <p15:presenceInfo xmlns:p15="http://schemas.microsoft.com/office/powerpoint/2012/main" userId="f3670c3805dbf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1T19:27:36.773" idx="2">
    <p:pos x="10" y="10"/>
    <p:text>Modo Offline, es una opción de diseño que permite que las aplicaciones web permanezcan funcionales incluso en los casos en que no hay conexión a Internet. Idealmente, los usuarios de una primera aplicación fuera de línea no notan ninguna diferencia en su experiencia en un escenario en línea o fuera de línea.
En comparación con fuera de línea, la mayoría de las aplicaciones se enmarcan en el modelo tradicional cliente-servidor.</p:text>
    <p:extLst>
      <p:ext uri="{C676402C-5697-4E1C-873F-D02D1690AC5C}">
        <p15:threadingInfo xmlns:p15="http://schemas.microsoft.com/office/powerpoint/2012/main" timeZoneBias="300"/>
      </p:ext>
    </p:extLst>
  </p:cm>
  <p:cm authorId="1" dt="2020-05-21T19:31:08.517" idx="3">
    <p:pos x="146" y="146"/>
    <p:text>Todos los activos y datos se almacenan en el servidor y, para poder acceder a ellos, los clientes deben realizar solicitudes repetidas a través de la red.
Aunque esto es a lo que estamos acostumbrados, hay algunos inconvenientes bastante significativos en este enfoque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75500A80-0E15-4B7D-AA78-35C049E352C3}"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7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5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22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7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214092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55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2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31685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2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2799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59D79F-FFBF-4236-82FD-775486F0F05B}" type="datetimeFigureOut">
              <a:rPr lang="es-ES" smtClean="0"/>
              <a:t>21/05/2020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5500A80-0E15-4B7D-AA78-35C049E352C3}"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7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59D79F-FFBF-4236-82FD-775486F0F05B}" type="datetimeFigureOut">
              <a:rPr lang="es-ES" smtClean="0"/>
              <a:t>21/05/2020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9D79F-FFBF-4236-82FD-775486F0F05B}" type="datetimeFigureOut">
              <a:rPr lang="es-ES" smtClean="0"/>
              <a:t>21/05/2020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37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78282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9D79F-FFBF-4236-82FD-775486F0F05B}" type="datetimeFigureOut">
              <a:rPr lang="es-ES" smtClean="0"/>
              <a:t>21/05/2020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00A80-0E15-4B7D-AA78-35C049E352C3}" type="slidenum">
              <a:rPr lang="es-ES" smtClean="0"/>
              <a:t>‹Nº›</a:t>
            </a:fld>
            <a:endParaRPr lang="es-ES"/>
          </a:p>
        </p:txBody>
      </p:sp>
    </p:spTree>
    <p:extLst>
      <p:ext uri="{BB962C8B-B14F-4D97-AF65-F5344CB8AC3E}">
        <p14:creationId xmlns:p14="http://schemas.microsoft.com/office/powerpoint/2010/main" val="14892704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000" dirty="0" smtClean="0"/>
              <a:t>Demo de sistema de voto electrónico universitario usando TURTLE DB</a:t>
            </a:r>
            <a:endParaRPr lang="es-ES" sz="4000" dirty="0"/>
          </a:p>
        </p:txBody>
      </p:sp>
      <p:sp>
        <p:nvSpPr>
          <p:cNvPr id="3" name="Subtítulo 2"/>
          <p:cNvSpPr>
            <a:spLocks noGrp="1"/>
          </p:cNvSpPr>
          <p:nvPr>
            <p:ph type="subTitle" idx="1"/>
          </p:nvPr>
        </p:nvSpPr>
        <p:spPr/>
        <p:txBody>
          <a:bodyPr>
            <a:normAutofit fontScale="77500" lnSpcReduction="20000"/>
          </a:bodyPr>
          <a:lstStyle/>
          <a:p>
            <a:r>
              <a:rPr lang="es-ES" dirty="0" smtClean="0"/>
              <a:t>TECNOLOGIAS WEB</a:t>
            </a:r>
          </a:p>
          <a:p>
            <a:r>
              <a:rPr lang="es-ES" dirty="0" smtClean="0"/>
              <a:t>GRUPO 4 : </a:t>
            </a:r>
          </a:p>
          <a:p>
            <a:r>
              <a:rPr lang="es-ES" dirty="0" smtClean="0"/>
              <a:t>CRUZ OMAR - LINDAO MARIELLA – PITA VANESSA </a:t>
            </a:r>
          </a:p>
          <a:p>
            <a:r>
              <a:rPr lang="es-ES" dirty="0" smtClean="0"/>
              <a:t>– TORRES DANNY</a:t>
            </a:r>
            <a:endParaRPr lang="es-ES" dirty="0"/>
          </a:p>
        </p:txBody>
      </p:sp>
    </p:spTree>
    <p:extLst>
      <p:ext uri="{BB962C8B-B14F-4D97-AF65-F5344CB8AC3E}">
        <p14:creationId xmlns:p14="http://schemas.microsoft.com/office/powerpoint/2010/main" val="335012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Antecedentes</a:t>
            </a:r>
            <a:endParaRPr lang="es-ES" dirty="0"/>
          </a:p>
        </p:txBody>
      </p:sp>
      <p:sp>
        <p:nvSpPr>
          <p:cNvPr id="3" name="Marcador de contenido 2"/>
          <p:cNvSpPr>
            <a:spLocks noGrp="1"/>
          </p:cNvSpPr>
          <p:nvPr>
            <p:ph idx="1"/>
          </p:nvPr>
        </p:nvSpPr>
        <p:spPr>
          <a:xfrm>
            <a:off x="1295401" y="2556931"/>
            <a:ext cx="5173765" cy="3621677"/>
          </a:xfrm>
        </p:spPr>
        <p:txBody>
          <a:bodyPr>
            <a:normAutofit fontScale="55000" lnSpcReduction="20000"/>
          </a:bodyPr>
          <a:lstStyle/>
          <a:p>
            <a:pPr algn="just"/>
            <a:r>
              <a:rPr lang="es-ES" dirty="0"/>
              <a:t>La presente propuesta se realiza en base a la </a:t>
            </a:r>
            <a:r>
              <a:rPr lang="es-ES" dirty="0" smtClean="0"/>
              <a:t>problemática </a:t>
            </a:r>
            <a:r>
              <a:rPr lang="es-ES" dirty="0"/>
              <a:t>que existe al momento de una consulta popular en una universidad de la Ciudad de Guayaquil, en virtud a que tradicionalmente utilizan un sistema de votación basado en papel, el estudiante subraya su opción de voto, dobla y deposita la papeleta en una urna y ahí termina su función. El estudiante no tiene forma de verificar que en el escrutinio su voto está correctamente. Por lo tanto, los estudiantes tienen que confiar en la autoridad de la elección y administradores de sistemas que actuarán honestamente cuando se publican los resultados de la elección.</a:t>
            </a:r>
          </a:p>
          <a:p>
            <a:pPr algn="just"/>
            <a:endParaRPr lang="es-ES" dirty="0"/>
          </a:p>
          <a:p>
            <a:pPr algn="just"/>
            <a:r>
              <a:rPr lang="es-ES" dirty="0"/>
              <a:t>Por tal motivo en un voto </a:t>
            </a:r>
            <a:r>
              <a:rPr lang="es-ES" dirty="0" err="1"/>
              <a:t>electónico</a:t>
            </a:r>
            <a:r>
              <a:rPr lang="es-ES" dirty="0"/>
              <a:t> para consulta popular se proporcionaría al estudiante un medio de votación que no le permitiría asistir en sitio, y adicional la ventaja de que en el caso de no tener internet estable, poder guardar voto fuera de línea, sin embargo debe considerarse como primordial la seguridad para de esta manera dar la privacidad, confiabilidad y buena percepción del voto electrónico a los estudiantes.</a:t>
            </a:r>
          </a:p>
          <a:p>
            <a:endParaRPr lang="es-ES" dirty="0"/>
          </a:p>
        </p:txBody>
      </p:sp>
      <p:pic>
        <p:nvPicPr>
          <p:cNvPr id="1026" name="Picture 2" descr="Chile abre el debate sobre la viabilidad del voto electrónic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118" y="2785928"/>
            <a:ext cx="3921479" cy="2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2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Desarrollo </a:t>
            </a:r>
            <a:endParaRPr lang="es-ES" dirty="0"/>
          </a:p>
        </p:txBody>
      </p:sp>
      <p:sp>
        <p:nvSpPr>
          <p:cNvPr id="4" name="Marcador de contenido 3"/>
          <p:cNvSpPr>
            <a:spLocks noGrp="1"/>
          </p:cNvSpPr>
          <p:nvPr>
            <p:ph idx="1"/>
          </p:nvPr>
        </p:nvSpPr>
        <p:spPr/>
        <p:txBody>
          <a:bodyPr/>
          <a:lstStyle/>
          <a:p>
            <a:endParaRPr lang="es-ES"/>
          </a:p>
        </p:txBody>
      </p:sp>
    </p:spTree>
    <p:extLst>
      <p:ext uri="{BB962C8B-B14F-4D97-AF65-F5344CB8AC3E}">
        <p14:creationId xmlns:p14="http://schemas.microsoft.com/office/powerpoint/2010/main" val="6569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TurtleDB como </a:t>
            </a:r>
            <a:r>
              <a:rPr lang="es-ES" dirty="0" smtClean="0"/>
              <a:t>Tecnología principal</a:t>
            </a:r>
            <a:endParaRPr lang="es-ES" dirty="0"/>
          </a:p>
        </p:txBody>
      </p:sp>
      <p:pic>
        <p:nvPicPr>
          <p:cNvPr id="5" name="Imagen 4"/>
          <p:cNvPicPr>
            <a:picLocks noChangeAspect="1"/>
          </p:cNvPicPr>
          <p:nvPr/>
        </p:nvPicPr>
        <p:blipFill>
          <a:blip r:embed="rId2"/>
          <a:stretch>
            <a:fillRect/>
          </a:stretch>
        </p:blipFill>
        <p:spPr>
          <a:xfrm>
            <a:off x="1714766" y="2495701"/>
            <a:ext cx="8905427" cy="3545847"/>
          </a:xfrm>
          <a:prstGeom prst="rect">
            <a:avLst/>
          </a:prstGeom>
        </p:spPr>
      </p:pic>
    </p:spTree>
    <p:extLst>
      <p:ext uri="{BB962C8B-B14F-4D97-AF65-F5344CB8AC3E}">
        <p14:creationId xmlns:p14="http://schemas.microsoft.com/office/powerpoint/2010/main" val="424799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TurtleDB como </a:t>
            </a:r>
            <a:r>
              <a:rPr lang="es-ES" dirty="0" smtClean="0"/>
              <a:t>Tecnología principal</a:t>
            </a:r>
            <a:endParaRPr lang="es-ES" dirty="0"/>
          </a:p>
        </p:txBody>
      </p:sp>
    </p:spTree>
    <p:extLst>
      <p:ext uri="{BB962C8B-B14F-4D97-AF65-F5344CB8AC3E}">
        <p14:creationId xmlns:p14="http://schemas.microsoft.com/office/powerpoint/2010/main" val="1197920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Operatividad en modo OFFLINE</a:t>
            </a:r>
            <a:endParaRPr lang="es-ES" dirty="0"/>
          </a:p>
        </p:txBody>
      </p:sp>
      <p:pic>
        <p:nvPicPr>
          <p:cNvPr id="4" name="Imagen 3"/>
          <p:cNvPicPr>
            <a:picLocks noChangeAspect="1"/>
          </p:cNvPicPr>
          <p:nvPr/>
        </p:nvPicPr>
        <p:blipFill>
          <a:blip r:embed="rId2"/>
          <a:stretch>
            <a:fillRect/>
          </a:stretch>
        </p:blipFill>
        <p:spPr>
          <a:xfrm>
            <a:off x="914402" y="2808261"/>
            <a:ext cx="4337443" cy="2788681"/>
          </a:xfrm>
          <a:prstGeom prst="rect">
            <a:avLst/>
          </a:prstGeom>
        </p:spPr>
      </p:pic>
      <p:pic>
        <p:nvPicPr>
          <p:cNvPr id="5" name="Imagen 4"/>
          <p:cNvPicPr>
            <a:picLocks noChangeAspect="1"/>
          </p:cNvPicPr>
          <p:nvPr/>
        </p:nvPicPr>
        <p:blipFill>
          <a:blip r:embed="rId3"/>
          <a:stretch>
            <a:fillRect/>
          </a:stretch>
        </p:blipFill>
        <p:spPr>
          <a:xfrm>
            <a:off x="6210300" y="2808261"/>
            <a:ext cx="5194487" cy="2952220"/>
          </a:xfrm>
          <a:prstGeom prst="rect">
            <a:avLst/>
          </a:prstGeom>
        </p:spPr>
      </p:pic>
      <p:sp>
        <p:nvSpPr>
          <p:cNvPr id="6" name="Flecha derecha 5"/>
          <p:cNvSpPr/>
          <p:nvPr/>
        </p:nvSpPr>
        <p:spPr>
          <a:xfrm>
            <a:off x="5232795" y="3840651"/>
            <a:ext cx="977505" cy="55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0085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Modelo de sincronización</a:t>
            </a:r>
            <a:endParaRPr lang="es-ES" dirty="0"/>
          </a:p>
        </p:txBody>
      </p:sp>
      <p:sp>
        <p:nvSpPr>
          <p:cNvPr id="3" name="Marcador de contenido 2"/>
          <p:cNvSpPr>
            <a:spLocks noGrp="1"/>
          </p:cNvSpPr>
          <p:nvPr>
            <p:ph idx="1"/>
          </p:nvPr>
        </p:nvSpPr>
        <p:spPr>
          <a:xfrm>
            <a:off x="851021" y="2615014"/>
            <a:ext cx="6370176" cy="3307222"/>
          </a:xfrm>
        </p:spPr>
        <p:txBody>
          <a:bodyPr>
            <a:normAutofit/>
          </a:bodyPr>
          <a:lstStyle/>
          <a:p>
            <a:endParaRPr lang="es-ES" dirty="0"/>
          </a:p>
        </p:txBody>
      </p:sp>
      <p:pic>
        <p:nvPicPr>
          <p:cNvPr id="5" name="Imagen 4"/>
          <p:cNvPicPr>
            <a:picLocks noChangeAspect="1"/>
          </p:cNvPicPr>
          <p:nvPr/>
        </p:nvPicPr>
        <p:blipFill>
          <a:blip r:embed="rId2"/>
          <a:stretch>
            <a:fillRect/>
          </a:stretch>
        </p:blipFill>
        <p:spPr>
          <a:xfrm>
            <a:off x="3629025" y="2588486"/>
            <a:ext cx="4933950" cy="3333750"/>
          </a:xfrm>
          <a:prstGeom prst="rect">
            <a:avLst/>
          </a:prstGeom>
        </p:spPr>
      </p:pic>
    </p:spTree>
    <p:extLst>
      <p:ext uri="{BB962C8B-B14F-4D97-AF65-F5344CB8AC3E}">
        <p14:creationId xmlns:p14="http://schemas.microsoft.com/office/powerpoint/2010/main" val="2274611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175</TotalTime>
  <Words>228</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Demo de sistema de voto electrónico universitario usando TURTLE DB</vt:lpstr>
      <vt:lpstr>Antecedentes</vt:lpstr>
      <vt:lpstr>Desarrollo </vt:lpstr>
      <vt:lpstr>TurtleDB como Tecnología principal</vt:lpstr>
      <vt:lpstr>TurtleDB como Tecnología principal</vt:lpstr>
      <vt:lpstr>Operatividad en modo OFFLINE</vt:lpstr>
      <vt:lpstr>Modelo de sincronización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de sistema de voto electrónico universitario usando TURTLE DB</dc:title>
  <dc:creator>Douglas</dc:creator>
  <cp:lastModifiedBy>Douglas</cp:lastModifiedBy>
  <cp:revision>5</cp:revision>
  <dcterms:created xsi:type="dcterms:W3CDTF">2020-05-21T21:41:54Z</dcterms:created>
  <dcterms:modified xsi:type="dcterms:W3CDTF">2020-05-22T00:37:36Z</dcterms:modified>
</cp:coreProperties>
</file>