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30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57" r:id="rId18"/>
    <p:sldId id="258" r:id="rId19"/>
    <p:sldId id="273" r:id="rId20"/>
    <p:sldId id="274" r:id="rId21"/>
    <p:sldId id="275" r:id="rId22"/>
    <p:sldId id="276" r:id="rId23"/>
    <p:sldId id="277" r:id="rId24"/>
    <p:sldId id="287" r:id="rId25"/>
    <p:sldId id="288" r:id="rId26"/>
    <p:sldId id="259" r:id="rId27"/>
    <p:sldId id="260" r:id="rId28"/>
    <p:sldId id="261" r:id="rId29"/>
    <p:sldId id="263" r:id="rId30"/>
    <p:sldId id="262" r:id="rId31"/>
    <p:sldId id="278" r:id="rId32"/>
    <p:sldId id="279" r:id="rId33"/>
    <p:sldId id="280" r:id="rId34"/>
    <p:sldId id="281" r:id="rId35"/>
    <p:sldId id="304" r:id="rId36"/>
    <p:sldId id="282" r:id="rId37"/>
    <p:sldId id="283" r:id="rId38"/>
    <p:sldId id="284" r:id="rId39"/>
    <p:sldId id="285" r:id="rId40"/>
    <p:sldId id="286" r:id="rId4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atriz%20foda%20eco-toner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MATRIZ PEyEA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6666666666666666E-2"/>
                  <c:y val="-4.6296296296296294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4C3-4CA1-9170-F7F5B79439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E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Lit>
              <c:formatCode>General</c:formatCode>
              <c:ptCount val="1"/>
              <c:pt idx="0">
                <c:v>2</c:v>
              </c:pt>
            </c:numLit>
          </c:xVal>
          <c:yVal>
            <c:numLit>
              <c:formatCode>General</c:formatCode>
              <c:ptCount val="1"/>
              <c:pt idx="0">
                <c:v>1.2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E4C3-4CA1-9170-F7F5B794393D}"/>
            </c:ext>
          </c:extLst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700369576"/>
        <c:axId val="700372856"/>
      </c:scatterChart>
      <c:valAx>
        <c:axId val="70036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700372856"/>
        <c:crosses val="autoZero"/>
        <c:crossBetween val="midCat"/>
      </c:valAx>
      <c:valAx>
        <c:axId val="70037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700369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PARTICIPACION EN EL MERCADO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E-4F90-8A2C-37D140E6257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E-4F90-8A2C-37D140E6257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E-4F90-8A2C-37D140E625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ESO-TONER</c:v>
                </c:pt>
                <c:pt idx="1">
                  <c:v>ED-SUMINISTROS</c:v>
                </c:pt>
                <c:pt idx="2">
                  <c:v>C.C. AMERICA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22.23</c:v>
                </c:pt>
                <c:pt idx="1">
                  <c:v>44.44</c:v>
                </c:pt>
                <c:pt idx="2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EE-4F90-8A2C-37D140E625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5253396634244"/>
          <c:y val="0.3733509322895332"/>
          <c:w val="0.27565496178786475"/>
          <c:h val="0.36682900186609624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E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PARTICIPACION EN EL MERCADO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7F0-9615-F0EB7A9F5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7F0-9615-F0EB7A9F5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4-47F0-9615-F0EB7A9F56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ESO-TONER</c:v>
                </c:pt>
                <c:pt idx="1">
                  <c:v>ED-SUMINISTROS</c:v>
                </c:pt>
                <c:pt idx="2">
                  <c:v>C.C. AMERICA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22.23</c:v>
                </c:pt>
                <c:pt idx="1">
                  <c:v>44.44</c:v>
                </c:pt>
                <c:pt idx="2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74-47F0-9615-F0EB7A9F568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PARTICIPACION EN EL MERCADO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E9-4F80-856E-A7F9E6841F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E9-4F80-856E-A7F9E6841F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E9-4F80-856E-A7F9E6841F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ESO-TONER</c:v>
                </c:pt>
                <c:pt idx="1">
                  <c:v>ED-SUMINISTROS</c:v>
                </c:pt>
                <c:pt idx="2">
                  <c:v>C.C. AMERICA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22.23</c:v>
                </c:pt>
                <c:pt idx="1">
                  <c:v>44.44</c:v>
                </c:pt>
                <c:pt idx="2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E9-4F80-856E-A7F9E6841F9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0.07476</cdr:x>
      <cdr:y>0.26375</cdr:y>
    </cdr:from>
    <cdr:to>
      <cdr:x>0.5945</cdr:x>
      <cdr:y>0.89374</cdr:y>
    </cdr:to>
    <cdr:cxnSp macro="">
      <cdr:nvCxnSpPr>
        <cdr:cNvPr id="3" name="Conector recto de flecha 2"/>
        <cdr:cNvCxnSpPr/>
      </cdr:nvCxnSpPr>
      <cdr:spPr>
        <a:xfrm xmlns:a="http://schemas.openxmlformats.org/drawingml/2006/main" flipV="1">
          <a:off x="341784" y="723528"/>
          <a:ext cx="2376264" cy="17281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848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47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25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141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488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03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3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65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87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951F2D-D511-403E-9700-B5D37276ACD8}" type="datetimeFigureOut">
              <a:rPr lang="es-PE" smtClean="0"/>
              <a:t>22/01/2020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2A5FBA-95A4-4B99-B55C-D84C537495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30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93574"/>
            <a:ext cx="7772400" cy="2448272"/>
          </a:xfrm>
        </p:spPr>
        <p:txBody>
          <a:bodyPr>
            <a:noAutofit/>
          </a:bodyPr>
          <a:lstStyle/>
          <a:p>
            <a:pPr algn="ctr"/>
            <a:r>
              <a:rPr lang="es-PE" sz="4000" dirty="0" smtClean="0"/>
              <a:t>REMANUFACTURA </a:t>
            </a:r>
            <a:r>
              <a:rPr lang="es-PE" sz="4000" dirty="0" smtClean="0"/>
              <a:t>DE CARTUCHOS DE IMPRESORA LASER EN </a:t>
            </a:r>
            <a:r>
              <a:rPr lang="es-PE" sz="4000" dirty="0" smtClean="0"/>
              <a:t>CUSCO</a:t>
            </a:r>
            <a:endParaRPr lang="es-PE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68760"/>
            <a:ext cx="3168352" cy="10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CLIENTES</a:t>
            </a:r>
            <a:br>
              <a:rPr lang="es-PE" sz="2400" b="1" dirty="0" smtClean="0"/>
            </a:b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Gobiernos Locales</a:t>
            </a:r>
            <a:endParaRPr lang="es-PE" dirty="0"/>
          </a:p>
        </p:txBody>
      </p:sp>
      <p:pic>
        <p:nvPicPr>
          <p:cNvPr id="6147" name="Picture 3" descr="C:\Users\PERCY-PC\Pictures\ORDEN WANCHAQ_103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11998" b="24178"/>
          <a:stretch/>
        </p:blipFill>
        <p:spPr bwMode="auto">
          <a:xfrm>
            <a:off x="395536" y="1824523"/>
            <a:ext cx="3672408" cy="482193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ERCY-PC\Pictures\ORDEN QUIQUI_10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 b="5954"/>
          <a:stretch/>
        </p:blipFill>
        <p:spPr bwMode="auto">
          <a:xfrm>
            <a:off x="4716016" y="1556526"/>
            <a:ext cx="3684348" cy="46177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BASE LEGAL DE LA INSTITUCIÓN</a:t>
            </a: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la actualidad la institución cuenta con nombre comercial de persona natural con negocio, con RUC vigente y registro nacional de proveedores(RNP) vigente.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70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ORGANIZACIÓN DE LA EMPRESA</a:t>
            </a:r>
            <a:endParaRPr lang="es-PE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68" y="1916832"/>
            <a:ext cx="75471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INFRAESTRUCTURA</a:t>
            </a:r>
            <a:endParaRPr lang="es-PE" sz="2400" b="1" dirty="0"/>
          </a:p>
        </p:txBody>
      </p:sp>
      <p:pic>
        <p:nvPicPr>
          <p:cNvPr id="5" name="4 Imagen" descr="C:\Users\USUARIO\AppData\Local\Microsoft\Windows\INetCache\Content.Word\0-plano_oficina_ocaso_27333025-7yyu00ri1v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-491" r="16441"/>
          <a:stretch>
            <a:fillRect/>
          </a:stretch>
        </p:blipFill>
        <p:spPr bwMode="auto">
          <a:xfrm rot="16200000">
            <a:off x="2480488" y="545400"/>
            <a:ext cx="3966999" cy="7128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0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PLAN </a:t>
            </a:r>
            <a:r>
              <a:rPr lang="es-PE" sz="2400" b="1" dirty="0" smtClean="0"/>
              <a:t>ESTRATÉGICO – ETAPA FILOSÓFICA</a:t>
            </a: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VISION</a:t>
            </a:r>
          </a:p>
          <a:p>
            <a:pPr marL="0" indent="0">
              <a:buNone/>
            </a:pPr>
            <a:r>
              <a:rPr lang="es-ES" dirty="0"/>
              <a:t>Ser la empresa No. 1 en el Perú, en la industria de la </a:t>
            </a:r>
            <a:r>
              <a:rPr lang="es-ES" dirty="0" err="1"/>
              <a:t>remanufactura</a:t>
            </a:r>
            <a:r>
              <a:rPr lang="es-ES" dirty="0"/>
              <a:t> de productos y servicios de impresión láser y en la comercialización vía medios </a:t>
            </a:r>
            <a:r>
              <a:rPr lang="es-ES" dirty="0" smtClean="0"/>
              <a:t>electrónicos</a:t>
            </a:r>
          </a:p>
          <a:p>
            <a:pPr marL="0" indent="0">
              <a:buNone/>
            </a:pPr>
            <a:r>
              <a:rPr lang="es-ES" dirty="0" smtClean="0"/>
              <a:t>MISION</a:t>
            </a:r>
          </a:p>
          <a:p>
            <a:pPr marL="0" indent="0">
              <a:buNone/>
            </a:pPr>
            <a:r>
              <a:rPr lang="es-ES" dirty="0"/>
              <a:t>Contribuir con la sociedad facilitando productos de vanguardia, estamos enfocados en el cuidado del planeta, así como en brindar servicios con respaldo de personal altamente calificado e información actualizada.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39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VALORES</a:t>
            </a: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ES" b="1" dirty="0" smtClean="0">
                <a:effectLst/>
              </a:rPr>
              <a:t>SEGURIDAD: </a:t>
            </a:r>
            <a:r>
              <a:rPr lang="es-ES" dirty="0" smtClean="0">
                <a:effectLst/>
              </a:rPr>
              <a:t> Nos ocupamos de mantener la integridad física y el bienestar de todos y cada uno de los que interactúan con la empresa</a:t>
            </a:r>
            <a:endParaRPr lang="es-PE" dirty="0" smtClean="0">
              <a:effectLst/>
            </a:endParaRPr>
          </a:p>
          <a:p>
            <a:pPr lvl="2"/>
            <a:r>
              <a:rPr lang="es-ES" b="1" dirty="0" smtClean="0">
                <a:effectLst/>
              </a:rPr>
              <a:t>SERVICIO:  </a:t>
            </a:r>
            <a:r>
              <a:rPr lang="es-ES" dirty="0" smtClean="0">
                <a:effectLst/>
              </a:rPr>
              <a:t> Nos enfocamos a conocer y satisfacer las necesidades de nuestros clientes internos y externos con calidad y amabilidad</a:t>
            </a:r>
            <a:endParaRPr lang="es-PE" dirty="0" smtClean="0">
              <a:effectLst/>
            </a:endParaRPr>
          </a:p>
          <a:p>
            <a:pPr lvl="2"/>
            <a:r>
              <a:rPr lang="es-ES" b="1" dirty="0" smtClean="0">
                <a:effectLst/>
              </a:rPr>
              <a:t>COMPROMISO:</a:t>
            </a:r>
            <a:r>
              <a:rPr lang="es-ES" dirty="0" smtClean="0">
                <a:effectLst/>
              </a:rPr>
              <a:t> Trabajamos en equipo con responsabilidad, tenacidad y profesionalismo para lograr nuestros resultados. Y sobre todo comprometida con el medio ambiente.</a:t>
            </a:r>
            <a:endParaRPr lang="es-PE" dirty="0" smtClean="0">
              <a:effectLst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79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POLÍTICAS</a:t>
            </a: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s-ES" b="1" dirty="0" smtClean="0">
                <a:effectLst/>
              </a:rPr>
              <a:t>POLÍTICAS DE CALIDAD DE NUESTROS PRODUCTOS:</a:t>
            </a:r>
            <a:r>
              <a:rPr lang="es-ES" dirty="0" smtClean="0">
                <a:effectLst/>
              </a:rPr>
              <a:t> Nuestros productos cuentan con certificado de calidad, y pasan por un estricto periodo de pruebas antes de ser puestos en stock o entregados al usuario final.</a:t>
            </a:r>
            <a:endParaRPr lang="es-PE" dirty="0" smtClean="0">
              <a:effectLst/>
            </a:endParaRPr>
          </a:p>
          <a:p>
            <a:pPr lvl="2"/>
            <a:r>
              <a:rPr lang="es-ES" b="1" dirty="0" smtClean="0">
                <a:effectLst/>
              </a:rPr>
              <a:t>POLÍTICAS DEL BUEN TRATO AL CLIENTE: </a:t>
            </a:r>
            <a:r>
              <a:rPr lang="es-ES" dirty="0" smtClean="0">
                <a:effectLst/>
              </a:rPr>
              <a:t>Uno de los pilares de la empresa son nuestros clientes por eso en Eco-</a:t>
            </a:r>
            <a:r>
              <a:rPr lang="es-ES" dirty="0" err="1" smtClean="0">
                <a:effectLst/>
              </a:rPr>
              <a:t>toner</a:t>
            </a:r>
            <a:r>
              <a:rPr lang="es-ES" dirty="0" smtClean="0">
                <a:effectLst/>
              </a:rPr>
              <a:t> el buen trato al cliente es imprescindible, estamos dispuestos a brindar la información necesaria en todo momento, también contamos con un servicio de emergencias, buscamos satisfacer de forma eficiente las necesidades del cliente y de la impresión en la tecnología láser.</a:t>
            </a:r>
          </a:p>
          <a:p>
            <a:pPr lvl="2" algn="just"/>
            <a:r>
              <a:rPr lang="es-ES" b="1" dirty="0"/>
              <a:t>POLITICAS DE CUIDADO DEL MEDIO AMBIENTE</a:t>
            </a:r>
            <a:r>
              <a:rPr lang="es-ES" sz="2400" dirty="0"/>
              <a:t>: </a:t>
            </a:r>
            <a:r>
              <a:rPr lang="es-ES" sz="1800" dirty="0"/>
              <a:t>Al adquirir nuestros productos estas ahorrando y ayudando al medio ambiente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7043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FACTORES</a:t>
            </a:r>
            <a:r>
              <a:rPr lang="en-AU" sz="2400" b="1" dirty="0" smtClean="0"/>
              <a:t> INTERNOS</a:t>
            </a:r>
            <a:endParaRPr lang="es-ES" sz="24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4761"/>
              </p:ext>
            </p:extLst>
          </p:nvPr>
        </p:nvGraphicFramePr>
        <p:xfrm>
          <a:off x="457200" y="2420888"/>
          <a:ext cx="3538736" cy="302846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538736">
                  <a:extLst>
                    <a:ext uri="{9D8B030D-6E8A-4147-A177-3AD203B41FA5}">
                      <a16:colId xmlns:a16="http://schemas.microsoft.com/office/drawing/2014/main" val="1640168350"/>
                    </a:ext>
                  </a:extLst>
                </a:gridCol>
              </a:tblGrid>
              <a:tr h="2797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Fortalezas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28573"/>
                  </a:ext>
                </a:extLst>
              </a:tr>
              <a:tr h="54892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empresa cuenta personal tecnico calificado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098933"/>
                  </a:ext>
                </a:extLst>
              </a:tr>
              <a:tr h="54892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Bajo costo del producto/servicio ofrecidos.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3121655"/>
                  </a:ext>
                </a:extLst>
              </a:tr>
              <a:tr h="818127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cuenta con local propio que esta adecuado a las necesidades del producto/servicio brindado.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857685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producto es eco-amigable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127137"/>
                  </a:ext>
                </a:extLst>
              </a:tr>
              <a:tr h="54892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Distribución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s-E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canales propios.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07154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75643"/>
              </p:ext>
            </p:extLst>
          </p:nvPr>
        </p:nvGraphicFramePr>
        <p:xfrm>
          <a:off x="5004048" y="2420887"/>
          <a:ext cx="3682752" cy="302846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682752">
                  <a:extLst>
                    <a:ext uri="{9D8B030D-6E8A-4147-A177-3AD203B41FA5}">
                      <a16:colId xmlns:a16="http://schemas.microsoft.com/office/drawing/2014/main" val="2601567886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indent="0" algn="ctr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s-ES" sz="1800" b="1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Debilidades</a:t>
                      </a:r>
                      <a:endParaRPr kumimoji="0" lang="es-ES" sz="18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18226"/>
                  </a:ext>
                </a:extLst>
              </a:tr>
              <a:tr h="891846">
                <a:tc>
                  <a:txBody>
                    <a:bodyPr/>
                    <a:lstStyle/>
                    <a:p>
                      <a:pPr marL="285750" indent="-285750" algn="l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6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equipos automatizados,  en la actualidad la mayor parte del proceso se  manera  manual</a:t>
                      </a:r>
                      <a:endParaRPr kumimoji="0" lang="es-ES" sz="16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979237"/>
                  </a:ext>
                </a:extLst>
              </a:tr>
              <a:tr h="598385">
                <a:tc>
                  <a:txBody>
                    <a:bodyPr/>
                    <a:lstStyle/>
                    <a:p>
                      <a:pPr marL="285750" indent="-285750" algn="l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600" u="none" strike="noStrike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personal calificado en la ciudad del Cusco.</a:t>
                      </a:r>
                      <a:endParaRPr kumimoji="0" lang="es-ES" sz="16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01277"/>
                  </a:ext>
                </a:extLst>
              </a:tr>
              <a:tr h="304924">
                <a:tc>
                  <a:txBody>
                    <a:bodyPr/>
                    <a:lstStyle/>
                    <a:p>
                      <a:pPr marL="285750" indent="-285750" algn="l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600" u="none" strike="noStrike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Deficiencias en la publicidad.</a:t>
                      </a:r>
                      <a:endParaRPr kumimoji="0" lang="es-ES" sz="16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61355"/>
                  </a:ext>
                </a:extLst>
              </a:tr>
              <a:tr h="325921">
                <a:tc>
                  <a:txBody>
                    <a:bodyPr/>
                    <a:lstStyle/>
                    <a:p>
                      <a:pPr marL="285750" indent="-285750" algn="l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6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Demora en los tiempos de entrega.</a:t>
                      </a:r>
                      <a:endParaRPr kumimoji="0" lang="es-ES" sz="16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612098"/>
                  </a:ext>
                </a:extLst>
              </a:tr>
              <a:tr h="598385">
                <a:tc>
                  <a:txBody>
                    <a:bodyPr/>
                    <a:lstStyle/>
                    <a:p>
                      <a:pPr marL="285750" indent="-285750" algn="l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6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Deficiencia en la presentación del producto final.</a:t>
                      </a:r>
                      <a:endParaRPr kumimoji="0" lang="es-ES" sz="16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0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b="1" dirty="0" smtClean="0"/>
              <a:t>FACTORES EXTERNOS</a:t>
            </a:r>
            <a:endParaRPr lang="es-ES" sz="24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45609"/>
              </p:ext>
            </p:extLst>
          </p:nvPr>
        </p:nvGraphicFramePr>
        <p:xfrm>
          <a:off x="457200" y="2420888"/>
          <a:ext cx="3826768" cy="351033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826768">
                  <a:extLst>
                    <a:ext uri="{9D8B030D-6E8A-4147-A177-3AD203B41FA5}">
                      <a16:colId xmlns:a16="http://schemas.microsoft.com/office/drawing/2014/main" val="4236517269"/>
                    </a:ext>
                  </a:extLst>
                </a:gridCol>
              </a:tblGrid>
              <a:tr h="2749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Oportunidades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04203"/>
                  </a:ext>
                </a:extLst>
              </a:tr>
              <a:tr h="53947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en el Mercado como producto alternativo y eco-amigable.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211990"/>
                  </a:ext>
                </a:extLst>
              </a:tr>
              <a:tr h="106860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Eventos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tecnológicos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innovación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realizados por alguna entidad publica o privada donde se pueda mostrar nuestro producto.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151776"/>
                  </a:ext>
                </a:extLst>
              </a:tr>
              <a:tr h="53947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Competencia escasa, en el area funcional de la empresa.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93684"/>
                  </a:ext>
                </a:extLst>
              </a:tr>
              <a:tr h="53947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 consumo de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impresión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parte de las entidades publicas.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97953"/>
                  </a:ext>
                </a:extLst>
              </a:tr>
              <a:tr h="53947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Existencia de los e-</a:t>
                      </a:r>
                      <a:r>
                        <a:rPr lang="es-E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comerce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facilitando la venta por internet.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3558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7882"/>
              </p:ext>
            </p:extLst>
          </p:nvPr>
        </p:nvGraphicFramePr>
        <p:xfrm>
          <a:off x="4788024" y="2420888"/>
          <a:ext cx="3898776" cy="350139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898776">
                  <a:extLst>
                    <a:ext uri="{9D8B030D-6E8A-4147-A177-3AD203B41FA5}">
                      <a16:colId xmlns:a16="http://schemas.microsoft.com/office/drawing/2014/main" val="164074711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Amenazas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3227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Surgimiento de la politica de ahorro del papel y buenas practicas en pro del cuidado del planeta.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8816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Poco conocimiento de la remanufactura de toner y mitos sobre este servicio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3318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Dependencia de proveedor de materia prima e insumos, ya que los insumos son importados desde E.E.U.U.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2034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de productos alternativos nuevos de procedencia china a muy bajo costo.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82692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costos de venta de los productos originales.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3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260648"/>
            <a:ext cx="7680960" cy="554158"/>
          </a:xfrm>
        </p:spPr>
        <p:txBody>
          <a:bodyPr>
            <a:normAutofit/>
          </a:bodyPr>
          <a:lstStyle/>
          <a:p>
            <a:r>
              <a:rPr lang="es-ES" sz="2400" b="1" dirty="0"/>
              <a:t>Matriz de Evaluación del Factor Externo (EFE</a:t>
            </a:r>
            <a:r>
              <a:rPr lang="es-ES" sz="2400" b="1" dirty="0" smtClean="0"/>
              <a:t>)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317167"/>
              </p:ext>
            </p:extLst>
          </p:nvPr>
        </p:nvGraphicFramePr>
        <p:xfrm>
          <a:off x="721276" y="764704"/>
          <a:ext cx="7680960" cy="525658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81857">
                  <a:extLst>
                    <a:ext uri="{9D8B030D-6E8A-4147-A177-3AD203B41FA5}">
                      <a16:colId xmlns:a16="http://schemas.microsoft.com/office/drawing/2014/main" val="4053240612"/>
                    </a:ext>
                  </a:extLst>
                </a:gridCol>
                <a:gridCol w="4198913">
                  <a:extLst>
                    <a:ext uri="{9D8B030D-6E8A-4147-A177-3AD203B41FA5}">
                      <a16:colId xmlns:a16="http://schemas.microsoft.com/office/drawing/2014/main" val="3572965449"/>
                    </a:ext>
                  </a:extLst>
                </a:gridCol>
                <a:gridCol w="718558">
                  <a:extLst>
                    <a:ext uri="{9D8B030D-6E8A-4147-A177-3AD203B41FA5}">
                      <a16:colId xmlns:a16="http://schemas.microsoft.com/office/drawing/2014/main" val="4173831448"/>
                    </a:ext>
                  </a:extLst>
                </a:gridCol>
                <a:gridCol w="1317918">
                  <a:extLst>
                    <a:ext uri="{9D8B030D-6E8A-4147-A177-3AD203B41FA5}">
                      <a16:colId xmlns:a16="http://schemas.microsoft.com/office/drawing/2014/main" val="1005983430"/>
                    </a:ext>
                  </a:extLst>
                </a:gridCol>
                <a:gridCol w="963714">
                  <a:extLst>
                    <a:ext uri="{9D8B030D-6E8A-4147-A177-3AD203B41FA5}">
                      <a16:colId xmlns:a16="http://schemas.microsoft.com/office/drawing/2014/main" val="1835583858"/>
                    </a:ext>
                  </a:extLst>
                </a:gridCol>
              </a:tblGrid>
              <a:tr h="276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OPORTUNIDADES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VALOR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CLASIFICACIÓN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VALOR PONDERADO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extLst>
                  <a:ext uri="{0D108BD9-81ED-4DB2-BD59-A6C34878D82A}">
                    <a16:rowId xmlns:a16="http://schemas.microsoft.com/office/drawing/2014/main" val="2220491882"/>
                  </a:ext>
                </a:extLst>
              </a:tr>
              <a:tr h="414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Ingreso en el Mercado como producto alternativo y eco-amigable.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77108"/>
                  </a:ext>
                </a:extLst>
              </a:tr>
              <a:tr h="622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Eventos tecnológicos o de innovación realizados por alguna entidad pública o privada donde se pueda mostrar nuestro producto.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0370"/>
                  </a:ext>
                </a:extLst>
              </a:tr>
              <a:tr h="414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Competencia escasa, en el área funcional de la empresa.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0.8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213201"/>
                  </a:ext>
                </a:extLst>
              </a:tr>
              <a:tr h="4191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Alto consumo de impresión por parte de las entidades públicas.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872824"/>
                  </a:ext>
                </a:extLst>
              </a:tr>
              <a:tr h="414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Existencia de los e-comerce faci</a:t>
                      </a:r>
                      <a:r>
                        <a:rPr lang="es-ES" sz="1200" kern="1200">
                          <a:effectLst/>
                        </a:rPr>
                        <a:t>litando la venta por internet.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0.15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79071"/>
                  </a:ext>
                </a:extLst>
              </a:tr>
              <a:tr h="207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AMENAZAS</a:t>
                      </a:r>
                    </a:p>
                  </a:txBody>
                  <a:tcPr marL="46740" marR="4674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27211"/>
                  </a:ext>
                </a:extLst>
              </a:tr>
              <a:tr h="415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Surgimiento de la política de ahorro del papel y buenas prácticas en pro del cuidado del planeta.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21645"/>
                  </a:ext>
                </a:extLst>
              </a:tr>
              <a:tr h="4191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Poco conocimiento de la remanufactura de tóner y mitos sobre este servicio.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208893"/>
                  </a:ext>
                </a:extLst>
              </a:tr>
              <a:tr h="622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Dependencia de proveedor de materia prima e insumos, ya que los insumos son importados desde E.E.U.U.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952417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Ingreso de productos alternativos nuevos de procedencia china a muy bajo costo.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71335"/>
                  </a:ext>
                </a:extLst>
              </a:tr>
              <a:tr h="414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Disminución de costos de venta de los productos originales.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0.05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45443"/>
                  </a:ext>
                </a:extLst>
              </a:tr>
              <a:tr h="199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b="1" dirty="0">
                          <a:effectLst/>
                        </a:rPr>
                        <a:t>TOTAL</a:t>
                      </a:r>
                      <a:endParaRPr lang="es-E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2.50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40" marR="4674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64130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21276" y="6093296"/>
            <a:ext cx="767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 algn="just">
              <a:spcBef>
                <a:spcPts val="145"/>
              </a:spcBef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sz="1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Este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re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sul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do ind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q</a:t>
            </a:r>
            <a:r>
              <a:rPr lang="es-ES" sz="1600" spc="10" dirty="0">
                <a:latin typeface="Times New Roman" panose="02020603050405020304" pitchFamily="18" charset="0"/>
                <a:ea typeface="Arial" panose="020B0604020202020204" pitchFamily="34" charset="0"/>
              </a:rPr>
              <a:t>u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l se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tor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s</a:t>
            </a:r>
            <a:r>
              <a:rPr lang="es-ES" sz="1600" spc="1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n p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r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omedio</a:t>
            </a:r>
            <a:r>
              <a:rPr lang="es-ES" sz="1600" spc="1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tr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ac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vo</a:t>
            </a:r>
            <a:r>
              <a:rPr lang="es-ES" sz="1600" spc="2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y</a:t>
            </a:r>
            <a:r>
              <a:rPr lang="es-ES" sz="1600" spc="-2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se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z="1600" spc="5" dirty="0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spc="10" dirty="0">
                <a:latin typeface="Times New Roman" panose="02020603050405020304" pitchFamily="18" charset="0"/>
                <a:ea typeface="Arial" panose="020B0604020202020204" pitchFamily="34" charset="0"/>
              </a:rPr>
              <a:t>n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opo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r</a:t>
            </a:r>
            <a:r>
              <a:rPr lang="es-ES" sz="1600" spc="15" dirty="0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unidad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s 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z="1600" spc="10" dirty="0">
                <a:latin typeface="Times New Roman" panose="02020603050405020304" pitchFamily="18" charset="0"/>
                <a:ea typeface="Arial" panose="020B0604020202020204" pitchFamily="34" charset="0"/>
              </a:rPr>
              <a:t>x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te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r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n</a:t>
            </a:r>
            <a:r>
              <a:rPr lang="es-ES" sz="1600" spc="-5" dirty="0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 sz="1600" dirty="0">
                <a:latin typeface="Times New Roman" panose="02020603050405020304" pitchFamily="18" charset="0"/>
                <a:ea typeface="Arial" panose="020B0604020202020204" pitchFamily="34" charset="0"/>
              </a:rPr>
              <a:t>s.</a:t>
            </a:r>
            <a:endParaRPr lang="es-E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GENERALIDADES</a:t>
            </a:r>
            <a:endParaRPr lang="es-E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/>
              <a:t>Ubicación Geográfica </a:t>
            </a:r>
            <a:endParaRPr lang="es-ES" dirty="0"/>
          </a:p>
          <a:p>
            <a:r>
              <a:rPr lang="es-ES" dirty="0"/>
              <a:t>Departamento	: Cusco</a:t>
            </a:r>
          </a:p>
          <a:p>
            <a:r>
              <a:rPr lang="es-ES" dirty="0"/>
              <a:t>Provincia	</a:t>
            </a:r>
            <a:r>
              <a:rPr lang="es-ES" dirty="0" smtClean="0"/>
              <a:t>	: </a:t>
            </a:r>
            <a:r>
              <a:rPr lang="es-ES" dirty="0"/>
              <a:t>Cusco</a:t>
            </a:r>
          </a:p>
          <a:p>
            <a:r>
              <a:rPr lang="es-ES" dirty="0"/>
              <a:t>Distrito	</a:t>
            </a:r>
            <a:r>
              <a:rPr lang="es-ES" dirty="0" smtClean="0"/>
              <a:t>		: San </a:t>
            </a:r>
            <a:r>
              <a:rPr lang="es-ES" dirty="0"/>
              <a:t>Jerónimo</a:t>
            </a:r>
          </a:p>
          <a:p>
            <a:r>
              <a:rPr lang="es-ES" dirty="0"/>
              <a:t>Dirección	</a:t>
            </a:r>
            <a:r>
              <a:rPr lang="es-ES" dirty="0" smtClean="0"/>
              <a:t>	: </a:t>
            </a:r>
            <a:r>
              <a:rPr lang="es-ES" dirty="0"/>
              <a:t>Av. Prolongación Perú h-9 San </a:t>
            </a:r>
            <a:r>
              <a:rPr lang="es-ES" dirty="0" smtClean="0"/>
              <a:t>Jerónimo</a:t>
            </a:r>
            <a:endParaRPr lang="es-ES" dirty="0"/>
          </a:p>
        </p:txBody>
      </p:sp>
      <p:pic>
        <p:nvPicPr>
          <p:cNvPr id="4" name="Imagen 3" descr="C:\Users\PERCY-PC\Desktop\PERCY UNSAAC 2019\PLANEAMIENTO\PE_PRIMERA_2019-2\CASO PRACTICO RECARGA DE TONER - ECO TONER\PROYECTO REMANUFACTURA THONER\IMAGENES\18318353_1343253399098964_1994187520_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384376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5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260648"/>
            <a:ext cx="7680960" cy="482150"/>
          </a:xfrm>
        </p:spPr>
        <p:txBody>
          <a:bodyPr>
            <a:normAutofit/>
          </a:bodyPr>
          <a:lstStyle/>
          <a:p>
            <a:r>
              <a:rPr lang="es-ES" sz="2400" b="1" dirty="0"/>
              <a:t>Matriz de Evaluación del Factor Interno (EFI)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04141"/>
              </p:ext>
            </p:extLst>
          </p:nvPr>
        </p:nvGraphicFramePr>
        <p:xfrm>
          <a:off x="728399" y="742798"/>
          <a:ext cx="7680960" cy="47485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81857">
                  <a:extLst>
                    <a:ext uri="{9D8B030D-6E8A-4147-A177-3AD203B41FA5}">
                      <a16:colId xmlns:a16="http://schemas.microsoft.com/office/drawing/2014/main" val="2624456386"/>
                    </a:ext>
                  </a:extLst>
                </a:gridCol>
                <a:gridCol w="4198914">
                  <a:extLst>
                    <a:ext uri="{9D8B030D-6E8A-4147-A177-3AD203B41FA5}">
                      <a16:colId xmlns:a16="http://schemas.microsoft.com/office/drawing/2014/main" val="2119516698"/>
                    </a:ext>
                  </a:extLst>
                </a:gridCol>
                <a:gridCol w="718559">
                  <a:extLst>
                    <a:ext uri="{9D8B030D-6E8A-4147-A177-3AD203B41FA5}">
                      <a16:colId xmlns:a16="http://schemas.microsoft.com/office/drawing/2014/main" val="2412648397"/>
                    </a:ext>
                  </a:extLst>
                </a:gridCol>
                <a:gridCol w="1317918">
                  <a:extLst>
                    <a:ext uri="{9D8B030D-6E8A-4147-A177-3AD203B41FA5}">
                      <a16:colId xmlns:a16="http://schemas.microsoft.com/office/drawing/2014/main" val="3798332407"/>
                    </a:ext>
                  </a:extLst>
                </a:gridCol>
                <a:gridCol w="963712">
                  <a:extLst>
                    <a:ext uri="{9D8B030D-6E8A-4147-A177-3AD203B41FA5}">
                      <a16:colId xmlns:a16="http://schemas.microsoft.com/office/drawing/2014/main" val="4280562655"/>
                    </a:ext>
                  </a:extLst>
                </a:gridCol>
              </a:tblGrid>
              <a:tr h="175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FORTALEZAS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VALOR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CLASIFICACIÓN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VALOR PONDERADO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extLst>
                  <a:ext uri="{0D108BD9-81ED-4DB2-BD59-A6C34878D82A}">
                    <a16:rowId xmlns:a16="http://schemas.microsoft.com/office/drawing/2014/main" val="2763551054"/>
                  </a:ext>
                </a:extLst>
              </a:tr>
              <a:tr h="361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 kern="1200">
                          <a:effectLst/>
                        </a:rPr>
                        <a:t>La empresa cuenta con personal técnico calificado.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0.80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767106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 kern="1200">
                          <a:effectLst/>
                        </a:rPr>
                        <a:t>Bajo costo del producto y servicios ofrecidos.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379270"/>
                  </a:ext>
                </a:extLst>
              </a:tr>
              <a:tr h="368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 kern="1200">
                          <a:effectLst/>
                        </a:rPr>
                        <a:t>Se cuenta con local propio que esta adecuado a las necesidades del producto/servicio brindado.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0.30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2898"/>
                  </a:ext>
                </a:extLst>
              </a:tr>
              <a:tr h="300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kern="1200">
                          <a:effectLst/>
                        </a:rPr>
                        <a:t>El producto es eco-amigable.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09024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 kern="1200">
                          <a:effectLst/>
                        </a:rPr>
                        <a:t>Distribución a delivery con canales propios.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0.15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409173"/>
                  </a:ext>
                </a:extLst>
              </a:tr>
              <a:tr h="150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DEBILIDADES</a:t>
                      </a:r>
                    </a:p>
                  </a:txBody>
                  <a:tcPr marL="56399" marR="56399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52495"/>
                  </a:ext>
                </a:extLst>
              </a:tr>
              <a:tr h="514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Falta de equipos automatizados, en la actualidad la mayor parte del proceso se realiza de forma manual.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0.10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018"/>
                  </a:ext>
                </a:extLst>
              </a:tr>
              <a:tr h="364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Falta de personal calificado en la ciudad del Cusco.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969363"/>
                  </a:ext>
                </a:extLst>
              </a:tr>
              <a:tr h="295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Deficiencias en la publicidad.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428911"/>
                  </a:ext>
                </a:extLst>
              </a:tr>
              <a:tr h="272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Demora en los tiempos de entrega.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98697"/>
                  </a:ext>
                </a:extLst>
              </a:tr>
              <a:tr h="326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Deficiencia en la presentación del producto final.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0.05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348"/>
                  </a:ext>
                </a:extLst>
              </a:tr>
              <a:tr h="214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1.00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2.55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9" marR="5639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855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00017" y="5650288"/>
            <a:ext cx="770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 algn="just">
              <a:spcBef>
                <a:spcPts val="145"/>
              </a:spcBef>
              <a:spcAft>
                <a:spcPts val="0"/>
              </a:spcAft>
            </a:pPr>
            <a:r>
              <a:rPr lang="es-ES" sz="1600" b="1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sz="160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Este 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re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sul</a:t>
            </a:r>
            <a:r>
              <a:rPr lang="es-ES" spc="5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do ind</a:t>
            </a:r>
            <a:r>
              <a:rPr lang="es-ES" spc="5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a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q</a:t>
            </a:r>
            <a:r>
              <a:rPr lang="es-ES" spc="10">
                <a:latin typeface="Times New Roman" panose="02020603050405020304" pitchFamily="18" charset="0"/>
                <a:ea typeface="Arial" panose="020B0604020202020204" pitchFamily="34" charset="0"/>
              </a:rPr>
              <a:t>u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pc="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la empresa está preparada para competencias externas</a:t>
            </a:r>
            <a:r>
              <a:rPr lang="es-ES" spc="2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y</a:t>
            </a:r>
            <a:r>
              <a:rPr lang="es-ES" spc="-2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se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 spc="5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pc="10">
                <a:latin typeface="Times New Roman" panose="02020603050405020304" pitchFamily="18" charset="0"/>
                <a:ea typeface="Arial" panose="020B0604020202020204" pitchFamily="34" charset="0"/>
              </a:rPr>
              <a:t>n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opo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r</a:t>
            </a:r>
            <a:r>
              <a:rPr lang="es-ES" spc="15">
                <a:latin typeface="Times New Roman" panose="02020603050405020304" pitchFamily="18" charset="0"/>
                <a:ea typeface="Arial" panose="020B0604020202020204" pitchFamily="34" charset="0"/>
              </a:rPr>
              <a:t>t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unidad</a:t>
            </a:r>
            <a:r>
              <a:rPr lang="es-ES" spc="-5">
                <a:latin typeface="Times New Roman" panose="02020603050405020304" pitchFamily="18" charset="0"/>
                <a:ea typeface="Arial" panose="020B0604020202020204" pitchFamily="34" charset="0"/>
              </a:rPr>
              <a:t>e</a:t>
            </a:r>
            <a:r>
              <a:rPr lang="es-ES">
                <a:latin typeface="Times New Roman" panose="02020603050405020304" pitchFamily="18" charset="0"/>
                <a:ea typeface="Arial" panose="020B0604020202020204" pitchFamily="34" charset="0"/>
              </a:rPr>
              <a:t>s internas.</a:t>
            </a:r>
            <a:endParaRPr lang="es-ES" sz="1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492" y="332656"/>
            <a:ext cx="7680960" cy="482150"/>
          </a:xfrm>
        </p:spPr>
        <p:txBody>
          <a:bodyPr>
            <a:normAutofit/>
          </a:bodyPr>
          <a:lstStyle/>
          <a:p>
            <a:r>
              <a:rPr lang="es-ES" sz="2400" b="1" dirty="0"/>
              <a:t>Matriz del Perfil </a:t>
            </a:r>
            <a:r>
              <a:rPr lang="es-ES" sz="2400" b="1" dirty="0"/>
              <a:t>Competitivo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65390"/>
              </p:ext>
            </p:extLst>
          </p:nvPr>
        </p:nvGraphicFramePr>
        <p:xfrm>
          <a:off x="717490" y="820368"/>
          <a:ext cx="7680962" cy="461760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78049">
                  <a:extLst>
                    <a:ext uri="{9D8B030D-6E8A-4147-A177-3AD203B41FA5}">
                      <a16:colId xmlns:a16="http://schemas.microsoft.com/office/drawing/2014/main" val="2955109375"/>
                    </a:ext>
                  </a:extLst>
                </a:gridCol>
                <a:gridCol w="2040811">
                  <a:extLst>
                    <a:ext uri="{9D8B030D-6E8A-4147-A177-3AD203B41FA5}">
                      <a16:colId xmlns:a16="http://schemas.microsoft.com/office/drawing/2014/main" val="625879473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3070023870"/>
                    </a:ext>
                  </a:extLst>
                </a:gridCol>
                <a:gridCol w="719192">
                  <a:extLst>
                    <a:ext uri="{9D8B030D-6E8A-4147-A177-3AD203B41FA5}">
                      <a16:colId xmlns:a16="http://schemas.microsoft.com/office/drawing/2014/main" val="1789968312"/>
                    </a:ext>
                  </a:extLst>
                </a:gridCol>
                <a:gridCol w="720037">
                  <a:extLst>
                    <a:ext uri="{9D8B030D-6E8A-4147-A177-3AD203B41FA5}">
                      <a16:colId xmlns:a16="http://schemas.microsoft.com/office/drawing/2014/main" val="2153085920"/>
                    </a:ext>
                  </a:extLst>
                </a:gridCol>
                <a:gridCol w="719192">
                  <a:extLst>
                    <a:ext uri="{9D8B030D-6E8A-4147-A177-3AD203B41FA5}">
                      <a16:colId xmlns:a16="http://schemas.microsoft.com/office/drawing/2014/main" val="3261842949"/>
                    </a:ext>
                  </a:extLst>
                </a:gridCol>
                <a:gridCol w="720037">
                  <a:extLst>
                    <a:ext uri="{9D8B030D-6E8A-4147-A177-3AD203B41FA5}">
                      <a16:colId xmlns:a16="http://schemas.microsoft.com/office/drawing/2014/main" val="2115112776"/>
                    </a:ext>
                  </a:extLst>
                </a:gridCol>
                <a:gridCol w="599043">
                  <a:extLst>
                    <a:ext uri="{9D8B030D-6E8A-4147-A177-3AD203B41FA5}">
                      <a16:colId xmlns:a16="http://schemas.microsoft.com/office/drawing/2014/main" val="3586405532"/>
                    </a:ext>
                  </a:extLst>
                </a:gridCol>
                <a:gridCol w="484820">
                  <a:extLst>
                    <a:ext uri="{9D8B030D-6E8A-4147-A177-3AD203B41FA5}">
                      <a16:colId xmlns:a16="http://schemas.microsoft.com/office/drawing/2014/main" val="373298324"/>
                    </a:ext>
                  </a:extLst>
                </a:gridCol>
              </a:tblGrid>
              <a:tr h="73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FACTORES CLAVES DEL ÉXITO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PONDERACIÓN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145415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ECOTONER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 </a:t>
                      </a:r>
                      <a:endParaRPr lang="es-ES" sz="1050" dirty="0" smtClean="0">
                        <a:effectLst/>
                      </a:endParaRPr>
                    </a:p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s-ES" sz="1050" dirty="0" smtClean="0">
                        <a:effectLst/>
                      </a:endParaRPr>
                    </a:p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smtClean="0">
                          <a:effectLst/>
                        </a:rPr>
                        <a:t>ED-SUMINISTROS</a:t>
                      </a:r>
                      <a:endParaRPr lang="es-ES" sz="1100" dirty="0">
                        <a:effectLst/>
                      </a:endParaRPr>
                    </a:p>
                    <a:p>
                      <a:pPr marL="145415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 marL="145415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RECARGA TONER “C.C. AMERICA”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05495"/>
                  </a:ext>
                </a:extLst>
              </a:tr>
              <a:tr h="930212">
                <a:tc>
                  <a:txBody>
                    <a:bodyPr/>
                    <a:lstStyle/>
                    <a:p>
                      <a:pPr marL="64770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spc="5" dirty="0">
                          <a:effectLst/>
                        </a:rPr>
                        <a:t>C</a:t>
                      </a:r>
                      <a:r>
                        <a:rPr lang="es-ES" sz="800" spc="-5" dirty="0">
                          <a:effectLst/>
                        </a:rPr>
                        <a:t>l</a:t>
                      </a:r>
                      <a:r>
                        <a:rPr lang="es-ES" sz="800" dirty="0">
                          <a:effectLst/>
                        </a:rPr>
                        <a:t>asificación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spc="5">
                          <a:effectLst/>
                        </a:rPr>
                        <a:t>R</a:t>
                      </a:r>
                      <a:r>
                        <a:rPr lang="es-ES" sz="800" spc="-10">
                          <a:effectLst/>
                        </a:rPr>
                        <a:t>e</a:t>
                      </a:r>
                      <a:r>
                        <a:rPr lang="es-ES" sz="800">
                          <a:effectLst/>
                        </a:rPr>
                        <a:t>sultado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spc="5">
                          <a:effectLst/>
                        </a:rPr>
                        <a:t>C</a:t>
                      </a:r>
                      <a:r>
                        <a:rPr lang="es-ES" sz="800" spc="-5">
                          <a:effectLst/>
                        </a:rPr>
                        <a:t>l</a:t>
                      </a:r>
                      <a:r>
                        <a:rPr lang="es-ES" sz="800">
                          <a:effectLst/>
                        </a:rPr>
                        <a:t>asificación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spc="5">
                          <a:effectLst/>
                        </a:rPr>
                        <a:t>R</a:t>
                      </a:r>
                      <a:r>
                        <a:rPr lang="es-ES" sz="800" spc="-10">
                          <a:effectLst/>
                        </a:rPr>
                        <a:t>e</a:t>
                      </a:r>
                      <a:r>
                        <a:rPr lang="es-ES" sz="800">
                          <a:effectLst/>
                        </a:rPr>
                        <a:t>s</a:t>
                      </a:r>
                      <a:r>
                        <a:rPr lang="es-ES" sz="800" spc="5">
                          <a:effectLst/>
                        </a:rPr>
                        <a:t>u</a:t>
                      </a:r>
                      <a:r>
                        <a:rPr lang="es-ES" sz="800" spc="-5">
                          <a:effectLst/>
                        </a:rPr>
                        <a:t>l</a:t>
                      </a:r>
                      <a:r>
                        <a:rPr lang="es-ES" sz="800" spc="5">
                          <a:effectLst/>
                        </a:rPr>
                        <a:t>t</a:t>
                      </a:r>
                      <a:r>
                        <a:rPr lang="es-ES" sz="800">
                          <a:effectLst/>
                        </a:rPr>
                        <a:t>a</a:t>
                      </a:r>
                      <a:r>
                        <a:rPr lang="es-ES" sz="800" spc="5">
                          <a:effectLst/>
                        </a:rPr>
                        <a:t>do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spc="5">
                          <a:effectLst/>
                        </a:rPr>
                        <a:t>C</a:t>
                      </a:r>
                      <a:r>
                        <a:rPr lang="es-ES" sz="800" spc="-5">
                          <a:effectLst/>
                        </a:rPr>
                        <a:t>l</a:t>
                      </a:r>
                      <a:r>
                        <a:rPr lang="es-ES" sz="800">
                          <a:effectLst/>
                        </a:rPr>
                        <a:t>as</a:t>
                      </a:r>
                      <a:r>
                        <a:rPr lang="es-ES" sz="800" spc="5">
                          <a:effectLst/>
                        </a:rPr>
                        <a:t>ificación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s-ES" sz="800" b="0" spc="5" dirty="0">
                          <a:effectLst/>
                        </a:rPr>
                        <a:t>R</a:t>
                      </a:r>
                      <a:r>
                        <a:rPr lang="es-ES" sz="800" b="0" spc="-10" dirty="0">
                          <a:effectLst/>
                        </a:rPr>
                        <a:t>e</a:t>
                      </a:r>
                      <a:r>
                        <a:rPr lang="es-ES" sz="800" b="0" dirty="0">
                          <a:effectLst/>
                        </a:rPr>
                        <a:t>s</a:t>
                      </a:r>
                      <a:r>
                        <a:rPr lang="es-ES" sz="800" b="0" spc="5" dirty="0">
                          <a:effectLst/>
                        </a:rPr>
                        <a:t>ultado</a:t>
                      </a:r>
                      <a:endParaRPr lang="es-ES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1532146159"/>
                  </a:ext>
                </a:extLst>
              </a:tr>
              <a:tr h="247921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Calidad de producto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0.8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0.6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2883837"/>
                  </a:ext>
                </a:extLst>
              </a:tr>
              <a:tr h="482100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Competitividad en los   precios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0.8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0.4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841396"/>
                  </a:ext>
                </a:extLst>
              </a:tr>
              <a:tr h="488972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Participación en el Mercado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0.3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0663199"/>
                  </a:ext>
                </a:extLst>
              </a:tr>
              <a:tr h="407095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Publicidad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0.2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6314660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Recursos Humanos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0.2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504421"/>
                  </a:ext>
                </a:extLst>
              </a:tr>
              <a:tr h="483246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Movilidad para la distribución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0.8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0.2</a:t>
                      </a:r>
                      <a:endParaRPr lang="es-E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0656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2.80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1.90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2745492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11560" y="5589240"/>
            <a:ext cx="7786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 algn="just">
              <a:spcBef>
                <a:spcPts val="145"/>
              </a:spcBef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 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Según lo observado en la matriz podemos ver que la empresa es un competidor importante frente a las demás.</a:t>
            </a:r>
            <a:endParaRPr lang="es-E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554158"/>
          </a:xfrm>
        </p:spPr>
        <p:txBody>
          <a:bodyPr>
            <a:normAutofit/>
          </a:bodyPr>
          <a:lstStyle/>
          <a:p>
            <a:r>
              <a:rPr lang="es-ES" sz="2400" b="1" dirty="0"/>
              <a:t>Estrategias FO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35063"/>
              </p:ext>
            </p:extLst>
          </p:nvPr>
        </p:nvGraphicFramePr>
        <p:xfrm>
          <a:off x="704036" y="1196752"/>
          <a:ext cx="7708444" cy="546112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272862">
                  <a:extLst>
                    <a:ext uri="{9D8B030D-6E8A-4147-A177-3AD203B41FA5}">
                      <a16:colId xmlns:a16="http://schemas.microsoft.com/office/drawing/2014/main" val="583086307"/>
                    </a:ext>
                  </a:extLst>
                </a:gridCol>
                <a:gridCol w="399399">
                  <a:extLst>
                    <a:ext uri="{9D8B030D-6E8A-4147-A177-3AD203B41FA5}">
                      <a16:colId xmlns:a16="http://schemas.microsoft.com/office/drawing/2014/main" val="2964708989"/>
                    </a:ext>
                  </a:extLst>
                </a:gridCol>
                <a:gridCol w="5036183">
                  <a:extLst>
                    <a:ext uri="{9D8B030D-6E8A-4147-A177-3AD203B41FA5}">
                      <a16:colId xmlns:a16="http://schemas.microsoft.com/office/drawing/2014/main" val="3548349012"/>
                    </a:ext>
                  </a:extLst>
                </a:gridCol>
              </a:tblGrid>
              <a:tr h="288032">
                <a:tc rowSpan="6">
                  <a:txBody>
                    <a:bodyPr/>
                    <a:lstStyle/>
                    <a:p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OPORTUNIDADES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1643374474"/>
                  </a:ext>
                </a:extLst>
              </a:tr>
              <a:tr h="49583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Ingreso al Mercado como producto alternativo y eco-amigable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631306825"/>
                  </a:ext>
                </a:extLst>
              </a:tr>
              <a:tr h="41473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O2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Eventos tecnológicos o de innovación realizados por alguna entidad pública o privada donde se pueda mostrar nuestro producto.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1114246028"/>
                  </a:ext>
                </a:extLst>
              </a:tr>
              <a:tr h="48971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Competencia escasa, en el área funcional de la empresa.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89811235"/>
                  </a:ext>
                </a:extLst>
              </a:tr>
              <a:tr h="41625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O4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Alto consumo de impresión por parte de las entidades publicas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914562"/>
                  </a:ext>
                </a:extLst>
              </a:tr>
              <a:tr h="3060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Existencia de los e-comerce facilitando la venta por internet.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87645124"/>
                  </a:ext>
                </a:extLst>
              </a:tr>
              <a:tr h="325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FORTALEZAS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ESTRATEGIA FO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8689"/>
                  </a:ext>
                </a:extLst>
              </a:tr>
              <a:tr h="716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effectLst/>
                        </a:rPr>
                        <a:t>La empresa cuenta personal técnico calificado </a:t>
                      </a:r>
                      <a:endParaRPr lang="es-ES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Realización de eventos donde se muestre todas las destrezas de nuestro personal calificado(F1,O2)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97352155"/>
                  </a:ext>
                </a:extLst>
              </a:tr>
              <a:tr h="622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</a:rPr>
                        <a:t>Bajo costo del producto/servicio ofrecidos.</a:t>
                      </a:r>
                      <a:endParaRPr lang="es-ES" sz="11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F2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aprovechar nuestro competitivo costo como una alternativa a los altos costes en la compra de cartuchos nuevos por parte de las entidades públicas(F2,O4)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996161010"/>
                  </a:ext>
                </a:extLst>
              </a:tr>
              <a:tr h="829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effectLst/>
                        </a:rPr>
                        <a:t>Se cuenta con local propio que esta adecuado a las necesidades del producto/servicio brindado.</a:t>
                      </a:r>
                      <a:endParaRPr lang="es-ES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Realización de pasantías a nuestras instalaciones y mostrar nuestro producto, sobre todo como producto eco-amigable(F3,O2,O1)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098263214"/>
                  </a:ext>
                </a:extLst>
              </a:tr>
              <a:tr h="55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</a:rPr>
                        <a:t>El producto es eco-amigable</a:t>
                      </a:r>
                      <a:endParaRPr lang="es-ES" sz="11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F4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venta de un producto eco-amigable por un medio de e-</a:t>
                      </a:r>
                      <a:r>
                        <a:rPr lang="es-ES" sz="1100" dirty="0" err="1">
                          <a:effectLst/>
                        </a:rPr>
                        <a:t>comerce</a:t>
                      </a:r>
                      <a:r>
                        <a:rPr lang="es-ES" sz="1100" dirty="0">
                          <a:effectLst/>
                        </a:rPr>
                        <a:t>(F4,O5)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9230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554158"/>
          </a:xfrm>
        </p:spPr>
        <p:txBody>
          <a:bodyPr>
            <a:normAutofit/>
          </a:bodyPr>
          <a:lstStyle/>
          <a:p>
            <a:r>
              <a:rPr lang="es-ES" sz="2400" b="1" dirty="0"/>
              <a:t>Estrategias </a:t>
            </a:r>
            <a:r>
              <a:rPr lang="es-ES" sz="2400" b="1" dirty="0"/>
              <a:t>FA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139830"/>
              </p:ext>
            </p:extLst>
          </p:nvPr>
        </p:nvGraphicFramePr>
        <p:xfrm>
          <a:off x="735303" y="1196752"/>
          <a:ext cx="7677177" cy="5060486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07322">
                  <a:extLst>
                    <a:ext uri="{9D8B030D-6E8A-4147-A177-3AD203B41FA5}">
                      <a16:colId xmlns:a16="http://schemas.microsoft.com/office/drawing/2014/main" val="583086307"/>
                    </a:ext>
                  </a:extLst>
                </a:gridCol>
                <a:gridCol w="353711">
                  <a:extLst>
                    <a:ext uri="{9D8B030D-6E8A-4147-A177-3AD203B41FA5}">
                      <a16:colId xmlns:a16="http://schemas.microsoft.com/office/drawing/2014/main" val="1273189816"/>
                    </a:ext>
                  </a:extLst>
                </a:gridCol>
                <a:gridCol w="4716144">
                  <a:extLst>
                    <a:ext uri="{9D8B030D-6E8A-4147-A177-3AD203B41FA5}">
                      <a16:colId xmlns:a16="http://schemas.microsoft.com/office/drawing/2014/main" val="806578092"/>
                    </a:ext>
                  </a:extLst>
                </a:gridCol>
              </a:tblGrid>
              <a:tr h="432048">
                <a:tc rowSpan="6">
                  <a:txBody>
                    <a:bodyPr/>
                    <a:lstStyle/>
                    <a:p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AMENAZAS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1643374474"/>
                  </a:ext>
                </a:extLst>
              </a:tr>
              <a:tr h="44877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A1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Surgimiento de la política de ahorro del papel y buenas prácticas en pro del cuidado del planeta.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631306825"/>
                  </a:ext>
                </a:extLst>
              </a:tr>
              <a:tr h="3921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A2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Poco conocimiento de la remanufactura de tóner y mitos sobre este servicio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1114246028"/>
                  </a:ext>
                </a:extLst>
              </a:tr>
              <a:tr h="4432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A3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Dependencia de proveedor de material prima e insumos, ya que los insumos son importados de EEUU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89811235"/>
                  </a:ext>
                </a:extLst>
              </a:tr>
              <a:tr h="3921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A4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Ingreso de productos alternativos nuevos de procedencia china a muy bajo costo.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914562"/>
                  </a:ext>
                </a:extLst>
              </a:tr>
              <a:tr h="27702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A5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Disminución de costos de venta de los productos originales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87645124"/>
                  </a:ext>
                </a:extLst>
              </a:tr>
              <a:tr h="4024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FORTALEZAS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ESTRATEGIA FA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8689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effectLst/>
                        </a:rPr>
                        <a:t>La empresa cuenta personal técnico calificado </a:t>
                      </a:r>
                      <a:endParaRPr lang="es-ES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F1</a:t>
                      </a:r>
                      <a:endParaRPr lang="es-ES" sz="1100" dirty="0"/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Aprovechar el conocimiento de nuestro personal calificado para reducir el poco conocimiento sobre la </a:t>
                      </a:r>
                      <a:r>
                        <a:rPr lang="es-ES" sz="1100" dirty="0" err="1">
                          <a:effectLst/>
                        </a:rPr>
                        <a:t>remanufactura</a:t>
                      </a:r>
                      <a:r>
                        <a:rPr lang="es-ES" sz="1100" dirty="0">
                          <a:effectLst/>
                        </a:rPr>
                        <a:t> de los tóner(F1,A2)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797352155"/>
                  </a:ext>
                </a:extLst>
              </a:tr>
              <a:tr h="531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effectLst/>
                        </a:rPr>
                        <a:t>Bajo costo del producto/servicio ofrecidos.</a:t>
                      </a:r>
                      <a:endParaRPr lang="es-ES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F2</a:t>
                      </a:r>
                      <a:endParaRPr lang="es-ES" sz="1100" dirty="0"/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Aprovechar nuestros los bajos costos de nuestros productos como alternativa a los productos originales(F2,A5)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996161010"/>
                  </a:ext>
                </a:extLst>
              </a:tr>
              <a:tr h="588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effectLst/>
                        </a:rPr>
                        <a:t>Se cuenta con local propio que esta adecuado a las necesidades del producto/servicio brindado.</a:t>
                      </a:r>
                      <a:endParaRPr lang="es-ES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F3</a:t>
                      </a:r>
                      <a:endParaRPr lang="es-ES" sz="1100" dirty="0"/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Aprovechar nuestro local propio y mostrar nuestros procesos para contrarrestar mitos sobre este tipo de trabajo(F3,A2)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098263214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</a:rPr>
                        <a:t>El producto es eco-amigable</a:t>
                      </a:r>
                      <a:endParaRPr lang="es-ES" sz="11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F4</a:t>
                      </a:r>
                      <a:endParaRPr lang="es-ES" sz="1100" dirty="0"/>
                    </a:p>
                  </a:txBody>
                  <a:tcPr marL="1343" marR="134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Vender nuestros productos enfatizando su mayor virtud(eco amigable) a diferencia de los chinos.(F4,A4)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/>
                </a:tc>
                <a:extLst>
                  <a:ext uri="{0D108BD9-81ED-4DB2-BD59-A6C34878D82A}">
                    <a16:rowId xmlns:a16="http://schemas.microsoft.com/office/drawing/2014/main" val="39230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482150"/>
          </a:xfrm>
        </p:spPr>
        <p:txBody>
          <a:bodyPr>
            <a:normAutofit/>
          </a:bodyPr>
          <a:lstStyle/>
          <a:p>
            <a:r>
              <a:rPr lang="es-ES" sz="2400" b="1" dirty="0"/>
              <a:t>ESTRATEGIAS DO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70097"/>
              </p:ext>
            </p:extLst>
          </p:nvPr>
        </p:nvGraphicFramePr>
        <p:xfrm>
          <a:off x="731520" y="1412776"/>
          <a:ext cx="7680960" cy="4577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758">
                  <a:extLst>
                    <a:ext uri="{9D8B030D-6E8A-4147-A177-3AD203B41FA5}">
                      <a16:colId xmlns:a16="http://schemas.microsoft.com/office/drawing/2014/main" val="583086307"/>
                    </a:ext>
                  </a:extLst>
                </a:gridCol>
                <a:gridCol w="397975">
                  <a:extLst>
                    <a:ext uri="{9D8B030D-6E8A-4147-A177-3AD203B41FA5}">
                      <a16:colId xmlns:a16="http://schemas.microsoft.com/office/drawing/2014/main" val="2964708989"/>
                    </a:ext>
                  </a:extLst>
                </a:gridCol>
                <a:gridCol w="5018227">
                  <a:extLst>
                    <a:ext uri="{9D8B030D-6E8A-4147-A177-3AD203B41FA5}">
                      <a16:colId xmlns:a16="http://schemas.microsoft.com/office/drawing/2014/main" val="3548349012"/>
                    </a:ext>
                  </a:extLst>
                </a:gridCol>
              </a:tblGrid>
              <a:tr h="288032">
                <a:tc rowSpan="6">
                  <a:txBody>
                    <a:bodyPr/>
                    <a:lstStyle/>
                    <a:p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OPORTUNIDADES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4474"/>
                  </a:ext>
                </a:extLst>
              </a:tr>
              <a:tr h="34488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Ingreso al Mercado como producto alternativo y eco-amigable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06825"/>
                  </a:ext>
                </a:extLst>
              </a:tr>
              <a:tr h="377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O2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Eventos tecnológicos o de innovación realizados por alguna entidad pública o privada donde se pueda mostrar nuestro producto.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46028"/>
                  </a:ext>
                </a:extLst>
              </a:tr>
              <a:tr h="34062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Competencia escasa, en el área funcional de la empresa.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11235"/>
                  </a:ext>
                </a:extLst>
              </a:tr>
              <a:tr h="28953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O4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Alto consumo de impresión por parte de las entidades publicas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4562"/>
                  </a:ext>
                </a:extLst>
              </a:tr>
              <a:tr h="2128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Existencia de los e-comerce facilitando la venta por internet.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45124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DEBILIDADES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ESTRATEGIA DO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91242"/>
                  </a:ext>
                </a:extLst>
              </a:tr>
              <a:tr h="755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Falta de equipos automatizados ya que en la actualidad la mayor parte del proceso se  manera  manual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Utilizar a nuestro personal calificado para el asesoramiento en la compra de equipos automatizados.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414087"/>
                  </a:ext>
                </a:extLst>
              </a:tr>
              <a:tr h="400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Falta de personal calificado en la ciudad del Cusco.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Aprovechar las herramientas E-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comerce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en la poca publicidad y poco personal(D2,D3, O5)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50124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Deficiencias en la publicidad.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Priorizar como producto nuevo alternativo y eco-amigable(D3,O1)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55757"/>
                  </a:ext>
                </a:extLst>
              </a:tr>
              <a:tr h="4768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Demora en los tiempos de entrega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D4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Utilización del E-comerce para mejorar los tiempos de entrega(D4,O5)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12569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Deficiencia en la presentación del producto final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D5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utilizar los conocimientos del nuestro personal calificado para sugerir la mejorar el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presentacion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en el producto final(D5,O1)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6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482150"/>
          </a:xfrm>
        </p:spPr>
        <p:txBody>
          <a:bodyPr>
            <a:normAutofit/>
          </a:bodyPr>
          <a:lstStyle/>
          <a:p>
            <a:r>
              <a:rPr lang="es-ES" sz="2400" b="1" dirty="0"/>
              <a:t>ESTRATEGIAS DA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84820"/>
              </p:ext>
            </p:extLst>
          </p:nvPr>
        </p:nvGraphicFramePr>
        <p:xfrm>
          <a:off x="827584" y="1196752"/>
          <a:ext cx="7680960" cy="4573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589">
                  <a:extLst>
                    <a:ext uri="{9D8B030D-6E8A-4147-A177-3AD203B41FA5}">
                      <a16:colId xmlns:a16="http://schemas.microsoft.com/office/drawing/2014/main" val="583086307"/>
                    </a:ext>
                  </a:extLst>
                </a:gridCol>
                <a:gridCol w="452244">
                  <a:extLst>
                    <a:ext uri="{9D8B030D-6E8A-4147-A177-3AD203B41FA5}">
                      <a16:colId xmlns:a16="http://schemas.microsoft.com/office/drawing/2014/main" val="2964708989"/>
                    </a:ext>
                  </a:extLst>
                </a:gridCol>
                <a:gridCol w="4655127">
                  <a:extLst>
                    <a:ext uri="{9D8B030D-6E8A-4147-A177-3AD203B41FA5}">
                      <a16:colId xmlns:a16="http://schemas.microsoft.com/office/drawing/2014/main" val="806578092"/>
                    </a:ext>
                  </a:extLst>
                </a:gridCol>
              </a:tblGrid>
              <a:tr h="288032">
                <a:tc rowSpan="6">
                  <a:txBody>
                    <a:bodyPr/>
                    <a:lstStyle/>
                    <a:p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AMENAZAS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4474"/>
                  </a:ext>
                </a:extLst>
              </a:tr>
              <a:tr h="3711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O1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Surgimiento de la política de ahorro del papel y buenas prácticas en pro del cuidado del planeta.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06825"/>
                  </a:ext>
                </a:extLst>
              </a:tr>
              <a:tr h="3711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O2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Poco conocimiento de la remanufactura de tóner y mitos sobre este servicio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46028"/>
                  </a:ext>
                </a:extLst>
              </a:tr>
              <a:tr h="3711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O3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Dependencia de proveedor de material prima e insumos, ya que los insumos son importados de EEUU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11235"/>
                  </a:ext>
                </a:extLst>
              </a:tr>
              <a:tr h="3711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O4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smtClean="0">
                          <a:effectLst/>
                        </a:rPr>
                        <a:t>Ingreso de productos alternativos nuevos de procedencia china a muy bajo costo.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4562"/>
                  </a:ext>
                </a:extLst>
              </a:tr>
              <a:tr h="20906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O5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Disminución de costos de venta de los productos originales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45124"/>
                  </a:ext>
                </a:extLst>
              </a:tr>
              <a:tr h="250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DEBILIDADES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ESTRATEGIA DA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91242"/>
                  </a:ext>
                </a:extLst>
              </a:tr>
              <a:tr h="577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Falta de equipos automatizados ya que en la actualidad la mayor parte del proceso se  manera  manual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n-lt"/>
                        </a:rPr>
                        <a:t>D1</a:t>
                      </a:r>
                      <a:endParaRPr lang="es-ES" sz="11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Evaluar la Compra de Nuevos equipos automatizados para poder competir con los productos chinos de bajo coste dado que estos so por lo general de baja calidad (D1,A4)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414087"/>
                  </a:ext>
                </a:extLst>
              </a:tr>
              <a:tr h="393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Falta de personal calificado en la ciudad del Cusco.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D2</a:t>
                      </a:r>
                      <a:endParaRPr lang="es-E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Evaluar el aumento de personal calificado , para poder competir con los productos de procedencia china(D2,A4)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50124"/>
                  </a:ext>
                </a:extLst>
              </a:tr>
              <a:tr h="443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Deficiencias en la publicidad.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D3</a:t>
                      </a:r>
                      <a:endParaRPr lang="es-E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Incrementar la publicidad para mitigar el poco conocimiento sobre la re manufactura de cartuchos de impresión laser(D2,A2)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55757"/>
                  </a:ext>
                </a:extLst>
              </a:tr>
              <a:tr h="556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Demora en los tiempos de entrega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D4</a:t>
                      </a:r>
                      <a:endParaRPr lang="es-E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mejorar los tiempos de entrega para estar a la par con productos de procedencia china, es decir tener disponibilidad de stock (D4,A4)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125690"/>
                  </a:ext>
                </a:extLst>
              </a:tr>
              <a:tr h="371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Deficiencia en la presentación del producto final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D5</a:t>
                      </a:r>
                      <a:endParaRPr lang="es-ES" sz="1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Mejorar la </a:t>
                      </a:r>
                      <a:r>
                        <a:rPr lang="es-ES" sz="1100" dirty="0" smtClean="0">
                          <a:effectLst/>
                        </a:rPr>
                        <a:t>presentación </a:t>
                      </a:r>
                      <a:r>
                        <a:rPr lang="es-ES" sz="1100" dirty="0">
                          <a:effectLst/>
                        </a:rPr>
                        <a:t>del  producto final , para romper el mito que la </a:t>
                      </a:r>
                      <a:r>
                        <a:rPr lang="es-ES" sz="1100" dirty="0" err="1">
                          <a:effectLst/>
                        </a:rPr>
                        <a:t>remanufactura</a:t>
                      </a:r>
                      <a:r>
                        <a:rPr lang="es-ES" sz="1100" dirty="0">
                          <a:effectLst/>
                        </a:rPr>
                        <a:t> es mala(D5,A2)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3" marR="134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6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261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MATRIZ PEYEA</a:t>
            </a:r>
            <a:endParaRPr lang="es-ES" sz="2400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3389"/>
              </p:ext>
            </p:extLst>
          </p:nvPr>
        </p:nvGraphicFramePr>
        <p:xfrm>
          <a:off x="1187623" y="2538413"/>
          <a:ext cx="6912768" cy="280987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968441">
                  <a:extLst>
                    <a:ext uri="{9D8B030D-6E8A-4147-A177-3AD203B41FA5}">
                      <a16:colId xmlns:a16="http://schemas.microsoft.com/office/drawing/2014/main" val="3337701360"/>
                    </a:ext>
                  </a:extLst>
                </a:gridCol>
                <a:gridCol w="1312146">
                  <a:extLst>
                    <a:ext uri="{9D8B030D-6E8A-4147-A177-3AD203B41FA5}">
                      <a16:colId xmlns:a16="http://schemas.microsoft.com/office/drawing/2014/main" val="3371409684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8878184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Fortalezas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Calicifacion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</a:t>
                      </a:r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Ponderados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8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empresa cuenta personal tecnico calificado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297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Bajo costo del producto/servicio ofrecidos.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16483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cuenta con local propio que esta adecuado a las necesidades del producto/servicio brindado.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8854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producto es eco-amigable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324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Distribucion a delivery con canales propios.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632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01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81985"/>
              </p:ext>
            </p:extLst>
          </p:nvPr>
        </p:nvGraphicFramePr>
        <p:xfrm>
          <a:off x="1187623" y="2062163"/>
          <a:ext cx="7200801" cy="378523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133793">
                  <a:extLst>
                    <a:ext uri="{9D8B030D-6E8A-4147-A177-3AD203B41FA5}">
                      <a16:colId xmlns:a16="http://schemas.microsoft.com/office/drawing/2014/main" val="2403024989"/>
                    </a:ext>
                  </a:extLst>
                </a:gridCol>
                <a:gridCol w="1366819">
                  <a:extLst>
                    <a:ext uri="{9D8B030D-6E8A-4147-A177-3AD203B41FA5}">
                      <a16:colId xmlns:a16="http://schemas.microsoft.com/office/drawing/2014/main" val="963568348"/>
                    </a:ext>
                  </a:extLst>
                </a:gridCol>
                <a:gridCol w="1700189">
                  <a:extLst>
                    <a:ext uri="{9D8B030D-6E8A-4147-A177-3AD203B41FA5}">
                      <a16:colId xmlns:a16="http://schemas.microsoft.com/office/drawing/2014/main" val="25302522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Oportunidades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Calificación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</a:t>
                      </a:r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s-P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ponderados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3224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en el Mercado como producto alternativo y eco-amigable.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139788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Eventos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tecnológicos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innovación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realizados por alguna entidad publica o privada donde se pueda mostrar nuestro producto.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53449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Competencia escasa, en el area funcional de la empresa.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89207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 consumo de impresion por parte de las entidades publicas.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19621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Existencia de los e-comerce facilitando la venta por internet.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27338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10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1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90912"/>
              </p:ext>
            </p:extLst>
          </p:nvPr>
        </p:nvGraphicFramePr>
        <p:xfrm>
          <a:off x="1259631" y="2347913"/>
          <a:ext cx="6984778" cy="305371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009779">
                  <a:extLst>
                    <a:ext uri="{9D8B030D-6E8A-4147-A177-3AD203B41FA5}">
                      <a16:colId xmlns:a16="http://schemas.microsoft.com/office/drawing/2014/main" val="2832883156"/>
                    </a:ext>
                  </a:extLst>
                </a:gridCol>
                <a:gridCol w="1325815">
                  <a:extLst>
                    <a:ext uri="{9D8B030D-6E8A-4147-A177-3AD203B41FA5}">
                      <a16:colId xmlns:a16="http://schemas.microsoft.com/office/drawing/2014/main" val="1479290087"/>
                    </a:ext>
                  </a:extLst>
                </a:gridCol>
                <a:gridCol w="1649184">
                  <a:extLst>
                    <a:ext uri="{9D8B030D-6E8A-4147-A177-3AD203B41FA5}">
                      <a16:colId xmlns:a16="http://schemas.microsoft.com/office/drawing/2014/main" val="278731714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Debilidades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Calificación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</a:t>
                      </a:r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ponderados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6892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equipos automatizados,  en la actualidad la mayor parte del proceso se  manera  manual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7643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personal calificado en la ciudad del Cusco.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34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Deficiencias en la publicidad.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251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Demora en los tiempos de entrega.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3044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Deficiencia en la presentación del producto final.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8625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5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0547"/>
              </p:ext>
            </p:extLst>
          </p:nvPr>
        </p:nvGraphicFramePr>
        <p:xfrm>
          <a:off x="971600" y="2062163"/>
          <a:ext cx="7416823" cy="3718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57806">
                  <a:extLst>
                    <a:ext uri="{9D8B030D-6E8A-4147-A177-3AD203B41FA5}">
                      <a16:colId xmlns:a16="http://schemas.microsoft.com/office/drawing/2014/main" val="2192446532"/>
                    </a:ext>
                  </a:extLst>
                </a:gridCol>
                <a:gridCol w="1407823">
                  <a:extLst>
                    <a:ext uri="{9D8B030D-6E8A-4147-A177-3AD203B41FA5}">
                      <a16:colId xmlns:a16="http://schemas.microsoft.com/office/drawing/2014/main" val="678071268"/>
                    </a:ext>
                  </a:extLst>
                </a:gridCol>
                <a:gridCol w="1751194">
                  <a:extLst>
                    <a:ext uri="{9D8B030D-6E8A-4147-A177-3AD203B41FA5}">
                      <a16:colId xmlns:a16="http://schemas.microsoft.com/office/drawing/2014/main" val="29889673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Amenazas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Calificación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</a:t>
                      </a:r>
                      <a:r>
                        <a:rPr lang="es-P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ponderados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0483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Surgimiento de la </a:t>
                      </a:r>
                      <a:r>
                        <a:rPr lang="es-ES" sz="16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politica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ahorro del papel y buenas practicas en pro del cuidado del planeta.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442749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Poco conocimiento de la remanufactura de toner y mitos sobre este servicio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59868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Dependencia de proveedor de materia prima e insumos, ya que los insumos son importados desde E.E.U.U.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099732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de productos alternativos nuevos de procedencia china a muy bajo costo.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460148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Disminucion de costos de venta de los productos originales.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2016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-17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-3,4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83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A CERCA DE LA INSTITUCIÓN</a:t>
            </a: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Eco-tóner, es una empresa cusqueña que viene desarrollando sus actividades en la industria de la </a:t>
            </a:r>
            <a:r>
              <a:rPr lang="es-ES" dirty="0" err="1"/>
              <a:t>remanufactura</a:t>
            </a:r>
            <a:r>
              <a:rPr lang="es-ES" dirty="0"/>
              <a:t>(reutilización) de cartuchos de </a:t>
            </a:r>
            <a:r>
              <a:rPr lang="es-ES" dirty="0" smtClean="0"/>
              <a:t>tóner.</a:t>
            </a:r>
          </a:p>
          <a:p>
            <a:pPr marL="0" indent="0">
              <a:buNone/>
            </a:pPr>
            <a:r>
              <a:rPr lang="es-ES" dirty="0"/>
              <a:t>C</a:t>
            </a:r>
            <a:r>
              <a:rPr lang="es-ES" dirty="0" smtClean="0"/>
              <a:t>uenta </a:t>
            </a:r>
            <a:r>
              <a:rPr lang="es-ES" dirty="0"/>
              <a:t>con diversas alianzas con proveedores de marcas reconocidas a nivel </a:t>
            </a:r>
            <a:r>
              <a:rPr lang="es-ES" dirty="0" smtClean="0"/>
              <a:t>mundial, </a:t>
            </a:r>
            <a:r>
              <a:rPr lang="es-ES" dirty="0"/>
              <a:t>esto los convirtió en pioneros líderes en la </a:t>
            </a:r>
            <a:r>
              <a:rPr lang="es-ES" dirty="0" err="1"/>
              <a:t>remanufactura</a:t>
            </a:r>
            <a:r>
              <a:rPr lang="es-ES" dirty="0"/>
              <a:t> de cartuchos de tóner </a:t>
            </a:r>
            <a:r>
              <a:rPr lang="es-ES" dirty="0" smtClean="0"/>
              <a:t>, </a:t>
            </a:r>
            <a:r>
              <a:rPr lang="es-ES" dirty="0"/>
              <a:t>lo cual sin duda es la alternativa más viable en la actualidad.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3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510141"/>
              </p:ext>
            </p:extLst>
          </p:nvPr>
        </p:nvGraphicFramePr>
        <p:xfrm>
          <a:off x="2339752" y="836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ángulo 1"/>
          <p:cNvSpPr/>
          <p:nvPr/>
        </p:nvSpPr>
        <p:spPr>
          <a:xfrm>
            <a:off x="1205372" y="4077072"/>
            <a:ext cx="684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"/>
              </a:spcBef>
              <a:spcAft>
                <a:spcPts val="0"/>
              </a:spcAft>
              <a:tabLst>
                <a:tab pos="5671185" algn="l"/>
              </a:tabLst>
            </a:pPr>
            <a:r>
              <a:rPr lang="es-ES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 La empresa está en una posición excelente para usar sus fortalezas internas, aprovechando las oportunidades externas para superar las debilidades internas y evitar las amenazas externas.</a:t>
            </a: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MATRIZ BCG</a:t>
            </a:r>
            <a:endParaRPr lang="es-ES" sz="24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6539"/>
              </p:ext>
            </p:extLst>
          </p:nvPr>
        </p:nvGraphicFramePr>
        <p:xfrm>
          <a:off x="2267744" y="2132856"/>
          <a:ext cx="4023360" cy="92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81053698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128294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128346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1669758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TASA DE CRECIMIENTO INDUSTRIAL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14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Empresa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Ventas año I(2018)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Ventas año II(2019)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268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Eco-tóner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27890.00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32300.00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13,6532508 %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86610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02975"/>
              </p:ext>
            </p:extLst>
          </p:nvPr>
        </p:nvGraphicFramePr>
        <p:xfrm>
          <a:off x="2118836" y="3645024"/>
          <a:ext cx="4321175" cy="95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05">
                  <a:extLst>
                    <a:ext uri="{9D8B030D-6E8A-4147-A177-3AD203B41FA5}">
                      <a16:colId xmlns:a16="http://schemas.microsoft.com/office/drawing/2014/main" val="3414242798"/>
                    </a:ext>
                  </a:extLst>
                </a:gridCol>
                <a:gridCol w="2668270">
                  <a:extLst>
                    <a:ext uri="{9D8B030D-6E8A-4147-A177-3AD203B41FA5}">
                      <a16:colId xmlns:a16="http://schemas.microsoft.com/office/drawing/2014/main" val="24942858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EMPRESA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PARTICIPACIÓN EN EL MERCADO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08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Eco-tóner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22.23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63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ED-SUMINISTROS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44.44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13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C.C. AMERICA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33,33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3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Total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00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4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PARTICIPACION EN EL </a:t>
            </a:r>
            <a:r>
              <a:rPr lang="en-US" sz="2700" b="1" dirty="0" smtClean="0"/>
              <a:t>MERCADO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731838" y="2103438"/>
          <a:ext cx="7680325" cy="393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5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700" b="1" dirty="0"/>
              <a:t>MATRIZ BCG</a:t>
            </a:r>
            <a:endParaRPr lang="es-ES" sz="27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166389"/>
              </p:ext>
            </p:extLst>
          </p:nvPr>
        </p:nvGraphicFramePr>
        <p:xfrm>
          <a:off x="1761466" y="1700808"/>
          <a:ext cx="5762625" cy="3570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527">
                  <a:extLst>
                    <a:ext uri="{9D8B030D-6E8A-4147-A177-3AD203B41FA5}">
                      <a16:colId xmlns:a16="http://schemas.microsoft.com/office/drawing/2014/main" val="3022340092"/>
                    </a:ext>
                  </a:extLst>
                </a:gridCol>
                <a:gridCol w="2899098">
                  <a:extLst>
                    <a:ext uri="{9D8B030D-6E8A-4147-A177-3AD203B41FA5}">
                      <a16:colId xmlns:a16="http://schemas.microsoft.com/office/drawing/2014/main" val="1855918773"/>
                    </a:ext>
                  </a:extLst>
                </a:gridCol>
              </a:tblGrid>
              <a:tr h="1881221">
                <a:tc>
                  <a:txBody>
                    <a:bodyPr/>
                    <a:lstStyle/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 smtClean="0">
                          <a:solidFill>
                            <a:schemeClr val="tx1"/>
                          </a:solidFill>
                          <a:effectLst/>
                        </a:rPr>
                        <a:t>Estrellas </a:t>
                      </a: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dirty="0">
                          <a:solidFill>
                            <a:schemeClr val="tx1"/>
                          </a:solidFill>
                          <a:effectLst/>
                        </a:rPr>
                        <a:t>Interrogantes</a:t>
                      </a: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59670"/>
                  </a:ext>
                </a:extLst>
              </a:tr>
              <a:tr h="1689260"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Vacas generadoras de efectivo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III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Perros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IV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6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735982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055394797"/>
              </p:ext>
            </p:extLst>
          </p:nvPr>
        </p:nvGraphicFramePr>
        <p:xfrm>
          <a:off x="2339752" y="2116121"/>
          <a:ext cx="1872208" cy="145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/>
          <p:cNvSpPr/>
          <p:nvPr/>
        </p:nvSpPr>
        <p:spPr>
          <a:xfrm>
            <a:off x="731520" y="5373216"/>
            <a:ext cx="768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 La empresa se encuentra en el cuadrante de estrellas, lo cual representa mejores oportunidades a largo plazo para el crecimiento y la rentabilidad.</a:t>
            </a: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MATRIZ INTERNA EXTERNA (IE)</a:t>
            </a:r>
            <a:endParaRPr lang="es-ES" sz="2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258633"/>
              </p:ext>
            </p:extLst>
          </p:nvPr>
        </p:nvGraphicFramePr>
        <p:xfrm>
          <a:off x="731520" y="1628800"/>
          <a:ext cx="7680960" cy="408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0754">
                  <a:extLst>
                    <a:ext uri="{9D8B030D-6E8A-4147-A177-3AD203B41FA5}">
                      <a16:colId xmlns:a16="http://schemas.microsoft.com/office/drawing/2014/main" val="2687354605"/>
                    </a:ext>
                  </a:extLst>
                </a:gridCol>
                <a:gridCol w="2660227">
                  <a:extLst>
                    <a:ext uri="{9D8B030D-6E8A-4147-A177-3AD203B41FA5}">
                      <a16:colId xmlns:a16="http://schemas.microsoft.com/office/drawing/2014/main" val="10021599"/>
                    </a:ext>
                  </a:extLst>
                </a:gridCol>
                <a:gridCol w="2379979">
                  <a:extLst>
                    <a:ext uri="{9D8B030D-6E8A-4147-A177-3AD203B41FA5}">
                      <a16:colId xmlns:a16="http://schemas.microsoft.com/office/drawing/2014/main" val="3376471716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III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82224"/>
                  </a:ext>
                </a:extLst>
              </a:tr>
              <a:tr h="1283940"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IV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VI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53864"/>
                  </a:ext>
                </a:extLst>
              </a:tr>
              <a:tr h="1331880"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VII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VIII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s-ES" sz="115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150" b="1" dirty="0" smtClean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86274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5287478"/>
              </p:ext>
            </p:extLst>
          </p:nvPr>
        </p:nvGraphicFramePr>
        <p:xfrm>
          <a:off x="3779912" y="3140968"/>
          <a:ext cx="1944216" cy="129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/>
          <p:cNvSpPr/>
          <p:nvPr/>
        </p:nvSpPr>
        <p:spPr>
          <a:xfrm>
            <a:off x="731520" y="5735374"/>
            <a:ext cx="768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 La empresa se encuentra en el cuadrante V, que indica que se debe conservar y mantener, lo cual nos da como estrategias la penetración en el mercado y el desarrollo de productos.</a:t>
            </a: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MATRIZ DE LA ESTRATEGIA PRINCIPAL</a:t>
            </a:r>
            <a:endParaRPr lang="es-E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8237" y="5085184"/>
            <a:ext cx="7680960" cy="11817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INTERPRETACION: </a:t>
            </a:r>
            <a:r>
              <a:rPr lang="es-ES" dirty="0"/>
              <a:t>La empresa se encuentra en el cuarto cuadrante pues tiene una posición competitiva fuerte, con crecimiento rápido de mercado, por ende las estrategias a usar son el desarrollo de mercado, penetración en el mercado, desarrollo de productos, integración hacia adelante y diversificación concéntrica.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42" name="Picture 2" descr="images (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8853" r="2959" b="4192"/>
          <a:stretch>
            <a:fillRect/>
          </a:stretch>
        </p:blipFill>
        <p:spPr bwMode="auto">
          <a:xfrm>
            <a:off x="2534667" y="2102583"/>
            <a:ext cx="38481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7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1755" y="260648"/>
            <a:ext cx="7680960" cy="914198"/>
          </a:xfrm>
        </p:spPr>
        <p:txBody>
          <a:bodyPr>
            <a:normAutofit/>
          </a:bodyPr>
          <a:lstStyle/>
          <a:p>
            <a:pPr lvl="0"/>
            <a:r>
              <a:rPr lang="es-ES" sz="2400" b="1" dirty="0"/>
              <a:t>MATRIZ DE LA PLANEACION ESTRATEGICA CUANTITATIVA (MPEC</a:t>
            </a:r>
            <a:r>
              <a:rPr lang="es-ES" sz="2400" b="1" dirty="0" smtClean="0"/>
              <a:t>)</a:t>
            </a:r>
            <a:endParaRPr lang="es-ES" sz="2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40583"/>
              </p:ext>
            </p:extLst>
          </p:nvPr>
        </p:nvGraphicFramePr>
        <p:xfrm>
          <a:off x="741755" y="1124744"/>
          <a:ext cx="7872931" cy="5296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785">
                  <a:extLst>
                    <a:ext uri="{9D8B030D-6E8A-4147-A177-3AD203B41FA5}">
                      <a16:colId xmlns:a16="http://schemas.microsoft.com/office/drawing/2014/main" val="369869548"/>
                    </a:ext>
                  </a:extLst>
                </a:gridCol>
                <a:gridCol w="2946424">
                  <a:extLst>
                    <a:ext uri="{9D8B030D-6E8A-4147-A177-3AD203B41FA5}">
                      <a16:colId xmlns:a16="http://schemas.microsoft.com/office/drawing/2014/main" val="1157147977"/>
                    </a:ext>
                  </a:extLst>
                </a:gridCol>
                <a:gridCol w="825799">
                  <a:extLst>
                    <a:ext uri="{9D8B030D-6E8A-4147-A177-3AD203B41FA5}">
                      <a16:colId xmlns:a16="http://schemas.microsoft.com/office/drawing/2014/main" val="542127705"/>
                    </a:ext>
                  </a:extLst>
                </a:gridCol>
                <a:gridCol w="589618">
                  <a:extLst>
                    <a:ext uri="{9D8B030D-6E8A-4147-A177-3AD203B41FA5}">
                      <a16:colId xmlns:a16="http://schemas.microsoft.com/office/drawing/2014/main" val="1758410100"/>
                    </a:ext>
                  </a:extLst>
                </a:gridCol>
                <a:gridCol w="589618">
                  <a:extLst>
                    <a:ext uri="{9D8B030D-6E8A-4147-A177-3AD203B41FA5}">
                      <a16:colId xmlns:a16="http://schemas.microsoft.com/office/drawing/2014/main" val="4002002599"/>
                    </a:ext>
                  </a:extLst>
                </a:gridCol>
                <a:gridCol w="589618">
                  <a:extLst>
                    <a:ext uri="{9D8B030D-6E8A-4147-A177-3AD203B41FA5}">
                      <a16:colId xmlns:a16="http://schemas.microsoft.com/office/drawing/2014/main" val="544867968"/>
                    </a:ext>
                  </a:extLst>
                </a:gridCol>
                <a:gridCol w="565499">
                  <a:extLst>
                    <a:ext uri="{9D8B030D-6E8A-4147-A177-3AD203B41FA5}">
                      <a16:colId xmlns:a16="http://schemas.microsoft.com/office/drawing/2014/main" val="493398186"/>
                    </a:ext>
                  </a:extLst>
                </a:gridCol>
                <a:gridCol w="588785">
                  <a:extLst>
                    <a:ext uri="{9D8B030D-6E8A-4147-A177-3AD203B41FA5}">
                      <a16:colId xmlns:a16="http://schemas.microsoft.com/office/drawing/2014/main" val="1608876809"/>
                    </a:ext>
                  </a:extLst>
                </a:gridCol>
                <a:gridCol w="588785">
                  <a:extLst>
                    <a:ext uri="{9D8B030D-6E8A-4147-A177-3AD203B41FA5}">
                      <a16:colId xmlns:a16="http://schemas.microsoft.com/office/drawing/2014/main" val="3100446049"/>
                    </a:ext>
                  </a:extLst>
                </a:gridCol>
              </a:tblGrid>
              <a:tr h="23812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OPORTUNIDADES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VALOR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PENETRACION EN EL MERCADO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DESARROLLO DE MERCADOS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DESARROLLO DE PRODUCTOS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1385"/>
                  </a:ext>
                </a:extLst>
              </a:tr>
              <a:tr h="11711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PTA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PTA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PTA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67007"/>
                  </a:ext>
                </a:extLst>
              </a:tr>
              <a:tr h="309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Ingreso en el Mercado como producto alternativo y eco-amigable.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225537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Eventos tecnológicos o de innovación realizados por alguna entidad pública o privada donde se pueda mostrar nuestro producto.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40298"/>
                  </a:ext>
                </a:extLst>
              </a:tr>
              <a:tr h="238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Competencia escasa, en el área funcional de la empresa.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0.80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0.80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325449"/>
                  </a:ext>
                </a:extLst>
              </a:tr>
              <a:tr h="235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Alto consumo de impresión por parte de las entidades públicas.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27745"/>
                  </a:ext>
                </a:extLst>
              </a:tr>
              <a:tr h="261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Existencia de los e-comerce faci</a:t>
                      </a:r>
                      <a:r>
                        <a:rPr lang="es-ES" sz="1100" kern="1200">
                          <a:effectLst/>
                        </a:rPr>
                        <a:t>litando la venta por internet.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98608"/>
                  </a:ext>
                </a:extLst>
              </a:tr>
              <a:tr h="106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AMENAZAS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11095"/>
                  </a:ext>
                </a:extLst>
              </a:tr>
              <a:tr h="33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Surgimiento de la política de ahorro del papel y buenas prácticas en pro del cuidado del planeta.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760908"/>
                  </a:ext>
                </a:extLst>
              </a:tr>
              <a:tr h="382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Poco conocimiento de la remanufactura de tóner y mitos sobre este servicio.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0.60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241410"/>
                  </a:ext>
                </a:extLst>
              </a:tr>
              <a:tr h="412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Dependencia de proveedor de materia prima e insumos, ya que los insumos son importados desde E.E.U.U.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0.60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956767"/>
                  </a:ext>
                </a:extLst>
              </a:tr>
              <a:tr h="3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Ingreso de productos alternativos nuevos de procedencia china a muy bajo costo.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08863"/>
                  </a:ext>
                </a:extLst>
              </a:tr>
              <a:tr h="332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Disminución de costos de venta de los productos originales.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1878"/>
                  </a:ext>
                </a:extLst>
              </a:tr>
              <a:tr h="1393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2.60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3.55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1.90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60" marR="4216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2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352256"/>
              </p:ext>
            </p:extLst>
          </p:nvPr>
        </p:nvGraphicFramePr>
        <p:xfrm>
          <a:off x="611560" y="404664"/>
          <a:ext cx="7848871" cy="4888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987">
                  <a:extLst>
                    <a:ext uri="{9D8B030D-6E8A-4147-A177-3AD203B41FA5}">
                      <a16:colId xmlns:a16="http://schemas.microsoft.com/office/drawing/2014/main" val="4014309652"/>
                    </a:ext>
                  </a:extLst>
                </a:gridCol>
                <a:gridCol w="2937420">
                  <a:extLst>
                    <a:ext uri="{9D8B030D-6E8A-4147-A177-3AD203B41FA5}">
                      <a16:colId xmlns:a16="http://schemas.microsoft.com/office/drawing/2014/main" val="2369971468"/>
                    </a:ext>
                  </a:extLst>
                </a:gridCol>
                <a:gridCol w="823273">
                  <a:extLst>
                    <a:ext uri="{9D8B030D-6E8A-4147-A177-3AD203B41FA5}">
                      <a16:colId xmlns:a16="http://schemas.microsoft.com/office/drawing/2014/main" val="3360840585"/>
                    </a:ext>
                  </a:extLst>
                </a:gridCol>
                <a:gridCol w="587815">
                  <a:extLst>
                    <a:ext uri="{9D8B030D-6E8A-4147-A177-3AD203B41FA5}">
                      <a16:colId xmlns:a16="http://schemas.microsoft.com/office/drawing/2014/main" val="255250241"/>
                    </a:ext>
                  </a:extLst>
                </a:gridCol>
                <a:gridCol w="587815">
                  <a:extLst>
                    <a:ext uri="{9D8B030D-6E8A-4147-A177-3AD203B41FA5}">
                      <a16:colId xmlns:a16="http://schemas.microsoft.com/office/drawing/2014/main" val="3464327502"/>
                    </a:ext>
                  </a:extLst>
                </a:gridCol>
                <a:gridCol w="587815">
                  <a:extLst>
                    <a:ext uri="{9D8B030D-6E8A-4147-A177-3AD203B41FA5}">
                      <a16:colId xmlns:a16="http://schemas.microsoft.com/office/drawing/2014/main" val="1583250593"/>
                    </a:ext>
                  </a:extLst>
                </a:gridCol>
                <a:gridCol w="563772">
                  <a:extLst>
                    <a:ext uri="{9D8B030D-6E8A-4147-A177-3AD203B41FA5}">
                      <a16:colId xmlns:a16="http://schemas.microsoft.com/office/drawing/2014/main" val="3478565300"/>
                    </a:ext>
                  </a:extLst>
                </a:gridCol>
                <a:gridCol w="586987">
                  <a:extLst>
                    <a:ext uri="{9D8B030D-6E8A-4147-A177-3AD203B41FA5}">
                      <a16:colId xmlns:a16="http://schemas.microsoft.com/office/drawing/2014/main" val="1423488250"/>
                    </a:ext>
                  </a:extLst>
                </a:gridCol>
                <a:gridCol w="586987">
                  <a:extLst>
                    <a:ext uri="{9D8B030D-6E8A-4147-A177-3AD203B41FA5}">
                      <a16:colId xmlns:a16="http://schemas.microsoft.com/office/drawing/2014/main" val="2175634551"/>
                    </a:ext>
                  </a:extLst>
                </a:gridCol>
              </a:tblGrid>
              <a:tr h="3773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FORTALEZAS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VALOR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PENETRACION EN EL MERCADO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DESARROLLO DE MERCADOS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DESARROLLO DE PRODUCTOS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31026"/>
                  </a:ext>
                </a:extLst>
              </a:tr>
              <a:tr h="145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PTA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PTA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PTA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87826"/>
                  </a:ext>
                </a:extLst>
              </a:tr>
              <a:tr h="393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effectLst/>
                        </a:rPr>
                        <a:t>La empresa cuenta con personal técnico calificado.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0.80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0.80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42340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Bajo costo del producto y servicios ofrecidos.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006404"/>
                  </a:ext>
                </a:extLst>
              </a:tr>
              <a:tr h="567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Se cuenta con local propio que esta adecuado a las necesidades del producto/servicio brindado.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0.30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066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El producto es eco-amigable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85940"/>
                  </a:ext>
                </a:extLst>
              </a:tr>
              <a:tr h="317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 kern="1200">
                          <a:effectLst/>
                        </a:rPr>
                        <a:t>Distribución a delivery con canales propios.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01344"/>
                  </a:ext>
                </a:extLst>
              </a:tr>
              <a:tr h="17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DEBILIDADES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05996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Falta de equipos automatizados, en la actualidad la mayor parte del proceso se realiza de forma manual.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0.40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527793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Falta de personal calificado en la ciudad del Cusco.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29703"/>
                  </a:ext>
                </a:extLst>
              </a:tr>
              <a:tr h="317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1905"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Deficiencias en la publicidad.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13506"/>
                  </a:ext>
                </a:extLst>
              </a:tr>
              <a:tr h="317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Demora en los tiempos de entrega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0.40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97378"/>
                  </a:ext>
                </a:extLst>
              </a:tr>
              <a:tr h="476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Deficiencia en la presentación del producto final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875597"/>
                  </a:ext>
                </a:extLst>
              </a:tr>
              <a:tr h="158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2.55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08926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11559" y="5293025"/>
            <a:ext cx="78488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Arial" panose="020B0604020202020204" pitchFamily="34" charset="0"/>
              </a:rPr>
              <a:t>INTERPRETACION:</a:t>
            </a:r>
            <a:r>
              <a:rPr lang="es-ES" sz="1400" dirty="0">
                <a:latin typeface="Times New Roman" panose="02020603050405020304" pitchFamily="18" charset="0"/>
                <a:ea typeface="Arial" panose="020B0604020202020204" pitchFamily="34" charset="0"/>
              </a:rPr>
              <a:t> La estrategia más concordante es la de desarrollo de mercado, identificar y desarrollar nuevos segmentos de mercado para productos existentes.</a:t>
            </a:r>
            <a:endParaRPr lang="es-E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400" dirty="0">
                <a:latin typeface="Times New Roman" panose="02020603050405020304" pitchFamily="18" charset="0"/>
                <a:ea typeface="Arial" panose="020B0604020202020204" pitchFamily="34" charset="0"/>
              </a:rPr>
              <a:t>Estrategia de crecimiento empresarial que consiste en identificar y desarrollar nuevos segmentos de mercado para productos existentes.</a:t>
            </a:r>
            <a:endParaRPr lang="es-E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400" dirty="0">
                <a:latin typeface="Times New Roman" panose="02020603050405020304" pitchFamily="18" charset="0"/>
                <a:ea typeface="Arial" panose="020B0604020202020204" pitchFamily="34" charset="0"/>
              </a:rPr>
              <a:t>Estrategia de crecimiento empresarial que consiste en ofertar productos nuevos o productos modificados a segmentos de mercados ya existentes.</a:t>
            </a:r>
            <a:endParaRPr lang="es-E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sz="2400" b="1" dirty="0"/>
              <a:t>ENUMERACIÓN DE LOS OBJETIVOS(EJES) </a:t>
            </a:r>
            <a:r>
              <a:rPr lang="es-ES" sz="2400" b="1" dirty="0" smtClean="0"/>
              <a:t>ESTRATÉGICOS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2636912"/>
            <a:ext cx="7680960" cy="2189976"/>
          </a:xfrm>
        </p:spPr>
        <p:txBody>
          <a:bodyPr/>
          <a:lstStyle/>
          <a:p>
            <a:pPr lvl="0"/>
            <a:r>
              <a:rPr lang="es-ES" dirty="0" smtClean="0"/>
              <a:t>Fomentar </a:t>
            </a:r>
            <a:r>
              <a:rPr lang="es-ES" dirty="0"/>
              <a:t>la </a:t>
            </a:r>
            <a:r>
              <a:rPr lang="es-ES" dirty="0" err="1"/>
              <a:t>remanufactura</a:t>
            </a:r>
            <a:r>
              <a:rPr lang="es-ES" dirty="0"/>
              <a:t> en el rubro de las impresiones.</a:t>
            </a:r>
          </a:p>
          <a:p>
            <a:pPr lvl="0"/>
            <a:r>
              <a:rPr lang="es-ES" dirty="0"/>
              <a:t>Promover los productos eco amigables.</a:t>
            </a:r>
          </a:p>
          <a:p>
            <a:pPr lvl="0"/>
            <a:r>
              <a:rPr lang="es-ES" dirty="0"/>
              <a:t>Impulsar la reutilización de tóner y productos del rubro.</a:t>
            </a:r>
          </a:p>
          <a:p>
            <a:pPr lvl="0"/>
            <a:r>
              <a:rPr lang="es-ES" dirty="0"/>
              <a:t>Motivar las prácticas laborales responsables.</a:t>
            </a:r>
          </a:p>
          <a:p>
            <a:pPr lvl="0"/>
            <a:r>
              <a:rPr lang="es-ES" dirty="0"/>
              <a:t>Impulsar la capacitación del personal.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CONCLUSIONES</a:t>
            </a:r>
            <a:endParaRPr lang="es-E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Conducir un análisis de planeamiento para una empresa como Eco-tóner requiere un análisis profundo en las bases de la empresa, ya que es una empresa nueva y no cuenta con los documentos necesarios para hacer todo un análisis de esta.</a:t>
            </a:r>
          </a:p>
          <a:p>
            <a:pPr lvl="0" algn="just"/>
            <a:r>
              <a:rPr lang="es-ES" dirty="0"/>
              <a:t>La situación que Eco-tóner tiene es de una posición competitiva respecto a todos sus competidores y se mantiene como líder en su rubro por lo tanto es importante que Eco-tóner mantenga, crezca y aproveche su situación en el mercado.</a:t>
            </a:r>
          </a:p>
          <a:p>
            <a:pPr lvl="0" algn="just"/>
            <a:r>
              <a:rPr lang="es-ES" dirty="0"/>
              <a:t>Uno de los puntos más favorables con la empresa es de ser eco amigable, ya que en esta época es un factor clave muy importante y trascendental tomar conciencia de la contaminación y las consecuencias de esta.</a:t>
            </a:r>
          </a:p>
        </p:txBody>
      </p:sp>
    </p:spTree>
    <p:extLst>
      <p:ext uri="{BB962C8B-B14F-4D97-AF65-F5344CB8AC3E}">
        <p14:creationId xmlns:p14="http://schemas.microsoft.com/office/powerpoint/2010/main" val="988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442424"/>
          </a:xfrm>
        </p:spPr>
        <p:txBody>
          <a:bodyPr>
            <a:normAutofit/>
          </a:bodyPr>
          <a:lstStyle/>
          <a:p>
            <a:r>
              <a:rPr lang="es-PE" sz="2400" b="1" dirty="0"/>
              <a:t>EN </a:t>
            </a:r>
            <a:r>
              <a:rPr lang="es-PE" sz="2400" b="1" dirty="0"/>
              <a:t>QUE CONSITE LA REMANUFACTURA ?</a:t>
            </a:r>
          </a:p>
        </p:txBody>
      </p:sp>
      <p:pic>
        <p:nvPicPr>
          <p:cNvPr id="5" name="Picture 2" descr="C:\Users\PERCY-PC\Desktop\TO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9" y="3305230"/>
            <a:ext cx="4570242" cy="25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 descr="C:\Users\PERCY-PC\Desktop\PREGUNTA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5461" r="6666"/>
          <a:stretch/>
        </p:blipFill>
        <p:spPr bwMode="auto">
          <a:xfrm>
            <a:off x="5436096" y="3305230"/>
            <a:ext cx="2617584" cy="25720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31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1" dirty="0" smtClean="0"/>
              <a:t>RECOMENDACIONES</a:t>
            </a:r>
            <a:endParaRPr lang="es-E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Para realizar un plan estratégico es importante tener a la mano la mayor información posible sobre la empresa y sus competidores potenciales, mientras más información se obtenga los resultados serán mas precisos.</a:t>
            </a:r>
          </a:p>
          <a:p>
            <a:pPr lvl="0" algn="just"/>
            <a:r>
              <a:rPr lang="es-ES" dirty="0"/>
              <a:t>Para la realización de las matrices y la interpretación de estas, es importante tener en cuenta la veracidad y sostenibilidad de los datos, ya que si alguno esta errado o no concuerda con los demás generara un cambio importante en los resultados.</a:t>
            </a:r>
          </a:p>
          <a:p>
            <a:pPr lvl="0" algn="just"/>
            <a:r>
              <a:rPr lang="es-ES" dirty="0"/>
              <a:t>Finalmente, un hito importante para la realización de un plan estratégico es el conocimiento sustancial del rubro al que va dirigido las actividades de la empresa, pues así se hará un mayor y más exacto análisis de los datos y estrategias a ser desarrolladas.</a:t>
            </a:r>
          </a:p>
        </p:txBody>
      </p:sp>
    </p:spTree>
    <p:extLst>
      <p:ext uri="{BB962C8B-B14F-4D97-AF65-F5344CB8AC3E}">
        <p14:creationId xmlns:p14="http://schemas.microsoft.com/office/powerpoint/2010/main" val="753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/>
          <a:srcRect l="5367" t="25460" r="2187" b="24328"/>
          <a:stretch/>
        </p:blipFill>
        <p:spPr bwMode="auto">
          <a:xfrm>
            <a:off x="755576" y="332656"/>
            <a:ext cx="7346528" cy="3528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l="30020" t="18741" r="8549" b="11598"/>
          <a:stretch/>
        </p:blipFill>
        <p:spPr bwMode="auto">
          <a:xfrm>
            <a:off x="467544" y="4221088"/>
            <a:ext cx="3445510" cy="2196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5 Imagen"/>
          <p:cNvPicPr/>
          <p:nvPr/>
        </p:nvPicPr>
        <p:blipFill rotWithShape="1">
          <a:blip r:embed="rId4"/>
          <a:srcRect l="9940" t="21924" r="9145" b="21853"/>
          <a:stretch/>
        </p:blipFill>
        <p:spPr bwMode="auto">
          <a:xfrm>
            <a:off x="3913054" y="4212521"/>
            <a:ext cx="4608512" cy="1984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79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DESMONTAJE Y SEPARACION</a:t>
            </a:r>
            <a:br>
              <a:rPr lang="es-PE" sz="2400" b="1" dirty="0" smtClean="0"/>
            </a:b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Recolección y reciclaje de </a:t>
            </a:r>
            <a:r>
              <a:rPr lang="es-PE" dirty="0" smtClean="0"/>
              <a:t>tóner </a:t>
            </a:r>
            <a:r>
              <a:rPr lang="es-PE" dirty="0"/>
              <a:t>en desuso</a:t>
            </a:r>
          </a:p>
        </p:txBody>
      </p:sp>
      <p:pic>
        <p:nvPicPr>
          <p:cNvPr id="2050" name="Picture 2" descr="C:\Users\PERCY-PC\Desktop\PERCY UNSAAC 2019\PLANEAMIENTO\PE_PRIMERA_2019-2\CASO PRACTICO RECARGA DE TONER - ECO TONER\PROYECTO REMANUFACTURA THONER\fotos  anta\19724081_1414257215331915_162955857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7450"/>
            <a:ext cx="7665492" cy="43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LIMPIEZA E INSPECCION</a:t>
            </a:r>
            <a:br>
              <a:rPr lang="es-PE" sz="2400" b="1" dirty="0" smtClean="0"/>
            </a:b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Diagnóstico de cada cartucho de </a:t>
            </a:r>
            <a:r>
              <a:rPr lang="es-PE" dirty="0" smtClean="0"/>
              <a:t>tóner</a:t>
            </a:r>
            <a:endParaRPr lang="es-PE" dirty="0"/>
          </a:p>
        </p:txBody>
      </p:sp>
      <p:pic>
        <p:nvPicPr>
          <p:cNvPr id="3074" name="Picture 2" descr="C:\Users\PERCY-PC\Desktop\PERCY UNSAAC 2019\PLANEAMIENTO\PE_PRIMERA_2019-2\CASO PRACTICO RECARGA DE TONER - ECO TONER\PROYECTO REMANUFACTURA THONER\fotos  anta\19718728_1414257205331916_89549288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0775"/>
            <a:ext cx="7200800" cy="40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RESTAURACION</a:t>
            </a:r>
            <a:br>
              <a:rPr lang="es-PE" sz="2400" b="1" dirty="0" smtClean="0"/>
            </a:b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err="1"/>
              <a:t>Remanufactura</a:t>
            </a:r>
            <a:r>
              <a:rPr lang="es-PE" dirty="0"/>
              <a:t> en si (Cambio de piezas y recarga de </a:t>
            </a:r>
            <a:r>
              <a:rPr lang="es-PE" dirty="0" err="1"/>
              <a:t>Thoner</a:t>
            </a:r>
            <a:r>
              <a:rPr lang="es-PE" dirty="0"/>
              <a:t>).</a:t>
            </a:r>
          </a:p>
        </p:txBody>
      </p:sp>
      <p:pic>
        <p:nvPicPr>
          <p:cNvPr id="5122" name="Picture 2" descr="C:\Users\PERCY-PC\Desktop\PERCY UNSAAC 2019\PLANEAMIENTO\PE_PRIMERA_2019-2\CASO PRACTICO RECARGA DE TONER - ECO TONER\PROYECTO REMANUFACTURA THONER\fotos  anta\19807795_1414257221998581_526208466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5" t="64813" r="11506"/>
          <a:stretch/>
        </p:blipFill>
        <p:spPr bwMode="auto">
          <a:xfrm>
            <a:off x="395536" y="1916832"/>
            <a:ext cx="318456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ERCY-PC\Desktop\PERCY UNSAAC 2019\PLANEAMIENTO\PE_PRIMERA_2019-2\CASO PRACTICO RECARGA DE TONER - ECO TONER\PROYECTO REMANUFACTURA THONER\fotos  anta\19724211_1414257201998583_1302292335_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737" r="2836"/>
          <a:stretch/>
        </p:blipFill>
        <p:spPr bwMode="auto">
          <a:xfrm>
            <a:off x="4572000" y="1924334"/>
            <a:ext cx="4312693" cy="40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ERCY-PC\Desktop\PERCY UNSAAC 2019\PLANEAMIENTO\PE_PRIMERA_2019-2\CASO PRACTICO RECARGA DE TONER - ECO TONER\PROYECTO REMANUFACTURA THONER\fotos  anta\19749792_1414257208665249_45426815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62127"/>
            <a:ext cx="4174132" cy="23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SEPARACION</a:t>
            </a:r>
            <a:br>
              <a:rPr lang="es-PE" sz="2400" b="1" dirty="0" smtClean="0"/>
            </a:br>
            <a:endParaRPr lang="es-PE" sz="2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Pruebas de Impresión, puesta a punto, Control de </a:t>
            </a:r>
            <a:r>
              <a:rPr lang="es-PE" dirty="0" smtClean="0"/>
              <a:t>calidad</a:t>
            </a:r>
          </a:p>
          <a:p>
            <a:pPr marL="0" indent="0">
              <a:buNone/>
            </a:pPr>
            <a:r>
              <a:rPr lang="es-PE" dirty="0"/>
              <a:t>Embalado en cajas de cartón reciclado</a:t>
            </a:r>
          </a:p>
        </p:txBody>
      </p:sp>
      <p:pic>
        <p:nvPicPr>
          <p:cNvPr id="4098" name="Picture 2" descr="C:\Users\PERCY-PC\Desktop\PERCY UNSAAC 2019\PLANEAMIENTO\PE_PRIMERA_2019-2\CASO PRACTICO RECARGA DE TONER - ECO TONER\PROYECTO REMANUFACTURA THONER\fotos  anta\19724211_1414257201998583_1302292335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9765"/>
            <a:ext cx="7596336" cy="42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3218</TotalTime>
  <Words>3222</Words>
  <Application>Microsoft Office PowerPoint</Application>
  <PresentationFormat>Presentación en pantalla (4:3)</PresentationFormat>
  <Paragraphs>819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Garamond</vt:lpstr>
      <vt:lpstr>Times New Roman</vt:lpstr>
      <vt:lpstr>Savon</vt:lpstr>
      <vt:lpstr>REMANUFACTURA DE CARTUCHOS DE IMPRESORA LASER EN CUSCO</vt:lpstr>
      <vt:lpstr>GENERALIDADES</vt:lpstr>
      <vt:lpstr>A CERCA DE LA INSTITUCIÓN</vt:lpstr>
      <vt:lpstr>EN QUE CONSITE LA REMANUFACTURA ?</vt:lpstr>
      <vt:lpstr>Presentación de PowerPoint</vt:lpstr>
      <vt:lpstr>DESMONTAJE Y SEPARACION </vt:lpstr>
      <vt:lpstr>LIMPIEZA E INSPECCION </vt:lpstr>
      <vt:lpstr>RESTAURACION </vt:lpstr>
      <vt:lpstr>SEPARACION </vt:lpstr>
      <vt:lpstr>CLIENTES </vt:lpstr>
      <vt:lpstr>BASE LEGAL DE LA INSTITUCIÓN</vt:lpstr>
      <vt:lpstr>ORGANIZACIÓN DE LA EMPRESA</vt:lpstr>
      <vt:lpstr>INFRAESTRUCTURA</vt:lpstr>
      <vt:lpstr>PLAN ESTRATÉGICO – ETAPA FILOSÓFICA</vt:lpstr>
      <vt:lpstr>VALORES</vt:lpstr>
      <vt:lpstr>POLÍTICAS</vt:lpstr>
      <vt:lpstr>FACTORES INTERNOS</vt:lpstr>
      <vt:lpstr>FACTORES EXTERNOS</vt:lpstr>
      <vt:lpstr>Matriz de Evaluación del Factor Externo (EFE)</vt:lpstr>
      <vt:lpstr>Matriz de Evaluación del Factor Interno (EFI) </vt:lpstr>
      <vt:lpstr>Matriz del Perfil Competitivo</vt:lpstr>
      <vt:lpstr>Estrategias FO</vt:lpstr>
      <vt:lpstr>Estrategias FA</vt:lpstr>
      <vt:lpstr>ESTRATEGIAS DO</vt:lpstr>
      <vt:lpstr>ESTRATEGIAS DA</vt:lpstr>
      <vt:lpstr>MATRIZ PEYEA</vt:lpstr>
      <vt:lpstr>Presentación de PowerPoint</vt:lpstr>
      <vt:lpstr>Presentación de PowerPoint</vt:lpstr>
      <vt:lpstr>Presentación de PowerPoint</vt:lpstr>
      <vt:lpstr>Presentación de PowerPoint</vt:lpstr>
      <vt:lpstr>MATRIZ BCG</vt:lpstr>
      <vt:lpstr>PARTICIPACION EN EL MERCADO</vt:lpstr>
      <vt:lpstr>MATRIZ BCG</vt:lpstr>
      <vt:lpstr>MATRIZ INTERNA EXTERNA (IE)</vt:lpstr>
      <vt:lpstr>MATRIZ DE LA ESTRATEGIA PRINCIPAL</vt:lpstr>
      <vt:lpstr>MATRIZ DE LA PLANEACION ESTRATEGICA CUANTITATIVA (MPEC)</vt:lpstr>
      <vt:lpstr>Presentación de PowerPoint</vt:lpstr>
      <vt:lpstr>ENUMERACIÓN DE LOS OBJETIVOS(EJES) ESTRATÉGICOS</vt:lpstr>
      <vt:lpstr>CONCLUSIONES</vt:lpstr>
      <vt:lpstr>RECOMENDACIONES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NEGOCIO REMANUFACTURA DE CARTUCHOS DE IMPRESORA LASER EN CUSCO</dc:title>
  <dc:creator>Luffi</dc:creator>
  <cp:lastModifiedBy>USUARIO</cp:lastModifiedBy>
  <cp:revision>33</cp:revision>
  <dcterms:created xsi:type="dcterms:W3CDTF">2016-07-10T19:23:15Z</dcterms:created>
  <dcterms:modified xsi:type="dcterms:W3CDTF">2020-01-22T13:41:24Z</dcterms:modified>
</cp:coreProperties>
</file>