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28" r:id="rId18"/>
    <p:sldId id="329" r:id="rId19"/>
    <p:sldId id="330" r:id="rId20"/>
    <p:sldId id="331" r:id="rId21"/>
    <p:sldId id="332" r:id="rId22"/>
    <p:sldId id="272" r:id="rId23"/>
    <p:sldId id="273" r:id="rId24"/>
    <p:sldId id="274" r:id="rId25"/>
    <p:sldId id="275" r:id="rId26"/>
    <p:sldId id="276" r:id="rId27"/>
    <p:sldId id="277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384" r:id="rId39"/>
    <p:sldId id="385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288" r:id="rId51"/>
    <p:sldId id="289" r:id="rId52"/>
    <p:sldId id="290" r:id="rId53"/>
    <p:sldId id="291" r:id="rId54"/>
    <p:sldId id="292" r:id="rId55"/>
    <p:sldId id="293" r:id="rId56"/>
    <p:sldId id="294" r:id="rId57"/>
    <p:sldId id="295" r:id="rId58"/>
    <p:sldId id="296" r:id="rId59"/>
    <p:sldId id="297" r:id="rId60"/>
    <p:sldId id="298" r:id="rId61"/>
    <p:sldId id="299" r:id="rId62"/>
    <p:sldId id="300" r:id="rId63"/>
    <p:sldId id="301" r:id="rId64"/>
    <p:sldId id="302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A3B3D-8A4A-4E7D-8DA8-042BDB298D95}" type="datetimeFigureOut">
              <a:rPr lang="el-GR" smtClean="0"/>
              <a:t>23/2/2014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1DA5D-6046-4410-BA68-A844EAB9EC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5948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579C79-9E41-4DA9-897C-1783DF7E2CD8}" type="slidenum">
              <a:rPr lang="en-US" altLang="el-GR"/>
              <a:pPr/>
              <a:t>3</a:t>
            </a:fld>
            <a:endParaRPr lang="en-US" altLang="el-GR"/>
          </a:p>
        </p:txBody>
      </p:sp>
      <p:sp>
        <p:nvSpPr>
          <p:cNvPr id="2631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3" y="4343816"/>
            <a:ext cx="5028575" cy="4113556"/>
          </a:xfrm>
        </p:spPr>
        <p:txBody>
          <a:bodyPr/>
          <a:lstStyle/>
          <a:p>
            <a:endParaRPr lang="el-GR" alt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el-GR"/>
              <a:t>Python: A Simple Tutorial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810000"/>
            <a:ext cx="7086600" cy="1752600"/>
          </a:xfrm>
        </p:spPr>
        <p:txBody>
          <a:bodyPr/>
          <a:lstStyle/>
          <a:p>
            <a:r>
              <a:rPr lang="en-US" altLang="el-GR"/>
              <a:t>CIS 530 – Spring 2008</a:t>
            </a:r>
          </a:p>
          <a:p>
            <a:r>
              <a:rPr lang="en-US" altLang="el-GR"/>
              <a:t>Adapted from slides for CIS 391 by Matt Huenerfauth</a:t>
            </a:r>
          </a:p>
        </p:txBody>
      </p:sp>
      <p:pic>
        <p:nvPicPr>
          <p:cNvPr id="2053" name="Picture 5" descr="j011107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0"/>
            <a:ext cx="1431925" cy="207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65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C1DFA1D0-9812-492B-955E-D3FB12D94FF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/>
              <a:t>Enough to Understand the Code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l-GR" sz="2000"/>
              <a:t>Assignment uses </a:t>
            </a:r>
            <a:r>
              <a:rPr lang="en-US" altLang="el-GR" sz="2000" i="1">
                <a:solidFill>
                  <a:schemeClr val="accent2"/>
                </a:solidFill>
              </a:rPr>
              <a:t>=</a:t>
            </a:r>
            <a:r>
              <a:rPr lang="en-US" altLang="el-GR" sz="2000"/>
              <a:t> and comparison uses </a:t>
            </a:r>
            <a:r>
              <a:rPr lang="en-US" altLang="el-GR" sz="2000" i="1">
                <a:solidFill>
                  <a:schemeClr val="accent2"/>
                </a:solidFill>
              </a:rPr>
              <a:t>==</a:t>
            </a:r>
            <a:r>
              <a:rPr lang="en-US" altLang="el-GR" sz="2000"/>
              <a:t>.</a:t>
            </a:r>
          </a:p>
          <a:p>
            <a:pPr>
              <a:lnSpc>
                <a:spcPct val="90000"/>
              </a:lnSpc>
            </a:pPr>
            <a:r>
              <a:rPr lang="en-US" altLang="el-GR" sz="2000"/>
              <a:t>For numbers </a:t>
            </a:r>
            <a:r>
              <a:rPr lang="en-US" altLang="el-GR" sz="2000" i="1">
                <a:solidFill>
                  <a:schemeClr val="accent2"/>
                </a:solidFill>
              </a:rPr>
              <a:t>+ - * / %</a:t>
            </a:r>
            <a:r>
              <a:rPr lang="en-US" altLang="el-GR" sz="2000"/>
              <a:t> are as expected.</a:t>
            </a:r>
          </a:p>
          <a:p>
            <a:pPr lvl="1">
              <a:lnSpc>
                <a:spcPct val="90000"/>
              </a:lnSpc>
            </a:pPr>
            <a:r>
              <a:rPr lang="en-US" altLang="el-GR" sz="1800"/>
              <a:t>Special use of </a:t>
            </a:r>
            <a:r>
              <a:rPr lang="en-US" altLang="el-GR" b="1" i="1">
                <a:solidFill>
                  <a:schemeClr val="accent2"/>
                </a:solidFill>
              </a:rPr>
              <a:t>+</a:t>
            </a:r>
            <a:r>
              <a:rPr lang="en-US" altLang="el-GR" sz="1800"/>
              <a:t> for string concatenation.</a:t>
            </a:r>
          </a:p>
          <a:p>
            <a:pPr lvl="1">
              <a:lnSpc>
                <a:spcPct val="90000"/>
              </a:lnSpc>
            </a:pPr>
            <a:r>
              <a:rPr lang="en-US" altLang="el-GR" sz="1800"/>
              <a:t>Special use of </a:t>
            </a:r>
            <a:r>
              <a:rPr lang="en-US" altLang="el-GR" b="1" i="1">
                <a:solidFill>
                  <a:schemeClr val="accent2"/>
                </a:solidFill>
              </a:rPr>
              <a:t>%</a:t>
            </a:r>
            <a:r>
              <a:rPr lang="en-US" altLang="el-GR" sz="1800"/>
              <a:t> for string formatting (as with printf in C)</a:t>
            </a:r>
          </a:p>
          <a:p>
            <a:pPr>
              <a:lnSpc>
                <a:spcPct val="90000"/>
              </a:lnSpc>
            </a:pPr>
            <a:r>
              <a:rPr lang="en-US" altLang="el-GR" sz="2000"/>
              <a:t>Logical operators are words (</a:t>
            </a:r>
            <a:r>
              <a:rPr lang="en-US" altLang="el-GR" sz="2000">
                <a:solidFill>
                  <a:schemeClr val="accent2"/>
                </a:solidFill>
                <a:latin typeface="Courier New" pitchFamily="49" charset="0"/>
              </a:rPr>
              <a:t>and, or, not</a:t>
            </a:r>
            <a:r>
              <a:rPr lang="en-US" altLang="el-GR" sz="2000"/>
              <a:t>) </a:t>
            </a:r>
            <a:br>
              <a:rPr lang="en-US" altLang="el-GR" sz="2000"/>
            </a:br>
            <a:r>
              <a:rPr lang="en-US" altLang="el-GR" sz="2000" i="1"/>
              <a:t>not </a:t>
            </a:r>
            <a:r>
              <a:rPr lang="en-US" altLang="el-GR" sz="2000"/>
              <a:t>symbols</a:t>
            </a:r>
            <a:endParaRPr lang="en-US" altLang="el-GR" sz="2000" i="1"/>
          </a:p>
          <a:p>
            <a:pPr>
              <a:lnSpc>
                <a:spcPct val="90000"/>
              </a:lnSpc>
            </a:pPr>
            <a:r>
              <a:rPr lang="en-US" altLang="el-GR" sz="2000"/>
              <a:t>The basic printing command is </a:t>
            </a:r>
            <a:r>
              <a:rPr lang="en-US" altLang="el-GR" sz="2000">
                <a:solidFill>
                  <a:schemeClr val="accent2"/>
                </a:solidFill>
                <a:latin typeface="Courier New" pitchFamily="49" charset="0"/>
              </a:rPr>
              <a:t>print</a:t>
            </a:r>
            <a:r>
              <a:rPr lang="en-US" altLang="el-GR" sz="2000"/>
              <a:t>.</a:t>
            </a:r>
          </a:p>
          <a:p>
            <a:pPr>
              <a:lnSpc>
                <a:spcPct val="90000"/>
              </a:lnSpc>
            </a:pPr>
            <a:r>
              <a:rPr lang="en-US" altLang="el-GR" sz="2000"/>
              <a:t>The first assignment to a variable creates it.</a:t>
            </a:r>
          </a:p>
          <a:p>
            <a:pPr lvl="1">
              <a:lnSpc>
                <a:spcPct val="90000"/>
              </a:lnSpc>
            </a:pPr>
            <a:r>
              <a:rPr lang="en-US" altLang="el-GR" sz="1800"/>
              <a:t>Variable types don’t need to be declared.</a:t>
            </a:r>
          </a:p>
          <a:p>
            <a:pPr lvl="1">
              <a:lnSpc>
                <a:spcPct val="90000"/>
              </a:lnSpc>
            </a:pPr>
            <a:r>
              <a:rPr lang="en-US" altLang="el-GR" sz="1800"/>
              <a:t>Python figures out the variable types on its own.  </a:t>
            </a:r>
          </a:p>
        </p:txBody>
      </p:sp>
    </p:spTree>
    <p:extLst>
      <p:ext uri="{BB962C8B-B14F-4D97-AF65-F5344CB8AC3E}">
        <p14:creationId xmlns:p14="http://schemas.microsoft.com/office/powerpoint/2010/main" val="258492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0BFFFA81-7829-4E54-B7B3-DED5E255BED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/>
              <a:t>Basic Datatypes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l-GR" sz="2000"/>
              <a:t>Integers (default for numbers)</a:t>
            </a:r>
          </a:p>
          <a:p>
            <a:pPr lvl="1">
              <a:buFontTx/>
              <a:buNone/>
            </a:pPr>
            <a:r>
              <a:rPr lang="en-US" altLang="el-GR" sz="1800">
                <a:solidFill>
                  <a:schemeClr val="accent2"/>
                </a:solidFill>
                <a:latin typeface="Lucida Sans Typewriter" pitchFamily="49" charset="0"/>
              </a:rPr>
              <a:t>z = 5 / 2    # Answer is 2, integer division.</a:t>
            </a:r>
          </a:p>
          <a:p>
            <a:r>
              <a:rPr lang="en-US" altLang="el-GR" sz="2000"/>
              <a:t>Floats</a:t>
            </a:r>
          </a:p>
          <a:p>
            <a:pPr lvl="1">
              <a:buFontTx/>
              <a:buNone/>
            </a:pPr>
            <a:r>
              <a:rPr lang="en-US" altLang="el-GR" sz="1800">
                <a:solidFill>
                  <a:schemeClr val="accent2"/>
                </a:solidFill>
                <a:latin typeface="Lucida Sans Typewriter" pitchFamily="49" charset="0"/>
              </a:rPr>
              <a:t>x = 3.456</a:t>
            </a:r>
          </a:p>
          <a:p>
            <a:r>
              <a:rPr lang="en-US" altLang="el-GR" sz="2000"/>
              <a:t>Strings</a:t>
            </a:r>
          </a:p>
          <a:p>
            <a:pPr lvl="1"/>
            <a:r>
              <a:rPr lang="en-US" altLang="el-GR" sz="1800"/>
              <a:t>Can use “” or ‘’ to specify.   </a:t>
            </a:r>
            <a:br>
              <a:rPr lang="en-US" altLang="el-GR" sz="1800"/>
            </a:br>
            <a:r>
              <a:rPr lang="en-US" altLang="el-GR" sz="1800">
                <a:solidFill>
                  <a:schemeClr val="accent2"/>
                </a:solidFill>
                <a:latin typeface="Lucida Sans Typewriter" pitchFamily="49" charset="0"/>
              </a:rPr>
              <a:t>“abc”  ‘abc’</a:t>
            </a:r>
            <a:r>
              <a:rPr lang="en-US" altLang="el-GR" sz="1800"/>
              <a:t>  (Same thing.)</a:t>
            </a:r>
          </a:p>
          <a:p>
            <a:pPr lvl="1"/>
            <a:r>
              <a:rPr lang="en-US" altLang="el-GR" sz="1800"/>
              <a:t>Unmatched can occur within the string.  </a:t>
            </a:r>
            <a:br>
              <a:rPr lang="en-US" altLang="el-GR" sz="1800"/>
            </a:br>
            <a:r>
              <a:rPr lang="en-US" altLang="el-GR" sz="1800">
                <a:solidFill>
                  <a:schemeClr val="accent2"/>
                </a:solidFill>
                <a:latin typeface="Lucida Sans Typewriter" pitchFamily="49" charset="0"/>
              </a:rPr>
              <a:t>“matt’s”</a:t>
            </a:r>
          </a:p>
          <a:p>
            <a:pPr lvl="1"/>
            <a:r>
              <a:rPr lang="en-US" altLang="el-GR" sz="1800"/>
              <a:t>Use triple double-quotes for multi-line strings or strings than contain both ‘ and “ inside of them:  </a:t>
            </a:r>
            <a:br>
              <a:rPr lang="en-US" altLang="el-GR" sz="1800"/>
            </a:br>
            <a:r>
              <a:rPr lang="en-US" altLang="el-GR" sz="1800">
                <a:solidFill>
                  <a:schemeClr val="accent2"/>
                </a:solidFill>
                <a:latin typeface="Lucida Sans Typewriter" pitchFamily="49" charset="0"/>
              </a:rPr>
              <a:t>“““a‘b“c”””</a:t>
            </a:r>
          </a:p>
        </p:txBody>
      </p:sp>
    </p:spTree>
    <p:extLst>
      <p:ext uri="{BB962C8B-B14F-4D97-AF65-F5344CB8AC3E}">
        <p14:creationId xmlns:p14="http://schemas.microsoft.com/office/powerpoint/2010/main" val="127768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62D74A81-39D1-4B7A-B228-2BBEA3D84FF2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/>
              <a:t>Whitespace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Symbol" pitchFamily="18" charset="2"/>
              <a:buNone/>
            </a:pPr>
            <a:r>
              <a:rPr lang="en-US" altLang="el-GR"/>
              <a:t>Whitespace is meaningful in Python: especially indentation and placement of newlines.  </a:t>
            </a:r>
          </a:p>
          <a:p>
            <a:r>
              <a:rPr lang="en-US" altLang="el-GR"/>
              <a:t>Use a newline to end a line of code. </a:t>
            </a:r>
          </a:p>
          <a:p>
            <a:pPr lvl="1"/>
            <a:r>
              <a:rPr lang="en-US" altLang="el-GR"/>
              <a:t>Use </a:t>
            </a:r>
            <a:r>
              <a:rPr lang="en-US" altLang="el-GR" sz="1800">
                <a:solidFill>
                  <a:schemeClr val="accent2"/>
                </a:solidFill>
                <a:latin typeface="Lucida Sans Typewriter" pitchFamily="49" charset="0"/>
              </a:rPr>
              <a:t>\ </a:t>
            </a:r>
            <a:r>
              <a:rPr lang="en-US" altLang="el-GR"/>
              <a:t>when must go to next line prematurely.</a:t>
            </a:r>
          </a:p>
          <a:p>
            <a:r>
              <a:rPr lang="en-US" altLang="el-GR"/>
              <a:t>No braces </a:t>
            </a:r>
            <a:r>
              <a:rPr lang="en-US" altLang="el-GR" sz="1800" b="0">
                <a:solidFill>
                  <a:schemeClr val="accent2"/>
                </a:solidFill>
                <a:latin typeface="Lucida Sans Typewriter" pitchFamily="49" charset="0"/>
              </a:rPr>
              <a:t>{ }</a:t>
            </a:r>
            <a:r>
              <a:rPr lang="en-US" altLang="el-GR"/>
              <a:t> to mark blocks of code in Python… </a:t>
            </a:r>
            <a:br>
              <a:rPr lang="en-US" altLang="el-GR"/>
            </a:br>
            <a:r>
              <a:rPr lang="en-US" altLang="el-GR"/>
              <a:t>Use </a:t>
            </a:r>
            <a:r>
              <a:rPr lang="en-US" altLang="el-GR" i="1"/>
              <a:t>consistent</a:t>
            </a:r>
            <a:r>
              <a:rPr lang="en-US" altLang="el-GR"/>
              <a:t> indentation instead.  </a:t>
            </a:r>
          </a:p>
          <a:p>
            <a:pPr lvl="1"/>
            <a:r>
              <a:rPr lang="en-US" altLang="el-GR"/>
              <a:t>The first line with </a:t>
            </a:r>
            <a:r>
              <a:rPr lang="en-US" altLang="el-GR" i="1"/>
              <a:t>less</a:t>
            </a:r>
            <a:r>
              <a:rPr lang="en-US" altLang="el-GR"/>
              <a:t> indentation is outside of the block.</a:t>
            </a:r>
          </a:p>
          <a:p>
            <a:pPr lvl="1"/>
            <a:r>
              <a:rPr lang="en-US" altLang="el-GR"/>
              <a:t>The first line with </a:t>
            </a:r>
            <a:r>
              <a:rPr lang="en-US" altLang="el-GR" i="1"/>
              <a:t>more</a:t>
            </a:r>
            <a:r>
              <a:rPr lang="en-US" altLang="el-GR"/>
              <a:t> indentation starts a nested block</a:t>
            </a:r>
          </a:p>
          <a:p>
            <a:r>
              <a:rPr lang="en-US" altLang="el-GR"/>
              <a:t>Often a colon appears at the start of a new block.  (E.g.  for function and class definitions.)</a:t>
            </a:r>
          </a:p>
        </p:txBody>
      </p:sp>
    </p:spTree>
    <p:extLst>
      <p:ext uri="{BB962C8B-B14F-4D97-AF65-F5344CB8AC3E}">
        <p14:creationId xmlns:p14="http://schemas.microsoft.com/office/powerpoint/2010/main" val="336264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17CE48F2-B32F-4126-BBB0-A0884B089B6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/>
              <a:t>Comments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l-GR" sz="2000"/>
              <a:t>Start comments with # – the rest of line is ignored.</a:t>
            </a:r>
          </a:p>
          <a:p>
            <a:r>
              <a:rPr lang="en-US" altLang="el-GR" sz="2000"/>
              <a:t>Can include a “documentation string” as the first line of any new function or class that you define.</a:t>
            </a:r>
          </a:p>
          <a:p>
            <a:r>
              <a:rPr lang="en-US" altLang="el-GR" sz="2000"/>
              <a:t>The development environment, debugger, and other tools use it: it’s good style to include one.</a:t>
            </a:r>
          </a:p>
          <a:p>
            <a:pPr lvl="1">
              <a:buFontTx/>
              <a:buNone/>
            </a:pPr>
            <a:r>
              <a:rPr lang="en-US" altLang="el-GR" sz="1800" b="1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altLang="el-GR" sz="1800" b="1">
                <a:latin typeface="Courier New" pitchFamily="49" charset="0"/>
              </a:rPr>
              <a:t> </a:t>
            </a:r>
            <a:r>
              <a:rPr lang="en-US" altLang="el-GR" sz="1800" b="1">
                <a:solidFill>
                  <a:schemeClr val="hlink"/>
                </a:solidFill>
                <a:latin typeface="Courier New" pitchFamily="49" charset="0"/>
              </a:rPr>
              <a:t>my_function</a:t>
            </a:r>
            <a:r>
              <a:rPr lang="en-US" altLang="el-GR" sz="1800" b="1">
                <a:latin typeface="Courier New" pitchFamily="49" charset="0"/>
              </a:rPr>
              <a:t>(x, y):</a:t>
            </a:r>
          </a:p>
          <a:p>
            <a:pPr lvl="1">
              <a:buFontTx/>
              <a:buNone/>
            </a:pPr>
            <a:r>
              <a:rPr lang="en-US" altLang="el-GR" sz="1800" b="1">
                <a:solidFill>
                  <a:srgbClr val="008000"/>
                </a:solidFill>
                <a:latin typeface="Courier New" pitchFamily="49" charset="0"/>
              </a:rPr>
              <a:t>  “““This is the docstring. This </a:t>
            </a:r>
            <a:br>
              <a:rPr lang="en-US" altLang="el-GR" sz="1800" b="1">
                <a:solidFill>
                  <a:srgbClr val="008000"/>
                </a:solidFill>
                <a:latin typeface="Courier New" pitchFamily="49" charset="0"/>
              </a:rPr>
            </a:br>
            <a:r>
              <a:rPr lang="en-US" altLang="el-GR" sz="1800" b="1">
                <a:solidFill>
                  <a:srgbClr val="008000"/>
                </a:solidFill>
                <a:latin typeface="Courier New" pitchFamily="49" charset="0"/>
              </a:rPr>
              <a:t>function does blah blah blah.”””</a:t>
            </a:r>
            <a:br>
              <a:rPr lang="en-US" altLang="el-GR" sz="1800" b="1">
                <a:solidFill>
                  <a:srgbClr val="008000"/>
                </a:solidFill>
                <a:latin typeface="Courier New" pitchFamily="49" charset="0"/>
              </a:rPr>
            </a:br>
            <a:r>
              <a:rPr lang="en-US" altLang="el-GR" sz="1800" b="1">
                <a:solidFill>
                  <a:srgbClr val="FF3300"/>
                </a:solidFill>
                <a:latin typeface="Courier New" pitchFamily="49" charset="0"/>
              </a:rPr>
              <a:t># The code would go here...</a:t>
            </a:r>
            <a:r>
              <a:rPr lang="en-US" altLang="el-GR" sz="1800" b="1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788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26C760D0-8850-4E81-A778-15960F93523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/>
              <a:t>Assignment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l-GR" sz="2000" i="1"/>
              <a:t>Binding a variable</a:t>
            </a:r>
            <a:r>
              <a:rPr lang="en-US" altLang="el-GR" sz="2000"/>
              <a:t> in Python means setting a </a:t>
            </a:r>
            <a:r>
              <a:rPr lang="en-US" altLang="el-GR" sz="2000" i="1">
                <a:solidFill>
                  <a:schemeClr val="accent2"/>
                </a:solidFill>
              </a:rPr>
              <a:t>name</a:t>
            </a:r>
            <a:r>
              <a:rPr lang="en-US" altLang="el-GR" sz="2000"/>
              <a:t> to hold a </a:t>
            </a:r>
            <a:r>
              <a:rPr lang="en-US" altLang="el-GR" sz="2000" i="1">
                <a:solidFill>
                  <a:schemeClr val="accent2"/>
                </a:solidFill>
              </a:rPr>
              <a:t>reference</a:t>
            </a:r>
            <a:r>
              <a:rPr lang="en-US" altLang="el-GR" sz="2000"/>
              <a:t> to some </a:t>
            </a:r>
            <a:r>
              <a:rPr lang="en-US" altLang="el-GR" sz="2000" i="1">
                <a:solidFill>
                  <a:schemeClr val="accent2"/>
                </a:solidFill>
              </a:rPr>
              <a:t>object</a:t>
            </a:r>
            <a:r>
              <a:rPr lang="en-US" altLang="el-GR" sz="200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l-GR" sz="1800" i="1"/>
              <a:t>Assignment creates references, not copies</a:t>
            </a:r>
          </a:p>
          <a:p>
            <a:pPr>
              <a:lnSpc>
                <a:spcPct val="90000"/>
              </a:lnSpc>
            </a:pPr>
            <a:endParaRPr lang="en-US" altLang="el-GR" sz="2000" i="1"/>
          </a:p>
          <a:p>
            <a:pPr>
              <a:lnSpc>
                <a:spcPct val="90000"/>
              </a:lnSpc>
            </a:pPr>
            <a:r>
              <a:rPr lang="en-US" altLang="el-GR" sz="2000"/>
              <a:t>Names in Python do not have an intrinsic type.  Objects have types.</a:t>
            </a:r>
          </a:p>
          <a:p>
            <a:pPr lvl="1">
              <a:lnSpc>
                <a:spcPct val="90000"/>
              </a:lnSpc>
            </a:pPr>
            <a:r>
              <a:rPr lang="en-US" altLang="el-GR" sz="1800"/>
              <a:t>Python determines the type of the reference automatically based on the data object assigned to it.</a:t>
            </a:r>
          </a:p>
          <a:p>
            <a:pPr>
              <a:lnSpc>
                <a:spcPct val="90000"/>
              </a:lnSpc>
            </a:pPr>
            <a:endParaRPr lang="en-US" altLang="el-GR" sz="2000"/>
          </a:p>
          <a:p>
            <a:pPr>
              <a:lnSpc>
                <a:spcPct val="90000"/>
              </a:lnSpc>
            </a:pPr>
            <a:r>
              <a:rPr lang="en-US" altLang="el-GR" sz="2000"/>
              <a:t>You create a name the first time it appears on the left side of an assignment expression:    </a:t>
            </a:r>
            <a:br>
              <a:rPr lang="en-US" altLang="el-GR" sz="2000"/>
            </a:br>
            <a:r>
              <a:rPr lang="en-US" altLang="el-GR" sz="1800" b="0">
                <a:solidFill>
                  <a:schemeClr val="accent2"/>
                </a:solidFill>
                <a:latin typeface="Lucida Sans Typewriter" pitchFamily="49" charset="0"/>
              </a:rPr>
              <a:t>	x = 3</a:t>
            </a:r>
          </a:p>
          <a:p>
            <a:pPr>
              <a:lnSpc>
                <a:spcPct val="90000"/>
              </a:lnSpc>
            </a:pPr>
            <a:endParaRPr lang="en-US" altLang="el-GR" sz="1800" b="0">
              <a:solidFill>
                <a:schemeClr val="accent2"/>
              </a:solidFill>
              <a:latin typeface="Lucida Sans Typewriter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l-GR" sz="2000"/>
              <a:t>A reference is deleted via garbage collection after any names bound to it have passed out of scope.</a:t>
            </a:r>
          </a:p>
        </p:txBody>
      </p:sp>
    </p:spTree>
    <p:extLst>
      <p:ext uri="{BB962C8B-B14F-4D97-AF65-F5344CB8AC3E}">
        <p14:creationId xmlns:p14="http://schemas.microsoft.com/office/powerpoint/2010/main" val="83186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F2F95C24-7D67-4D85-A237-14765895D6D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/>
              <a:t>Accessing Non-Existent Names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l-GR" sz="2000"/>
              <a:t>If you try to access a name before it’s been properly created (by placing it on the left side of an assignment), you’ll get an error.  </a:t>
            </a:r>
            <a:endParaRPr lang="en-US" altLang="el-GR" sz="900" b="0">
              <a:solidFill>
                <a:srgbClr val="660033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altLang="el-GR" sz="1600" b="0">
              <a:solidFill>
                <a:srgbClr val="660033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6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600">
                <a:latin typeface="Courier New" pitchFamily="49" charset="0"/>
              </a:rPr>
              <a:t> y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altLang="el-GR" sz="160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600">
                <a:solidFill>
                  <a:srgbClr val="FF3300"/>
                </a:solidFill>
                <a:latin typeface="Courier New" pitchFamily="49" charset="0"/>
              </a:rPr>
              <a:t>Traceback (most recent call last):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600">
                <a:solidFill>
                  <a:srgbClr val="FF3300"/>
                </a:solidFill>
                <a:latin typeface="Courier New" pitchFamily="49" charset="0"/>
              </a:rPr>
              <a:t>  File "&lt;pyshell#16&gt;", line 1, in -toplevel-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600">
                <a:solidFill>
                  <a:srgbClr val="FF3300"/>
                </a:solidFill>
                <a:latin typeface="Courier New" pitchFamily="49" charset="0"/>
              </a:rPr>
              <a:t>    y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600">
                <a:solidFill>
                  <a:srgbClr val="FF3300"/>
                </a:solidFill>
                <a:latin typeface="Courier New" pitchFamily="49" charset="0"/>
              </a:rPr>
              <a:t>NameError: name ‘y' is not defined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6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600">
                <a:latin typeface="Courier New" pitchFamily="49" charset="0"/>
              </a:rPr>
              <a:t> y = 3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6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600">
                <a:latin typeface="Courier New" pitchFamily="49" charset="0"/>
              </a:rPr>
              <a:t> y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600">
                <a:solidFill>
                  <a:schemeClr val="accent2"/>
                </a:solidFill>
                <a:latin typeface="Courier New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2932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7C738DB0-AADB-431B-A6EC-77CF35F1C25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/>
              <a:t>Multiple Assignment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l-GR" sz="2000"/>
              <a:t>You can also assign to multiple names at the same time.  </a:t>
            </a:r>
          </a:p>
          <a:p>
            <a:pPr>
              <a:lnSpc>
                <a:spcPct val="90000"/>
              </a:lnSpc>
            </a:pPr>
            <a:endParaRPr lang="en-US" altLang="el-GR" sz="2000"/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8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800">
                <a:latin typeface="Courier New" pitchFamily="49" charset="0"/>
              </a:rPr>
              <a:t> x, y = 2, 3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8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800">
                <a:latin typeface="Courier New" pitchFamily="49" charset="0"/>
              </a:rPr>
              <a:t> x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800">
                <a:solidFill>
                  <a:schemeClr val="accent2"/>
                </a:solidFill>
                <a:latin typeface="Courier New" pitchFamily="49" charset="0"/>
              </a:rPr>
              <a:t>2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8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800">
                <a:latin typeface="Courier New" pitchFamily="49" charset="0"/>
              </a:rPr>
              <a:t> y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800">
                <a:solidFill>
                  <a:schemeClr val="accent2"/>
                </a:solidFill>
                <a:latin typeface="Courier New" pitchFamily="49" charset="0"/>
              </a:rPr>
              <a:t>3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altLang="el-GR" sz="20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2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034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el-GR"/>
              <a:t>Logical Expressions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l-GR" altLang="el-GR"/>
          </a:p>
        </p:txBody>
      </p:sp>
      <p:pic>
        <p:nvPicPr>
          <p:cNvPr id="352260" name="Picture 4" descr="j027728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267200"/>
            <a:ext cx="32766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26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955000EF-7A9D-4630-ACC6-40EDEA3CC62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/>
              <a:t>True and False 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495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l-GR" i="1">
                <a:solidFill>
                  <a:schemeClr val="accent2"/>
                </a:solidFill>
              </a:rPr>
              <a:t>True</a:t>
            </a:r>
            <a:r>
              <a:rPr lang="en-US" altLang="el-GR"/>
              <a:t> and </a:t>
            </a:r>
            <a:r>
              <a:rPr lang="en-US" altLang="el-GR" i="1">
                <a:solidFill>
                  <a:schemeClr val="accent2"/>
                </a:solidFill>
              </a:rPr>
              <a:t>False</a:t>
            </a:r>
            <a:r>
              <a:rPr lang="en-US" altLang="el-GR"/>
              <a:t> are constants in Python.</a:t>
            </a:r>
          </a:p>
          <a:p>
            <a:pPr>
              <a:lnSpc>
                <a:spcPct val="90000"/>
              </a:lnSpc>
            </a:pPr>
            <a:endParaRPr lang="en-US" altLang="el-GR"/>
          </a:p>
          <a:p>
            <a:pPr>
              <a:lnSpc>
                <a:spcPct val="90000"/>
              </a:lnSpc>
            </a:pPr>
            <a:r>
              <a:rPr lang="en-US" altLang="el-GR"/>
              <a:t>Other values equivalent to </a:t>
            </a:r>
            <a:r>
              <a:rPr lang="en-US" altLang="el-GR" i="1">
                <a:solidFill>
                  <a:schemeClr val="accent2"/>
                </a:solidFill>
              </a:rPr>
              <a:t>True </a:t>
            </a:r>
            <a:r>
              <a:rPr lang="en-US" altLang="el-GR"/>
              <a:t>and </a:t>
            </a:r>
            <a:r>
              <a:rPr lang="en-US" altLang="el-GR" i="1">
                <a:solidFill>
                  <a:schemeClr val="accent2"/>
                </a:solidFill>
              </a:rPr>
              <a:t>False</a:t>
            </a:r>
            <a:r>
              <a:rPr lang="en-US" altLang="el-GR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l-GR" i="1">
                <a:solidFill>
                  <a:schemeClr val="accent2"/>
                </a:solidFill>
              </a:rPr>
              <a:t>False</a:t>
            </a:r>
            <a:r>
              <a:rPr lang="en-US" altLang="el-GR"/>
              <a:t>: zero, </a:t>
            </a:r>
            <a:r>
              <a:rPr lang="en-US" altLang="el-GR" i="1">
                <a:solidFill>
                  <a:schemeClr val="accent2"/>
                </a:solidFill>
              </a:rPr>
              <a:t>None</a:t>
            </a:r>
            <a:r>
              <a:rPr lang="en-US" altLang="el-GR"/>
              <a:t>, empty container or object</a:t>
            </a:r>
          </a:p>
          <a:p>
            <a:pPr lvl="1">
              <a:lnSpc>
                <a:spcPct val="90000"/>
              </a:lnSpc>
            </a:pPr>
            <a:r>
              <a:rPr lang="en-US" altLang="el-GR" i="1">
                <a:solidFill>
                  <a:schemeClr val="accent2"/>
                </a:solidFill>
              </a:rPr>
              <a:t>True</a:t>
            </a:r>
            <a:r>
              <a:rPr lang="en-US" altLang="el-GR"/>
              <a:t>: non-zero numbers, non-empty objects</a:t>
            </a:r>
          </a:p>
          <a:p>
            <a:pPr lvl="1">
              <a:lnSpc>
                <a:spcPct val="90000"/>
              </a:lnSpc>
            </a:pPr>
            <a:endParaRPr lang="en-US" altLang="el-GR"/>
          </a:p>
          <a:p>
            <a:pPr>
              <a:lnSpc>
                <a:spcPct val="90000"/>
              </a:lnSpc>
            </a:pPr>
            <a:r>
              <a:rPr lang="en-US" altLang="el-GR"/>
              <a:t>Comparison operators: ==, !=, &lt;, &lt;=, etc.</a:t>
            </a:r>
          </a:p>
          <a:p>
            <a:pPr lvl="1">
              <a:lnSpc>
                <a:spcPct val="90000"/>
              </a:lnSpc>
            </a:pPr>
            <a:r>
              <a:rPr lang="en-US" altLang="el-GR"/>
              <a:t>X and Y have same value:   </a:t>
            </a:r>
            <a:r>
              <a:rPr lang="en-US" altLang="el-GR" b="1">
                <a:latin typeface="Courier New" pitchFamily="49" charset="0"/>
              </a:rPr>
              <a:t>X == Y</a:t>
            </a:r>
          </a:p>
          <a:p>
            <a:pPr lvl="1">
              <a:lnSpc>
                <a:spcPct val="90000"/>
              </a:lnSpc>
            </a:pPr>
            <a:r>
              <a:rPr lang="en-US" altLang="el-GR"/>
              <a:t>Compare with    </a:t>
            </a:r>
            <a:r>
              <a:rPr lang="en-US" altLang="el-GR" b="1">
                <a:latin typeface="Courier New" pitchFamily="49" charset="0"/>
              </a:rPr>
              <a:t>X </a:t>
            </a:r>
            <a:r>
              <a:rPr lang="en-US" altLang="el-GR" b="1">
                <a:solidFill>
                  <a:srgbClr val="FF9933"/>
                </a:solidFill>
                <a:latin typeface="Courier New" pitchFamily="49" charset="0"/>
              </a:rPr>
              <a:t>is</a:t>
            </a:r>
            <a:r>
              <a:rPr lang="en-US" altLang="el-GR" b="1">
                <a:latin typeface="Courier New" pitchFamily="49" charset="0"/>
              </a:rPr>
              <a:t> Y</a:t>
            </a:r>
            <a:r>
              <a:rPr lang="en-US" altLang="el-GR"/>
              <a:t> : </a:t>
            </a:r>
          </a:p>
          <a:p>
            <a:pPr lvl="2">
              <a:lnSpc>
                <a:spcPct val="90000"/>
              </a:lnSpc>
            </a:pPr>
            <a:r>
              <a:rPr lang="en-US" altLang="el-GR"/>
              <a:t>X and Y are two variables that refer to the </a:t>
            </a:r>
            <a:r>
              <a:rPr lang="en-US" altLang="el-GR" i="1"/>
              <a:t>identical same object. </a:t>
            </a:r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19418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37D0D197-1971-48A4-BF15-AB5ACB25A22A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/>
              <a:t>Boolean Logic Expressions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l-GR"/>
              <a:t>You can also combine Boolean expressions.</a:t>
            </a:r>
          </a:p>
          <a:p>
            <a:pPr lvl="1"/>
            <a:r>
              <a:rPr lang="en-US" altLang="el-GR" i="1">
                <a:solidFill>
                  <a:schemeClr val="accent2"/>
                </a:solidFill>
              </a:rPr>
              <a:t>true </a:t>
            </a:r>
            <a:r>
              <a:rPr lang="en-US" altLang="el-GR"/>
              <a:t>if a is true and b is true: 	</a:t>
            </a:r>
            <a:r>
              <a:rPr lang="en-US" altLang="el-GR" b="1">
                <a:latin typeface="Courier New" pitchFamily="49" charset="0"/>
              </a:rPr>
              <a:t>a </a:t>
            </a:r>
            <a:r>
              <a:rPr lang="en-US" altLang="el-GR" b="1">
                <a:solidFill>
                  <a:srgbClr val="FF9933"/>
                </a:solidFill>
                <a:latin typeface="Courier New" pitchFamily="49" charset="0"/>
              </a:rPr>
              <a:t>and</a:t>
            </a:r>
            <a:r>
              <a:rPr lang="en-US" altLang="el-GR" b="1">
                <a:latin typeface="Courier New" pitchFamily="49" charset="0"/>
              </a:rPr>
              <a:t> b</a:t>
            </a:r>
          </a:p>
          <a:p>
            <a:pPr lvl="1"/>
            <a:r>
              <a:rPr lang="en-US" altLang="el-GR" i="1">
                <a:solidFill>
                  <a:schemeClr val="accent2"/>
                </a:solidFill>
              </a:rPr>
              <a:t>true </a:t>
            </a:r>
            <a:r>
              <a:rPr lang="en-US" altLang="el-GR"/>
              <a:t>if a is true or b is true:	</a:t>
            </a:r>
            <a:r>
              <a:rPr lang="en-US" altLang="el-GR" b="1">
                <a:latin typeface="Courier New" pitchFamily="49" charset="0"/>
              </a:rPr>
              <a:t>a </a:t>
            </a:r>
            <a:r>
              <a:rPr lang="en-US" altLang="el-GR" b="1">
                <a:solidFill>
                  <a:srgbClr val="FF9933"/>
                </a:solidFill>
                <a:latin typeface="Courier New" pitchFamily="49" charset="0"/>
              </a:rPr>
              <a:t>or</a:t>
            </a:r>
            <a:r>
              <a:rPr lang="en-US" altLang="el-GR" b="1">
                <a:latin typeface="Courier New" pitchFamily="49" charset="0"/>
              </a:rPr>
              <a:t> b</a:t>
            </a:r>
          </a:p>
          <a:p>
            <a:pPr lvl="1"/>
            <a:r>
              <a:rPr lang="en-US" altLang="el-GR" i="1">
                <a:solidFill>
                  <a:schemeClr val="accent2"/>
                </a:solidFill>
              </a:rPr>
              <a:t>true </a:t>
            </a:r>
            <a:r>
              <a:rPr lang="en-US" altLang="el-GR"/>
              <a:t>if a is false:			</a:t>
            </a:r>
            <a:r>
              <a:rPr lang="en-US" altLang="el-GR" b="1">
                <a:solidFill>
                  <a:srgbClr val="FF9933"/>
                </a:solidFill>
                <a:latin typeface="Courier New" pitchFamily="49" charset="0"/>
              </a:rPr>
              <a:t>not</a:t>
            </a:r>
            <a:r>
              <a:rPr lang="en-US" altLang="el-GR" b="1">
                <a:latin typeface="Courier New" pitchFamily="49" charset="0"/>
              </a:rPr>
              <a:t> a</a:t>
            </a:r>
          </a:p>
          <a:p>
            <a:r>
              <a:rPr lang="en-US" altLang="el-GR"/>
              <a:t>Use parentheses as needed to disambiguate complex Boolean expressions.</a:t>
            </a:r>
          </a:p>
        </p:txBody>
      </p:sp>
    </p:spTree>
    <p:extLst>
      <p:ext uri="{BB962C8B-B14F-4D97-AF65-F5344CB8AC3E}">
        <p14:creationId xmlns:p14="http://schemas.microsoft.com/office/powerpoint/2010/main" val="48769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el-GR"/>
              <a:t>Technical Issues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l-GR"/>
              <a:t>Installing &amp; Running Python</a:t>
            </a:r>
          </a:p>
        </p:txBody>
      </p:sp>
      <p:pic>
        <p:nvPicPr>
          <p:cNvPr id="111621" name="Picture 5" descr="AN0363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267200"/>
            <a:ext cx="1700213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37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A9FCC362-8136-415F-9803-75EC15DC2730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/>
              <a:t>Special Properties of </a:t>
            </a:r>
            <a:r>
              <a:rPr lang="en-US" altLang="el-GR" i="1">
                <a:solidFill>
                  <a:schemeClr val="accent2"/>
                </a:solidFill>
              </a:rPr>
              <a:t>and </a:t>
            </a:r>
            <a:r>
              <a:rPr lang="en-US" altLang="el-GR"/>
              <a:t>and </a:t>
            </a:r>
            <a:r>
              <a:rPr lang="en-US" altLang="el-GR" i="1">
                <a:solidFill>
                  <a:schemeClr val="accent2"/>
                </a:solidFill>
              </a:rPr>
              <a:t>or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91000"/>
          </a:xfrm>
        </p:spPr>
        <p:txBody>
          <a:bodyPr/>
          <a:lstStyle/>
          <a:p>
            <a:r>
              <a:rPr lang="en-US" altLang="el-GR" sz="2000"/>
              <a:t>Actually </a:t>
            </a:r>
            <a:r>
              <a:rPr lang="en-US" altLang="el-GR" sz="2000" i="1">
                <a:solidFill>
                  <a:schemeClr val="accent2"/>
                </a:solidFill>
              </a:rPr>
              <a:t>and</a:t>
            </a:r>
            <a:r>
              <a:rPr lang="en-US" altLang="el-GR" sz="2000"/>
              <a:t> and </a:t>
            </a:r>
            <a:r>
              <a:rPr lang="en-US" altLang="el-GR" sz="2000" i="1">
                <a:solidFill>
                  <a:schemeClr val="accent2"/>
                </a:solidFill>
              </a:rPr>
              <a:t>or</a:t>
            </a:r>
            <a:r>
              <a:rPr lang="en-US" altLang="el-GR" sz="2000"/>
              <a:t> </a:t>
            </a:r>
            <a:r>
              <a:rPr lang="en-US" altLang="el-GR" sz="2000" i="1"/>
              <a:t>don’t</a:t>
            </a:r>
            <a:r>
              <a:rPr lang="en-US" altLang="el-GR" sz="2000"/>
              <a:t> return </a:t>
            </a:r>
            <a:r>
              <a:rPr lang="en-US" altLang="el-GR" sz="2000" i="1">
                <a:solidFill>
                  <a:schemeClr val="accent2"/>
                </a:solidFill>
              </a:rPr>
              <a:t>True </a:t>
            </a:r>
            <a:r>
              <a:rPr lang="en-US" altLang="el-GR" sz="2000"/>
              <a:t>or </a:t>
            </a:r>
            <a:r>
              <a:rPr lang="en-US" altLang="el-GR" sz="2000" i="1">
                <a:solidFill>
                  <a:schemeClr val="accent2"/>
                </a:solidFill>
              </a:rPr>
              <a:t>False</a:t>
            </a:r>
            <a:r>
              <a:rPr lang="en-US" altLang="el-GR" sz="2000"/>
              <a:t>.  </a:t>
            </a:r>
          </a:p>
          <a:p>
            <a:r>
              <a:rPr lang="en-US" altLang="el-GR" sz="2000"/>
              <a:t>They return the value of one of their sub-expressions (which may be a non-Boolean value).</a:t>
            </a:r>
          </a:p>
          <a:p>
            <a:r>
              <a:rPr lang="en-US" altLang="el-GR" sz="2000" b="0">
                <a:latin typeface="Courier New" pitchFamily="49" charset="0"/>
              </a:rPr>
              <a:t>X </a:t>
            </a:r>
            <a:r>
              <a:rPr lang="en-US" altLang="el-GR" sz="2000" b="0">
                <a:solidFill>
                  <a:srgbClr val="FF9933"/>
                </a:solidFill>
                <a:latin typeface="Courier New" pitchFamily="49" charset="0"/>
              </a:rPr>
              <a:t>and</a:t>
            </a:r>
            <a:r>
              <a:rPr lang="en-US" altLang="el-GR" sz="2000" b="0">
                <a:latin typeface="Courier New" pitchFamily="49" charset="0"/>
              </a:rPr>
              <a:t> Y </a:t>
            </a:r>
            <a:r>
              <a:rPr lang="en-US" altLang="el-GR" sz="2000" b="0">
                <a:solidFill>
                  <a:srgbClr val="FF9933"/>
                </a:solidFill>
                <a:latin typeface="Courier New" pitchFamily="49" charset="0"/>
              </a:rPr>
              <a:t>and</a:t>
            </a:r>
            <a:r>
              <a:rPr lang="en-US" altLang="el-GR" sz="2000" b="0">
                <a:latin typeface="Courier New" pitchFamily="49" charset="0"/>
              </a:rPr>
              <a:t> Z</a:t>
            </a:r>
          </a:p>
          <a:p>
            <a:pPr lvl="1"/>
            <a:r>
              <a:rPr lang="en-US" altLang="el-GR" sz="1800"/>
              <a:t>If all are true, returns value of Z.</a:t>
            </a:r>
          </a:p>
          <a:p>
            <a:pPr lvl="1"/>
            <a:r>
              <a:rPr lang="en-US" altLang="el-GR" sz="1800"/>
              <a:t>Otherwise, returns value of first false sub-expression.</a:t>
            </a:r>
          </a:p>
          <a:p>
            <a:r>
              <a:rPr lang="en-US" altLang="el-GR" sz="2000" b="0">
                <a:latin typeface="Courier New" pitchFamily="49" charset="0"/>
              </a:rPr>
              <a:t>X </a:t>
            </a:r>
            <a:r>
              <a:rPr lang="en-US" altLang="el-GR" sz="2000" b="0">
                <a:solidFill>
                  <a:srgbClr val="FF9933"/>
                </a:solidFill>
                <a:latin typeface="Courier New" pitchFamily="49" charset="0"/>
              </a:rPr>
              <a:t>or</a:t>
            </a:r>
            <a:r>
              <a:rPr lang="en-US" altLang="el-GR" sz="2000" b="0">
                <a:latin typeface="Courier New" pitchFamily="49" charset="0"/>
              </a:rPr>
              <a:t> Y </a:t>
            </a:r>
            <a:r>
              <a:rPr lang="en-US" altLang="el-GR" sz="2000" b="0">
                <a:solidFill>
                  <a:srgbClr val="FF9933"/>
                </a:solidFill>
                <a:latin typeface="Courier New" pitchFamily="49" charset="0"/>
              </a:rPr>
              <a:t>or</a:t>
            </a:r>
            <a:r>
              <a:rPr lang="en-US" altLang="el-GR" sz="2000" b="0">
                <a:latin typeface="Courier New" pitchFamily="49" charset="0"/>
              </a:rPr>
              <a:t> Z</a:t>
            </a:r>
          </a:p>
          <a:p>
            <a:pPr lvl="1"/>
            <a:r>
              <a:rPr lang="en-US" altLang="el-GR" sz="1800"/>
              <a:t>If all are false, returns value of Z.</a:t>
            </a:r>
          </a:p>
          <a:p>
            <a:pPr lvl="1"/>
            <a:r>
              <a:rPr lang="en-US" altLang="el-GR" sz="1800"/>
              <a:t>Otherwise, returns value of first true sub-expression.</a:t>
            </a:r>
          </a:p>
          <a:p>
            <a:r>
              <a:rPr lang="en-US" altLang="el-GR" sz="2000" i="1">
                <a:solidFill>
                  <a:schemeClr val="accent2"/>
                </a:solidFill>
              </a:rPr>
              <a:t>And </a:t>
            </a:r>
            <a:r>
              <a:rPr lang="en-US" altLang="el-GR" sz="2000"/>
              <a:t>and </a:t>
            </a:r>
            <a:r>
              <a:rPr lang="en-US" altLang="el-GR" sz="2000" i="1">
                <a:solidFill>
                  <a:schemeClr val="accent2"/>
                </a:solidFill>
              </a:rPr>
              <a:t>or </a:t>
            </a:r>
            <a:r>
              <a:rPr lang="en-US" altLang="el-GR" sz="2000"/>
              <a:t>use </a:t>
            </a:r>
            <a:r>
              <a:rPr lang="en-US" altLang="el-GR" sz="2000" i="1">
                <a:solidFill>
                  <a:schemeClr val="accent2"/>
                </a:solidFill>
              </a:rPr>
              <a:t>lazy evaluation</a:t>
            </a:r>
            <a:r>
              <a:rPr lang="en-US" altLang="el-GR" sz="2000"/>
              <a:t>, so no further expressions are evaluated</a:t>
            </a:r>
          </a:p>
        </p:txBody>
      </p:sp>
    </p:spTree>
    <p:extLst>
      <p:ext uri="{BB962C8B-B14F-4D97-AF65-F5344CB8AC3E}">
        <p14:creationId xmlns:p14="http://schemas.microsoft.com/office/powerpoint/2010/main" val="420745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2BACEE67-E59A-4FCE-A23E-B367681D4BDB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z="2800"/>
              <a:t>Conditional Expressions: New in Python 2.5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l-GR" sz="2000" b="0">
                <a:latin typeface="Courier New" pitchFamily="49" charset="0"/>
              </a:rPr>
              <a:t>x = true_value </a:t>
            </a:r>
            <a:r>
              <a:rPr lang="en-US" altLang="el-GR" sz="2000" b="0">
                <a:solidFill>
                  <a:srgbClr val="FF6600"/>
                </a:solidFill>
                <a:latin typeface="Courier New" pitchFamily="49" charset="0"/>
              </a:rPr>
              <a:t>if</a:t>
            </a:r>
            <a:r>
              <a:rPr lang="en-US" altLang="el-GR" sz="2000" b="0">
                <a:latin typeface="Courier New" pitchFamily="49" charset="0"/>
              </a:rPr>
              <a:t> condition </a:t>
            </a:r>
            <a:r>
              <a:rPr lang="en-US" altLang="el-GR" sz="2000" b="0">
                <a:solidFill>
                  <a:srgbClr val="FF6600"/>
                </a:solidFill>
                <a:latin typeface="Courier New" pitchFamily="49" charset="0"/>
              </a:rPr>
              <a:t>else</a:t>
            </a:r>
            <a:r>
              <a:rPr lang="en-US" altLang="el-GR" sz="2000" b="0">
                <a:latin typeface="Courier New" pitchFamily="49" charset="0"/>
              </a:rPr>
              <a:t> false_value</a:t>
            </a:r>
          </a:p>
          <a:p>
            <a:r>
              <a:rPr lang="en-US" altLang="el-GR" b="0"/>
              <a:t>Uses lazy evaluation:</a:t>
            </a:r>
          </a:p>
          <a:p>
            <a:pPr lvl="1"/>
            <a:r>
              <a:rPr lang="en-US" altLang="el-GR" b="1"/>
              <a:t>First, </a:t>
            </a:r>
            <a:r>
              <a:rPr lang="en-US" altLang="el-GR" b="1">
                <a:latin typeface="Courier New" pitchFamily="49" charset="0"/>
              </a:rPr>
              <a:t>condition</a:t>
            </a:r>
            <a:r>
              <a:rPr lang="en-US" altLang="el-GR" b="1" i="1">
                <a:solidFill>
                  <a:schemeClr val="accent2"/>
                </a:solidFill>
              </a:rPr>
              <a:t> </a:t>
            </a:r>
            <a:r>
              <a:rPr lang="en-US" altLang="el-GR" b="1"/>
              <a:t>is evaluated</a:t>
            </a:r>
          </a:p>
          <a:p>
            <a:pPr lvl="1"/>
            <a:r>
              <a:rPr lang="en-US" altLang="el-GR" b="1"/>
              <a:t>If </a:t>
            </a:r>
            <a:r>
              <a:rPr lang="en-US" altLang="el-GR" b="1" i="1">
                <a:solidFill>
                  <a:schemeClr val="accent2"/>
                </a:solidFill>
              </a:rPr>
              <a:t>True</a:t>
            </a:r>
            <a:r>
              <a:rPr lang="en-US" altLang="el-GR" b="1"/>
              <a:t>, </a:t>
            </a:r>
            <a:r>
              <a:rPr lang="en-US" altLang="el-GR" b="1">
                <a:latin typeface="Courier New" pitchFamily="49" charset="0"/>
              </a:rPr>
              <a:t>true_value</a:t>
            </a:r>
            <a:r>
              <a:rPr lang="en-US" altLang="el-GR" b="1" i="1">
                <a:solidFill>
                  <a:schemeClr val="accent2"/>
                </a:solidFill>
              </a:rPr>
              <a:t> </a:t>
            </a:r>
            <a:r>
              <a:rPr lang="en-US" altLang="el-GR" b="1"/>
              <a:t>is evaluated and returned</a:t>
            </a:r>
          </a:p>
          <a:p>
            <a:pPr lvl="1"/>
            <a:r>
              <a:rPr lang="en-US" altLang="el-GR" b="1"/>
              <a:t>If </a:t>
            </a:r>
            <a:r>
              <a:rPr lang="en-US" altLang="el-GR" b="1" i="1">
                <a:solidFill>
                  <a:schemeClr val="accent2"/>
                </a:solidFill>
              </a:rPr>
              <a:t>False</a:t>
            </a:r>
            <a:r>
              <a:rPr lang="en-US" altLang="el-GR" b="1"/>
              <a:t>, </a:t>
            </a:r>
            <a:r>
              <a:rPr lang="en-US" altLang="el-GR" b="1">
                <a:latin typeface="Courier New" pitchFamily="49" charset="0"/>
              </a:rPr>
              <a:t>false_value</a:t>
            </a:r>
            <a:r>
              <a:rPr lang="en-US" altLang="el-GR" b="1" i="1">
                <a:solidFill>
                  <a:schemeClr val="accent2"/>
                </a:solidFill>
              </a:rPr>
              <a:t> </a:t>
            </a:r>
            <a:r>
              <a:rPr lang="en-US" altLang="el-GR" b="1"/>
              <a:t>is evaluated and returned</a:t>
            </a:r>
          </a:p>
          <a:p>
            <a:pPr lvl="1"/>
            <a:endParaRPr lang="en-US" altLang="el-GR" b="1"/>
          </a:p>
          <a:p>
            <a:r>
              <a:rPr lang="en-US" altLang="el-GR" b="0"/>
              <a:t>Suggested use:</a:t>
            </a:r>
          </a:p>
          <a:p>
            <a:r>
              <a:rPr lang="en-US" altLang="el-GR" sz="2000" b="0">
                <a:latin typeface="Courier New" pitchFamily="49" charset="0"/>
              </a:rPr>
              <a:t>x = (true_value </a:t>
            </a:r>
            <a:r>
              <a:rPr lang="en-US" altLang="el-GR" sz="2000" b="0">
                <a:solidFill>
                  <a:srgbClr val="FF6600"/>
                </a:solidFill>
                <a:latin typeface="Courier New" pitchFamily="49" charset="0"/>
              </a:rPr>
              <a:t>if</a:t>
            </a:r>
            <a:r>
              <a:rPr lang="en-US" altLang="el-GR" sz="2000" b="0">
                <a:latin typeface="Courier New" pitchFamily="49" charset="0"/>
              </a:rPr>
              <a:t> condition </a:t>
            </a:r>
            <a:r>
              <a:rPr lang="en-US" altLang="el-GR" sz="2000" b="0">
                <a:solidFill>
                  <a:srgbClr val="FF6600"/>
                </a:solidFill>
                <a:latin typeface="Courier New" pitchFamily="49" charset="0"/>
              </a:rPr>
              <a:t>else</a:t>
            </a:r>
            <a:r>
              <a:rPr lang="en-US" altLang="el-GR" sz="2000" b="0">
                <a:latin typeface="Courier New" pitchFamily="49" charset="0"/>
              </a:rPr>
              <a:t> false_value)</a:t>
            </a:r>
          </a:p>
          <a:p>
            <a:endParaRPr lang="en-US" altLang="el-GR" b="0"/>
          </a:p>
          <a:p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4054164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el-GR"/>
              <a:t>Control of Flow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l-GR" altLang="el-GR"/>
          </a:p>
        </p:txBody>
      </p:sp>
      <p:pic>
        <p:nvPicPr>
          <p:cNvPr id="358404" name="Picture 4" descr="AN00706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44913"/>
            <a:ext cx="28194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07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3A842A46-69D5-4989-8C6E-10877F8896FA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/>
              <a:t>Control of Flow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l-GR"/>
              <a:t>There are several Python expressions that control the flow of a program.  All of them make use of Boolean conditional tests.</a:t>
            </a:r>
          </a:p>
          <a:p>
            <a:pPr lvl="1"/>
            <a:r>
              <a:rPr lang="en-US" altLang="el-GR" i="1">
                <a:solidFill>
                  <a:schemeClr val="accent2"/>
                </a:solidFill>
              </a:rPr>
              <a:t>if </a:t>
            </a:r>
            <a:r>
              <a:rPr lang="en-US" altLang="el-GR"/>
              <a:t>Statements</a:t>
            </a:r>
          </a:p>
          <a:p>
            <a:pPr lvl="1"/>
            <a:r>
              <a:rPr lang="en-US" altLang="el-GR" i="1">
                <a:solidFill>
                  <a:schemeClr val="accent2"/>
                </a:solidFill>
              </a:rPr>
              <a:t>while </a:t>
            </a:r>
            <a:r>
              <a:rPr lang="en-US" altLang="el-GR"/>
              <a:t>Loops</a:t>
            </a:r>
          </a:p>
          <a:p>
            <a:pPr lvl="1"/>
            <a:r>
              <a:rPr lang="en-US" altLang="el-GR" i="1">
                <a:solidFill>
                  <a:schemeClr val="accent2"/>
                </a:solidFill>
              </a:rPr>
              <a:t>assert </a:t>
            </a:r>
            <a:r>
              <a:rPr lang="en-US" altLang="el-GR"/>
              <a:t>Statements</a:t>
            </a:r>
          </a:p>
        </p:txBody>
      </p:sp>
    </p:spTree>
    <p:extLst>
      <p:ext uri="{BB962C8B-B14F-4D97-AF65-F5344CB8AC3E}">
        <p14:creationId xmlns:p14="http://schemas.microsoft.com/office/powerpoint/2010/main" val="152455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DF89A587-927D-4567-BF1B-9D73324784E9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i="1">
                <a:solidFill>
                  <a:schemeClr val="accent2"/>
                </a:solidFill>
              </a:rPr>
              <a:t>if </a:t>
            </a:r>
            <a:r>
              <a:rPr lang="en-US" altLang="el-GR"/>
              <a:t>Statements 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796925" lvl="2" indent="-566738" defTabSz="803275">
              <a:lnSpc>
                <a:spcPct val="90000"/>
              </a:lnSpc>
              <a:buFontTx/>
              <a:buNone/>
              <a:tabLst>
                <a:tab pos="2911475" algn="l"/>
              </a:tabLst>
            </a:pPr>
            <a:r>
              <a:rPr lang="en-US" altLang="el-GR" b="1">
                <a:solidFill>
                  <a:srgbClr val="FF9933"/>
                </a:solidFill>
                <a:latin typeface="Courier New" pitchFamily="49" charset="0"/>
              </a:rPr>
              <a:t>if</a:t>
            </a:r>
            <a:r>
              <a:rPr lang="en-US" altLang="el-GR" b="1">
                <a:latin typeface="Courier New" pitchFamily="49" charset="0"/>
              </a:rPr>
              <a:t> x == 3:</a:t>
            </a:r>
          </a:p>
          <a:p>
            <a:pPr marL="796925" lvl="2" indent="-566738" defTabSz="803275">
              <a:lnSpc>
                <a:spcPct val="90000"/>
              </a:lnSpc>
              <a:buFontTx/>
              <a:buNone/>
              <a:tabLst>
                <a:tab pos="2911475" algn="l"/>
              </a:tabLst>
            </a:pPr>
            <a:r>
              <a:rPr lang="en-US" altLang="el-GR" b="1">
                <a:latin typeface="Courier New" pitchFamily="49" charset="0"/>
              </a:rPr>
              <a:t>	</a:t>
            </a:r>
            <a:r>
              <a:rPr lang="en-US" altLang="el-GR" b="1">
                <a:solidFill>
                  <a:srgbClr val="FF9933"/>
                </a:solidFill>
                <a:latin typeface="Courier New" pitchFamily="49" charset="0"/>
              </a:rPr>
              <a:t>print</a:t>
            </a:r>
            <a:r>
              <a:rPr lang="en-US" altLang="el-GR" b="1">
                <a:latin typeface="Courier New" pitchFamily="49" charset="0"/>
              </a:rPr>
              <a:t> </a:t>
            </a:r>
            <a:r>
              <a:rPr lang="en-US" altLang="el-GR" b="1">
                <a:solidFill>
                  <a:srgbClr val="008000"/>
                </a:solidFill>
                <a:latin typeface="Courier New" pitchFamily="49" charset="0"/>
              </a:rPr>
              <a:t>“X equals 3.”</a:t>
            </a:r>
          </a:p>
          <a:p>
            <a:pPr marL="796925" lvl="2" indent="-566738" defTabSz="803275">
              <a:lnSpc>
                <a:spcPct val="90000"/>
              </a:lnSpc>
              <a:buFontTx/>
              <a:buNone/>
              <a:tabLst>
                <a:tab pos="2911475" algn="l"/>
              </a:tabLst>
            </a:pPr>
            <a:r>
              <a:rPr lang="en-US" altLang="el-GR" b="1">
                <a:solidFill>
                  <a:srgbClr val="FF9933"/>
                </a:solidFill>
                <a:latin typeface="Courier New" pitchFamily="49" charset="0"/>
              </a:rPr>
              <a:t>elif</a:t>
            </a:r>
            <a:r>
              <a:rPr lang="en-US" altLang="el-GR" b="1">
                <a:latin typeface="Courier New" pitchFamily="49" charset="0"/>
              </a:rPr>
              <a:t> x == 2:</a:t>
            </a:r>
          </a:p>
          <a:p>
            <a:pPr marL="796925" lvl="2" indent="-566738" defTabSz="803275">
              <a:lnSpc>
                <a:spcPct val="90000"/>
              </a:lnSpc>
              <a:buFontTx/>
              <a:buNone/>
              <a:tabLst>
                <a:tab pos="2911475" algn="l"/>
              </a:tabLst>
            </a:pPr>
            <a:r>
              <a:rPr lang="en-US" altLang="el-GR" b="1">
                <a:latin typeface="Courier New" pitchFamily="49" charset="0"/>
              </a:rPr>
              <a:t>	</a:t>
            </a:r>
            <a:r>
              <a:rPr lang="en-US" altLang="el-GR" b="1">
                <a:solidFill>
                  <a:srgbClr val="FF9933"/>
                </a:solidFill>
                <a:latin typeface="Courier New" pitchFamily="49" charset="0"/>
              </a:rPr>
              <a:t>print</a:t>
            </a:r>
            <a:r>
              <a:rPr lang="en-US" altLang="el-GR" b="1">
                <a:latin typeface="Courier New" pitchFamily="49" charset="0"/>
              </a:rPr>
              <a:t> </a:t>
            </a:r>
            <a:r>
              <a:rPr lang="en-US" altLang="el-GR" b="1">
                <a:solidFill>
                  <a:srgbClr val="008000"/>
                </a:solidFill>
                <a:latin typeface="Courier New" pitchFamily="49" charset="0"/>
              </a:rPr>
              <a:t>“X equals 2.”</a:t>
            </a:r>
          </a:p>
          <a:p>
            <a:pPr marL="796925" lvl="2" indent="-566738" defTabSz="803275">
              <a:lnSpc>
                <a:spcPct val="90000"/>
              </a:lnSpc>
              <a:buFontTx/>
              <a:buNone/>
              <a:tabLst>
                <a:tab pos="2911475" algn="l"/>
              </a:tabLst>
            </a:pPr>
            <a:r>
              <a:rPr lang="en-US" altLang="el-GR" b="1">
                <a:solidFill>
                  <a:srgbClr val="FF9933"/>
                </a:solidFill>
                <a:latin typeface="Courier New" pitchFamily="49" charset="0"/>
              </a:rPr>
              <a:t>else</a:t>
            </a:r>
            <a:r>
              <a:rPr lang="en-US" altLang="el-GR" b="1">
                <a:latin typeface="Courier New" pitchFamily="49" charset="0"/>
              </a:rPr>
              <a:t>:</a:t>
            </a:r>
          </a:p>
          <a:p>
            <a:pPr marL="796925" lvl="2" indent="-566738" defTabSz="803275">
              <a:lnSpc>
                <a:spcPct val="90000"/>
              </a:lnSpc>
              <a:buFontTx/>
              <a:buNone/>
              <a:tabLst>
                <a:tab pos="2911475" algn="l"/>
              </a:tabLst>
            </a:pPr>
            <a:r>
              <a:rPr lang="en-US" altLang="el-GR" b="1">
                <a:latin typeface="Courier New" pitchFamily="49" charset="0"/>
              </a:rPr>
              <a:t>	</a:t>
            </a:r>
            <a:r>
              <a:rPr lang="en-US" altLang="el-GR" b="1">
                <a:solidFill>
                  <a:srgbClr val="FF9933"/>
                </a:solidFill>
                <a:latin typeface="Courier New" pitchFamily="49" charset="0"/>
              </a:rPr>
              <a:t>print</a:t>
            </a:r>
            <a:r>
              <a:rPr lang="en-US" altLang="el-GR" b="1">
                <a:latin typeface="Courier New" pitchFamily="49" charset="0"/>
              </a:rPr>
              <a:t> </a:t>
            </a:r>
            <a:r>
              <a:rPr lang="en-US" altLang="el-GR" b="1">
                <a:solidFill>
                  <a:srgbClr val="008000"/>
                </a:solidFill>
                <a:latin typeface="Courier New" pitchFamily="49" charset="0"/>
              </a:rPr>
              <a:t>“X equals something else.”</a:t>
            </a:r>
          </a:p>
          <a:p>
            <a:pPr marL="796925" lvl="2" indent="-566738" defTabSz="803275">
              <a:lnSpc>
                <a:spcPct val="90000"/>
              </a:lnSpc>
              <a:buFontTx/>
              <a:buNone/>
              <a:tabLst>
                <a:tab pos="2911475" algn="l"/>
              </a:tabLst>
            </a:pPr>
            <a:r>
              <a:rPr lang="en-US" altLang="el-GR" b="1">
                <a:solidFill>
                  <a:srgbClr val="FF9933"/>
                </a:solidFill>
                <a:latin typeface="Courier New" pitchFamily="49" charset="0"/>
              </a:rPr>
              <a:t>print</a:t>
            </a:r>
            <a:r>
              <a:rPr lang="en-US" altLang="el-GR" b="1">
                <a:latin typeface="Courier New" pitchFamily="49" charset="0"/>
              </a:rPr>
              <a:t> </a:t>
            </a:r>
            <a:r>
              <a:rPr lang="en-US" altLang="el-GR" b="1">
                <a:solidFill>
                  <a:srgbClr val="008000"/>
                </a:solidFill>
                <a:latin typeface="Courier New" pitchFamily="49" charset="0"/>
              </a:rPr>
              <a:t>“This is outside the ‘if’.”</a:t>
            </a:r>
          </a:p>
          <a:p>
            <a:pPr marL="0" indent="0" defTabSz="803275">
              <a:lnSpc>
                <a:spcPct val="90000"/>
              </a:lnSpc>
              <a:tabLst>
                <a:tab pos="2911475" algn="l"/>
              </a:tabLst>
            </a:pPr>
            <a:endParaRPr lang="en-US" altLang="el-GR" sz="1400"/>
          </a:p>
          <a:p>
            <a:pPr marL="0" indent="0" defTabSz="803275">
              <a:lnSpc>
                <a:spcPct val="90000"/>
              </a:lnSpc>
              <a:buFont typeface="Symbol" pitchFamily="18" charset="2"/>
              <a:buNone/>
              <a:tabLst>
                <a:tab pos="2911475" algn="l"/>
              </a:tabLst>
            </a:pPr>
            <a:r>
              <a:rPr lang="en-US" altLang="el-GR"/>
              <a:t>Be careful! The keyword </a:t>
            </a:r>
            <a:r>
              <a:rPr lang="en-US" altLang="el-GR" i="1">
                <a:solidFill>
                  <a:schemeClr val="accent2"/>
                </a:solidFill>
              </a:rPr>
              <a:t>if </a:t>
            </a:r>
            <a:r>
              <a:rPr lang="en-US" altLang="el-GR"/>
              <a:t>is also used in the syntax of filtered </a:t>
            </a:r>
            <a:r>
              <a:rPr lang="en-US" altLang="el-GR" i="1">
                <a:solidFill>
                  <a:schemeClr val="accent2"/>
                </a:solidFill>
              </a:rPr>
              <a:t>list comprehensions</a:t>
            </a:r>
            <a:r>
              <a:rPr lang="en-US" altLang="el-GR"/>
              <a:t>.</a:t>
            </a:r>
          </a:p>
          <a:p>
            <a:pPr marL="0" indent="0" defTabSz="803275">
              <a:lnSpc>
                <a:spcPct val="90000"/>
              </a:lnSpc>
              <a:buFont typeface="Symbol" pitchFamily="18" charset="2"/>
              <a:buNone/>
              <a:tabLst>
                <a:tab pos="2911475" algn="l"/>
              </a:tabLst>
            </a:pPr>
            <a:r>
              <a:rPr lang="en-US" altLang="el-GR"/>
              <a:t>Note:</a:t>
            </a:r>
          </a:p>
          <a:p>
            <a:pPr marL="0" indent="0" defTabSz="803275">
              <a:lnSpc>
                <a:spcPct val="90000"/>
              </a:lnSpc>
              <a:tabLst>
                <a:tab pos="2911475" algn="l"/>
              </a:tabLst>
            </a:pPr>
            <a:r>
              <a:rPr lang="en-US" altLang="el-GR"/>
              <a:t> Use of indentation for blocks</a:t>
            </a:r>
          </a:p>
          <a:p>
            <a:pPr marL="0" indent="0" defTabSz="803275">
              <a:lnSpc>
                <a:spcPct val="90000"/>
              </a:lnSpc>
              <a:tabLst>
                <a:tab pos="2911475" algn="l"/>
              </a:tabLst>
            </a:pPr>
            <a:r>
              <a:rPr lang="en-US" altLang="el-GR"/>
              <a:t> Colon (</a:t>
            </a:r>
            <a:r>
              <a:rPr lang="en-US" altLang="el-GR" i="1">
                <a:solidFill>
                  <a:schemeClr val="accent2"/>
                </a:solidFill>
              </a:rPr>
              <a:t>:</a:t>
            </a:r>
            <a:r>
              <a:rPr lang="en-US" altLang="el-GR"/>
              <a:t>) after boolean expression</a:t>
            </a:r>
          </a:p>
        </p:txBody>
      </p:sp>
    </p:spTree>
    <p:extLst>
      <p:ext uri="{BB962C8B-B14F-4D97-AF65-F5344CB8AC3E}">
        <p14:creationId xmlns:p14="http://schemas.microsoft.com/office/powerpoint/2010/main" val="71157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7ACBA09E-8938-463A-A25F-6FB32C79C802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i="1">
                <a:solidFill>
                  <a:schemeClr val="accent2"/>
                </a:solidFill>
              </a:rPr>
              <a:t>while </a:t>
            </a:r>
            <a:r>
              <a:rPr lang="en-US" altLang="el-GR"/>
              <a:t>Loops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en-US" altLang="el-GR">
                <a:latin typeface="Courier New" pitchFamily="49" charset="0"/>
              </a:rPr>
              <a:t>x = 3</a:t>
            </a:r>
          </a:p>
          <a:p>
            <a:pPr>
              <a:buFont typeface="Symbol" pitchFamily="18" charset="2"/>
              <a:buNone/>
            </a:pPr>
            <a:r>
              <a:rPr lang="en-US" altLang="el-GR">
                <a:solidFill>
                  <a:srgbClr val="FF9933"/>
                </a:solidFill>
                <a:latin typeface="Courier New" pitchFamily="49" charset="0"/>
              </a:rPr>
              <a:t>while</a:t>
            </a:r>
            <a:r>
              <a:rPr lang="en-US" altLang="el-GR">
                <a:latin typeface="Courier New" pitchFamily="49" charset="0"/>
              </a:rPr>
              <a:t> x &lt; 10:</a:t>
            </a:r>
          </a:p>
          <a:p>
            <a:pPr>
              <a:buFont typeface="Symbol" pitchFamily="18" charset="2"/>
              <a:buNone/>
            </a:pPr>
            <a:r>
              <a:rPr lang="en-US" altLang="el-GR">
                <a:latin typeface="Courier New" pitchFamily="49" charset="0"/>
              </a:rPr>
              <a:t>   x = x + 1</a:t>
            </a:r>
          </a:p>
          <a:p>
            <a:pPr>
              <a:buFont typeface="Symbol" pitchFamily="18" charset="2"/>
              <a:buNone/>
            </a:pPr>
            <a:r>
              <a:rPr lang="en-US" altLang="el-GR">
                <a:latin typeface="Courier New" pitchFamily="49" charset="0"/>
              </a:rPr>
              <a:t>   </a:t>
            </a:r>
            <a:r>
              <a:rPr lang="en-US" altLang="el-GR">
                <a:solidFill>
                  <a:srgbClr val="FF9933"/>
                </a:solidFill>
                <a:latin typeface="Courier New" pitchFamily="49" charset="0"/>
              </a:rPr>
              <a:t>print</a:t>
            </a:r>
            <a:r>
              <a:rPr lang="en-US" altLang="el-GR">
                <a:latin typeface="Courier New" pitchFamily="49" charset="0"/>
              </a:rPr>
              <a:t> </a:t>
            </a:r>
            <a:r>
              <a:rPr lang="en-US" altLang="el-GR">
                <a:solidFill>
                  <a:srgbClr val="008000"/>
                </a:solidFill>
                <a:latin typeface="Courier New" pitchFamily="49" charset="0"/>
              </a:rPr>
              <a:t>“Still in the loop.”</a:t>
            </a:r>
          </a:p>
          <a:p>
            <a:pPr>
              <a:buFont typeface="Symbol" pitchFamily="18" charset="2"/>
              <a:buNone/>
            </a:pPr>
            <a:r>
              <a:rPr lang="en-US" altLang="el-GR">
                <a:solidFill>
                  <a:srgbClr val="FF9933"/>
                </a:solidFill>
                <a:latin typeface="Courier New" pitchFamily="49" charset="0"/>
              </a:rPr>
              <a:t>print</a:t>
            </a:r>
            <a:r>
              <a:rPr lang="en-US" altLang="el-GR">
                <a:latin typeface="Courier New" pitchFamily="49" charset="0"/>
              </a:rPr>
              <a:t> </a:t>
            </a:r>
            <a:r>
              <a:rPr lang="en-US" altLang="el-GR">
                <a:solidFill>
                  <a:srgbClr val="008000"/>
                </a:solidFill>
                <a:latin typeface="Courier New" pitchFamily="49" charset="0"/>
              </a:rPr>
              <a:t>“Outside of the loop.”</a:t>
            </a:r>
          </a:p>
        </p:txBody>
      </p:sp>
    </p:spTree>
    <p:extLst>
      <p:ext uri="{BB962C8B-B14F-4D97-AF65-F5344CB8AC3E}">
        <p14:creationId xmlns:p14="http://schemas.microsoft.com/office/powerpoint/2010/main" val="385489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8317D7D6-A40D-4BEF-AA17-D3DBAFAEFC49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i="1">
                <a:solidFill>
                  <a:schemeClr val="accent2"/>
                </a:solidFill>
              </a:rPr>
              <a:t>break </a:t>
            </a:r>
            <a:r>
              <a:rPr lang="en-US" altLang="el-GR"/>
              <a:t>and </a:t>
            </a:r>
            <a:r>
              <a:rPr lang="en-US" altLang="el-GR" i="1">
                <a:solidFill>
                  <a:schemeClr val="accent2"/>
                </a:solidFill>
              </a:rPr>
              <a:t>continue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l-GR"/>
              <a:t>You can use the keyword </a:t>
            </a:r>
            <a:r>
              <a:rPr lang="en-US" altLang="el-GR" i="1">
                <a:solidFill>
                  <a:schemeClr val="accent2"/>
                </a:solidFill>
              </a:rPr>
              <a:t>break </a:t>
            </a:r>
            <a:r>
              <a:rPr lang="en-US" altLang="el-GR"/>
              <a:t>inside a loop to leave the </a:t>
            </a:r>
            <a:r>
              <a:rPr lang="en-US" altLang="el-GR" i="1">
                <a:solidFill>
                  <a:schemeClr val="accent2"/>
                </a:solidFill>
              </a:rPr>
              <a:t>while </a:t>
            </a:r>
            <a:r>
              <a:rPr lang="en-US" altLang="el-GR"/>
              <a:t>loop entirely.  </a:t>
            </a:r>
          </a:p>
          <a:p>
            <a:endParaRPr lang="en-US" altLang="el-GR"/>
          </a:p>
          <a:p>
            <a:r>
              <a:rPr lang="en-US" altLang="el-GR"/>
              <a:t>You can use the keyword </a:t>
            </a:r>
            <a:r>
              <a:rPr lang="en-US" altLang="el-GR" i="1">
                <a:solidFill>
                  <a:schemeClr val="accent2"/>
                </a:solidFill>
              </a:rPr>
              <a:t>continue </a:t>
            </a:r>
            <a:r>
              <a:rPr lang="en-US" altLang="el-GR"/>
              <a:t>inside a loop to stop processing the current iteration of the loop and to immediately go on to the next one.</a:t>
            </a:r>
          </a:p>
        </p:txBody>
      </p:sp>
    </p:spTree>
    <p:extLst>
      <p:ext uri="{BB962C8B-B14F-4D97-AF65-F5344CB8AC3E}">
        <p14:creationId xmlns:p14="http://schemas.microsoft.com/office/powerpoint/2010/main" val="24164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8D64ED1C-D937-4A70-B786-477528C91C95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i="1">
                <a:solidFill>
                  <a:schemeClr val="accent2"/>
                </a:solidFill>
              </a:rPr>
              <a:t>assert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l-GR"/>
              <a:t>An </a:t>
            </a:r>
            <a:r>
              <a:rPr lang="en-US" altLang="el-GR" i="1">
                <a:solidFill>
                  <a:schemeClr val="accent2"/>
                </a:solidFill>
              </a:rPr>
              <a:t>assert </a:t>
            </a:r>
            <a:r>
              <a:rPr lang="en-US" altLang="el-GR"/>
              <a:t>statement will check to make sure that something is true during the course of a program. </a:t>
            </a:r>
          </a:p>
          <a:p>
            <a:pPr lvl="1"/>
            <a:r>
              <a:rPr lang="en-US" altLang="el-GR"/>
              <a:t>If the condition if false, the program stops.</a:t>
            </a:r>
          </a:p>
          <a:p>
            <a:endParaRPr lang="en-US" altLang="el-GR"/>
          </a:p>
          <a:p>
            <a:pPr>
              <a:buFont typeface="Symbol" pitchFamily="18" charset="2"/>
              <a:buNone/>
            </a:pPr>
            <a:r>
              <a:rPr lang="en-US" altLang="el-GR" sz="2000" b="0">
                <a:latin typeface="Courier New" pitchFamily="49" charset="0"/>
              </a:rPr>
              <a:t>	</a:t>
            </a:r>
            <a:r>
              <a:rPr lang="en-US" altLang="el-GR" sz="2000" b="0">
                <a:solidFill>
                  <a:srgbClr val="FF9933"/>
                </a:solidFill>
                <a:latin typeface="Courier New" pitchFamily="49" charset="0"/>
              </a:rPr>
              <a:t>assert</a:t>
            </a:r>
            <a:r>
              <a:rPr lang="en-US" altLang="el-GR" sz="2000" b="0">
                <a:latin typeface="Courier New" pitchFamily="49" charset="0"/>
              </a:rPr>
              <a:t>(number_of_players &lt; 5)</a:t>
            </a:r>
          </a:p>
        </p:txBody>
      </p:sp>
    </p:spTree>
    <p:extLst>
      <p:ext uri="{BB962C8B-B14F-4D97-AF65-F5344CB8AC3E}">
        <p14:creationId xmlns:p14="http://schemas.microsoft.com/office/powerpoint/2010/main" val="24991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l-GR"/>
              <a:t>Sequence types:</a:t>
            </a:r>
            <a:br>
              <a:rPr lang="en-US" altLang="el-GR"/>
            </a:br>
            <a:r>
              <a:rPr lang="en-US" altLang="el-GR"/>
              <a:t>	Tuples, Lists, and Strings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l-GR" altLang="el-GR"/>
          </a:p>
        </p:txBody>
      </p:sp>
      <p:pic>
        <p:nvPicPr>
          <p:cNvPr id="116741" name="Picture 5" descr="j013856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410200"/>
            <a:ext cx="2655888" cy="12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36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F9E8C644-034C-4FE8-A1BA-5AB67C8656F8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/>
              <a:t>Sequence Types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81600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90000"/>
              </a:lnSpc>
              <a:buFont typeface="Symbol" pitchFamily="18" charset="2"/>
              <a:buAutoNum type="arabicPeriod"/>
            </a:pPr>
            <a:r>
              <a:rPr lang="en-US" altLang="el-GR" b="0"/>
              <a:t>Tuple</a:t>
            </a:r>
            <a:endParaRPr lang="en-US" altLang="el-GR"/>
          </a:p>
          <a:p>
            <a:pPr marL="838200" lvl="1" indent="-381000">
              <a:lnSpc>
                <a:spcPct val="90000"/>
              </a:lnSpc>
              <a:buFont typeface="Symbol" pitchFamily="18" charset="2"/>
              <a:buChar char="·"/>
            </a:pPr>
            <a:r>
              <a:rPr lang="en-US" altLang="el-GR"/>
              <a:t>A simple </a:t>
            </a:r>
            <a:r>
              <a:rPr lang="en-US" altLang="el-GR" sz="2400" b="1" i="1">
                <a:solidFill>
                  <a:schemeClr val="accent2"/>
                </a:solidFill>
              </a:rPr>
              <a:t>immutable</a:t>
            </a:r>
            <a:r>
              <a:rPr lang="en-US" altLang="el-GR"/>
              <a:t> ordered sequence of items</a:t>
            </a:r>
          </a:p>
          <a:p>
            <a:pPr marL="838200" lvl="1" indent="-381000">
              <a:lnSpc>
                <a:spcPct val="90000"/>
              </a:lnSpc>
              <a:buFont typeface="Symbol" pitchFamily="18" charset="2"/>
              <a:buChar char="·"/>
            </a:pPr>
            <a:r>
              <a:rPr lang="en-US" altLang="el-GR"/>
              <a:t>Items can be of mixed types, including collection types</a:t>
            </a:r>
          </a:p>
          <a:p>
            <a:pPr marL="838200" lvl="1" indent="-381000">
              <a:lnSpc>
                <a:spcPct val="90000"/>
              </a:lnSpc>
              <a:buFont typeface="Symbol" pitchFamily="18" charset="2"/>
              <a:buChar char="·"/>
            </a:pPr>
            <a:endParaRPr lang="en-US" altLang="el-GR"/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l-GR" b="0"/>
              <a:t>Strings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el-GR" sz="2400" b="1" i="1">
                <a:solidFill>
                  <a:schemeClr val="accent2"/>
                </a:solidFill>
              </a:rPr>
              <a:t>Immutable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el-GR" sz="2400" b="1"/>
              <a:t>Conceptually very much like a tuple</a:t>
            </a:r>
          </a:p>
          <a:p>
            <a:pPr marL="838200" lvl="1" indent="-381000">
              <a:lnSpc>
                <a:spcPct val="90000"/>
              </a:lnSpc>
            </a:pPr>
            <a:endParaRPr lang="en-US" altLang="el-GR" sz="2400" b="1"/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l-GR" b="0"/>
              <a:t>List</a:t>
            </a:r>
            <a:endParaRPr lang="en-US" altLang="el-GR"/>
          </a:p>
          <a:p>
            <a:pPr marL="838200" lvl="1" indent="-381000">
              <a:lnSpc>
                <a:spcPct val="90000"/>
              </a:lnSpc>
              <a:buFont typeface="Symbol" pitchFamily="18" charset="2"/>
              <a:buChar char="·"/>
            </a:pPr>
            <a:r>
              <a:rPr lang="en-US" altLang="el-GR" sz="2400" b="1" i="1">
                <a:solidFill>
                  <a:schemeClr val="accent2"/>
                </a:solidFill>
              </a:rPr>
              <a:t>Mutable</a:t>
            </a:r>
            <a:r>
              <a:rPr lang="en-US" altLang="el-GR"/>
              <a:t> ordered sequence of items of mixed types</a:t>
            </a:r>
          </a:p>
          <a:p>
            <a:pPr marL="838200" lvl="1" indent="-381000">
              <a:lnSpc>
                <a:spcPct val="90000"/>
              </a:lnSpc>
              <a:buFont typeface="Symbol" pitchFamily="18" charset="2"/>
              <a:buChar char="·"/>
            </a:pPr>
            <a:endParaRPr lang="en-US" altLang="el-GR"/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altLang="el-GR" sz="2800" b="0" i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99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38FE86F8-23F2-4A7C-8A4D-559B41C16DB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/>
              <a:t>The Python Interpreter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l-GR" sz="2800"/>
              <a:t>Interactive interface to Python</a:t>
            </a:r>
            <a:endParaRPr lang="en-US" altLang="el-GR" sz="320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el-GR" sz="1800"/>
              <a:t>	</a:t>
            </a:r>
            <a:r>
              <a:rPr lang="en-US" altLang="el-GR" sz="1600"/>
              <a:t>% python</a:t>
            </a:r>
          </a:p>
          <a:p>
            <a:pPr lvl="1">
              <a:buFontTx/>
              <a:buNone/>
            </a:pPr>
            <a:r>
              <a:rPr lang="en-US" altLang="el-GR" sz="1600"/>
              <a:t>Python 2.5 (r25:51908, May 25 2007, 16:14:04) </a:t>
            </a:r>
          </a:p>
          <a:p>
            <a:pPr lvl="1">
              <a:buFontTx/>
              <a:buNone/>
            </a:pPr>
            <a:r>
              <a:rPr lang="en-US" altLang="el-GR" sz="1600"/>
              <a:t>[GCC 4.1.2 20061115 (prerelease) (SUSE Linux)] on linux2</a:t>
            </a:r>
          </a:p>
          <a:p>
            <a:pPr lvl="1">
              <a:buFontTx/>
              <a:buNone/>
            </a:pPr>
            <a:r>
              <a:rPr lang="en-US" altLang="el-GR" sz="1600"/>
              <a:t>Type "help", "copyright", "credits" or "license" for more information.</a:t>
            </a:r>
          </a:p>
          <a:p>
            <a:pPr lvl="1">
              <a:buFontTx/>
              <a:buNone/>
            </a:pPr>
            <a:r>
              <a:rPr lang="en-US" altLang="el-GR" sz="1600"/>
              <a:t>&gt;&gt;&gt; </a:t>
            </a:r>
          </a:p>
          <a:p>
            <a:pPr lvl="1">
              <a:buFontTx/>
              <a:buNone/>
            </a:pPr>
            <a:endParaRPr lang="en-US" altLang="el-GR" sz="1200"/>
          </a:p>
          <a:p>
            <a:pPr>
              <a:lnSpc>
                <a:spcPct val="80000"/>
              </a:lnSpc>
            </a:pPr>
            <a:r>
              <a:rPr lang="en-US" altLang="el-GR" sz="2800"/>
              <a:t>Python interpreter evaluates inputs:</a:t>
            </a:r>
          </a:p>
          <a:p>
            <a:pPr>
              <a:lnSpc>
                <a:spcPct val="80000"/>
              </a:lnSpc>
            </a:pPr>
            <a:endParaRPr lang="en-US" altLang="el-GR" sz="320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el-GR" sz="1800"/>
              <a:t>	&gt;&gt;&gt; </a:t>
            </a:r>
            <a:r>
              <a:rPr lang="en-US" altLang="el-GR" sz="1800">
                <a:solidFill>
                  <a:srgbClr val="340025"/>
                </a:solidFill>
              </a:rPr>
              <a:t>3*(7+2)</a:t>
            </a:r>
            <a:endParaRPr lang="en-US" altLang="el-GR" sz="180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el-GR" sz="1800"/>
              <a:t>	27</a:t>
            </a:r>
          </a:p>
        </p:txBody>
      </p:sp>
    </p:spTree>
    <p:extLst>
      <p:ext uri="{BB962C8B-B14F-4D97-AF65-F5344CB8AC3E}">
        <p14:creationId xmlns:p14="http://schemas.microsoft.com/office/powerpoint/2010/main" val="320979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9E2FB68E-C9A8-420E-9780-A98E4AEB4D42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/>
              <a:t>Similar Syntax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l-GR"/>
              <a:t>All three sequence types (tuples, strings, and lists) share much of the same syntax and functionality.</a:t>
            </a:r>
          </a:p>
          <a:p>
            <a:pPr>
              <a:lnSpc>
                <a:spcPct val="90000"/>
              </a:lnSpc>
            </a:pPr>
            <a:endParaRPr lang="en-US" altLang="el-GR"/>
          </a:p>
          <a:p>
            <a:pPr>
              <a:lnSpc>
                <a:spcPct val="90000"/>
              </a:lnSpc>
            </a:pPr>
            <a:r>
              <a:rPr lang="en-US" altLang="el-GR" sz="2800" b="0"/>
              <a:t>Key difference: </a:t>
            </a:r>
          </a:p>
          <a:p>
            <a:pPr lvl="1">
              <a:lnSpc>
                <a:spcPct val="90000"/>
              </a:lnSpc>
            </a:pPr>
            <a:r>
              <a:rPr lang="en-US" altLang="el-GR" sz="2400" b="1"/>
              <a:t>Tuples and strings are </a:t>
            </a:r>
            <a:r>
              <a:rPr lang="en-US" altLang="el-GR" sz="2800" b="1" i="1">
                <a:solidFill>
                  <a:schemeClr val="accent2"/>
                </a:solidFill>
              </a:rPr>
              <a:t>immutable</a:t>
            </a:r>
            <a:endParaRPr lang="en-US" altLang="el-GR" sz="2400" b="1"/>
          </a:p>
          <a:p>
            <a:pPr lvl="1">
              <a:lnSpc>
                <a:spcPct val="90000"/>
              </a:lnSpc>
            </a:pPr>
            <a:r>
              <a:rPr lang="en-US" altLang="el-GR" sz="2400" b="1"/>
              <a:t> Lists are </a:t>
            </a:r>
            <a:r>
              <a:rPr lang="en-US" altLang="el-GR" sz="2800" b="1" i="1">
                <a:solidFill>
                  <a:schemeClr val="accent2"/>
                </a:solidFill>
              </a:rPr>
              <a:t>mutable</a:t>
            </a:r>
          </a:p>
          <a:p>
            <a:pPr>
              <a:lnSpc>
                <a:spcPct val="90000"/>
              </a:lnSpc>
            </a:pPr>
            <a:r>
              <a:rPr lang="en-US" altLang="el-GR" sz="2800" b="0"/>
              <a:t>The operations shown in this section can be applied to </a:t>
            </a:r>
            <a:r>
              <a:rPr lang="en-US" altLang="el-GR" sz="2800" b="0" i="1">
                <a:solidFill>
                  <a:schemeClr val="accent2"/>
                </a:solidFill>
              </a:rPr>
              <a:t>all</a:t>
            </a:r>
            <a:r>
              <a:rPr lang="en-US" altLang="el-GR" sz="2800" b="0"/>
              <a:t> sequence types</a:t>
            </a:r>
          </a:p>
          <a:p>
            <a:pPr lvl="1">
              <a:lnSpc>
                <a:spcPct val="90000"/>
              </a:lnSpc>
            </a:pPr>
            <a:r>
              <a:rPr lang="en-US" altLang="el-GR" sz="2400" b="1"/>
              <a:t>most examples will just show the operation performed on one</a:t>
            </a:r>
          </a:p>
        </p:txBody>
      </p:sp>
    </p:spTree>
    <p:extLst>
      <p:ext uri="{BB962C8B-B14F-4D97-AF65-F5344CB8AC3E}">
        <p14:creationId xmlns:p14="http://schemas.microsoft.com/office/powerpoint/2010/main" val="243402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855FF9EC-2329-4834-86E9-B0EC6CA1FA0E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/>
              <a:t>Sequence Types 1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altLang="el-GR" sz="1800"/>
              <a:t>Tuples are defined using parentheses (and commas).</a:t>
            </a:r>
          </a:p>
          <a:p>
            <a:pPr>
              <a:buFont typeface="Symbol" pitchFamily="18" charset="2"/>
              <a:buNone/>
            </a:pPr>
            <a:r>
              <a:rPr lang="en-US" altLang="el-GR" sz="16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600">
                <a:latin typeface="Courier New" pitchFamily="49" charset="0"/>
              </a:rPr>
              <a:t> tu = (23, </a:t>
            </a:r>
            <a:r>
              <a:rPr lang="en-US" altLang="el-GR" sz="1600">
                <a:solidFill>
                  <a:srgbClr val="008000"/>
                </a:solidFill>
                <a:latin typeface="Courier New" pitchFamily="49" charset="0"/>
              </a:rPr>
              <a:t>‘abc’</a:t>
            </a:r>
            <a:r>
              <a:rPr lang="en-US" altLang="el-GR" sz="1600">
                <a:latin typeface="Courier New" pitchFamily="49" charset="0"/>
              </a:rPr>
              <a:t>, 4.56, (2,3), </a:t>
            </a:r>
            <a:r>
              <a:rPr lang="en-US" altLang="el-GR" sz="1600">
                <a:solidFill>
                  <a:srgbClr val="008000"/>
                </a:solidFill>
                <a:latin typeface="Courier New" pitchFamily="49" charset="0"/>
              </a:rPr>
              <a:t>‘def’</a:t>
            </a:r>
            <a:r>
              <a:rPr lang="en-US" altLang="el-GR" sz="1600">
                <a:latin typeface="Courier New" pitchFamily="49" charset="0"/>
              </a:rPr>
              <a:t>)</a:t>
            </a:r>
          </a:p>
          <a:p>
            <a:pPr>
              <a:buFont typeface="Symbol" pitchFamily="18" charset="2"/>
              <a:buNone/>
            </a:pPr>
            <a:endParaRPr lang="en-US" altLang="el-GR" sz="1600">
              <a:latin typeface="Courier New" pitchFamily="49" charset="0"/>
            </a:endParaRPr>
          </a:p>
          <a:p>
            <a:r>
              <a:rPr lang="en-US" altLang="el-GR" sz="1800"/>
              <a:t>Lists are defined using square brackets (and commas).</a:t>
            </a:r>
            <a:endParaRPr lang="en-US" altLang="el-GR" sz="1600">
              <a:latin typeface="Courier New" pitchFamily="49" charset="0"/>
            </a:endParaRPr>
          </a:p>
          <a:p>
            <a:pPr>
              <a:buFont typeface="Symbol" pitchFamily="18" charset="2"/>
              <a:buNone/>
            </a:pPr>
            <a:r>
              <a:rPr lang="en-US" altLang="el-GR" sz="16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600">
                <a:latin typeface="Courier New" pitchFamily="49" charset="0"/>
              </a:rPr>
              <a:t> li = [</a:t>
            </a:r>
            <a:r>
              <a:rPr lang="en-US" altLang="el-GR" sz="1600">
                <a:solidFill>
                  <a:srgbClr val="008000"/>
                </a:solidFill>
                <a:latin typeface="Courier New" pitchFamily="49" charset="0"/>
              </a:rPr>
              <a:t>“abc”</a:t>
            </a:r>
            <a:r>
              <a:rPr lang="en-US" altLang="el-GR" sz="1600">
                <a:latin typeface="Courier New" pitchFamily="49" charset="0"/>
              </a:rPr>
              <a:t>, 34, 4.34, 23]</a:t>
            </a:r>
          </a:p>
          <a:p>
            <a:pPr>
              <a:buFont typeface="Symbol" pitchFamily="18" charset="2"/>
              <a:buNone/>
            </a:pPr>
            <a:endParaRPr lang="en-US" altLang="el-GR" sz="1600">
              <a:latin typeface="Courier New" pitchFamily="49" charset="0"/>
            </a:endParaRPr>
          </a:p>
          <a:p>
            <a:r>
              <a:rPr lang="en-US" altLang="el-GR" sz="1800"/>
              <a:t>Strings are defined using quotes (“, ‘, or “““).</a:t>
            </a:r>
            <a:endParaRPr lang="en-US" altLang="el-GR" sz="1600">
              <a:latin typeface="Courier New" pitchFamily="49" charset="0"/>
            </a:endParaRPr>
          </a:p>
          <a:p>
            <a:pPr>
              <a:buFont typeface="Symbol" pitchFamily="18" charset="2"/>
              <a:buNone/>
            </a:pPr>
            <a:r>
              <a:rPr lang="en-US" altLang="el-GR" sz="16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600">
                <a:latin typeface="Courier New" pitchFamily="49" charset="0"/>
              </a:rPr>
              <a:t> st = </a:t>
            </a:r>
            <a:r>
              <a:rPr lang="en-US" altLang="el-GR" sz="1600">
                <a:solidFill>
                  <a:srgbClr val="008000"/>
                </a:solidFill>
                <a:latin typeface="Courier New" pitchFamily="49" charset="0"/>
              </a:rPr>
              <a:t>“Hello World”</a:t>
            </a:r>
          </a:p>
          <a:p>
            <a:pPr>
              <a:buFont typeface="Symbol" pitchFamily="18" charset="2"/>
              <a:buNone/>
            </a:pPr>
            <a:r>
              <a:rPr lang="en-US" altLang="el-GR" sz="16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600">
                <a:latin typeface="Courier New" pitchFamily="49" charset="0"/>
              </a:rPr>
              <a:t> st = </a:t>
            </a:r>
            <a:r>
              <a:rPr lang="en-US" altLang="el-GR" sz="1600">
                <a:solidFill>
                  <a:srgbClr val="008000"/>
                </a:solidFill>
                <a:latin typeface="Courier New" pitchFamily="49" charset="0"/>
              </a:rPr>
              <a:t>‘Hello World’</a:t>
            </a:r>
          </a:p>
          <a:p>
            <a:pPr>
              <a:buFont typeface="Symbol" pitchFamily="18" charset="2"/>
              <a:buNone/>
            </a:pPr>
            <a:r>
              <a:rPr lang="en-US" altLang="el-GR" sz="16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600">
                <a:latin typeface="Courier New" pitchFamily="49" charset="0"/>
              </a:rPr>
              <a:t> st = </a:t>
            </a:r>
            <a:r>
              <a:rPr lang="en-US" altLang="el-GR" sz="1600">
                <a:solidFill>
                  <a:srgbClr val="008000"/>
                </a:solidFill>
                <a:latin typeface="Courier New" pitchFamily="49" charset="0"/>
              </a:rPr>
              <a:t>“““This is a multi-line</a:t>
            </a:r>
          </a:p>
          <a:p>
            <a:pPr>
              <a:buFont typeface="Symbol" pitchFamily="18" charset="2"/>
              <a:buNone/>
            </a:pPr>
            <a:r>
              <a:rPr lang="en-US" altLang="el-GR" sz="1600">
                <a:solidFill>
                  <a:srgbClr val="008000"/>
                </a:solidFill>
                <a:latin typeface="Courier New" pitchFamily="49" charset="0"/>
              </a:rPr>
              <a:t>string that uses triple quotes.”””</a:t>
            </a:r>
          </a:p>
        </p:txBody>
      </p:sp>
    </p:spTree>
    <p:extLst>
      <p:ext uri="{BB962C8B-B14F-4D97-AF65-F5344CB8AC3E}">
        <p14:creationId xmlns:p14="http://schemas.microsoft.com/office/powerpoint/2010/main" val="28574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B6204012-3E81-43BC-9E3A-BD2896134064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/>
              <a:t>Sequence Types 2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l-GR" sz="2000"/>
              <a:t>We can access individual members of a tuple, list, or string using square bracket “array” notation. </a:t>
            </a:r>
          </a:p>
          <a:p>
            <a:pPr>
              <a:lnSpc>
                <a:spcPct val="90000"/>
              </a:lnSpc>
            </a:pPr>
            <a:r>
              <a:rPr lang="en-US" altLang="el-GR" sz="2000" i="1"/>
              <a:t>Note that all are 0 based… 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altLang="el-GR" sz="2000" i="1"/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8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800">
                <a:latin typeface="Courier New" pitchFamily="49" charset="0"/>
              </a:rPr>
              <a:t> tu = (23, </a:t>
            </a:r>
            <a:r>
              <a:rPr lang="en-US" altLang="el-GR" sz="1800">
                <a:solidFill>
                  <a:srgbClr val="008000"/>
                </a:solidFill>
                <a:latin typeface="Courier New" pitchFamily="49" charset="0"/>
              </a:rPr>
              <a:t>‘abc’</a:t>
            </a:r>
            <a:r>
              <a:rPr lang="en-US" altLang="el-GR" sz="1800">
                <a:latin typeface="Courier New" pitchFamily="49" charset="0"/>
              </a:rPr>
              <a:t>, 4.56, (2,3), </a:t>
            </a:r>
            <a:r>
              <a:rPr lang="en-US" altLang="el-GR" sz="1800">
                <a:solidFill>
                  <a:srgbClr val="008000"/>
                </a:solidFill>
                <a:latin typeface="Courier New" pitchFamily="49" charset="0"/>
              </a:rPr>
              <a:t>‘def’</a:t>
            </a:r>
            <a:r>
              <a:rPr lang="en-US" altLang="el-GR" sz="180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8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800">
                <a:latin typeface="Courier New" pitchFamily="49" charset="0"/>
              </a:rPr>
              <a:t> tu[1]     # Second item in the tuple.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800">
                <a:solidFill>
                  <a:schemeClr val="accent2"/>
                </a:solidFill>
                <a:latin typeface="Courier New" pitchFamily="49" charset="0"/>
              </a:rPr>
              <a:t> ‘abc’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altLang="el-GR" sz="180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8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800">
                <a:latin typeface="Courier New" pitchFamily="49" charset="0"/>
              </a:rPr>
              <a:t> li = [</a:t>
            </a:r>
            <a:r>
              <a:rPr lang="en-US" altLang="el-GR" sz="1800">
                <a:solidFill>
                  <a:srgbClr val="008000"/>
                </a:solidFill>
                <a:latin typeface="Courier New" pitchFamily="49" charset="0"/>
              </a:rPr>
              <a:t>“abc”</a:t>
            </a:r>
            <a:r>
              <a:rPr lang="en-US" altLang="el-GR" sz="1800">
                <a:latin typeface="Courier New" pitchFamily="49" charset="0"/>
              </a:rPr>
              <a:t>, 34, 4.34, 23]</a:t>
            </a:r>
            <a:r>
              <a:rPr lang="en-US" altLang="el-GR" sz="1800">
                <a:solidFill>
                  <a:srgbClr val="660033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8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800">
                <a:latin typeface="Courier New" pitchFamily="49" charset="0"/>
              </a:rPr>
              <a:t> li[1]      # Second item in the list.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800">
                <a:solidFill>
                  <a:schemeClr val="accent2"/>
                </a:solidFill>
                <a:latin typeface="Courier New" pitchFamily="49" charset="0"/>
              </a:rPr>
              <a:t> 34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altLang="el-GR" sz="180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8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800">
                <a:latin typeface="Courier New" pitchFamily="49" charset="0"/>
              </a:rPr>
              <a:t> st = </a:t>
            </a:r>
            <a:r>
              <a:rPr lang="en-US" altLang="el-GR" sz="1800">
                <a:solidFill>
                  <a:srgbClr val="008000"/>
                </a:solidFill>
                <a:latin typeface="Courier New" pitchFamily="49" charset="0"/>
              </a:rPr>
              <a:t>“Hello World”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8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800">
                <a:latin typeface="Courier New" pitchFamily="49" charset="0"/>
              </a:rPr>
              <a:t> st[1]   # Second character in string.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800">
                <a:solidFill>
                  <a:schemeClr val="accent2"/>
                </a:solidFill>
                <a:latin typeface="Courier New" pitchFamily="49" charset="0"/>
              </a:rPr>
              <a:t> ‘e’</a:t>
            </a:r>
          </a:p>
        </p:txBody>
      </p:sp>
    </p:spTree>
    <p:extLst>
      <p:ext uri="{BB962C8B-B14F-4D97-AF65-F5344CB8AC3E}">
        <p14:creationId xmlns:p14="http://schemas.microsoft.com/office/powerpoint/2010/main" val="234184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83C1E47B-FFBB-4EC7-A10E-F06D30815608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/>
              <a:t>Positive and negative indices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077200" cy="4572000"/>
          </a:xfrm>
        </p:spPr>
        <p:txBody>
          <a:bodyPr/>
          <a:lstStyle/>
          <a:p>
            <a:pPr marL="0" indent="0">
              <a:buFont typeface="Symbol" pitchFamily="18" charset="2"/>
              <a:buNone/>
            </a:pPr>
            <a:r>
              <a:rPr lang="en-US" altLang="el-GR" sz="18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800">
                <a:latin typeface="Courier New" pitchFamily="49" charset="0"/>
              </a:rPr>
              <a:t> t = (23, </a:t>
            </a:r>
            <a:r>
              <a:rPr lang="en-US" altLang="el-GR" sz="1800">
                <a:solidFill>
                  <a:srgbClr val="008000"/>
                </a:solidFill>
                <a:latin typeface="Courier New" pitchFamily="49" charset="0"/>
              </a:rPr>
              <a:t>‘abc’</a:t>
            </a:r>
            <a:r>
              <a:rPr lang="en-US" altLang="el-GR" sz="1800">
                <a:latin typeface="Courier New" pitchFamily="49" charset="0"/>
              </a:rPr>
              <a:t>, 4.56, (2,3), </a:t>
            </a:r>
            <a:r>
              <a:rPr lang="en-US" altLang="el-GR" sz="1800">
                <a:solidFill>
                  <a:srgbClr val="008000"/>
                </a:solidFill>
                <a:latin typeface="Courier New" pitchFamily="49" charset="0"/>
              </a:rPr>
              <a:t>‘def’</a:t>
            </a:r>
            <a:r>
              <a:rPr lang="en-US" altLang="el-GR" sz="1800">
                <a:latin typeface="Courier New" pitchFamily="49" charset="0"/>
              </a:rPr>
              <a:t>)</a:t>
            </a:r>
          </a:p>
          <a:p>
            <a:pPr marL="0" indent="0">
              <a:buFont typeface="Symbol" pitchFamily="18" charset="2"/>
              <a:buNone/>
            </a:pPr>
            <a:endParaRPr lang="en-US" altLang="el-GR" sz="1800">
              <a:latin typeface="Courier New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altLang="el-GR" sz="2000"/>
              <a:t>Positive index: count from the left, starting with 0.</a:t>
            </a:r>
          </a:p>
          <a:p>
            <a:pPr marL="0" indent="0">
              <a:buFont typeface="Symbol" pitchFamily="18" charset="2"/>
              <a:buNone/>
            </a:pPr>
            <a:r>
              <a:rPr lang="en-US" altLang="el-GR" sz="1800">
                <a:latin typeface="Courier New" pitchFamily="49" charset="0"/>
              </a:rPr>
              <a:t>		</a:t>
            </a:r>
            <a:r>
              <a:rPr lang="en-US" altLang="el-GR" sz="18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800">
                <a:latin typeface="Courier New" pitchFamily="49" charset="0"/>
              </a:rPr>
              <a:t> t[1] </a:t>
            </a:r>
          </a:p>
          <a:p>
            <a:pPr marL="0" indent="0">
              <a:buFont typeface="Symbol" pitchFamily="18" charset="2"/>
              <a:buNone/>
            </a:pPr>
            <a:r>
              <a:rPr lang="en-US" altLang="el-GR" sz="1800">
                <a:solidFill>
                  <a:schemeClr val="accent2"/>
                </a:solidFill>
                <a:latin typeface="Courier New" pitchFamily="49" charset="0"/>
              </a:rPr>
              <a:t>		‘abc’</a:t>
            </a:r>
          </a:p>
          <a:p>
            <a:pPr marL="0" indent="0">
              <a:buFont typeface="Symbol" pitchFamily="18" charset="2"/>
              <a:buNone/>
            </a:pPr>
            <a:endParaRPr lang="en-US" altLang="el-GR" sz="2000"/>
          </a:p>
          <a:p>
            <a:pPr marL="0" indent="0">
              <a:buFont typeface="Symbol" pitchFamily="18" charset="2"/>
              <a:buNone/>
            </a:pPr>
            <a:r>
              <a:rPr lang="en-US" altLang="el-GR" sz="2000"/>
              <a:t>Negative lookup: count from right, starting with –1.</a:t>
            </a:r>
            <a:endParaRPr lang="en-US" altLang="el-GR" sz="1800">
              <a:solidFill>
                <a:schemeClr val="accent2"/>
              </a:solidFill>
              <a:latin typeface="Courier New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altLang="el-GR" sz="1800">
                <a:latin typeface="Courier New" pitchFamily="49" charset="0"/>
              </a:rPr>
              <a:t>		</a:t>
            </a:r>
            <a:r>
              <a:rPr lang="en-US" altLang="el-GR" sz="18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800">
                <a:latin typeface="Courier New" pitchFamily="49" charset="0"/>
              </a:rPr>
              <a:t> t[-3] </a:t>
            </a:r>
          </a:p>
          <a:p>
            <a:pPr marL="0" indent="0">
              <a:buFont typeface="Symbol" pitchFamily="18" charset="2"/>
              <a:buNone/>
            </a:pPr>
            <a:r>
              <a:rPr lang="en-US" altLang="el-GR" sz="1800">
                <a:solidFill>
                  <a:schemeClr val="accent2"/>
                </a:solidFill>
                <a:latin typeface="Courier New" pitchFamily="49" charset="0"/>
              </a:rPr>
              <a:t>		4.56</a:t>
            </a:r>
          </a:p>
        </p:txBody>
      </p:sp>
    </p:spTree>
    <p:extLst>
      <p:ext uri="{BB962C8B-B14F-4D97-AF65-F5344CB8AC3E}">
        <p14:creationId xmlns:p14="http://schemas.microsoft.com/office/powerpoint/2010/main" val="52766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34B0B67F-4AC7-489E-A8CF-5BABE6BAD392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z="2800"/>
              <a:t>Slicing: Return Copy of a Subset 1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9530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Symbol" pitchFamily="18" charset="2"/>
              <a:buNone/>
            </a:pPr>
            <a:endParaRPr lang="en-US" altLang="el-GR" sz="1800" b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8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800">
                <a:latin typeface="Courier New" pitchFamily="49" charset="0"/>
              </a:rPr>
              <a:t> t = (23, </a:t>
            </a:r>
            <a:r>
              <a:rPr lang="en-US" altLang="el-GR" sz="1800">
                <a:solidFill>
                  <a:srgbClr val="008000"/>
                </a:solidFill>
                <a:latin typeface="Courier New" pitchFamily="49" charset="0"/>
              </a:rPr>
              <a:t>‘abc’</a:t>
            </a:r>
            <a:r>
              <a:rPr lang="en-US" altLang="el-GR" sz="1800">
                <a:latin typeface="Courier New" pitchFamily="49" charset="0"/>
              </a:rPr>
              <a:t>, 4.56, (2,3), </a:t>
            </a:r>
            <a:r>
              <a:rPr lang="en-US" altLang="el-GR" sz="1800">
                <a:solidFill>
                  <a:srgbClr val="008000"/>
                </a:solidFill>
                <a:latin typeface="Courier New" pitchFamily="49" charset="0"/>
              </a:rPr>
              <a:t>‘def’</a:t>
            </a:r>
            <a:r>
              <a:rPr lang="en-US" altLang="el-GR" sz="1800">
                <a:latin typeface="Courier New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buFont typeface="Symbol" pitchFamily="18" charset="2"/>
              <a:buNone/>
            </a:pPr>
            <a:endParaRPr lang="en-US" altLang="el-GR" sz="180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2000"/>
              <a:t>Return a copy of the container with a subset of the original members.  Start copying at the first index, and stop copying </a:t>
            </a:r>
            <a:r>
              <a:rPr lang="en-US" altLang="el-GR" sz="2000" i="1" u="sng">
                <a:solidFill>
                  <a:schemeClr val="accent2"/>
                </a:solidFill>
              </a:rPr>
              <a:t>before</a:t>
            </a:r>
            <a:r>
              <a:rPr lang="en-US" altLang="el-GR" sz="2000"/>
              <a:t> the second index. </a:t>
            </a:r>
          </a:p>
          <a:p>
            <a:pPr marL="0" indent="0"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800">
                <a:latin typeface="Courier New" pitchFamily="49" charset="0"/>
              </a:rPr>
              <a:t>		</a:t>
            </a:r>
            <a:r>
              <a:rPr lang="en-US" altLang="el-GR" sz="18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800">
                <a:latin typeface="Courier New" pitchFamily="49" charset="0"/>
              </a:rPr>
              <a:t> t[1:4]	</a:t>
            </a:r>
          </a:p>
          <a:p>
            <a:pPr marL="0" indent="0"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800">
                <a:solidFill>
                  <a:schemeClr val="accent2"/>
                </a:solidFill>
                <a:latin typeface="Courier New" pitchFamily="49" charset="0"/>
              </a:rPr>
              <a:t>		(‘abc’, 4.56, (2,3))</a:t>
            </a:r>
          </a:p>
          <a:p>
            <a:pPr marL="0" indent="0">
              <a:lnSpc>
                <a:spcPct val="90000"/>
              </a:lnSpc>
              <a:buFont typeface="Symbol" pitchFamily="18" charset="2"/>
              <a:buNone/>
            </a:pPr>
            <a:endParaRPr lang="en-US" altLang="el-GR" sz="180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2000"/>
              <a:t>You can also use negative indices when slicing. </a:t>
            </a:r>
          </a:p>
          <a:p>
            <a:pPr marL="0" indent="0"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800">
                <a:latin typeface="Courier New" pitchFamily="49" charset="0"/>
              </a:rPr>
              <a:t>		</a:t>
            </a:r>
            <a:r>
              <a:rPr lang="en-US" altLang="el-GR" sz="18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800">
                <a:latin typeface="Courier New" pitchFamily="49" charset="0"/>
              </a:rPr>
              <a:t> t[1:-1]</a:t>
            </a:r>
          </a:p>
          <a:p>
            <a:pPr marL="0" indent="0"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800">
                <a:solidFill>
                  <a:schemeClr val="accent2"/>
                </a:solidFill>
                <a:latin typeface="Courier New" pitchFamily="49" charset="0"/>
              </a:rPr>
              <a:t>		(‘abc’, 4.56, (2,3))</a:t>
            </a:r>
          </a:p>
        </p:txBody>
      </p:sp>
    </p:spTree>
    <p:extLst>
      <p:ext uri="{BB962C8B-B14F-4D97-AF65-F5344CB8AC3E}">
        <p14:creationId xmlns:p14="http://schemas.microsoft.com/office/powerpoint/2010/main" val="22559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41DCE4EA-AC34-4FF1-AC26-855422D71200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z="2800"/>
              <a:t>Slicing: Return Copy of a Subset 2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8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800">
                <a:latin typeface="Courier New" pitchFamily="49" charset="0"/>
              </a:rPr>
              <a:t> t = (23, </a:t>
            </a:r>
            <a:r>
              <a:rPr lang="en-US" altLang="el-GR" sz="1800">
                <a:solidFill>
                  <a:srgbClr val="008000"/>
                </a:solidFill>
                <a:latin typeface="Courier New" pitchFamily="49" charset="0"/>
              </a:rPr>
              <a:t>‘abc’</a:t>
            </a:r>
            <a:r>
              <a:rPr lang="en-US" altLang="el-GR" sz="1800">
                <a:latin typeface="Courier New" pitchFamily="49" charset="0"/>
              </a:rPr>
              <a:t>, 4.56, (2,3), </a:t>
            </a:r>
            <a:r>
              <a:rPr lang="en-US" altLang="el-GR" sz="1800">
                <a:solidFill>
                  <a:srgbClr val="008000"/>
                </a:solidFill>
                <a:latin typeface="Courier New" pitchFamily="49" charset="0"/>
              </a:rPr>
              <a:t>‘def’</a:t>
            </a:r>
            <a:r>
              <a:rPr lang="en-US" altLang="el-GR" sz="1800">
                <a:latin typeface="Courier New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buFont typeface="Symbol" pitchFamily="18" charset="2"/>
              <a:buNone/>
            </a:pPr>
            <a:endParaRPr lang="en-US" altLang="el-GR" sz="180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2000"/>
              <a:t>Omit the first index to make a copy starting from the beginning of the container.</a:t>
            </a:r>
          </a:p>
          <a:p>
            <a:pPr marL="0" indent="0"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800">
                <a:latin typeface="Courier New" pitchFamily="49" charset="0"/>
              </a:rPr>
              <a:t>		</a:t>
            </a:r>
            <a:r>
              <a:rPr lang="en-US" altLang="el-GR" sz="18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800">
                <a:latin typeface="Courier New" pitchFamily="49" charset="0"/>
              </a:rPr>
              <a:t> t[:2] </a:t>
            </a:r>
          </a:p>
          <a:p>
            <a:pPr marL="0" indent="0"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800">
                <a:solidFill>
                  <a:schemeClr val="accent2"/>
                </a:solidFill>
                <a:latin typeface="Courier New" pitchFamily="49" charset="0"/>
              </a:rPr>
              <a:t>		(23, ‘abc’)</a:t>
            </a:r>
          </a:p>
          <a:p>
            <a:pPr marL="0" indent="0">
              <a:lnSpc>
                <a:spcPct val="90000"/>
              </a:lnSpc>
              <a:buFont typeface="Symbol" pitchFamily="18" charset="2"/>
              <a:buNone/>
            </a:pPr>
            <a:endParaRPr lang="en-US" altLang="el-GR" sz="180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2000"/>
              <a:t>Omit the second index to make a copy starting at the first index and going to the end of the container.</a:t>
            </a:r>
          </a:p>
          <a:p>
            <a:pPr marL="0" indent="0"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800">
                <a:latin typeface="Courier New" pitchFamily="49" charset="0"/>
              </a:rPr>
              <a:t>		</a:t>
            </a:r>
            <a:r>
              <a:rPr lang="en-US" altLang="el-GR" sz="18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800">
                <a:latin typeface="Courier New" pitchFamily="49" charset="0"/>
              </a:rPr>
              <a:t> t[2:]</a:t>
            </a:r>
          </a:p>
          <a:p>
            <a:pPr marL="0" indent="0"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800">
                <a:solidFill>
                  <a:schemeClr val="accent2"/>
                </a:solidFill>
                <a:latin typeface="Courier New" pitchFamily="49" charset="0"/>
              </a:rPr>
              <a:t>		(4.56, (2,3), ‘def’)</a:t>
            </a:r>
          </a:p>
        </p:txBody>
      </p:sp>
    </p:spTree>
    <p:extLst>
      <p:ext uri="{BB962C8B-B14F-4D97-AF65-F5344CB8AC3E}">
        <p14:creationId xmlns:p14="http://schemas.microsoft.com/office/powerpoint/2010/main" val="30304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23847198-781D-40CB-B743-400771EEDD22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z="2800"/>
              <a:t>Copying the Whole Sequence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 altLang="el-GR" sz="2000"/>
              <a:t>To make a </a:t>
            </a:r>
            <a:r>
              <a:rPr lang="en-US" altLang="el-GR" sz="2000" i="1">
                <a:solidFill>
                  <a:schemeClr val="accent2"/>
                </a:solidFill>
              </a:rPr>
              <a:t>copy</a:t>
            </a:r>
            <a:r>
              <a:rPr lang="en-US" altLang="el-GR" sz="2000"/>
              <a:t> of an entire sequence, you can use </a:t>
            </a:r>
            <a:r>
              <a:rPr lang="en-US" altLang="el-GR" sz="2000">
                <a:latin typeface="Courier New" pitchFamily="49" charset="0"/>
              </a:rPr>
              <a:t>[:]</a:t>
            </a:r>
            <a:r>
              <a:rPr lang="en-US" altLang="el-GR" sz="2000"/>
              <a:t>.</a:t>
            </a:r>
          </a:p>
          <a:p>
            <a:pPr>
              <a:buFont typeface="Symbol" pitchFamily="18" charset="2"/>
              <a:buNone/>
            </a:pPr>
            <a:r>
              <a:rPr lang="en-US" altLang="el-GR" sz="1800">
                <a:latin typeface="Courier New" pitchFamily="49" charset="0"/>
              </a:rPr>
              <a:t>	</a:t>
            </a:r>
            <a:r>
              <a:rPr lang="en-US" altLang="el-GR" sz="18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800">
                <a:latin typeface="Courier New" pitchFamily="49" charset="0"/>
              </a:rPr>
              <a:t> t[:] </a:t>
            </a:r>
          </a:p>
          <a:p>
            <a:pPr>
              <a:buFont typeface="Symbol" pitchFamily="18" charset="2"/>
              <a:buNone/>
            </a:pPr>
            <a:r>
              <a:rPr lang="en-US" altLang="el-GR" sz="1800">
                <a:solidFill>
                  <a:schemeClr val="accent2"/>
                </a:solidFill>
                <a:latin typeface="Courier New" pitchFamily="49" charset="0"/>
              </a:rPr>
              <a:t>	(23, ‘abc’, 4.56, (2,3), ‘def’)</a:t>
            </a:r>
          </a:p>
          <a:p>
            <a:pPr>
              <a:buFont typeface="Symbol" pitchFamily="18" charset="2"/>
              <a:buNone/>
            </a:pPr>
            <a:endParaRPr lang="en-US" altLang="el-GR" sz="180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buFont typeface="Symbol" pitchFamily="18" charset="2"/>
              <a:buNone/>
            </a:pPr>
            <a:r>
              <a:rPr lang="en-US" altLang="el-GR" sz="2000"/>
              <a:t>Note the difference between these two lines for mutable sequences:</a:t>
            </a:r>
          </a:p>
          <a:p>
            <a:pPr>
              <a:buFont typeface="Symbol" pitchFamily="18" charset="2"/>
              <a:buNone/>
            </a:pPr>
            <a:endParaRPr lang="en-US" altLang="el-GR" sz="2000"/>
          </a:p>
          <a:p>
            <a:pPr>
              <a:buFont typeface="Symbol" pitchFamily="18" charset="2"/>
              <a:buNone/>
            </a:pPr>
            <a:r>
              <a:rPr lang="en-US" altLang="el-GR" sz="17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700">
                <a:latin typeface="Courier New" pitchFamily="49" charset="0"/>
              </a:rPr>
              <a:t> list2 = list1	# 2 names refer to 1 ref</a:t>
            </a:r>
          </a:p>
          <a:p>
            <a:pPr>
              <a:buFont typeface="Symbol" pitchFamily="18" charset="2"/>
              <a:buNone/>
            </a:pPr>
            <a:r>
              <a:rPr lang="en-US" altLang="el-GR" sz="1700">
                <a:latin typeface="Courier New" pitchFamily="49" charset="0"/>
              </a:rPr>
              <a:t>  				# Changing one affects both</a:t>
            </a:r>
          </a:p>
          <a:p>
            <a:pPr>
              <a:buFont typeface="Symbol" pitchFamily="18" charset="2"/>
              <a:buNone/>
            </a:pPr>
            <a:endParaRPr lang="en-US" altLang="el-GR" sz="1700">
              <a:latin typeface="Courier New" pitchFamily="49" charset="0"/>
            </a:endParaRPr>
          </a:p>
          <a:p>
            <a:pPr>
              <a:buFont typeface="Symbol" pitchFamily="18" charset="2"/>
              <a:buNone/>
            </a:pPr>
            <a:r>
              <a:rPr lang="en-US" altLang="el-GR" sz="17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700">
                <a:latin typeface="Courier New" pitchFamily="49" charset="0"/>
              </a:rPr>
              <a:t> list2 = list1[:]	# Two independent copies, two refs</a:t>
            </a:r>
          </a:p>
          <a:p>
            <a:pPr>
              <a:buFont typeface="Symbol" pitchFamily="18" charset="2"/>
              <a:buNone/>
            </a:pPr>
            <a:r>
              <a:rPr lang="en-US" altLang="el-GR" sz="1600" b="0">
                <a:latin typeface="Courier New" pitchFamily="49" charset="0"/>
              </a:rPr>
              <a:t>                 	</a:t>
            </a:r>
          </a:p>
        </p:txBody>
      </p:sp>
    </p:spTree>
    <p:extLst>
      <p:ext uri="{BB962C8B-B14F-4D97-AF65-F5344CB8AC3E}">
        <p14:creationId xmlns:p14="http://schemas.microsoft.com/office/powerpoint/2010/main" val="186195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FD2E2EF3-B812-434F-ADDC-EBDD104D4B1E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z="2800"/>
              <a:t>The ‘in’ Operator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l-GR" sz="2000"/>
              <a:t>Boolean test whether a value is inside a container:</a:t>
            </a:r>
            <a:endParaRPr lang="en-US" altLang="el-GR" sz="1800">
              <a:latin typeface="Courier New" pitchFamily="49" charset="0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l-GR" sz="1600" b="1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600" b="1">
                <a:latin typeface="Courier New" pitchFamily="49" charset="0"/>
              </a:rPr>
              <a:t> t = [1, 2, 4, 5]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l-GR" sz="1600" b="1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600" b="1">
                <a:latin typeface="Courier New" pitchFamily="49" charset="0"/>
              </a:rPr>
              <a:t> 3 </a:t>
            </a:r>
            <a:r>
              <a:rPr lang="en-US" altLang="el-GR" sz="1600" b="1">
                <a:solidFill>
                  <a:srgbClr val="FF6600"/>
                </a:solidFill>
                <a:latin typeface="Courier New" pitchFamily="49" charset="0"/>
              </a:rPr>
              <a:t>in</a:t>
            </a:r>
            <a:r>
              <a:rPr lang="en-US" altLang="el-GR" sz="1600" b="1">
                <a:latin typeface="Courier New" pitchFamily="49" charset="0"/>
              </a:rPr>
              <a:t> t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l-GR" sz="1600" b="1">
                <a:solidFill>
                  <a:schemeClr val="accent2"/>
                </a:solidFill>
                <a:latin typeface="Courier New" pitchFamily="49" charset="0"/>
              </a:rPr>
              <a:t>False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l-GR" sz="1600" b="1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600" b="1">
                <a:latin typeface="Courier New" pitchFamily="49" charset="0"/>
              </a:rPr>
              <a:t> 4 </a:t>
            </a:r>
            <a:r>
              <a:rPr lang="en-US" altLang="el-GR" sz="1600" b="1">
                <a:solidFill>
                  <a:srgbClr val="FF6600"/>
                </a:solidFill>
                <a:latin typeface="Courier New" pitchFamily="49" charset="0"/>
              </a:rPr>
              <a:t>in </a:t>
            </a:r>
            <a:r>
              <a:rPr lang="en-US" altLang="el-GR" sz="1600" b="1">
                <a:latin typeface="Courier New" pitchFamily="49" charset="0"/>
              </a:rPr>
              <a:t>t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l-GR" sz="1600" b="1">
                <a:solidFill>
                  <a:schemeClr val="accent2"/>
                </a:solidFill>
                <a:latin typeface="Courier New" pitchFamily="49" charset="0"/>
              </a:rPr>
              <a:t>True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l-GR" sz="1600" b="1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600" b="1">
                <a:latin typeface="Courier New" pitchFamily="49" charset="0"/>
              </a:rPr>
              <a:t> 4 </a:t>
            </a:r>
            <a:r>
              <a:rPr lang="en-US" altLang="el-GR" sz="1600" b="1">
                <a:solidFill>
                  <a:srgbClr val="FF6600"/>
                </a:solidFill>
                <a:latin typeface="Courier New" pitchFamily="49" charset="0"/>
              </a:rPr>
              <a:t>not in </a:t>
            </a:r>
            <a:r>
              <a:rPr lang="en-US" altLang="el-GR" sz="1600" b="1">
                <a:latin typeface="Courier New" pitchFamily="49" charset="0"/>
              </a:rPr>
              <a:t>t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l-GR" sz="1600" b="1">
                <a:solidFill>
                  <a:schemeClr val="accent2"/>
                </a:solidFill>
                <a:latin typeface="Courier New" pitchFamily="49" charset="0"/>
              </a:rPr>
              <a:t>False</a:t>
            </a:r>
          </a:p>
          <a:p>
            <a:pPr>
              <a:lnSpc>
                <a:spcPct val="90000"/>
              </a:lnSpc>
            </a:pPr>
            <a:r>
              <a:rPr lang="en-US" altLang="el-GR" sz="2000">
                <a:cs typeface="Arial" pitchFamily="34" charset="0"/>
              </a:rPr>
              <a:t>For strings, tests for substrings</a:t>
            </a:r>
            <a:endParaRPr lang="en-US" altLang="el-GR" sz="2000"/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l-GR" b="1">
                <a:latin typeface="Courier New" pitchFamily="49" charset="0"/>
              </a:rPr>
              <a:t>&gt;&gt;&gt; a = 'abcde'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l-GR" sz="1600" b="1">
                <a:latin typeface="Courier New" pitchFamily="49" charset="0"/>
              </a:rPr>
              <a:t>&gt;&gt;&gt; 'c' </a:t>
            </a:r>
            <a:r>
              <a:rPr lang="en-US" altLang="el-GR" sz="1600" b="1">
                <a:solidFill>
                  <a:srgbClr val="FF6600"/>
                </a:solidFill>
                <a:latin typeface="Courier New" pitchFamily="49" charset="0"/>
              </a:rPr>
              <a:t>in</a:t>
            </a:r>
            <a:r>
              <a:rPr lang="en-US" altLang="el-GR" sz="1600" b="1">
                <a:latin typeface="Courier New" pitchFamily="49" charset="0"/>
              </a:rPr>
              <a:t> a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l-GR" sz="1600" b="1">
                <a:latin typeface="Courier New" pitchFamily="49" charset="0"/>
              </a:rPr>
              <a:t>True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l-GR" sz="1600" b="1">
                <a:latin typeface="Courier New" pitchFamily="49" charset="0"/>
              </a:rPr>
              <a:t>&gt;&gt;&gt; 'cd' </a:t>
            </a:r>
            <a:r>
              <a:rPr lang="en-US" altLang="el-GR" sz="1600" b="1">
                <a:solidFill>
                  <a:srgbClr val="FF6600"/>
                </a:solidFill>
                <a:latin typeface="Courier New" pitchFamily="49" charset="0"/>
              </a:rPr>
              <a:t>in</a:t>
            </a:r>
            <a:r>
              <a:rPr lang="en-US" altLang="el-GR" sz="1600" b="1">
                <a:latin typeface="Courier New" pitchFamily="49" charset="0"/>
              </a:rPr>
              <a:t> a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l-GR" sz="1600" b="1">
                <a:solidFill>
                  <a:schemeClr val="accent2"/>
                </a:solidFill>
                <a:latin typeface="Courier New" pitchFamily="49" charset="0"/>
              </a:rPr>
              <a:t>True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l-GR" sz="1600" b="1">
                <a:latin typeface="Courier New" pitchFamily="49" charset="0"/>
              </a:rPr>
              <a:t>&gt;&gt;&gt; 'ac' </a:t>
            </a:r>
            <a:r>
              <a:rPr lang="en-US" altLang="el-GR" sz="1600" b="1">
                <a:solidFill>
                  <a:srgbClr val="FF6600"/>
                </a:solidFill>
                <a:latin typeface="Courier New" pitchFamily="49" charset="0"/>
              </a:rPr>
              <a:t>in</a:t>
            </a:r>
            <a:r>
              <a:rPr lang="en-US" altLang="el-GR" sz="1600" b="1">
                <a:latin typeface="Courier New" pitchFamily="49" charset="0"/>
              </a:rPr>
              <a:t> a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l-GR" sz="1600" b="1">
                <a:solidFill>
                  <a:schemeClr val="accent2"/>
                </a:solidFill>
                <a:latin typeface="Courier New" pitchFamily="49" charset="0"/>
              </a:rPr>
              <a:t>False</a:t>
            </a:r>
          </a:p>
          <a:p>
            <a:pPr>
              <a:lnSpc>
                <a:spcPct val="90000"/>
              </a:lnSpc>
            </a:pPr>
            <a:r>
              <a:rPr lang="en-US" altLang="el-GR" sz="2000"/>
              <a:t>Be careful: the </a:t>
            </a:r>
            <a:r>
              <a:rPr lang="en-US" altLang="el-GR" sz="2000" i="1">
                <a:solidFill>
                  <a:schemeClr val="accent2"/>
                </a:solidFill>
              </a:rPr>
              <a:t>in</a:t>
            </a:r>
            <a:r>
              <a:rPr lang="en-US" altLang="el-GR" sz="2000"/>
              <a:t> keyword is also used in the syntax of </a:t>
            </a:r>
            <a:br>
              <a:rPr lang="en-US" altLang="el-GR" sz="2000"/>
            </a:br>
            <a:r>
              <a:rPr lang="en-US" altLang="el-GR" sz="2000" i="1">
                <a:solidFill>
                  <a:schemeClr val="accent2"/>
                </a:solidFill>
              </a:rPr>
              <a:t>for</a:t>
            </a:r>
            <a:r>
              <a:rPr lang="en-US" altLang="el-GR" sz="2000"/>
              <a:t> </a:t>
            </a:r>
            <a:r>
              <a:rPr lang="en-US" altLang="el-GR" sz="2000" i="1">
                <a:solidFill>
                  <a:schemeClr val="accent2"/>
                </a:solidFill>
              </a:rPr>
              <a:t>loops</a:t>
            </a:r>
            <a:r>
              <a:rPr lang="en-US" altLang="el-GR" sz="2000"/>
              <a:t> and </a:t>
            </a:r>
            <a:r>
              <a:rPr lang="en-US" altLang="el-GR" sz="2000" i="1">
                <a:solidFill>
                  <a:schemeClr val="accent2"/>
                </a:solidFill>
              </a:rPr>
              <a:t>list comprehensions</a:t>
            </a:r>
            <a:r>
              <a:rPr lang="en-US" altLang="el-GR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854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CF2C0F67-6085-4668-A0BF-DDB08E279095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z="2800"/>
              <a:t>The + Operator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l-GR" sz="2000"/>
              <a:t>The + operator produces a </a:t>
            </a:r>
            <a:r>
              <a:rPr lang="en-US" altLang="el-GR" sz="2000" i="1">
                <a:solidFill>
                  <a:schemeClr val="accent2"/>
                </a:solidFill>
              </a:rPr>
              <a:t>new</a:t>
            </a:r>
            <a:r>
              <a:rPr lang="en-US" altLang="el-GR" sz="2000"/>
              <a:t>  tuple, list, or string whose value is the concatenation of its arguments.</a:t>
            </a:r>
            <a:endParaRPr lang="en-US" altLang="el-GR"/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altLang="el-GR" sz="180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8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800">
                <a:latin typeface="Courier New" pitchFamily="49" charset="0"/>
              </a:rPr>
              <a:t> (1, 2, 3) + (4, 5, 6)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800">
                <a:solidFill>
                  <a:schemeClr val="accent2"/>
                </a:solidFill>
                <a:latin typeface="Courier New" pitchFamily="49" charset="0"/>
              </a:rPr>
              <a:t> (1, 2, 3, 4, 5, 6)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altLang="el-GR" sz="180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8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800">
                <a:latin typeface="Courier New" pitchFamily="49" charset="0"/>
              </a:rPr>
              <a:t> [1, 2, 3] + [4, 5, 6]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800">
                <a:solidFill>
                  <a:schemeClr val="accent2"/>
                </a:solidFill>
                <a:latin typeface="Courier New" pitchFamily="49" charset="0"/>
              </a:rPr>
              <a:t> [1, 2, 3, 4, 5, 6]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altLang="el-GR" sz="180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8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800">
                <a:latin typeface="Courier New" pitchFamily="49" charset="0"/>
              </a:rPr>
              <a:t> </a:t>
            </a:r>
            <a:r>
              <a:rPr lang="en-US" altLang="el-GR" sz="1800">
                <a:solidFill>
                  <a:srgbClr val="008000"/>
                </a:solidFill>
                <a:latin typeface="Courier New" pitchFamily="49" charset="0"/>
              </a:rPr>
              <a:t>“Hello” </a:t>
            </a:r>
            <a:r>
              <a:rPr lang="en-US" altLang="el-GR" sz="1800">
                <a:latin typeface="Courier New" pitchFamily="49" charset="0"/>
              </a:rPr>
              <a:t>+</a:t>
            </a:r>
            <a:r>
              <a:rPr lang="en-US" altLang="el-GR" sz="1800">
                <a:solidFill>
                  <a:srgbClr val="008000"/>
                </a:solidFill>
                <a:latin typeface="Courier New" pitchFamily="49" charset="0"/>
              </a:rPr>
              <a:t> “ ” </a:t>
            </a:r>
            <a:r>
              <a:rPr lang="en-US" altLang="el-GR" sz="1800">
                <a:latin typeface="Courier New" pitchFamily="49" charset="0"/>
              </a:rPr>
              <a:t>+</a:t>
            </a:r>
            <a:r>
              <a:rPr lang="en-US" altLang="el-GR" sz="1800">
                <a:solidFill>
                  <a:srgbClr val="008000"/>
                </a:solidFill>
                <a:latin typeface="Courier New" pitchFamily="49" charset="0"/>
              </a:rPr>
              <a:t> “World”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800">
                <a:solidFill>
                  <a:schemeClr val="accent2"/>
                </a:solidFill>
                <a:latin typeface="Courier New" pitchFamily="49" charset="0"/>
              </a:rPr>
              <a:t> ‘Hello World’</a:t>
            </a:r>
          </a:p>
        </p:txBody>
      </p:sp>
    </p:spTree>
    <p:extLst>
      <p:ext uri="{BB962C8B-B14F-4D97-AF65-F5344CB8AC3E}">
        <p14:creationId xmlns:p14="http://schemas.microsoft.com/office/powerpoint/2010/main" val="14893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60602480-0461-4089-AEBC-B089C279B6B7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z="2800"/>
              <a:t>The * Operator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l-GR" sz="2000"/>
              <a:t>The * operator produces a </a:t>
            </a:r>
            <a:r>
              <a:rPr lang="en-US" altLang="el-GR" sz="2000" i="1">
                <a:solidFill>
                  <a:schemeClr val="accent2"/>
                </a:solidFill>
              </a:rPr>
              <a:t>new</a:t>
            </a:r>
            <a:r>
              <a:rPr lang="en-US" altLang="el-GR" sz="2000"/>
              <a:t> tuple, list, or string that “repeats” the original content.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altLang="el-GR" sz="160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6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600">
                <a:latin typeface="Courier New" pitchFamily="49" charset="0"/>
              </a:rPr>
              <a:t> (1, 2, 3) * 3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600">
                <a:solidFill>
                  <a:schemeClr val="accent2"/>
                </a:solidFill>
                <a:latin typeface="Courier New" pitchFamily="49" charset="0"/>
              </a:rPr>
              <a:t>(1, 2, 3, 1, 2, 3, 1, 2, 3)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altLang="el-GR" sz="160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6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600">
                <a:latin typeface="Courier New" pitchFamily="49" charset="0"/>
              </a:rPr>
              <a:t> [1, 2, 3] * 3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600">
                <a:solidFill>
                  <a:schemeClr val="accent2"/>
                </a:solidFill>
                <a:latin typeface="Courier New" pitchFamily="49" charset="0"/>
              </a:rPr>
              <a:t>[1, 2, 3, 1, 2, 3, 1, 2, 3]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altLang="el-GR" sz="160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6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600">
                <a:latin typeface="Courier New" pitchFamily="49" charset="0"/>
              </a:rPr>
              <a:t> </a:t>
            </a:r>
            <a:r>
              <a:rPr lang="en-US" altLang="el-GR" sz="1600">
                <a:solidFill>
                  <a:srgbClr val="008000"/>
                </a:solidFill>
                <a:latin typeface="Courier New" pitchFamily="49" charset="0"/>
              </a:rPr>
              <a:t>“Hello”</a:t>
            </a:r>
            <a:r>
              <a:rPr lang="en-US" altLang="el-GR" sz="1600">
                <a:latin typeface="Courier New" pitchFamily="49" charset="0"/>
              </a:rPr>
              <a:t> * 3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600">
                <a:solidFill>
                  <a:schemeClr val="accent2"/>
                </a:solidFill>
                <a:latin typeface="Courier New" pitchFamily="49" charset="0"/>
              </a:rPr>
              <a:t>‘HelloHelloHello’</a:t>
            </a:r>
          </a:p>
        </p:txBody>
      </p:sp>
    </p:spTree>
    <p:extLst>
      <p:ext uri="{BB962C8B-B14F-4D97-AF65-F5344CB8AC3E}">
        <p14:creationId xmlns:p14="http://schemas.microsoft.com/office/powerpoint/2010/main" val="393618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49045D45-73D0-4371-B0D9-AB59A0ECDA2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en-US" altLang="el-GR"/>
              <a:t>The IDLE GUI Environment (Windows)</a:t>
            </a:r>
          </a:p>
        </p:txBody>
      </p:sp>
      <p:pic>
        <p:nvPicPr>
          <p:cNvPr id="264195" name="Picture 3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295400"/>
            <a:ext cx="8382000" cy="4668838"/>
          </a:xfrm>
        </p:spPr>
      </p:pic>
    </p:spTree>
    <p:extLst>
      <p:ext uri="{BB962C8B-B14F-4D97-AF65-F5344CB8AC3E}">
        <p14:creationId xmlns:p14="http://schemas.microsoft.com/office/powerpoint/2010/main" val="215570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l-GR"/>
              <a:t>Understanding Reference Semantics in Python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81400"/>
            <a:ext cx="7086600" cy="1752600"/>
          </a:xfrm>
        </p:spPr>
        <p:txBody>
          <a:bodyPr/>
          <a:lstStyle/>
          <a:p>
            <a:r>
              <a:rPr lang="en-US" altLang="el-GR"/>
              <a:t>(Adapts several slides by </a:t>
            </a:r>
          </a:p>
          <a:p>
            <a:r>
              <a:rPr lang="en-US" altLang="el-GR">
                <a:latin typeface="Verdana" pitchFamily="34" charset="0"/>
              </a:rPr>
              <a:t>Guido van Rossum)</a:t>
            </a:r>
          </a:p>
        </p:txBody>
      </p:sp>
      <p:pic>
        <p:nvPicPr>
          <p:cNvPr id="318468" name="Picture 4" descr="j013345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24238"/>
            <a:ext cx="3529013" cy="320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766F488A-FD46-4360-A080-DD49BD2DF384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l-GR"/>
              <a:t>Understanding Reference Semantics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l-GR"/>
              <a:t>Assignment manipulates references</a:t>
            </a:r>
          </a:p>
          <a:p>
            <a:pPr lvl="2"/>
            <a:r>
              <a:rPr lang="en-US" altLang="el-GR"/>
              <a:t>x = y </a:t>
            </a:r>
            <a:r>
              <a:rPr lang="en-US" altLang="el-GR" b="1"/>
              <a:t>does not make a copy</a:t>
            </a:r>
            <a:r>
              <a:rPr lang="en-US" altLang="el-GR"/>
              <a:t> of the object y references</a:t>
            </a:r>
          </a:p>
          <a:p>
            <a:pPr lvl="2"/>
            <a:r>
              <a:rPr lang="en-US" altLang="el-GR"/>
              <a:t>x = y makes x </a:t>
            </a:r>
            <a:r>
              <a:rPr lang="en-US" altLang="el-GR" b="1"/>
              <a:t>reference</a:t>
            </a:r>
            <a:r>
              <a:rPr lang="en-US" altLang="el-GR"/>
              <a:t> the object y references</a:t>
            </a:r>
          </a:p>
          <a:p>
            <a:r>
              <a:rPr lang="en-US" altLang="el-GR"/>
              <a:t>Very useful; but beware!</a:t>
            </a:r>
          </a:p>
          <a:p>
            <a:r>
              <a:rPr lang="en-US" altLang="el-GR"/>
              <a:t>Example:</a:t>
            </a:r>
          </a:p>
          <a:p>
            <a:pPr lvl="2">
              <a:buFontTx/>
              <a:buNone/>
            </a:pPr>
            <a:r>
              <a:rPr lang="en-US" altLang="el-GR"/>
              <a:t>&gt;&gt;&gt; a = [1, 2, 3]	# a now references the list [1, 2, 3]</a:t>
            </a:r>
          </a:p>
          <a:p>
            <a:pPr lvl="2">
              <a:buFontTx/>
              <a:buNone/>
            </a:pPr>
            <a:r>
              <a:rPr lang="en-US" altLang="el-GR"/>
              <a:t>&gt;&gt;&gt; b = a	# b now references what a references</a:t>
            </a:r>
          </a:p>
          <a:p>
            <a:pPr lvl="2">
              <a:buFontTx/>
              <a:buNone/>
            </a:pPr>
            <a:r>
              <a:rPr lang="en-US" altLang="el-GR"/>
              <a:t>&gt;&gt;&gt; a.append(4)	# this </a:t>
            </a:r>
            <a:r>
              <a:rPr lang="en-US" altLang="el-GR" i="1"/>
              <a:t>changes</a:t>
            </a:r>
            <a:r>
              <a:rPr lang="en-US" altLang="el-GR"/>
              <a:t> the list a references </a:t>
            </a:r>
          </a:p>
          <a:p>
            <a:pPr lvl="2">
              <a:buFontTx/>
              <a:buNone/>
            </a:pPr>
            <a:r>
              <a:rPr lang="en-US" altLang="el-GR"/>
              <a:t>&gt;&gt;&gt; print b	# if we print what b references,</a:t>
            </a:r>
          </a:p>
          <a:p>
            <a:pPr lvl="2">
              <a:buFontTx/>
              <a:buNone/>
            </a:pPr>
            <a:r>
              <a:rPr lang="en-US" altLang="el-GR"/>
              <a:t>[1, 2, 3, 4]	# SURPRISE!  It has changed…</a:t>
            </a:r>
          </a:p>
          <a:p>
            <a:pPr>
              <a:buFont typeface="Symbol" pitchFamily="18" charset="2"/>
              <a:buNone/>
            </a:pPr>
            <a:r>
              <a:rPr lang="en-US" altLang="el-GR"/>
              <a:t> Why??</a:t>
            </a:r>
          </a:p>
        </p:txBody>
      </p:sp>
    </p:spTree>
    <p:extLst>
      <p:ext uri="{BB962C8B-B14F-4D97-AF65-F5344CB8AC3E}">
        <p14:creationId xmlns:p14="http://schemas.microsoft.com/office/powerpoint/2010/main" val="7502941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8B0C96FC-ABB6-43E6-AF7B-4548EBEFC4A6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l-GR">
                <a:solidFill>
                  <a:schemeClr val="tx1"/>
                </a:solidFill>
              </a:rPr>
              <a:t>Understanding Reference Semantics II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l-GR"/>
              <a:t>There is a lot going on when we type:</a:t>
            </a:r>
            <a:br>
              <a:rPr lang="en-US" altLang="el-GR"/>
            </a:br>
            <a:r>
              <a:rPr lang="en-US" altLang="el-GR" sz="2000" b="0">
                <a:latin typeface="Courier New" pitchFamily="49" charset="0"/>
              </a:rPr>
              <a:t>x = 3</a:t>
            </a:r>
          </a:p>
          <a:p>
            <a:r>
              <a:rPr lang="en-US" altLang="el-GR" sz="2000"/>
              <a:t>First, an integer </a:t>
            </a:r>
            <a:r>
              <a:rPr lang="en-US" altLang="el-GR" sz="2000" i="1">
                <a:solidFill>
                  <a:schemeClr val="accent2"/>
                </a:solidFill>
              </a:rPr>
              <a:t>3</a:t>
            </a:r>
            <a:r>
              <a:rPr lang="en-US" altLang="el-GR" sz="2000"/>
              <a:t> is created and stored in memory</a:t>
            </a:r>
          </a:p>
          <a:p>
            <a:r>
              <a:rPr lang="en-US" altLang="el-GR" sz="2000"/>
              <a:t>A name </a:t>
            </a:r>
            <a:r>
              <a:rPr lang="en-US" altLang="el-GR" sz="2000" i="1">
                <a:solidFill>
                  <a:schemeClr val="accent2"/>
                </a:solidFill>
              </a:rPr>
              <a:t>x</a:t>
            </a:r>
            <a:r>
              <a:rPr lang="en-US" altLang="el-GR" sz="2000"/>
              <a:t> is created</a:t>
            </a:r>
          </a:p>
          <a:p>
            <a:r>
              <a:rPr lang="en-US" altLang="el-GR" sz="2000"/>
              <a:t>An </a:t>
            </a:r>
            <a:r>
              <a:rPr lang="en-US" altLang="el-GR" sz="2000" i="1">
                <a:solidFill>
                  <a:schemeClr val="accent2"/>
                </a:solidFill>
              </a:rPr>
              <a:t>reference</a:t>
            </a:r>
            <a:r>
              <a:rPr lang="en-US" altLang="el-GR" sz="2000"/>
              <a:t> to the memory location storing the </a:t>
            </a:r>
            <a:r>
              <a:rPr lang="en-US" altLang="el-GR" sz="2000" i="1">
                <a:solidFill>
                  <a:schemeClr val="accent2"/>
                </a:solidFill>
              </a:rPr>
              <a:t>3</a:t>
            </a:r>
            <a:r>
              <a:rPr lang="en-US" altLang="el-GR" sz="2000"/>
              <a:t> is then assigned to the name </a:t>
            </a:r>
            <a:r>
              <a:rPr lang="en-US" altLang="el-GR" sz="2000" i="1">
                <a:solidFill>
                  <a:schemeClr val="accent2"/>
                </a:solidFill>
              </a:rPr>
              <a:t>x</a:t>
            </a:r>
            <a:endParaRPr lang="en-US" altLang="el-GR" sz="2000"/>
          </a:p>
          <a:p>
            <a:r>
              <a:rPr lang="en-US" altLang="el-GR" sz="2000"/>
              <a:t>So:  When we say that the value of </a:t>
            </a:r>
            <a:r>
              <a:rPr lang="en-US" altLang="el-GR" sz="2000" i="1">
                <a:solidFill>
                  <a:schemeClr val="accent2"/>
                </a:solidFill>
              </a:rPr>
              <a:t>x</a:t>
            </a:r>
            <a:r>
              <a:rPr lang="en-US" altLang="el-GR" sz="2000"/>
              <a:t> is </a:t>
            </a:r>
            <a:r>
              <a:rPr lang="en-US" altLang="el-GR" sz="2000" i="1">
                <a:solidFill>
                  <a:schemeClr val="accent2"/>
                </a:solidFill>
              </a:rPr>
              <a:t>3</a:t>
            </a:r>
            <a:r>
              <a:rPr lang="en-US" altLang="el-GR" sz="2000"/>
              <a:t> </a:t>
            </a:r>
          </a:p>
          <a:p>
            <a:r>
              <a:rPr lang="en-US" altLang="el-GR" sz="2000"/>
              <a:t>we mean that </a:t>
            </a:r>
            <a:r>
              <a:rPr lang="en-US" altLang="el-GR" sz="2000" i="1">
                <a:solidFill>
                  <a:schemeClr val="accent2"/>
                </a:solidFill>
              </a:rPr>
              <a:t>x</a:t>
            </a:r>
            <a:r>
              <a:rPr lang="en-US" altLang="el-GR" sz="2000"/>
              <a:t> now refers to the integer </a:t>
            </a:r>
            <a:r>
              <a:rPr lang="en-US" altLang="el-GR" sz="2000" i="1">
                <a:solidFill>
                  <a:schemeClr val="accent2"/>
                </a:solidFill>
              </a:rPr>
              <a:t>3</a:t>
            </a:r>
          </a:p>
          <a:p>
            <a:endParaRPr lang="en-US" altLang="el-GR" sz="2000"/>
          </a:p>
          <a:p>
            <a:endParaRPr lang="en-US" altLang="el-GR" sz="2000"/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5943600" y="4521200"/>
            <a:ext cx="1676400" cy="711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l-GR" sz="2000">
                <a:solidFill>
                  <a:schemeClr val="hlink"/>
                </a:solidFill>
              </a:rPr>
              <a:t>Type: Integer</a:t>
            </a:r>
          </a:p>
          <a:p>
            <a:pPr eaLnBrk="1" hangingPunct="1"/>
            <a:r>
              <a:rPr lang="en-US" altLang="el-GR" sz="2000">
                <a:solidFill>
                  <a:schemeClr val="hlink"/>
                </a:solidFill>
              </a:rPr>
              <a:t>Data: 3</a:t>
            </a:r>
          </a:p>
        </p:txBody>
      </p:sp>
      <p:sp>
        <p:nvSpPr>
          <p:cNvPr id="320517" name="Text Box 5"/>
          <p:cNvSpPr txBox="1">
            <a:spLocks noChangeArrowheads="1"/>
          </p:cNvSpPr>
          <p:nvPr/>
        </p:nvSpPr>
        <p:spPr bwMode="auto">
          <a:xfrm>
            <a:off x="1524000" y="4419600"/>
            <a:ext cx="1866900" cy="7112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l-GR" sz="2000">
                <a:solidFill>
                  <a:schemeClr val="tx2"/>
                </a:solidFill>
              </a:rPr>
              <a:t>Name: x</a:t>
            </a:r>
          </a:p>
          <a:p>
            <a:pPr eaLnBrk="1" hangingPunct="1"/>
            <a:r>
              <a:rPr lang="en-US" altLang="el-GR" sz="2000">
                <a:solidFill>
                  <a:schemeClr val="tx2"/>
                </a:solidFill>
              </a:rPr>
              <a:t>Ref: &lt;address1&gt;</a:t>
            </a:r>
          </a:p>
        </p:txBody>
      </p:sp>
      <p:sp>
        <p:nvSpPr>
          <p:cNvPr id="320518" name="Line 6"/>
          <p:cNvSpPr>
            <a:spLocks noChangeShapeType="1"/>
          </p:cNvSpPr>
          <p:nvPr/>
        </p:nvSpPr>
        <p:spPr bwMode="auto">
          <a:xfrm flipV="1">
            <a:off x="3352800" y="4572000"/>
            <a:ext cx="2438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320519" name="Line 7"/>
          <p:cNvSpPr>
            <a:spLocks noChangeShapeType="1"/>
          </p:cNvSpPr>
          <p:nvPr/>
        </p:nvSpPr>
        <p:spPr bwMode="auto">
          <a:xfrm>
            <a:off x="4648200" y="4114800"/>
            <a:ext cx="0" cy="1524000"/>
          </a:xfrm>
          <a:prstGeom prst="line">
            <a:avLst/>
          </a:prstGeom>
          <a:noFill/>
          <a:ln w="28575">
            <a:solidFill>
              <a:srgbClr val="B2B2B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320520" name="Text Box 8"/>
          <p:cNvSpPr txBox="1">
            <a:spLocks noChangeArrowheads="1"/>
          </p:cNvSpPr>
          <p:nvPr/>
        </p:nvSpPr>
        <p:spPr bwMode="auto">
          <a:xfrm>
            <a:off x="3200400" y="5646738"/>
            <a:ext cx="1290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l-GR" i="1">
                <a:solidFill>
                  <a:srgbClr val="FF3300"/>
                </a:solidFill>
              </a:rPr>
              <a:t>name list</a:t>
            </a:r>
          </a:p>
        </p:txBody>
      </p:sp>
      <p:sp>
        <p:nvSpPr>
          <p:cNvPr id="320521" name="Text Box 9"/>
          <p:cNvSpPr txBox="1">
            <a:spLocks noChangeArrowheads="1"/>
          </p:cNvSpPr>
          <p:nvPr/>
        </p:nvSpPr>
        <p:spPr bwMode="auto">
          <a:xfrm>
            <a:off x="4648200" y="5638800"/>
            <a:ext cx="1166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l-GR" i="1">
                <a:solidFill>
                  <a:schemeClr val="accent2"/>
                </a:solidFill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69913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5000D596-42B3-46AC-95DC-D57824ECA745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l-GR">
                <a:solidFill>
                  <a:schemeClr val="tx1"/>
                </a:solidFill>
              </a:rPr>
              <a:t>Understanding Reference Semantics III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l-GR" sz="2000"/>
              <a:t>The data 3 we created is of type integer.  In Python, the datatypes integer, float, and string (and tuple) are “immutable.”</a:t>
            </a:r>
          </a:p>
          <a:p>
            <a:r>
              <a:rPr lang="en-US" altLang="el-GR" sz="2000"/>
              <a:t>This doesn’t mean we can’t change the value of x, i.e. </a:t>
            </a:r>
            <a:r>
              <a:rPr lang="en-US" altLang="el-GR" sz="2000" i="1"/>
              <a:t>change what x refers to</a:t>
            </a:r>
            <a:r>
              <a:rPr lang="en-US" altLang="el-GR" sz="2000"/>
              <a:t> … </a:t>
            </a:r>
          </a:p>
          <a:p>
            <a:r>
              <a:rPr lang="en-US" altLang="el-GR" sz="2000"/>
              <a:t>For example, we could increment x:</a:t>
            </a:r>
          </a:p>
          <a:p>
            <a:pPr lvl="1">
              <a:buFontTx/>
              <a:buNone/>
            </a:pPr>
            <a:r>
              <a:rPr lang="en-US" altLang="el-GR" sz="1800" b="1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800" b="1">
                <a:latin typeface="Courier New" pitchFamily="49" charset="0"/>
              </a:rPr>
              <a:t> x = 3</a:t>
            </a:r>
          </a:p>
          <a:p>
            <a:pPr lvl="1">
              <a:buFontTx/>
              <a:buNone/>
            </a:pPr>
            <a:r>
              <a:rPr lang="en-US" altLang="el-GR" sz="1800" b="1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800" b="1">
                <a:latin typeface="Courier New" pitchFamily="49" charset="0"/>
              </a:rPr>
              <a:t> x = x + 1</a:t>
            </a:r>
          </a:p>
          <a:p>
            <a:pPr lvl="1">
              <a:buFontTx/>
              <a:buNone/>
            </a:pPr>
            <a:r>
              <a:rPr lang="en-US" altLang="el-GR" sz="1800" b="1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800" b="1">
                <a:latin typeface="Courier New" pitchFamily="49" charset="0"/>
              </a:rPr>
              <a:t> </a:t>
            </a:r>
            <a:r>
              <a:rPr lang="en-US" altLang="el-GR" sz="1800" b="1">
                <a:solidFill>
                  <a:srgbClr val="FF6600"/>
                </a:solidFill>
                <a:latin typeface="Courier New" pitchFamily="49" charset="0"/>
              </a:rPr>
              <a:t>print</a:t>
            </a:r>
            <a:r>
              <a:rPr lang="en-US" altLang="el-GR" sz="1800" b="1">
                <a:latin typeface="Courier New" pitchFamily="49" charset="0"/>
              </a:rPr>
              <a:t> x</a:t>
            </a:r>
          </a:p>
          <a:p>
            <a:pPr lvl="1">
              <a:buFontTx/>
              <a:buNone/>
            </a:pPr>
            <a:r>
              <a:rPr lang="en-US" altLang="el-GR" sz="1800" b="1">
                <a:solidFill>
                  <a:schemeClr val="accent2"/>
                </a:solidFill>
                <a:latin typeface="Courier New" pitchFamily="49" charset="0"/>
              </a:rPr>
              <a:t>4</a:t>
            </a:r>
          </a:p>
          <a:p>
            <a:endParaRPr lang="en-US" altLang="el-GR" sz="2000"/>
          </a:p>
        </p:txBody>
      </p:sp>
    </p:spTree>
    <p:extLst>
      <p:ext uri="{BB962C8B-B14F-4D97-AF65-F5344CB8AC3E}">
        <p14:creationId xmlns:p14="http://schemas.microsoft.com/office/powerpoint/2010/main" val="234465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44F40EE9-6CD9-4E1C-8951-E4B82E725891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l-GR">
                <a:solidFill>
                  <a:schemeClr val="tx1"/>
                </a:solidFill>
              </a:rPr>
              <a:t>Understanding Reference Semantics IV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953000"/>
          </a:xfrm>
        </p:spPr>
        <p:txBody>
          <a:bodyPr/>
          <a:lstStyle/>
          <a:p>
            <a:pPr marL="457200" indent="-457200"/>
            <a:r>
              <a:rPr lang="en-US" altLang="el-GR" sz="1800"/>
              <a:t>If we increment x, then what’s really happening is:</a:t>
            </a:r>
          </a:p>
          <a:p>
            <a:pPr marL="838200" lvl="1" indent="-381000">
              <a:buFontTx/>
              <a:buAutoNum type="arabicPeriod"/>
            </a:pPr>
            <a:r>
              <a:rPr lang="en-US" altLang="el-GR" sz="1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reference of name </a:t>
            </a:r>
            <a:r>
              <a:rPr lang="en-US" altLang="el-GR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el-GR" sz="1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is looked up.</a:t>
            </a:r>
          </a:p>
          <a:p>
            <a:pPr marL="838200" lvl="1" indent="-381000">
              <a:buFontTx/>
              <a:buAutoNum type="arabicPeriod"/>
            </a:pPr>
            <a:r>
              <a:rPr lang="en-US" altLang="el-GR" sz="1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value at that reference is retrieved.</a:t>
            </a:r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4953000" y="4343400"/>
            <a:ext cx="1676400" cy="650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l-GR" sz="1800">
                <a:solidFill>
                  <a:schemeClr val="hlink"/>
                </a:solidFill>
              </a:rPr>
              <a:t>Type: Integer</a:t>
            </a:r>
          </a:p>
          <a:p>
            <a:pPr eaLnBrk="1" hangingPunct="1"/>
            <a:r>
              <a:rPr lang="en-US" altLang="el-GR" sz="1800">
                <a:solidFill>
                  <a:schemeClr val="hlink"/>
                </a:solidFill>
              </a:rPr>
              <a:t>Data: 3</a:t>
            </a:r>
          </a:p>
        </p:txBody>
      </p:sp>
      <p:sp>
        <p:nvSpPr>
          <p:cNvPr id="322565" name="Text Box 5"/>
          <p:cNvSpPr txBox="1">
            <a:spLocks noChangeArrowheads="1"/>
          </p:cNvSpPr>
          <p:nvPr/>
        </p:nvSpPr>
        <p:spPr bwMode="auto">
          <a:xfrm>
            <a:off x="1905000" y="4648200"/>
            <a:ext cx="1701800" cy="6508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l-GR" sz="1800">
                <a:solidFill>
                  <a:schemeClr val="tx2"/>
                </a:solidFill>
              </a:rPr>
              <a:t>Name: x</a:t>
            </a:r>
          </a:p>
          <a:p>
            <a:pPr eaLnBrk="1" hangingPunct="1"/>
            <a:r>
              <a:rPr lang="en-US" altLang="el-GR" sz="1800">
                <a:solidFill>
                  <a:schemeClr val="tx2"/>
                </a:solidFill>
              </a:rPr>
              <a:t>Ref: &lt;address1&gt;</a:t>
            </a:r>
          </a:p>
        </p:txBody>
      </p:sp>
      <p:sp>
        <p:nvSpPr>
          <p:cNvPr id="322566" name="Line 6"/>
          <p:cNvSpPr>
            <a:spLocks noChangeShapeType="1"/>
          </p:cNvSpPr>
          <p:nvPr/>
        </p:nvSpPr>
        <p:spPr bwMode="auto">
          <a:xfrm flipV="1">
            <a:off x="3657600" y="46482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322567" name="Line 7"/>
          <p:cNvSpPr>
            <a:spLocks noChangeShapeType="1"/>
          </p:cNvSpPr>
          <p:nvPr/>
        </p:nvSpPr>
        <p:spPr bwMode="auto">
          <a:xfrm>
            <a:off x="4267200" y="4038600"/>
            <a:ext cx="0" cy="2133600"/>
          </a:xfrm>
          <a:prstGeom prst="line">
            <a:avLst/>
          </a:prstGeom>
          <a:noFill/>
          <a:ln w="28575">
            <a:solidFill>
              <a:srgbClr val="B2B2B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322568" name="Text Box 8"/>
          <p:cNvSpPr txBox="1">
            <a:spLocks noChangeArrowheads="1"/>
          </p:cNvSpPr>
          <p:nvPr/>
        </p:nvSpPr>
        <p:spPr bwMode="auto">
          <a:xfrm>
            <a:off x="5943600" y="1752600"/>
            <a:ext cx="2819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000099"/>
              </a:buClr>
              <a:buSzPct val="100000"/>
            </a:pPr>
            <a:r>
              <a:rPr lang="en-US" altLang="el-GR" sz="1800" b="1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800" b="1">
                <a:latin typeface="Courier New" pitchFamily="49" charset="0"/>
              </a:rPr>
              <a:t> </a:t>
            </a:r>
            <a:r>
              <a:rPr lang="en-US" altLang="el-GR" sz="1800" b="1">
                <a:solidFill>
                  <a:schemeClr val="accent2"/>
                </a:solidFill>
                <a:latin typeface="Courier New" pitchFamily="49" charset="0"/>
              </a:rPr>
              <a:t>x = x + 1</a:t>
            </a:r>
          </a:p>
          <a:p>
            <a:pPr>
              <a:spcBef>
                <a:spcPct val="50000"/>
              </a:spcBef>
            </a:pPr>
            <a:endParaRPr lang="en-US" altLang="el-GR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60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C79E293F-F93F-464F-A88B-8EA468E09404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l-GR">
                <a:solidFill>
                  <a:schemeClr val="tx1"/>
                </a:solidFill>
              </a:rPr>
              <a:t>Understanding Reference Semantics IV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953000"/>
          </a:xfrm>
        </p:spPr>
        <p:txBody>
          <a:bodyPr/>
          <a:lstStyle/>
          <a:p>
            <a:pPr marL="457200" indent="-457200"/>
            <a:r>
              <a:rPr lang="en-US" altLang="el-GR" sz="1800"/>
              <a:t>If we increment x, then what’s really happening is:</a:t>
            </a:r>
          </a:p>
          <a:p>
            <a:pPr marL="838200" lvl="1" indent="-381000">
              <a:buFontTx/>
              <a:buAutoNum type="arabicPeriod"/>
            </a:pPr>
            <a:r>
              <a:rPr lang="en-US" altLang="el-GR" sz="1800"/>
              <a:t>The reference of name </a:t>
            </a:r>
            <a:r>
              <a:rPr lang="en-US" altLang="el-GR" sz="2400" b="1" i="1">
                <a:solidFill>
                  <a:schemeClr val="accent2"/>
                </a:solidFill>
              </a:rPr>
              <a:t>x</a:t>
            </a:r>
            <a:r>
              <a:rPr lang="en-US" altLang="el-GR" sz="1800"/>
              <a:t> is looked up.</a:t>
            </a:r>
          </a:p>
          <a:p>
            <a:pPr marL="838200" lvl="1" indent="-381000">
              <a:buFontTx/>
              <a:buAutoNum type="arabicPeriod"/>
            </a:pPr>
            <a:r>
              <a:rPr lang="en-US" altLang="el-GR" sz="1800"/>
              <a:t>The value at that reference is retrieved.</a:t>
            </a:r>
          </a:p>
          <a:p>
            <a:pPr marL="838200" lvl="1" indent="-381000">
              <a:buFontTx/>
              <a:buAutoNum type="arabicPeriod"/>
            </a:pPr>
            <a:r>
              <a:rPr lang="en-US" altLang="el-GR" sz="1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3+1 calculation occurs, producing a new data element </a:t>
            </a:r>
            <a:r>
              <a:rPr lang="en-US" altLang="el-GR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en-US" altLang="el-GR" sz="1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which is assigned to a fresh memory location with a new reference.</a:t>
            </a:r>
          </a:p>
        </p:txBody>
      </p:sp>
      <p:sp>
        <p:nvSpPr>
          <p:cNvPr id="323588" name="Text Box 4"/>
          <p:cNvSpPr txBox="1">
            <a:spLocks noChangeArrowheads="1"/>
          </p:cNvSpPr>
          <p:nvPr/>
        </p:nvSpPr>
        <p:spPr bwMode="auto">
          <a:xfrm>
            <a:off x="4953000" y="4343400"/>
            <a:ext cx="1676400" cy="650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l-GR" sz="1800">
                <a:solidFill>
                  <a:schemeClr val="hlink"/>
                </a:solidFill>
              </a:rPr>
              <a:t>Type: Integer</a:t>
            </a:r>
          </a:p>
          <a:p>
            <a:pPr eaLnBrk="1" hangingPunct="1"/>
            <a:r>
              <a:rPr lang="en-US" altLang="el-GR" sz="1800">
                <a:solidFill>
                  <a:schemeClr val="hlink"/>
                </a:solidFill>
              </a:rPr>
              <a:t>Data: 3</a:t>
            </a:r>
          </a:p>
        </p:txBody>
      </p:sp>
      <p:sp>
        <p:nvSpPr>
          <p:cNvPr id="323589" name="Text Box 5"/>
          <p:cNvSpPr txBox="1">
            <a:spLocks noChangeArrowheads="1"/>
          </p:cNvSpPr>
          <p:nvPr/>
        </p:nvSpPr>
        <p:spPr bwMode="auto">
          <a:xfrm>
            <a:off x="1905000" y="4648200"/>
            <a:ext cx="1701800" cy="6508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l-GR" sz="1800">
                <a:solidFill>
                  <a:schemeClr val="tx2"/>
                </a:solidFill>
              </a:rPr>
              <a:t>Name: x</a:t>
            </a:r>
          </a:p>
          <a:p>
            <a:pPr eaLnBrk="1" hangingPunct="1"/>
            <a:r>
              <a:rPr lang="en-US" altLang="el-GR" sz="1800">
                <a:solidFill>
                  <a:schemeClr val="tx2"/>
                </a:solidFill>
              </a:rPr>
              <a:t>Ref: &lt;address1&gt;</a:t>
            </a:r>
          </a:p>
        </p:txBody>
      </p:sp>
      <p:sp>
        <p:nvSpPr>
          <p:cNvPr id="323590" name="Line 6"/>
          <p:cNvSpPr>
            <a:spLocks noChangeShapeType="1"/>
          </p:cNvSpPr>
          <p:nvPr/>
        </p:nvSpPr>
        <p:spPr bwMode="auto">
          <a:xfrm flipV="1">
            <a:off x="3657600" y="46482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323591" name="Text Box 7"/>
          <p:cNvSpPr txBox="1">
            <a:spLocks noChangeArrowheads="1"/>
          </p:cNvSpPr>
          <p:nvPr/>
        </p:nvSpPr>
        <p:spPr bwMode="auto">
          <a:xfrm>
            <a:off x="4953000" y="5181600"/>
            <a:ext cx="1676400" cy="650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l-GR" sz="1800">
                <a:solidFill>
                  <a:schemeClr val="hlink"/>
                </a:solidFill>
              </a:rPr>
              <a:t>Type: Integer</a:t>
            </a:r>
          </a:p>
          <a:p>
            <a:pPr eaLnBrk="1" hangingPunct="1"/>
            <a:r>
              <a:rPr lang="en-US" altLang="el-GR" sz="1800">
                <a:solidFill>
                  <a:schemeClr val="hlink"/>
                </a:solidFill>
              </a:rPr>
              <a:t>Data: 4</a:t>
            </a:r>
          </a:p>
        </p:txBody>
      </p:sp>
      <p:sp>
        <p:nvSpPr>
          <p:cNvPr id="323592" name="Line 8"/>
          <p:cNvSpPr>
            <a:spLocks noChangeShapeType="1"/>
          </p:cNvSpPr>
          <p:nvPr/>
        </p:nvSpPr>
        <p:spPr bwMode="auto">
          <a:xfrm>
            <a:off x="4267200" y="4038600"/>
            <a:ext cx="0" cy="2133600"/>
          </a:xfrm>
          <a:prstGeom prst="line">
            <a:avLst/>
          </a:prstGeom>
          <a:noFill/>
          <a:ln w="28575">
            <a:solidFill>
              <a:srgbClr val="B2B2B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323593" name="Text Box 9"/>
          <p:cNvSpPr txBox="1">
            <a:spLocks noChangeArrowheads="1"/>
          </p:cNvSpPr>
          <p:nvPr/>
        </p:nvSpPr>
        <p:spPr bwMode="auto">
          <a:xfrm>
            <a:off x="5943600" y="1752600"/>
            <a:ext cx="2819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000099"/>
              </a:buClr>
              <a:buSzPct val="100000"/>
            </a:pPr>
            <a:r>
              <a:rPr lang="en-US" altLang="el-GR" sz="1800" b="1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800" b="1">
                <a:latin typeface="Courier New" pitchFamily="49" charset="0"/>
              </a:rPr>
              <a:t> </a:t>
            </a:r>
            <a:r>
              <a:rPr lang="en-US" altLang="el-GR" sz="1800" b="1">
                <a:solidFill>
                  <a:schemeClr val="accent2"/>
                </a:solidFill>
                <a:latin typeface="Courier New" pitchFamily="49" charset="0"/>
              </a:rPr>
              <a:t>x = x + 1</a:t>
            </a:r>
          </a:p>
          <a:p>
            <a:pPr>
              <a:spcBef>
                <a:spcPct val="50000"/>
              </a:spcBef>
            </a:pPr>
            <a:endParaRPr lang="en-US" altLang="el-GR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5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39BD0DA3-24F8-4A7A-8159-4F5B3ADF7888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l-GR">
                <a:solidFill>
                  <a:schemeClr val="tx1"/>
                </a:solidFill>
              </a:rPr>
              <a:t>Understanding Reference Semantics IV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953000"/>
          </a:xfrm>
        </p:spPr>
        <p:txBody>
          <a:bodyPr/>
          <a:lstStyle/>
          <a:p>
            <a:pPr marL="457200" indent="-457200"/>
            <a:r>
              <a:rPr lang="en-US" altLang="el-GR" sz="1800"/>
              <a:t>If we increment x, then what’s really happening is:</a:t>
            </a:r>
          </a:p>
          <a:p>
            <a:pPr marL="838200" lvl="1" indent="-381000">
              <a:buFontTx/>
              <a:buAutoNum type="arabicPeriod"/>
            </a:pPr>
            <a:r>
              <a:rPr lang="en-US" altLang="el-GR" sz="1800"/>
              <a:t>The reference of name </a:t>
            </a:r>
            <a:r>
              <a:rPr lang="en-US" altLang="el-GR" sz="2400" b="1" i="1">
                <a:solidFill>
                  <a:schemeClr val="accent2"/>
                </a:solidFill>
              </a:rPr>
              <a:t>x</a:t>
            </a:r>
            <a:r>
              <a:rPr lang="en-US" altLang="el-GR" sz="1800"/>
              <a:t> is looked up.</a:t>
            </a:r>
          </a:p>
          <a:p>
            <a:pPr marL="838200" lvl="1" indent="-381000">
              <a:buFontTx/>
              <a:buAutoNum type="arabicPeriod"/>
            </a:pPr>
            <a:r>
              <a:rPr lang="en-US" altLang="el-GR" sz="1800"/>
              <a:t>The value at that reference is retrieved.</a:t>
            </a:r>
          </a:p>
          <a:p>
            <a:pPr marL="838200" lvl="1" indent="-381000">
              <a:buFontTx/>
              <a:buAutoNum type="arabicPeriod"/>
            </a:pPr>
            <a:r>
              <a:rPr lang="en-US" altLang="el-GR" sz="1800"/>
              <a:t>The 3+1 calculation occurs, producing a new data element </a:t>
            </a:r>
            <a:r>
              <a:rPr lang="en-US" altLang="el-GR" sz="2400" b="1">
                <a:solidFill>
                  <a:schemeClr val="accent2"/>
                </a:solidFill>
              </a:rPr>
              <a:t>4</a:t>
            </a:r>
            <a:r>
              <a:rPr lang="en-US" altLang="el-GR" sz="1800"/>
              <a:t> which is assigned to a fresh memory location with a new reference.</a:t>
            </a:r>
          </a:p>
          <a:p>
            <a:pPr marL="838200" lvl="1" indent="-381000">
              <a:buFontTx/>
              <a:buAutoNum type="arabicPeriod"/>
            </a:pPr>
            <a:r>
              <a:rPr lang="en-US" altLang="el-GR" sz="1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name </a:t>
            </a:r>
            <a:r>
              <a:rPr lang="en-US" altLang="el-GR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el-GR" sz="1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is changed to point to this new reference.</a:t>
            </a:r>
          </a:p>
          <a:p>
            <a:pPr marL="838200" lvl="1" indent="-381000">
              <a:buFontTx/>
              <a:buAutoNum type="arabicPeriod"/>
            </a:pPr>
            <a:endParaRPr lang="en-US" altLang="el-GR" sz="1800"/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4953000" y="4343400"/>
            <a:ext cx="1676400" cy="650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l-GR" sz="1800">
                <a:solidFill>
                  <a:schemeClr val="hlink"/>
                </a:solidFill>
              </a:rPr>
              <a:t>Type: Integer</a:t>
            </a:r>
          </a:p>
          <a:p>
            <a:pPr eaLnBrk="1" hangingPunct="1"/>
            <a:r>
              <a:rPr lang="en-US" altLang="el-GR" sz="1800">
                <a:solidFill>
                  <a:schemeClr val="hlink"/>
                </a:solidFill>
              </a:rPr>
              <a:t>Data: 3</a:t>
            </a:r>
          </a:p>
        </p:txBody>
      </p:sp>
      <p:sp>
        <p:nvSpPr>
          <p:cNvPr id="324613" name="Text Box 5"/>
          <p:cNvSpPr txBox="1">
            <a:spLocks noChangeArrowheads="1"/>
          </p:cNvSpPr>
          <p:nvPr/>
        </p:nvSpPr>
        <p:spPr bwMode="auto">
          <a:xfrm>
            <a:off x="1905000" y="4648200"/>
            <a:ext cx="1701800" cy="6508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l-GR" sz="1800">
                <a:solidFill>
                  <a:schemeClr val="tx2"/>
                </a:solidFill>
              </a:rPr>
              <a:t>Name: x</a:t>
            </a:r>
          </a:p>
          <a:p>
            <a:pPr eaLnBrk="1" hangingPunct="1"/>
            <a:r>
              <a:rPr lang="en-US" altLang="el-GR" sz="1800">
                <a:solidFill>
                  <a:schemeClr val="tx2"/>
                </a:solidFill>
              </a:rPr>
              <a:t>Ref: &lt;address1&gt;</a:t>
            </a:r>
          </a:p>
        </p:txBody>
      </p:sp>
      <p:sp>
        <p:nvSpPr>
          <p:cNvPr id="324614" name="Line 6"/>
          <p:cNvSpPr>
            <a:spLocks noChangeShapeType="1"/>
          </p:cNvSpPr>
          <p:nvPr/>
        </p:nvSpPr>
        <p:spPr bwMode="auto">
          <a:xfrm>
            <a:off x="3657600" y="5105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324615" name="Text Box 7"/>
          <p:cNvSpPr txBox="1">
            <a:spLocks noChangeArrowheads="1"/>
          </p:cNvSpPr>
          <p:nvPr/>
        </p:nvSpPr>
        <p:spPr bwMode="auto">
          <a:xfrm>
            <a:off x="4953000" y="5181600"/>
            <a:ext cx="1676400" cy="650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l-GR" sz="1800">
                <a:solidFill>
                  <a:schemeClr val="hlink"/>
                </a:solidFill>
              </a:rPr>
              <a:t>Type: Integer</a:t>
            </a:r>
          </a:p>
          <a:p>
            <a:pPr eaLnBrk="1" hangingPunct="1"/>
            <a:r>
              <a:rPr lang="en-US" altLang="el-GR" sz="1800">
                <a:solidFill>
                  <a:schemeClr val="hlink"/>
                </a:solidFill>
              </a:rPr>
              <a:t>Data: 4</a:t>
            </a:r>
          </a:p>
        </p:txBody>
      </p:sp>
      <p:sp>
        <p:nvSpPr>
          <p:cNvPr id="324616" name="Line 8"/>
          <p:cNvSpPr>
            <a:spLocks noChangeShapeType="1"/>
          </p:cNvSpPr>
          <p:nvPr/>
        </p:nvSpPr>
        <p:spPr bwMode="auto">
          <a:xfrm>
            <a:off x="4267200" y="4038600"/>
            <a:ext cx="0" cy="2133600"/>
          </a:xfrm>
          <a:prstGeom prst="line">
            <a:avLst/>
          </a:prstGeom>
          <a:noFill/>
          <a:ln w="28575">
            <a:solidFill>
              <a:srgbClr val="B2B2B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324617" name="Text Box 9"/>
          <p:cNvSpPr txBox="1">
            <a:spLocks noChangeArrowheads="1"/>
          </p:cNvSpPr>
          <p:nvPr/>
        </p:nvSpPr>
        <p:spPr bwMode="auto">
          <a:xfrm>
            <a:off x="5943600" y="1752600"/>
            <a:ext cx="2819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000099"/>
              </a:buClr>
              <a:buSzPct val="100000"/>
            </a:pPr>
            <a:r>
              <a:rPr lang="en-US" altLang="el-GR" sz="1800" b="1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800" b="1">
                <a:latin typeface="Courier New" pitchFamily="49" charset="0"/>
              </a:rPr>
              <a:t> </a:t>
            </a:r>
            <a:r>
              <a:rPr lang="en-US" altLang="el-GR" sz="1800" b="1">
                <a:solidFill>
                  <a:schemeClr val="accent2"/>
                </a:solidFill>
                <a:latin typeface="Courier New" pitchFamily="49" charset="0"/>
              </a:rPr>
              <a:t>x = x + 1</a:t>
            </a:r>
          </a:p>
          <a:p>
            <a:pPr>
              <a:spcBef>
                <a:spcPct val="50000"/>
              </a:spcBef>
            </a:pPr>
            <a:endParaRPr lang="en-US" altLang="el-GR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54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4849720F-1B59-4128-B020-CA4F99070B16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l-GR">
                <a:solidFill>
                  <a:schemeClr val="tx1"/>
                </a:solidFill>
              </a:rPr>
              <a:t>Understanding Reference Semantics IV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953000"/>
          </a:xfrm>
        </p:spPr>
        <p:txBody>
          <a:bodyPr/>
          <a:lstStyle/>
          <a:p>
            <a:pPr marL="457200" indent="-457200"/>
            <a:r>
              <a:rPr lang="en-US" altLang="el-GR" sz="1800"/>
              <a:t>If we increment x, then what’s really happening is:</a:t>
            </a:r>
          </a:p>
          <a:p>
            <a:pPr marL="838200" lvl="1" indent="-381000">
              <a:buFontTx/>
              <a:buAutoNum type="arabicPeriod"/>
            </a:pPr>
            <a:r>
              <a:rPr lang="en-US" altLang="el-GR" sz="1800"/>
              <a:t>The reference of name </a:t>
            </a:r>
            <a:r>
              <a:rPr lang="en-US" altLang="el-GR" sz="2400" b="1" i="1">
                <a:solidFill>
                  <a:schemeClr val="accent2"/>
                </a:solidFill>
              </a:rPr>
              <a:t>x</a:t>
            </a:r>
            <a:r>
              <a:rPr lang="en-US" altLang="el-GR" sz="1800"/>
              <a:t> is looked up.</a:t>
            </a:r>
          </a:p>
          <a:p>
            <a:pPr marL="838200" lvl="1" indent="-381000">
              <a:buFontTx/>
              <a:buAutoNum type="arabicPeriod"/>
            </a:pPr>
            <a:r>
              <a:rPr lang="en-US" altLang="el-GR" sz="1800"/>
              <a:t>The value at that reference is retrieved.</a:t>
            </a:r>
          </a:p>
          <a:p>
            <a:pPr marL="838200" lvl="1" indent="-381000">
              <a:buFontTx/>
              <a:buAutoNum type="arabicPeriod"/>
            </a:pPr>
            <a:r>
              <a:rPr lang="en-US" altLang="el-GR" sz="1800"/>
              <a:t>The 3+1 calculation occurs, producing a new data element </a:t>
            </a:r>
            <a:r>
              <a:rPr lang="en-US" altLang="el-GR" sz="2400" b="1">
                <a:solidFill>
                  <a:schemeClr val="accent2"/>
                </a:solidFill>
              </a:rPr>
              <a:t>4</a:t>
            </a:r>
            <a:r>
              <a:rPr lang="en-US" altLang="el-GR" sz="1800"/>
              <a:t> which is assigned to a fresh memory location with a new reference.</a:t>
            </a:r>
          </a:p>
          <a:p>
            <a:pPr marL="838200" lvl="1" indent="-381000">
              <a:buFontTx/>
              <a:buAutoNum type="arabicPeriod"/>
            </a:pPr>
            <a:r>
              <a:rPr lang="en-US" altLang="el-GR" sz="1800"/>
              <a:t>The name </a:t>
            </a:r>
            <a:r>
              <a:rPr lang="en-US" altLang="el-GR" sz="2400" b="1">
                <a:solidFill>
                  <a:schemeClr val="accent2"/>
                </a:solidFill>
              </a:rPr>
              <a:t>x</a:t>
            </a:r>
            <a:r>
              <a:rPr lang="en-US" altLang="el-GR" sz="1800"/>
              <a:t> is changed to point to this new reference.</a:t>
            </a:r>
          </a:p>
          <a:p>
            <a:pPr marL="838200" lvl="1" indent="-381000">
              <a:buFontTx/>
              <a:buAutoNum type="arabicPeriod"/>
            </a:pPr>
            <a:r>
              <a:rPr lang="en-US" altLang="el-GR" sz="1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old data </a:t>
            </a:r>
            <a:r>
              <a:rPr lang="en-US" altLang="el-GR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el-GR" sz="1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is garbage collected if no name still refers to it.</a:t>
            </a:r>
          </a:p>
        </p:txBody>
      </p:sp>
      <p:sp>
        <p:nvSpPr>
          <p:cNvPr id="325636" name="Text Box 4"/>
          <p:cNvSpPr txBox="1">
            <a:spLocks noChangeArrowheads="1"/>
          </p:cNvSpPr>
          <p:nvPr/>
        </p:nvSpPr>
        <p:spPr bwMode="auto">
          <a:xfrm>
            <a:off x="1905000" y="4648200"/>
            <a:ext cx="1701800" cy="6508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l-GR" sz="1800">
                <a:solidFill>
                  <a:schemeClr val="tx2"/>
                </a:solidFill>
              </a:rPr>
              <a:t>Name: x</a:t>
            </a:r>
          </a:p>
          <a:p>
            <a:pPr eaLnBrk="1" hangingPunct="1"/>
            <a:r>
              <a:rPr lang="en-US" altLang="el-GR" sz="1800">
                <a:solidFill>
                  <a:schemeClr val="tx2"/>
                </a:solidFill>
              </a:rPr>
              <a:t>Ref: &lt;address1&gt;</a:t>
            </a:r>
          </a:p>
        </p:txBody>
      </p:sp>
      <p:sp>
        <p:nvSpPr>
          <p:cNvPr id="325637" name="Line 5"/>
          <p:cNvSpPr>
            <a:spLocks noChangeShapeType="1"/>
          </p:cNvSpPr>
          <p:nvPr/>
        </p:nvSpPr>
        <p:spPr bwMode="auto">
          <a:xfrm>
            <a:off x="3657600" y="5105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325638" name="Text Box 6"/>
          <p:cNvSpPr txBox="1">
            <a:spLocks noChangeArrowheads="1"/>
          </p:cNvSpPr>
          <p:nvPr/>
        </p:nvSpPr>
        <p:spPr bwMode="auto">
          <a:xfrm>
            <a:off x="4953000" y="5181600"/>
            <a:ext cx="1676400" cy="650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l-GR" sz="1800">
                <a:solidFill>
                  <a:schemeClr val="hlink"/>
                </a:solidFill>
              </a:rPr>
              <a:t>Type: Integer</a:t>
            </a:r>
          </a:p>
          <a:p>
            <a:pPr eaLnBrk="1" hangingPunct="1"/>
            <a:r>
              <a:rPr lang="en-US" altLang="el-GR" sz="1800">
                <a:solidFill>
                  <a:schemeClr val="hlink"/>
                </a:solidFill>
              </a:rPr>
              <a:t>Data: 4</a:t>
            </a:r>
          </a:p>
        </p:txBody>
      </p:sp>
      <p:sp>
        <p:nvSpPr>
          <p:cNvPr id="325639" name="Line 7"/>
          <p:cNvSpPr>
            <a:spLocks noChangeShapeType="1"/>
          </p:cNvSpPr>
          <p:nvPr/>
        </p:nvSpPr>
        <p:spPr bwMode="auto">
          <a:xfrm>
            <a:off x="4267200" y="4038600"/>
            <a:ext cx="0" cy="2133600"/>
          </a:xfrm>
          <a:prstGeom prst="line">
            <a:avLst/>
          </a:prstGeom>
          <a:noFill/>
          <a:ln w="28575">
            <a:solidFill>
              <a:srgbClr val="B2B2B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325640" name="Text Box 8"/>
          <p:cNvSpPr txBox="1">
            <a:spLocks noChangeArrowheads="1"/>
          </p:cNvSpPr>
          <p:nvPr/>
        </p:nvSpPr>
        <p:spPr bwMode="auto">
          <a:xfrm>
            <a:off x="5943600" y="1752600"/>
            <a:ext cx="2819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000099"/>
              </a:buClr>
              <a:buSzPct val="100000"/>
            </a:pPr>
            <a:r>
              <a:rPr lang="en-US" altLang="el-GR" sz="1800" b="1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800" b="1">
                <a:latin typeface="Courier New" pitchFamily="49" charset="0"/>
              </a:rPr>
              <a:t> </a:t>
            </a:r>
            <a:r>
              <a:rPr lang="en-US" altLang="el-GR" sz="1800" b="1">
                <a:solidFill>
                  <a:schemeClr val="accent2"/>
                </a:solidFill>
                <a:latin typeface="Courier New" pitchFamily="49" charset="0"/>
              </a:rPr>
              <a:t>x = x + 1</a:t>
            </a:r>
          </a:p>
          <a:p>
            <a:pPr>
              <a:spcBef>
                <a:spcPct val="50000"/>
              </a:spcBef>
            </a:pPr>
            <a:endParaRPr lang="en-US" altLang="el-GR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78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BE743DFC-B4B6-4446-9EA2-3FDA4937E357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/>
              <a:t>Assignment 1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altLang="el-GR" sz="2000"/>
              <a:t>So, for simple built-in datatypes (integers, floats, strings), assignment behaves as you would expect:</a:t>
            </a:r>
            <a:br>
              <a:rPr lang="en-US" altLang="el-GR" sz="2000"/>
            </a:br>
            <a:r>
              <a:rPr lang="en-US" altLang="el-GR" sz="900"/>
              <a:t/>
            </a:r>
            <a:br>
              <a:rPr lang="en-US" altLang="el-GR" sz="900"/>
            </a:br>
            <a:r>
              <a:rPr lang="en-US" altLang="el-GR" sz="1600" b="0">
                <a:solidFill>
                  <a:schemeClr val="folHlink"/>
                </a:solidFill>
                <a:latin typeface="Courier New" pitchFamily="49" charset="0"/>
              </a:rPr>
              <a:t>&gt;&gt;&gt;</a:t>
            </a:r>
            <a: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altLang="el-GR" sz="1600" b="0">
                <a:latin typeface="Courier New" pitchFamily="49" charset="0"/>
              </a:rPr>
              <a:t>x = 3</a:t>
            </a:r>
            <a: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  <a:t>       # Creates 3, name x refers to 3 </a:t>
            </a:r>
            <a:b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altLang="el-GR" sz="1600" b="0">
                <a:solidFill>
                  <a:schemeClr val="folHlink"/>
                </a:solidFill>
                <a:latin typeface="Courier New" pitchFamily="49" charset="0"/>
              </a:rPr>
              <a:t>&gt;&gt;&gt;</a:t>
            </a:r>
            <a: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altLang="el-GR" sz="1600" b="0">
                <a:latin typeface="Courier New" pitchFamily="49" charset="0"/>
              </a:rPr>
              <a:t>y = x</a:t>
            </a:r>
            <a: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  <a:t>       # Creates name y, refers to 3.</a:t>
            </a:r>
            <a:b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altLang="el-GR" sz="1600" b="0">
                <a:solidFill>
                  <a:schemeClr val="folHlink"/>
                </a:solidFill>
                <a:latin typeface="Courier New" pitchFamily="49" charset="0"/>
              </a:rPr>
              <a:t>&gt;&gt;&gt;</a:t>
            </a:r>
            <a: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altLang="el-GR" sz="1600" b="0">
                <a:latin typeface="Courier New" pitchFamily="49" charset="0"/>
              </a:rPr>
              <a:t>y = 4</a:t>
            </a:r>
            <a: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  <a:t>       # Creates ref for 4. Changes y.</a:t>
            </a:r>
            <a:b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altLang="el-GR" sz="1600" b="0">
                <a:solidFill>
                  <a:schemeClr val="folHlink"/>
                </a:solidFill>
                <a:latin typeface="Courier New" pitchFamily="49" charset="0"/>
              </a:rPr>
              <a:t>&gt;&gt;&gt;</a:t>
            </a:r>
            <a: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  <a:t> print </a:t>
            </a:r>
            <a:r>
              <a:rPr lang="en-US" altLang="el-GR" sz="1600" b="0">
                <a:latin typeface="Courier New" pitchFamily="49" charset="0"/>
              </a:rPr>
              <a:t>x</a:t>
            </a:r>
            <a: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  <a:t>     # No effect on x, still ref 3.</a:t>
            </a:r>
            <a:b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altLang="el-GR" sz="1600" b="0">
                <a:solidFill>
                  <a:schemeClr val="accent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326660" name="Line 4"/>
          <p:cNvSpPr>
            <a:spLocks noChangeShapeType="1"/>
          </p:cNvSpPr>
          <p:nvPr/>
        </p:nvSpPr>
        <p:spPr bwMode="auto">
          <a:xfrm>
            <a:off x="4191000" y="4343400"/>
            <a:ext cx="0" cy="2133600"/>
          </a:xfrm>
          <a:prstGeom prst="line">
            <a:avLst/>
          </a:prstGeom>
          <a:noFill/>
          <a:ln w="28575">
            <a:solidFill>
              <a:srgbClr val="B2B2B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8815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56892E22-9F08-4E6B-A910-AF0F694E30E7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/>
              <a:t>Assignment 1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altLang="el-GR" sz="2000"/>
              <a:t>So, for simple built-in datatypes (integers, floats, strings), assignment behaves as you would expect:</a:t>
            </a:r>
            <a:br>
              <a:rPr lang="en-US" altLang="el-GR" sz="2000"/>
            </a:br>
            <a:r>
              <a:rPr lang="en-US" altLang="el-GR" sz="900"/>
              <a:t/>
            </a:r>
            <a:br>
              <a:rPr lang="en-US" altLang="el-GR" sz="900"/>
            </a:br>
            <a:r>
              <a:rPr lang="en-US" altLang="el-GR" sz="1600" b="0">
                <a:solidFill>
                  <a:schemeClr val="folHlink"/>
                </a:solidFill>
                <a:latin typeface="Courier New" pitchFamily="49" charset="0"/>
              </a:rPr>
              <a:t>&gt;&gt;&gt;</a:t>
            </a:r>
            <a: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altLang="el-GR" sz="1600" b="0">
                <a:latin typeface="Courier New" pitchFamily="49" charset="0"/>
              </a:rPr>
              <a:t>x = 3</a:t>
            </a:r>
            <a: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  <a:t>       # Creates 3, name x refers to 3 </a:t>
            </a:r>
            <a:b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altLang="el-GR" sz="1600" b="0">
                <a:solidFill>
                  <a:schemeClr val="folHlink"/>
                </a:solidFill>
                <a:latin typeface="Courier New" pitchFamily="49" charset="0"/>
              </a:rPr>
              <a:t>&gt;&gt;&gt;</a:t>
            </a:r>
            <a: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altLang="el-GR" sz="1600" b="0">
                <a:latin typeface="Courier New" pitchFamily="49" charset="0"/>
              </a:rPr>
              <a:t>y = x</a:t>
            </a:r>
            <a: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  <a:t>       # Creates name y, refers to 3.</a:t>
            </a:r>
            <a:b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altLang="el-GR" sz="1600" b="0">
                <a:solidFill>
                  <a:schemeClr val="folHlink"/>
                </a:solidFill>
                <a:latin typeface="Courier New" pitchFamily="49" charset="0"/>
              </a:rPr>
              <a:t>&gt;&gt;&gt;</a:t>
            </a:r>
            <a: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altLang="el-GR" sz="1600" b="0">
                <a:latin typeface="Courier New" pitchFamily="49" charset="0"/>
              </a:rPr>
              <a:t>y = 4</a:t>
            </a:r>
            <a: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  <a:t>       # Creates ref for 4. Changes y.</a:t>
            </a:r>
            <a:b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altLang="el-GR" sz="1600" b="0">
                <a:solidFill>
                  <a:schemeClr val="folHlink"/>
                </a:solidFill>
                <a:latin typeface="Courier New" pitchFamily="49" charset="0"/>
              </a:rPr>
              <a:t>&gt;&gt;&gt;</a:t>
            </a:r>
            <a: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  <a:t> print </a:t>
            </a:r>
            <a:r>
              <a:rPr lang="en-US" altLang="el-GR" sz="1600" b="0">
                <a:latin typeface="Courier New" pitchFamily="49" charset="0"/>
              </a:rPr>
              <a:t>x</a:t>
            </a:r>
            <a: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  <a:t>     # No effect on x, still ref 3.</a:t>
            </a:r>
            <a:b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altLang="el-GR" sz="1600" b="0">
                <a:solidFill>
                  <a:schemeClr val="accent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327684" name="Text Box 4"/>
          <p:cNvSpPr txBox="1">
            <a:spLocks noChangeArrowheads="1"/>
          </p:cNvSpPr>
          <p:nvPr/>
        </p:nvSpPr>
        <p:spPr bwMode="auto">
          <a:xfrm>
            <a:off x="4876800" y="4759325"/>
            <a:ext cx="1676400" cy="650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l-GR" sz="1800">
                <a:solidFill>
                  <a:schemeClr val="hlink"/>
                </a:solidFill>
              </a:rPr>
              <a:t>Type: Integer</a:t>
            </a:r>
          </a:p>
          <a:p>
            <a:pPr eaLnBrk="1" hangingPunct="1"/>
            <a:r>
              <a:rPr lang="en-US" altLang="el-GR" sz="1800">
                <a:solidFill>
                  <a:schemeClr val="hlink"/>
                </a:solidFill>
              </a:rPr>
              <a:t>Data: 3</a:t>
            </a:r>
          </a:p>
        </p:txBody>
      </p:sp>
      <p:sp>
        <p:nvSpPr>
          <p:cNvPr id="327685" name="Text Box 5"/>
          <p:cNvSpPr txBox="1">
            <a:spLocks noChangeArrowheads="1"/>
          </p:cNvSpPr>
          <p:nvPr/>
        </p:nvSpPr>
        <p:spPr bwMode="auto">
          <a:xfrm>
            <a:off x="1828800" y="4572000"/>
            <a:ext cx="1701800" cy="6508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l-GR" sz="1800">
                <a:solidFill>
                  <a:schemeClr val="tx2"/>
                </a:solidFill>
              </a:rPr>
              <a:t>Name: x</a:t>
            </a:r>
          </a:p>
          <a:p>
            <a:pPr eaLnBrk="1" hangingPunct="1"/>
            <a:r>
              <a:rPr lang="en-US" altLang="el-GR" sz="1800">
                <a:solidFill>
                  <a:schemeClr val="tx2"/>
                </a:solidFill>
              </a:rPr>
              <a:t>Ref: &lt;address1&gt;</a:t>
            </a:r>
          </a:p>
        </p:txBody>
      </p:sp>
      <p:sp>
        <p:nvSpPr>
          <p:cNvPr id="327686" name="Line 6"/>
          <p:cNvSpPr>
            <a:spLocks noChangeShapeType="1"/>
          </p:cNvSpPr>
          <p:nvPr/>
        </p:nvSpPr>
        <p:spPr bwMode="auto">
          <a:xfrm flipV="1">
            <a:off x="3581400" y="5029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327687" name="Line 7"/>
          <p:cNvSpPr>
            <a:spLocks noChangeShapeType="1"/>
          </p:cNvSpPr>
          <p:nvPr/>
        </p:nvSpPr>
        <p:spPr bwMode="auto">
          <a:xfrm>
            <a:off x="4191000" y="4343400"/>
            <a:ext cx="0" cy="2133600"/>
          </a:xfrm>
          <a:prstGeom prst="line">
            <a:avLst/>
          </a:prstGeom>
          <a:noFill/>
          <a:ln w="28575">
            <a:solidFill>
              <a:srgbClr val="B2B2B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327688" name="Line 8"/>
          <p:cNvSpPr>
            <a:spLocks noChangeShapeType="1"/>
          </p:cNvSpPr>
          <p:nvPr/>
        </p:nvSpPr>
        <p:spPr bwMode="auto">
          <a:xfrm>
            <a:off x="781050" y="28813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2932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00377098-44D0-44C9-B6F5-1B0896D366B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/>
              <a:t>IDLE Development Environment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l-GR"/>
              <a:t>Shell for interactive evaluation.</a:t>
            </a:r>
          </a:p>
          <a:p>
            <a:r>
              <a:rPr lang="en-US" altLang="el-GR"/>
              <a:t>Text editor with color-coding and smart indenting for creating Python files.</a:t>
            </a:r>
          </a:p>
          <a:p>
            <a:r>
              <a:rPr lang="en-US" altLang="el-GR"/>
              <a:t>Menu commands for changing system settings and running files.  </a:t>
            </a:r>
          </a:p>
          <a:p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12110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9CCF48C2-64DA-4B63-AD70-5C698B32BD7E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/>
              <a:t>Assignment 1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altLang="el-GR" sz="2000"/>
              <a:t>So, for simple built-in datatypes (integers, floats, strings), assignment behaves as you would expect:</a:t>
            </a:r>
            <a:br>
              <a:rPr lang="en-US" altLang="el-GR" sz="2000"/>
            </a:br>
            <a:r>
              <a:rPr lang="en-US" altLang="el-GR" sz="900"/>
              <a:t/>
            </a:r>
            <a:br>
              <a:rPr lang="en-US" altLang="el-GR" sz="900"/>
            </a:br>
            <a:r>
              <a:rPr lang="en-US" altLang="el-GR" sz="1600" b="0">
                <a:solidFill>
                  <a:schemeClr val="folHlink"/>
                </a:solidFill>
                <a:latin typeface="Courier New" pitchFamily="49" charset="0"/>
              </a:rPr>
              <a:t>&gt;&gt;&gt;</a:t>
            </a:r>
            <a: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altLang="el-GR" sz="1600" b="0">
                <a:latin typeface="Courier New" pitchFamily="49" charset="0"/>
              </a:rPr>
              <a:t>x = 3</a:t>
            </a:r>
            <a: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  <a:t>       # Creates 3, name x refers to 3 </a:t>
            </a:r>
            <a:b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altLang="el-GR" sz="1600" b="0">
                <a:solidFill>
                  <a:schemeClr val="folHlink"/>
                </a:solidFill>
                <a:latin typeface="Courier New" pitchFamily="49" charset="0"/>
              </a:rPr>
              <a:t>&gt;&gt;&gt;</a:t>
            </a:r>
            <a: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altLang="el-GR" sz="1600" b="0">
                <a:latin typeface="Courier New" pitchFamily="49" charset="0"/>
              </a:rPr>
              <a:t>y = x</a:t>
            </a:r>
            <a: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  <a:t>       # Creates name y, refers to 3.</a:t>
            </a:r>
            <a:b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altLang="el-GR" sz="1600" b="0">
                <a:solidFill>
                  <a:schemeClr val="folHlink"/>
                </a:solidFill>
                <a:latin typeface="Courier New" pitchFamily="49" charset="0"/>
              </a:rPr>
              <a:t>&gt;&gt;&gt;</a:t>
            </a:r>
            <a: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altLang="el-GR" sz="1600" b="0">
                <a:latin typeface="Courier New" pitchFamily="49" charset="0"/>
              </a:rPr>
              <a:t>y = 4</a:t>
            </a:r>
            <a: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  <a:t>       # Creates ref for 4. Changes y.</a:t>
            </a:r>
            <a:b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altLang="el-GR" sz="1600" b="0">
                <a:solidFill>
                  <a:schemeClr val="folHlink"/>
                </a:solidFill>
                <a:latin typeface="Courier New" pitchFamily="49" charset="0"/>
              </a:rPr>
              <a:t>&gt;&gt;&gt;</a:t>
            </a:r>
            <a: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  <a:t> print </a:t>
            </a:r>
            <a:r>
              <a:rPr lang="en-US" altLang="el-GR" sz="1600" b="0">
                <a:latin typeface="Courier New" pitchFamily="49" charset="0"/>
              </a:rPr>
              <a:t>x</a:t>
            </a:r>
            <a: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  <a:t>     # No effect on x, still ref 3.</a:t>
            </a:r>
            <a:b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altLang="el-GR" sz="1600" b="0">
                <a:solidFill>
                  <a:schemeClr val="accent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328708" name="Text Box 4"/>
          <p:cNvSpPr txBox="1">
            <a:spLocks noChangeArrowheads="1"/>
          </p:cNvSpPr>
          <p:nvPr/>
        </p:nvSpPr>
        <p:spPr bwMode="auto">
          <a:xfrm>
            <a:off x="4876800" y="4759325"/>
            <a:ext cx="1676400" cy="650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l-GR" sz="1800">
                <a:solidFill>
                  <a:schemeClr val="hlink"/>
                </a:solidFill>
              </a:rPr>
              <a:t>Type: Integer</a:t>
            </a:r>
          </a:p>
          <a:p>
            <a:pPr eaLnBrk="1" hangingPunct="1"/>
            <a:r>
              <a:rPr lang="en-US" altLang="el-GR" sz="1800">
                <a:solidFill>
                  <a:schemeClr val="hlink"/>
                </a:solidFill>
              </a:rPr>
              <a:t>Data: 3</a:t>
            </a:r>
          </a:p>
        </p:txBody>
      </p:sp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1828800" y="4572000"/>
            <a:ext cx="1701800" cy="6508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l-GR" sz="1800">
                <a:solidFill>
                  <a:schemeClr val="tx2"/>
                </a:solidFill>
              </a:rPr>
              <a:t>Name: x</a:t>
            </a:r>
          </a:p>
          <a:p>
            <a:pPr eaLnBrk="1" hangingPunct="1"/>
            <a:r>
              <a:rPr lang="en-US" altLang="el-GR" sz="1800">
                <a:solidFill>
                  <a:schemeClr val="tx2"/>
                </a:solidFill>
              </a:rPr>
              <a:t>Ref: &lt;address1&gt;</a:t>
            </a:r>
          </a:p>
        </p:txBody>
      </p:sp>
      <p:sp>
        <p:nvSpPr>
          <p:cNvPr id="328710" name="Line 6"/>
          <p:cNvSpPr>
            <a:spLocks noChangeShapeType="1"/>
          </p:cNvSpPr>
          <p:nvPr/>
        </p:nvSpPr>
        <p:spPr bwMode="auto">
          <a:xfrm flipV="1">
            <a:off x="3581400" y="51816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328711" name="Text Box 7"/>
          <p:cNvSpPr txBox="1">
            <a:spLocks noChangeArrowheads="1"/>
          </p:cNvSpPr>
          <p:nvPr/>
        </p:nvSpPr>
        <p:spPr bwMode="auto">
          <a:xfrm>
            <a:off x="1828800" y="5486400"/>
            <a:ext cx="1701800" cy="6508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l-GR" sz="1800">
                <a:solidFill>
                  <a:schemeClr val="tx2"/>
                </a:solidFill>
              </a:rPr>
              <a:t>Name: y</a:t>
            </a:r>
          </a:p>
          <a:p>
            <a:pPr eaLnBrk="1" hangingPunct="1"/>
            <a:r>
              <a:rPr lang="en-US" altLang="el-GR" sz="1800">
                <a:solidFill>
                  <a:schemeClr val="tx2"/>
                </a:solidFill>
              </a:rPr>
              <a:t>Ref: &lt;address1&gt;</a:t>
            </a:r>
          </a:p>
        </p:txBody>
      </p:sp>
      <p:sp>
        <p:nvSpPr>
          <p:cNvPr id="328712" name="Line 8"/>
          <p:cNvSpPr>
            <a:spLocks noChangeShapeType="1"/>
          </p:cNvSpPr>
          <p:nvPr/>
        </p:nvSpPr>
        <p:spPr bwMode="auto">
          <a:xfrm flipV="1">
            <a:off x="3581400" y="5029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328713" name="Line 9"/>
          <p:cNvSpPr>
            <a:spLocks noChangeShapeType="1"/>
          </p:cNvSpPr>
          <p:nvPr/>
        </p:nvSpPr>
        <p:spPr bwMode="auto">
          <a:xfrm>
            <a:off x="4191000" y="4343400"/>
            <a:ext cx="0" cy="2133600"/>
          </a:xfrm>
          <a:prstGeom prst="line">
            <a:avLst/>
          </a:prstGeom>
          <a:noFill/>
          <a:ln w="28575">
            <a:solidFill>
              <a:srgbClr val="B2B2B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328714" name="Line 10"/>
          <p:cNvSpPr>
            <a:spLocks noChangeShapeType="1"/>
          </p:cNvSpPr>
          <p:nvPr/>
        </p:nvSpPr>
        <p:spPr bwMode="auto">
          <a:xfrm>
            <a:off x="790575" y="31416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6989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6B0C7037-BCE9-4178-9407-988428CEB945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/>
              <a:t>Assignment 1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altLang="el-GR" sz="2000"/>
              <a:t>So, for simple built-in datatypes (integers, floats, strings), assignment behaves as you would expect:</a:t>
            </a:r>
            <a:br>
              <a:rPr lang="en-US" altLang="el-GR" sz="2000"/>
            </a:br>
            <a:r>
              <a:rPr lang="en-US" altLang="el-GR" sz="900"/>
              <a:t/>
            </a:r>
            <a:br>
              <a:rPr lang="en-US" altLang="el-GR" sz="900"/>
            </a:br>
            <a:r>
              <a:rPr lang="en-US" altLang="el-GR" sz="1600" b="0">
                <a:solidFill>
                  <a:schemeClr val="folHlink"/>
                </a:solidFill>
                <a:latin typeface="Courier New" pitchFamily="49" charset="0"/>
              </a:rPr>
              <a:t>&gt;&gt;&gt;</a:t>
            </a:r>
            <a: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altLang="el-GR" sz="1600" b="0">
                <a:latin typeface="Courier New" pitchFamily="49" charset="0"/>
              </a:rPr>
              <a:t>x = 3</a:t>
            </a:r>
            <a: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  <a:t>       # Creates 3, name x refers to 3 </a:t>
            </a:r>
            <a:b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altLang="el-GR" sz="1600" b="0">
                <a:solidFill>
                  <a:schemeClr val="folHlink"/>
                </a:solidFill>
                <a:latin typeface="Courier New" pitchFamily="49" charset="0"/>
              </a:rPr>
              <a:t>&gt;&gt;&gt;</a:t>
            </a:r>
            <a: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altLang="el-GR" sz="1600" b="0">
                <a:latin typeface="Courier New" pitchFamily="49" charset="0"/>
              </a:rPr>
              <a:t>y = x</a:t>
            </a:r>
            <a: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  <a:t>       # Creates name y, refers to 3.</a:t>
            </a:r>
            <a:b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altLang="el-GR" sz="1600" b="0">
                <a:solidFill>
                  <a:schemeClr val="folHlink"/>
                </a:solidFill>
                <a:latin typeface="Courier New" pitchFamily="49" charset="0"/>
              </a:rPr>
              <a:t>&gt;&gt;&gt;</a:t>
            </a:r>
            <a: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altLang="el-GR" sz="1600" b="0">
                <a:latin typeface="Courier New" pitchFamily="49" charset="0"/>
              </a:rPr>
              <a:t>y = 4</a:t>
            </a:r>
            <a: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  <a:t>       # Creates ref for 4. Changes y.</a:t>
            </a:r>
            <a:b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altLang="el-GR" sz="1600" b="0">
                <a:solidFill>
                  <a:schemeClr val="folHlink"/>
                </a:solidFill>
                <a:latin typeface="Courier New" pitchFamily="49" charset="0"/>
              </a:rPr>
              <a:t>&gt;&gt;&gt;</a:t>
            </a:r>
            <a: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  <a:t> print </a:t>
            </a:r>
            <a:r>
              <a:rPr lang="en-US" altLang="el-GR" sz="1600" b="0">
                <a:latin typeface="Courier New" pitchFamily="49" charset="0"/>
              </a:rPr>
              <a:t>x</a:t>
            </a:r>
            <a: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  <a:t>     # No effect on x, still ref 3.</a:t>
            </a:r>
            <a:b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altLang="el-GR" sz="1600" b="0">
                <a:solidFill>
                  <a:schemeClr val="accent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329732" name="Text Box 4"/>
          <p:cNvSpPr txBox="1">
            <a:spLocks noChangeArrowheads="1"/>
          </p:cNvSpPr>
          <p:nvPr/>
        </p:nvSpPr>
        <p:spPr bwMode="auto">
          <a:xfrm>
            <a:off x="4876800" y="4759325"/>
            <a:ext cx="1676400" cy="650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l-GR" sz="1800">
                <a:solidFill>
                  <a:schemeClr val="hlink"/>
                </a:solidFill>
              </a:rPr>
              <a:t>Type: Integer</a:t>
            </a:r>
          </a:p>
          <a:p>
            <a:pPr eaLnBrk="1" hangingPunct="1"/>
            <a:r>
              <a:rPr lang="en-US" altLang="el-GR" sz="1800">
                <a:solidFill>
                  <a:schemeClr val="hlink"/>
                </a:solidFill>
              </a:rPr>
              <a:t>Data: 3</a:t>
            </a:r>
          </a:p>
        </p:txBody>
      </p:sp>
      <p:sp>
        <p:nvSpPr>
          <p:cNvPr id="329733" name="Text Box 5"/>
          <p:cNvSpPr txBox="1">
            <a:spLocks noChangeArrowheads="1"/>
          </p:cNvSpPr>
          <p:nvPr/>
        </p:nvSpPr>
        <p:spPr bwMode="auto">
          <a:xfrm>
            <a:off x="1828800" y="4572000"/>
            <a:ext cx="1701800" cy="6508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l-GR" sz="1800">
                <a:solidFill>
                  <a:schemeClr val="tx2"/>
                </a:solidFill>
              </a:rPr>
              <a:t>Name: x</a:t>
            </a:r>
          </a:p>
          <a:p>
            <a:pPr eaLnBrk="1" hangingPunct="1"/>
            <a:r>
              <a:rPr lang="en-US" altLang="el-GR" sz="1800">
                <a:solidFill>
                  <a:schemeClr val="tx2"/>
                </a:solidFill>
              </a:rPr>
              <a:t>Ref: &lt;address1&gt;</a:t>
            </a:r>
          </a:p>
        </p:txBody>
      </p:sp>
      <p:sp>
        <p:nvSpPr>
          <p:cNvPr id="329734" name="Line 6"/>
          <p:cNvSpPr>
            <a:spLocks noChangeShapeType="1"/>
          </p:cNvSpPr>
          <p:nvPr/>
        </p:nvSpPr>
        <p:spPr bwMode="auto">
          <a:xfrm flipV="1">
            <a:off x="3581400" y="51816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329735" name="Text Box 7"/>
          <p:cNvSpPr txBox="1">
            <a:spLocks noChangeArrowheads="1"/>
          </p:cNvSpPr>
          <p:nvPr/>
        </p:nvSpPr>
        <p:spPr bwMode="auto">
          <a:xfrm>
            <a:off x="4876800" y="5638800"/>
            <a:ext cx="1676400" cy="650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l-GR" sz="1800">
                <a:solidFill>
                  <a:schemeClr val="hlink"/>
                </a:solidFill>
              </a:rPr>
              <a:t>Type: Integer</a:t>
            </a:r>
          </a:p>
          <a:p>
            <a:pPr eaLnBrk="1" hangingPunct="1"/>
            <a:r>
              <a:rPr lang="en-US" altLang="el-GR" sz="1800">
                <a:solidFill>
                  <a:schemeClr val="hlink"/>
                </a:solidFill>
              </a:rPr>
              <a:t>Data: 4</a:t>
            </a:r>
          </a:p>
        </p:txBody>
      </p:sp>
      <p:sp>
        <p:nvSpPr>
          <p:cNvPr id="329736" name="Text Box 8"/>
          <p:cNvSpPr txBox="1">
            <a:spLocks noChangeArrowheads="1"/>
          </p:cNvSpPr>
          <p:nvPr/>
        </p:nvSpPr>
        <p:spPr bwMode="auto">
          <a:xfrm>
            <a:off x="1828800" y="5486400"/>
            <a:ext cx="1701800" cy="6508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l-GR" sz="1800">
                <a:solidFill>
                  <a:schemeClr val="tx2"/>
                </a:solidFill>
              </a:rPr>
              <a:t>Name: y</a:t>
            </a:r>
          </a:p>
          <a:p>
            <a:pPr eaLnBrk="1" hangingPunct="1"/>
            <a:r>
              <a:rPr lang="en-US" altLang="el-GR" sz="1800">
                <a:solidFill>
                  <a:schemeClr val="tx2"/>
                </a:solidFill>
              </a:rPr>
              <a:t>Ref: &lt;address1&gt;</a:t>
            </a:r>
          </a:p>
        </p:txBody>
      </p:sp>
      <p:sp>
        <p:nvSpPr>
          <p:cNvPr id="329737" name="Line 9"/>
          <p:cNvSpPr>
            <a:spLocks noChangeShapeType="1"/>
          </p:cNvSpPr>
          <p:nvPr/>
        </p:nvSpPr>
        <p:spPr bwMode="auto">
          <a:xfrm flipV="1">
            <a:off x="3581400" y="5029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329738" name="Line 10"/>
          <p:cNvSpPr>
            <a:spLocks noChangeShapeType="1"/>
          </p:cNvSpPr>
          <p:nvPr/>
        </p:nvSpPr>
        <p:spPr bwMode="auto">
          <a:xfrm>
            <a:off x="4191000" y="4343400"/>
            <a:ext cx="0" cy="2133600"/>
          </a:xfrm>
          <a:prstGeom prst="line">
            <a:avLst/>
          </a:prstGeom>
          <a:noFill/>
          <a:ln w="28575">
            <a:solidFill>
              <a:srgbClr val="B2B2B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329739" name="Line 11"/>
          <p:cNvSpPr>
            <a:spLocks noChangeShapeType="1"/>
          </p:cNvSpPr>
          <p:nvPr/>
        </p:nvSpPr>
        <p:spPr bwMode="auto">
          <a:xfrm>
            <a:off x="836613" y="33829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4200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FF6A1DD1-65CB-426C-9F9D-0FB73371BC61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/>
              <a:t>Assignment 1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altLang="el-GR" sz="2000"/>
              <a:t>So, for simple built-in datatypes (integers, floats, strings), assignment behaves as you would expect:</a:t>
            </a:r>
            <a:br>
              <a:rPr lang="en-US" altLang="el-GR" sz="2000"/>
            </a:br>
            <a:r>
              <a:rPr lang="en-US" altLang="el-GR" sz="900"/>
              <a:t/>
            </a:r>
            <a:br>
              <a:rPr lang="en-US" altLang="el-GR" sz="900"/>
            </a:br>
            <a:r>
              <a:rPr lang="en-US" altLang="el-GR" sz="1600" b="0">
                <a:solidFill>
                  <a:schemeClr val="folHlink"/>
                </a:solidFill>
                <a:latin typeface="Courier New" pitchFamily="49" charset="0"/>
              </a:rPr>
              <a:t>&gt;&gt;&gt;</a:t>
            </a:r>
            <a: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altLang="el-GR" sz="1600" b="0">
                <a:latin typeface="Courier New" pitchFamily="49" charset="0"/>
              </a:rPr>
              <a:t>x = 3</a:t>
            </a:r>
            <a: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  <a:t>       # Creates 3, name x refers to 3 </a:t>
            </a:r>
            <a:b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altLang="el-GR" sz="1600" b="0">
                <a:solidFill>
                  <a:schemeClr val="folHlink"/>
                </a:solidFill>
                <a:latin typeface="Courier New" pitchFamily="49" charset="0"/>
              </a:rPr>
              <a:t>&gt;&gt;&gt;</a:t>
            </a:r>
            <a: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altLang="el-GR" sz="1600" b="0">
                <a:latin typeface="Courier New" pitchFamily="49" charset="0"/>
              </a:rPr>
              <a:t>y = x</a:t>
            </a:r>
            <a: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  <a:t>       # Creates name y, refers to 3.</a:t>
            </a:r>
            <a:b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altLang="el-GR" sz="1600" b="0">
                <a:solidFill>
                  <a:schemeClr val="folHlink"/>
                </a:solidFill>
                <a:latin typeface="Courier New" pitchFamily="49" charset="0"/>
              </a:rPr>
              <a:t>&gt;&gt;&gt;</a:t>
            </a:r>
            <a: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altLang="el-GR" sz="1600" b="0">
                <a:latin typeface="Courier New" pitchFamily="49" charset="0"/>
              </a:rPr>
              <a:t>y = 4</a:t>
            </a:r>
            <a: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  <a:t>       # Creates ref for 4. Changes y.</a:t>
            </a:r>
            <a:b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altLang="el-GR" sz="1600" b="0">
                <a:solidFill>
                  <a:schemeClr val="folHlink"/>
                </a:solidFill>
                <a:latin typeface="Courier New" pitchFamily="49" charset="0"/>
              </a:rPr>
              <a:t>&gt;&gt;&gt;</a:t>
            </a:r>
            <a: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  <a:t> print </a:t>
            </a:r>
            <a:r>
              <a:rPr lang="en-US" altLang="el-GR" sz="1600" b="0">
                <a:latin typeface="Courier New" pitchFamily="49" charset="0"/>
              </a:rPr>
              <a:t>x</a:t>
            </a:r>
            <a: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  <a:t>     # No effect on x, still ref 3.</a:t>
            </a:r>
            <a:b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altLang="el-GR" sz="1600" b="0">
                <a:solidFill>
                  <a:schemeClr val="accent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330756" name="Text Box 4"/>
          <p:cNvSpPr txBox="1">
            <a:spLocks noChangeArrowheads="1"/>
          </p:cNvSpPr>
          <p:nvPr/>
        </p:nvSpPr>
        <p:spPr bwMode="auto">
          <a:xfrm>
            <a:off x="4876800" y="4759325"/>
            <a:ext cx="1676400" cy="650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l-GR" sz="1800">
                <a:solidFill>
                  <a:schemeClr val="hlink"/>
                </a:solidFill>
              </a:rPr>
              <a:t>Type: Integer</a:t>
            </a:r>
          </a:p>
          <a:p>
            <a:pPr eaLnBrk="1" hangingPunct="1"/>
            <a:r>
              <a:rPr lang="en-US" altLang="el-GR" sz="1800">
                <a:solidFill>
                  <a:schemeClr val="hlink"/>
                </a:solidFill>
              </a:rPr>
              <a:t>Data: 3</a:t>
            </a:r>
          </a:p>
        </p:txBody>
      </p:sp>
      <p:sp>
        <p:nvSpPr>
          <p:cNvPr id="330757" name="Text Box 5"/>
          <p:cNvSpPr txBox="1">
            <a:spLocks noChangeArrowheads="1"/>
          </p:cNvSpPr>
          <p:nvPr/>
        </p:nvSpPr>
        <p:spPr bwMode="auto">
          <a:xfrm>
            <a:off x="1828800" y="4572000"/>
            <a:ext cx="1701800" cy="6508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l-GR" sz="1800">
                <a:solidFill>
                  <a:schemeClr val="tx2"/>
                </a:solidFill>
              </a:rPr>
              <a:t>Name: x</a:t>
            </a:r>
          </a:p>
          <a:p>
            <a:pPr eaLnBrk="1" hangingPunct="1"/>
            <a:r>
              <a:rPr lang="en-US" altLang="el-GR" sz="1800">
                <a:solidFill>
                  <a:schemeClr val="tx2"/>
                </a:solidFill>
              </a:rPr>
              <a:t>Ref: &lt;address1&gt;</a:t>
            </a:r>
          </a:p>
        </p:txBody>
      </p:sp>
      <p:sp>
        <p:nvSpPr>
          <p:cNvPr id="330758" name="Text Box 6"/>
          <p:cNvSpPr txBox="1">
            <a:spLocks noChangeArrowheads="1"/>
          </p:cNvSpPr>
          <p:nvPr/>
        </p:nvSpPr>
        <p:spPr bwMode="auto">
          <a:xfrm>
            <a:off x="4876800" y="5638800"/>
            <a:ext cx="1676400" cy="650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l-GR" sz="1800">
                <a:solidFill>
                  <a:schemeClr val="hlink"/>
                </a:solidFill>
              </a:rPr>
              <a:t>Type: Integer</a:t>
            </a:r>
          </a:p>
          <a:p>
            <a:pPr eaLnBrk="1" hangingPunct="1"/>
            <a:r>
              <a:rPr lang="en-US" altLang="el-GR" sz="1800">
                <a:solidFill>
                  <a:schemeClr val="hlink"/>
                </a:solidFill>
              </a:rPr>
              <a:t>Data: 4</a:t>
            </a:r>
          </a:p>
        </p:txBody>
      </p:sp>
      <p:sp>
        <p:nvSpPr>
          <p:cNvPr id="330759" name="Text Box 7"/>
          <p:cNvSpPr txBox="1">
            <a:spLocks noChangeArrowheads="1"/>
          </p:cNvSpPr>
          <p:nvPr/>
        </p:nvSpPr>
        <p:spPr bwMode="auto">
          <a:xfrm>
            <a:off x="1828800" y="5486400"/>
            <a:ext cx="1701800" cy="6508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l-GR" sz="1800">
                <a:solidFill>
                  <a:schemeClr val="tx2"/>
                </a:solidFill>
              </a:rPr>
              <a:t>Name: y</a:t>
            </a:r>
          </a:p>
          <a:p>
            <a:pPr eaLnBrk="1" hangingPunct="1"/>
            <a:r>
              <a:rPr lang="en-US" altLang="el-GR" sz="1800">
                <a:solidFill>
                  <a:schemeClr val="tx2"/>
                </a:solidFill>
              </a:rPr>
              <a:t>Ref: &lt;address2&gt;</a:t>
            </a:r>
          </a:p>
        </p:txBody>
      </p:sp>
      <p:sp>
        <p:nvSpPr>
          <p:cNvPr id="330760" name="Line 8"/>
          <p:cNvSpPr>
            <a:spLocks noChangeShapeType="1"/>
          </p:cNvSpPr>
          <p:nvPr/>
        </p:nvSpPr>
        <p:spPr bwMode="auto">
          <a:xfrm flipV="1">
            <a:off x="3581400" y="5029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330761" name="Line 9"/>
          <p:cNvSpPr>
            <a:spLocks noChangeShapeType="1"/>
          </p:cNvSpPr>
          <p:nvPr/>
        </p:nvSpPr>
        <p:spPr bwMode="auto">
          <a:xfrm flipV="1">
            <a:off x="3581400" y="5943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330762" name="Line 10"/>
          <p:cNvSpPr>
            <a:spLocks noChangeShapeType="1"/>
          </p:cNvSpPr>
          <p:nvPr/>
        </p:nvSpPr>
        <p:spPr bwMode="auto">
          <a:xfrm>
            <a:off x="4191000" y="4343400"/>
            <a:ext cx="0" cy="2133600"/>
          </a:xfrm>
          <a:prstGeom prst="line">
            <a:avLst/>
          </a:prstGeom>
          <a:noFill/>
          <a:ln w="28575">
            <a:solidFill>
              <a:srgbClr val="B2B2B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330763" name="Line 11"/>
          <p:cNvSpPr>
            <a:spLocks noChangeShapeType="1"/>
          </p:cNvSpPr>
          <p:nvPr/>
        </p:nvSpPr>
        <p:spPr bwMode="auto">
          <a:xfrm>
            <a:off x="836613" y="33845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0573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CA408F74-88AF-4AE3-84C0-F64AE23D1A45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/>
              <a:t>Assignment 1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altLang="el-GR" sz="2000"/>
              <a:t>So, for simple built-in datatypes (integers, floats, strings), assignment behaves as you would expect:</a:t>
            </a:r>
            <a:br>
              <a:rPr lang="en-US" altLang="el-GR" sz="2000"/>
            </a:br>
            <a:r>
              <a:rPr lang="en-US" altLang="el-GR" sz="900"/>
              <a:t/>
            </a:r>
            <a:br>
              <a:rPr lang="en-US" altLang="el-GR" sz="900"/>
            </a:br>
            <a:r>
              <a:rPr lang="en-US" altLang="el-GR" sz="1600" b="0">
                <a:solidFill>
                  <a:schemeClr val="folHlink"/>
                </a:solidFill>
                <a:latin typeface="Courier New" pitchFamily="49" charset="0"/>
              </a:rPr>
              <a:t>&gt;&gt;&gt;</a:t>
            </a:r>
            <a: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altLang="el-GR" sz="1600" b="0">
                <a:latin typeface="Courier New" pitchFamily="49" charset="0"/>
              </a:rPr>
              <a:t>x = 3</a:t>
            </a:r>
            <a: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  <a:t>       # Creates 3, name x refers to 3 </a:t>
            </a:r>
            <a:b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altLang="el-GR" sz="1600" b="0">
                <a:solidFill>
                  <a:schemeClr val="folHlink"/>
                </a:solidFill>
                <a:latin typeface="Courier New" pitchFamily="49" charset="0"/>
              </a:rPr>
              <a:t>&gt;&gt;&gt;</a:t>
            </a:r>
            <a: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altLang="el-GR" sz="1600" b="0">
                <a:latin typeface="Courier New" pitchFamily="49" charset="0"/>
              </a:rPr>
              <a:t>y = x</a:t>
            </a:r>
            <a: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  <a:t>       # Creates name y, refers to 3.</a:t>
            </a:r>
            <a:b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altLang="el-GR" sz="1600" b="0">
                <a:solidFill>
                  <a:schemeClr val="folHlink"/>
                </a:solidFill>
                <a:latin typeface="Courier New" pitchFamily="49" charset="0"/>
              </a:rPr>
              <a:t>&gt;&gt;&gt;</a:t>
            </a:r>
            <a: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altLang="el-GR" sz="1600" b="0">
                <a:latin typeface="Courier New" pitchFamily="49" charset="0"/>
              </a:rPr>
              <a:t>y = 4</a:t>
            </a:r>
            <a: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  <a:t>       # Creates ref for 4. Changes y.</a:t>
            </a:r>
            <a:b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altLang="el-GR" sz="1600" b="0">
                <a:solidFill>
                  <a:schemeClr val="folHlink"/>
                </a:solidFill>
                <a:latin typeface="Courier New" pitchFamily="49" charset="0"/>
              </a:rPr>
              <a:t>&gt;&gt;&gt;</a:t>
            </a:r>
            <a: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  <a:t> print </a:t>
            </a:r>
            <a:r>
              <a:rPr lang="en-US" altLang="el-GR" sz="1600" b="0">
                <a:latin typeface="Courier New" pitchFamily="49" charset="0"/>
              </a:rPr>
              <a:t>x</a:t>
            </a:r>
            <a: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  <a:t>     # No effect on x, still ref 3.</a:t>
            </a:r>
            <a:br>
              <a:rPr lang="en-US" altLang="el-GR" sz="1600" b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altLang="el-GR" sz="1600" b="0">
                <a:solidFill>
                  <a:schemeClr val="accent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4876800" y="4759325"/>
            <a:ext cx="1676400" cy="650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l-GR" sz="1800">
                <a:solidFill>
                  <a:schemeClr val="hlink"/>
                </a:solidFill>
              </a:rPr>
              <a:t>Type: Integer</a:t>
            </a:r>
          </a:p>
          <a:p>
            <a:pPr eaLnBrk="1" hangingPunct="1"/>
            <a:r>
              <a:rPr lang="en-US" altLang="el-GR" sz="1800">
                <a:solidFill>
                  <a:schemeClr val="hlink"/>
                </a:solidFill>
              </a:rPr>
              <a:t>Data: 3</a:t>
            </a: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1828800" y="4572000"/>
            <a:ext cx="1701800" cy="6508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l-GR" sz="1800">
                <a:solidFill>
                  <a:schemeClr val="tx2"/>
                </a:solidFill>
              </a:rPr>
              <a:t>Name: x</a:t>
            </a:r>
          </a:p>
          <a:p>
            <a:pPr eaLnBrk="1" hangingPunct="1"/>
            <a:r>
              <a:rPr lang="en-US" altLang="el-GR" sz="1800">
                <a:solidFill>
                  <a:schemeClr val="tx2"/>
                </a:solidFill>
              </a:rPr>
              <a:t>Ref: &lt;address1&gt;</a:t>
            </a:r>
          </a:p>
        </p:txBody>
      </p:sp>
      <p:sp>
        <p:nvSpPr>
          <p:cNvPr id="331782" name="Text Box 6"/>
          <p:cNvSpPr txBox="1">
            <a:spLocks noChangeArrowheads="1"/>
          </p:cNvSpPr>
          <p:nvPr/>
        </p:nvSpPr>
        <p:spPr bwMode="auto">
          <a:xfrm>
            <a:off x="4876800" y="5638800"/>
            <a:ext cx="1676400" cy="650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l-GR" sz="1800">
                <a:solidFill>
                  <a:schemeClr val="hlink"/>
                </a:solidFill>
              </a:rPr>
              <a:t>Type: Integer</a:t>
            </a:r>
          </a:p>
          <a:p>
            <a:pPr eaLnBrk="1" hangingPunct="1"/>
            <a:r>
              <a:rPr lang="en-US" altLang="el-GR" sz="1800">
                <a:solidFill>
                  <a:schemeClr val="hlink"/>
                </a:solidFill>
              </a:rPr>
              <a:t>Data: 4</a:t>
            </a:r>
          </a:p>
        </p:txBody>
      </p:sp>
      <p:sp>
        <p:nvSpPr>
          <p:cNvPr id="331783" name="Text Box 7"/>
          <p:cNvSpPr txBox="1">
            <a:spLocks noChangeArrowheads="1"/>
          </p:cNvSpPr>
          <p:nvPr/>
        </p:nvSpPr>
        <p:spPr bwMode="auto">
          <a:xfrm>
            <a:off x="1828800" y="5486400"/>
            <a:ext cx="1701800" cy="6508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l-GR" sz="1800">
                <a:solidFill>
                  <a:schemeClr val="tx2"/>
                </a:solidFill>
              </a:rPr>
              <a:t>Name: y</a:t>
            </a:r>
          </a:p>
          <a:p>
            <a:pPr eaLnBrk="1" hangingPunct="1"/>
            <a:r>
              <a:rPr lang="en-US" altLang="el-GR" sz="1800">
                <a:solidFill>
                  <a:schemeClr val="tx2"/>
                </a:solidFill>
              </a:rPr>
              <a:t>Ref: &lt;address2&gt;</a:t>
            </a:r>
          </a:p>
        </p:txBody>
      </p:sp>
      <p:sp>
        <p:nvSpPr>
          <p:cNvPr id="331784" name="Line 8"/>
          <p:cNvSpPr>
            <a:spLocks noChangeShapeType="1"/>
          </p:cNvSpPr>
          <p:nvPr/>
        </p:nvSpPr>
        <p:spPr bwMode="auto">
          <a:xfrm flipV="1">
            <a:off x="3581400" y="5029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331785" name="Line 9"/>
          <p:cNvSpPr>
            <a:spLocks noChangeShapeType="1"/>
          </p:cNvSpPr>
          <p:nvPr/>
        </p:nvSpPr>
        <p:spPr bwMode="auto">
          <a:xfrm flipV="1">
            <a:off x="3581400" y="5943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331786" name="Line 10"/>
          <p:cNvSpPr>
            <a:spLocks noChangeShapeType="1"/>
          </p:cNvSpPr>
          <p:nvPr/>
        </p:nvSpPr>
        <p:spPr bwMode="auto">
          <a:xfrm>
            <a:off x="4191000" y="4343400"/>
            <a:ext cx="0" cy="2133600"/>
          </a:xfrm>
          <a:prstGeom prst="line">
            <a:avLst/>
          </a:prstGeom>
          <a:noFill/>
          <a:ln w="28575">
            <a:solidFill>
              <a:srgbClr val="B2B2B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331787" name="Line 11"/>
          <p:cNvSpPr>
            <a:spLocks noChangeShapeType="1"/>
          </p:cNvSpPr>
          <p:nvPr/>
        </p:nvSpPr>
        <p:spPr bwMode="auto">
          <a:xfrm>
            <a:off x="846138" y="36226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4032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04194C54-E760-408A-AD0F-7882A1951309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/>
              <a:t>Assignment 2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l-GR" sz="1800"/>
              <a:t>For other data types (lists, dictionaries, user-defined types), assignment works differently.  </a:t>
            </a:r>
          </a:p>
          <a:p>
            <a:pPr lvl="1">
              <a:lnSpc>
                <a:spcPct val="90000"/>
              </a:lnSpc>
            </a:pPr>
            <a:r>
              <a:rPr lang="en-US" altLang="el-GR" sz="1600"/>
              <a:t>These datatypes are </a:t>
            </a:r>
            <a:r>
              <a:rPr lang="en-US" altLang="el-GR" sz="1600" b="1"/>
              <a:t>“mutable.”</a:t>
            </a:r>
            <a:r>
              <a:rPr lang="en-US" altLang="el-GR" sz="1600"/>
              <a:t>  </a:t>
            </a:r>
          </a:p>
          <a:p>
            <a:pPr lvl="1">
              <a:lnSpc>
                <a:spcPct val="90000"/>
              </a:lnSpc>
            </a:pPr>
            <a:r>
              <a:rPr lang="en-US" altLang="el-GR" sz="1600"/>
              <a:t>When we change these data, we do it </a:t>
            </a:r>
            <a:r>
              <a:rPr lang="en-US" altLang="el-GR" sz="1600" i="1"/>
              <a:t>in place. </a:t>
            </a:r>
            <a:r>
              <a:rPr lang="en-US" altLang="el-GR" sz="160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l-GR" sz="1600"/>
              <a:t>We don’t copy them into a new memory address each time.  </a:t>
            </a:r>
          </a:p>
          <a:p>
            <a:pPr lvl="1">
              <a:lnSpc>
                <a:spcPct val="90000"/>
              </a:lnSpc>
            </a:pPr>
            <a:r>
              <a:rPr lang="en-US" altLang="el-GR" sz="1600"/>
              <a:t>If we type y=x and then modify y, both x and y are changed.</a:t>
            </a:r>
          </a:p>
          <a:p>
            <a:pPr lvl="1">
              <a:lnSpc>
                <a:spcPct val="90000"/>
              </a:lnSpc>
            </a:pPr>
            <a:endParaRPr lang="en-US" altLang="el-GR" sz="16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l-GR" sz="1600"/>
              <a:t/>
            </a:r>
            <a:br>
              <a:rPr lang="en-US" altLang="el-GR" sz="1600"/>
            </a:br>
            <a:endParaRPr lang="en-US" altLang="el-GR" sz="1600"/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altLang="el-GR" sz="1800" b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800" b="0">
                <a:latin typeface="Courier New" pitchFamily="49" charset="0"/>
              </a:rPr>
              <a:t>&gt;&gt;&gt; x = 3</a:t>
            </a:r>
            <a:r>
              <a:rPr lang="en-US" altLang="el-GR" sz="1800"/>
              <a:t> 			</a:t>
            </a:r>
            <a:r>
              <a:rPr lang="en-US" altLang="el-GR" sz="1800">
                <a:latin typeface="Courier New" pitchFamily="49" charset="0"/>
              </a:rPr>
              <a:t>x = some mutable object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800" b="0">
                <a:latin typeface="Courier New" pitchFamily="49" charset="0"/>
              </a:rPr>
              <a:t>&gt;&gt;&gt; y = x</a:t>
            </a:r>
            <a:r>
              <a:rPr lang="en-US" altLang="el-GR" sz="1800">
                <a:latin typeface="Courier New" pitchFamily="49" charset="0"/>
              </a:rPr>
              <a:t> 			y = x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800" b="0">
                <a:latin typeface="Courier New" pitchFamily="49" charset="0"/>
              </a:rPr>
              <a:t>&gt;&gt;&gt; y = 4</a:t>
            </a:r>
            <a:r>
              <a:rPr lang="en-US" altLang="el-GR" sz="1800">
                <a:latin typeface="Courier New" pitchFamily="49" charset="0"/>
              </a:rPr>
              <a:t> 			make a change to y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800" b="0">
                <a:latin typeface="Courier New" pitchFamily="49" charset="0"/>
              </a:rPr>
              <a:t>&gt;&gt;&gt; print x</a:t>
            </a:r>
            <a:r>
              <a:rPr lang="en-US" altLang="el-GR" sz="1800">
                <a:latin typeface="Courier New" pitchFamily="49" charset="0"/>
              </a:rPr>
              <a:t> 			look at x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800" b="0">
                <a:latin typeface="Courier New" pitchFamily="49" charset="0"/>
              </a:rPr>
              <a:t>3</a:t>
            </a:r>
            <a:r>
              <a:rPr lang="en-US" altLang="el-GR" sz="1800">
                <a:latin typeface="Courier New" pitchFamily="49" charset="0"/>
              </a:rPr>
              <a:t> 					</a:t>
            </a:r>
            <a:r>
              <a:rPr lang="en-US" altLang="el-GR" sz="1800" i="1">
                <a:latin typeface="Courier New" pitchFamily="49" charset="0"/>
              </a:rPr>
              <a:t>x will be changed as well</a:t>
            </a:r>
          </a:p>
        </p:txBody>
      </p:sp>
      <p:sp>
        <p:nvSpPr>
          <p:cNvPr id="332804" name="Line 4"/>
          <p:cNvSpPr>
            <a:spLocks noChangeShapeType="1"/>
          </p:cNvSpPr>
          <p:nvPr/>
        </p:nvSpPr>
        <p:spPr bwMode="auto">
          <a:xfrm flipV="1">
            <a:off x="3962400" y="4343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332805" name="Text Box 5"/>
          <p:cNvSpPr txBox="1">
            <a:spLocks noChangeArrowheads="1"/>
          </p:cNvSpPr>
          <p:nvPr/>
        </p:nvSpPr>
        <p:spPr bwMode="auto">
          <a:xfrm>
            <a:off x="685800" y="3810000"/>
            <a:ext cx="1470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l-GR" i="1">
                <a:solidFill>
                  <a:srgbClr val="FF3300"/>
                </a:solidFill>
              </a:rPr>
              <a:t>immutable</a:t>
            </a:r>
          </a:p>
        </p:txBody>
      </p:sp>
      <p:sp>
        <p:nvSpPr>
          <p:cNvPr id="332806" name="Text Box 6"/>
          <p:cNvSpPr txBox="1">
            <a:spLocks noChangeArrowheads="1"/>
          </p:cNvSpPr>
          <p:nvPr/>
        </p:nvSpPr>
        <p:spPr bwMode="auto">
          <a:xfrm>
            <a:off x="4953000" y="3886200"/>
            <a:ext cx="1165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l-GR" i="1">
                <a:solidFill>
                  <a:srgbClr val="FF3300"/>
                </a:solidFill>
              </a:rPr>
              <a:t>mutable</a:t>
            </a:r>
          </a:p>
        </p:txBody>
      </p:sp>
    </p:spTree>
    <p:extLst>
      <p:ext uri="{BB962C8B-B14F-4D97-AF65-F5344CB8AC3E}">
        <p14:creationId xmlns:p14="http://schemas.microsoft.com/office/powerpoint/2010/main" val="270878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A45A8C61-BBE9-4306-A1F4-48F3B519BD0E}" type="slidenum">
              <a:rPr lang="en-US" altLang="en-US"/>
              <a:pPr/>
              <a:t>55</a:t>
            </a:fld>
            <a:endParaRPr lang="en-US" altLang="en-US"/>
          </a:p>
        </p:txBody>
      </p:sp>
      <p:grpSp>
        <p:nvGrpSpPr>
          <p:cNvPr id="333826" name="Group 2"/>
          <p:cNvGrpSpPr>
            <a:grpSpLocks/>
          </p:cNvGrpSpPr>
          <p:nvPr/>
        </p:nvGrpSpPr>
        <p:grpSpPr bwMode="auto">
          <a:xfrm>
            <a:off x="4191000" y="2971800"/>
            <a:ext cx="3052763" cy="1371600"/>
            <a:chOff x="861" y="624"/>
            <a:chExt cx="1923" cy="864"/>
          </a:xfrm>
        </p:grpSpPr>
        <p:sp>
          <p:nvSpPr>
            <p:cNvPr id="333827" name="Text Box 3"/>
            <p:cNvSpPr txBox="1">
              <a:spLocks noChangeArrowheads="1"/>
            </p:cNvSpPr>
            <p:nvPr/>
          </p:nvSpPr>
          <p:spPr bwMode="auto">
            <a:xfrm>
              <a:off x="863" y="624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l-GR">
                  <a:latin typeface="Verdana" pitchFamily="34" charset="0"/>
                </a:rPr>
                <a:t>a</a:t>
              </a:r>
            </a:p>
          </p:txBody>
        </p:sp>
        <p:sp>
          <p:nvSpPr>
            <p:cNvPr id="333828" name="Line 4"/>
            <p:cNvSpPr>
              <a:spLocks noChangeShapeType="1"/>
            </p:cNvSpPr>
            <p:nvPr/>
          </p:nvSpPr>
          <p:spPr bwMode="auto">
            <a:xfrm>
              <a:off x="1104" y="768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333829" name="Rectangle 5"/>
            <p:cNvSpPr>
              <a:spLocks noChangeArrowheads="1"/>
            </p:cNvSpPr>
            <p:nvPr/>
          </p:nvSpPr>
          <p:spPr bwMode="auto">
            <a:xfrm>
              <a:off x="1776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l-GR">
                  <a:latin typeface="Verdana" pitchFamily="34" charset="0"/>
                </a:rPr>
                <a:t>1</a:t>
              </a:r>
            </a:p>
          </p:txBody>
        </p:sp>
        <p:sp>
          <p:nvSpPr>
            <p:cNvPr id="333830" name="Rectangle 6"/>
            <p:cNvSpPr>
              <a:spLocks noChangeArrowheads="1"/>
            </p:cNvSpPr>
            <p:nvPr/>
          </p:nvSpPr>
          <p:spPr bwMode="auto">
            <a:xfrm>
              <a:off x="2112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l-GR">
                  <a:latin typeface="Verdana" pitchFamily="34" charset="0"/>
                </a:rPr>
                <a:t>2</a:t>
              </a:r>
            </a:p>
          </p:txBody>
        </p:sp>
        <p:sp>
          <p:nvSpPr>
            <p:cNvPr id="333831" name="Rectangle 7"/>
            <p:cNvSpPr>
              <a:spLocks noChangeArrowheads="1"/>
            </p:cNvSpPr>
            <p:nvPr/>
          </p:nvSpPr>
          <p:spPr bwMode="auto">
            <a:xfrm>
              <a:off x="2448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l-GR">
                  <a:latin typeface="Verdana" pitchFamily="34" charset="0"/>
                </a:rPr>
                <a:t>3</a:t>
              </a:r>
            </a:p>
          </p:txBody>
        </p:sp>
        <p:sp>
          <p:nvSpPr>
            <p:cNvPr id="333832" name="Text Box 8"/>
            <p:cNvSpPr txBox="1">
              <a:spLocks noChangeArrowheads="1"/>
            </p:cNvSpPr>
            <p:nvPr/>
          </p:nvSpPr>
          <p:spPr bwMode="auto">
            <a:xfrm>
              <a:off x="861" y="1200"/>
              <a:ext cx="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l-GR">
                  <a:latin typeface="Verdana" pitchFamily="34" charset="0"/>
                </a:rPr>
                <a:t>b</a:t>
              </a:r>
            </a:p>
          </p:txBody>
        </p:sp>
        <p:sp>
          <p:nvSpPr>
            <p:cNvPr id="333833" name="Line 9"/>
            <p:cNvSpPr>
              <a:spLocks noChangeShapeType="1"/>
            </p:cNvSpPr>
            <p:nvPr/>
          </p:nvSpPr>
          <p:spPr bwMode="auto">
            <a:xfrm flipV="1">
              <a:off x="1104" y="1104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</p:grpSp>
      <p:sp>
        <p:nvSpPr>
          <p:cNvPr id="333834" name="Text Box 10"/>
          <p:cNvSpPr txBox="1">
            <a:spLocks noChangeArrowheads="1"/>
          </p:cNvSpPr>
          <p:nvPr/>
        </p:nvSpPr>
        <p:spPr bwMode="auto">
          <a:xfrm>
            <a:off x="4194175" y="47244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l-GR">
                <a:latin typeface="Verdana" pitchFamily="34" charset="0"/>
              </a:rPr>
              <a:t>a</a:t>
            </a:r>
          </a:p>
        </p:txBody>
      </p:sp>
      <p:sp>
        <p:nvSpPr>
          <p:cNvPr id="333835" name="Line 11"/>
          <p:cNvSpPr>
            <a:spLocks noChangeShapeType="1"/>
          </p:cNvSpPr>
          <p:nvPr/>
        </p:nvSpPr>
        <p:spPr bwMode="auto">
          <a:xfrm>
            <a:off x="4576763" y="49530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33836" name="Rectangle 12"/>
          <p:cNvSpPr>
            <a:spLocks noChangeArrowheads="1"/>
          </p:cNvSpPr>
          <p:nvPr/>
        </p:nvSpPr>
        <p:spPr bwMode="auto">
          <a:xfrm>
            <a:off x="56435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l-GR">
                <a:latin typeface="Verdana" pitchFamily="34" charset="0"/>
              </a:rPr>
              <a:t>1</a:t>
            </a:r>
          </a:p>
        </p:txBody>
      </p:sp>
      <p:sp>
        <p:nvSpPr>
          <p:cNvPr id="333837" name="Rectangle 13"/>
          <p:cNvSpPr>
            <a:spLocks noChangeArrowheads="1"/>
          </p:cNvSpPr>
          <p:nvPr/>
        </p:nvSpPr>
        <p:spPr bwMode="auto">
          <a:xfrm>
            <a:off x="61769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l-GR">
                <a:latin typeface="Verdana" pitchFamily="34" charset="0"/>
              </a:rPr>
              <a:t>2</a:t>
            </a:r>
          </a:p>
        </p:txBody>
      </p:sp>
      <p:sp>
        <p:nvSpPr>
          <p:cNvPr id="333838" name="Rectangle 14"/>
          <p:cNvSpPr>
            <a:spLocks noChangeArrowheads="1"/>
          </p:cNvSpPr>
          <p:nvPr/>
        </p:nvSpPr>
        <p:spPr bwMode="auto">
          <a:xfrm>
            <a:off x="67103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l-GR">
                <a:latin typeface="Verdana" pitchFamily="34" charset="0"/>
              </a:rPr>
              <a:t>3</a:t>
            </a:r>
          </a:p>
        </p:txBody>
      </p:sp>
      <p:sp>
        <p:nvSpPr>
          <p:cNvPr id="333839" name="Text Box 15"/>
          <p:cNvSpPr txBox="1">
            <a:spLocks noChangeArrowheads="1"/>
          </p:cNvSpPr>
          <p:nvPr/>
        </p:nvSpPr>
        <p:spPr bwMode="auto">
          <a:xfrm>
            <a:off x="4191000" y="56388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l-GR">
                <a:latin typeface="Verdana" pitchFamily="34" charset="0"/>
              </a:rPr>
              <a:t>b</a:t>
            </a:r>
          </a:p>
        </p:txBody>
      </p:sp>
      <p:sp>
        <p:nvSpPr>
          <p:cNvPr id="333840" name="Line 16"/>
          <p:cNvSpPr>
            <a:spLocks noChangeShapeType="1"/>
          </p:cNvSpPr>
          <p:nvPr/>
        </p:nvSpPr>
        <p:spPr bwMode="auto">
          <a:xfrm flipV="1">
            <a:off x="4576763" y="54864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33841" name="Rectangle 17"/>
          <p:cNvSpPr>
            <a:spLocks noChangeArrowheads="1"/>
          </p:cNvSpPr>
          <p:nvPr/>
        </p:nvSpPr>
        <p:spPr bwMode="auto">
          <a:xfrm>
            <a:off x="7248525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33842" name="Text Box 18"/>
          <p:cNvSpPr txBox="1">
            <a:spLocks noChangeArrowheads="1"/>
          </p:cNvSpPr>
          <p:nvPr/>
        </p:nvSpPr>
        <p:spPr bwMode="auto">
          <a:xfrm>
            <a:off x="7315200" y="5181600"/>
            <a:ext cx="37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l-GR">
                <a:latin typeface="Verdana" pitchFamily="34" charset="0"/>
              </a:rPr>
              <a:t>4</a:t>
            </a:r>
          </a:p>
        </p:txBody>
      </p:sp>
      <p:sp>
        <p:nvSpPr>
          <p:cNvPr id="333843" name="Text Box 19"/>
          <p:cNvSpPr txBox="1">
            <a:spLocks noChangeArrowheads="1"/>
          </p:cNvSpPr>
          <p:nvPr/>
        </p:nvSpPr>
        <p:spPr bwMode="auto">
          <a:xfrm>
            <a:off x="1600200" y="1981200"/>
            <a:ext cx="212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l-GR">
                <a:latin typeface="Verdana" pitchFamily="34" charset="0"/>
              </a:rPr>
              <a:t>a = [1, 2, 3]</a:t>
            </a:r>
          </a:p>
        </p:txBody>
      </p:sp>
      <p:sp>
        <p:nvSpPr>
          <p:cNvPr id="333844" name="Text Box 20"/>
          <p:cNvSpPr txBox="1">
            <a:spLocks noChangeArrowheads="1"/>
          </p:cNvSpPr>
          <p:nvPr/>
        </p:nvSpPr>
        <p:spPr bwMode="auto">
          <a:xfrm>
            <a:off x="1600200" y="5181600"/>
            <a:ext cx="207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l-GR">
                <a:latin typeface="Verdana" pitchFamily="34" charset="0"/>
              </a:rPr>
              <a:t>a.append(4)</a:t>
            </a:r>
          </a:p>
        </p:txBody>
      </p:sp>
      <p:sp>
        <p:nvSpPr>
          <p:cNvPr id="333845" name="Text Box 21"/>
          <p:cNvSpPr txBox="1">
            <a:spLocks noChangeArrowheads="1"/>
          </p:cNvSpPr>
          <p:nvPr/>
        </p:nvSpPr>
        <p:spPr bwMode="auto">
          <a:xfrm>
            <a:off x="1600200" y="3429000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l-GR">
                <a:latin typeface="Verdana" pitchFamily="34" charset="0"/>
              </a:rPr>
              <a:t>b = a</a:t>
            </a:r>
          </a:p>
        </p:txBody>
      </p:sp>
      <p:grpSp>
        <p:nvGrpSpPr>
          <p:cNvPr id="333846" name="Group 22"/>
          <p:cNvGrpSpPr>
            <a:grpSpLocks/>
          </p:cNvGrpSpPr>
          <p:nvPr/>
        </p:nvGrpSpPr>
        <p:grpSpPr bwMode="auto">
          <a:xfrm>
            <a:off x="4191000" y="1828800"/>
            <a:ext cx="3049588" cy="762000"/>
            <a:chOff x="2640" y="768"/>
            <a:chExt cx="1921" cy="480"/>
          </a:xfrm>
        </p:grpSpPr>
        <p:sp>
          <p:nvSpPr>
            <p:cNvPr id="333847" name="Text Box 23"/>
            <p:cNvSpPr txBox="1">
              <a:spLocks noChangeArrowheads="1"/>
            </p:cNvSpPr>
            <p:nvPr/>
          </p:nvSpPr>
          <p:spPr bwMode="auto">
            <a:xfrm>
              <a:off x="2640" y="8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l-GR">
                  <a:latin typeface="Verdana" pitchFamily="34" charset="0"/>
                </a:rPr>
                <a:t>a</a:t>
              </a:r>
            </a:p>
          </p:txBody>
        </p:sp>
        <p:sp>
          <p:nvSpPr>
            <p:cNvPr id="333848" name="Line 24"/>
            <p:cNvSpPr>
              <a:spLocks noChangeShapeType="1"/>
            </p:cNvSpPr>
            <p:nvPr/>
          </p:nvSpPr>
          <p:spPr bwMode="auto">
            <a:xfrm>
              <a:off x="2880" y="1008"/>
              <a:ext cx="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333849" name="Rectangle 25"/>
            <p:cNvSpPr>
              <a:spLocks noChangeArrowheads="1"/>
            </p:cNvSpPr>
            <p:nvPr/>
          </p:nvSpPr>
          <p:spPr bwMode="auto">
            <a:xfrm>
              <a:off x="3553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l-GR">
                  <a:latin typeface="Verdana" pitchFamily="34" charset="0"/>
                </a:rPr>
                <a:t>1</a:t>
              </a:r>
            </a:p>
          </p:txBody>
        </p:sp>
        <p:sp>
          <p:nvSpPr>
            <p:cNvPr id="333850" name="Rectangle 26"/>
            <p:cNvSpPr>
              <a:spLocks noChangeArrowheads="1"/>
            </p:cNvSpPr>
            <p:nvPr/>
          </p:nvSpPr>
          <p:spPr bwMode="auto">
            <a:xfrm>
              <a:off x="3889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l-GR">
                  <a:latin typeface="Verdana" pitchFamily="34" charset="0"/>
                </a:rPr>
                <a:t>2</a:t>
              </a:r>
            </a:p>
          </p:txBody>
        </p:sp>
        <p:sp>
          <p:nvSpPr>
            <p:cNvPr id="333851" name="Rectangle 27"/>
            <p:cNvSpPr>
              <a:spLocks noChangeArrowheads="1"/>
            </p:cNvSpPr>
            <p:nvPr/>
          </p:nvSpPr>
          <p:spPr bwMode="auto">
            <a:xfrm>
              <a:off x="4225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l-GR">
                  <a:latin typeface="Verdana" pitchFamily="34" charset="0"/>
                </a:rPr>
                <a:t>3</a:t>
              </a:r>
            </a:p>
          </p:txBody>
        </p:sp>
      </p:grpSp>
      <p:sp>
        <p:nvSpPr>
          <p:cNvPr id="333852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/>
              <a:t>Why? Changing a Shared List</a:t>
            </a:r>
          </a:p>
        </p:txBody>
      </p:sp>
    </p:spTree>
    <p:extLst>
      <p:ext uri="{BB962C8B-B14F-4D97-AF65-F5344CB8AC3E}">
        <p14:creationId xmlns:p14="http://schemas.microsoft.com/office/powerpoint/2010/main" val="42087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0BAB0767-88AB-4870-A572-42F787FF6466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77200" cy="457200"/>
          </a:xfrm>
        </p:spPr>
        <p:txBody>
          <a:bodyPr>
            <a:normAutofit fontScale="90000"/>
          </a:bodyPr>
          <a:lstStyle/>
          <a:p>
            <a:r>
              <a:rPr lang="en-US" altLang="el-GR" sz="2800"/>
              <a:t>Our surprising example surprising no more...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l-GR"/>
              <a:t>So now, here’s our code:</a:t>
            </a:r>
          </a:p>
          <a:p>
            <a:pPr lvl="2">
              <a:buFontTx/>
              <a:buNone/>
            </a:pPr>
            <a:endParaRPr lang="en-US" altLang="el-GR"/>
          </a:p>
          <a:p>
            <a:pPr lvl="2">
              <a:buFontTx/>
              <a:buNone/>
            </a:pPr>
            <a:endParaRPr lang="en-US" altLang="el-GR"/>
          </a:p>
          <a:p>
            <a:pPr lvl="2">
              <a:buFontTx/>
              <a:buNone/>
            </a:pPr>
            <a:endParaRPr lang="en-US" altLang="el-GR"/>
          </a:p>
          <a:p>
            <a:pPr lvl="2">
              <a:buFontTx/>
              <a:buNone/>
            </a:pPr>
            <a:r>
              <a:rPr lang="en-US" altLang="el-GR"/>
              <a:t>&gt;&gt;&gt; a = [1, 2, 3]	# a now references the list [1, 2, 3]</a:t>
            </a:r>
          </a:p>
          <a:p>
            <a:pPr lvl="2">
              <a:buFontTx/>
              <a:buNone/>
            </a:pPr>
            <a:r>
              <a:rPr lang="en-US" altLang="el-GR"/>
              <a:t>&gt;&gt;&gt; b = a	# b now references what a references</a:t>
            </a:r>
          </a:p>
          <a:p>
            <a:pPr lvl="2">
              <a:buFontTx/>
              <a:buNone/>
            </a:pPr>
            <a:r>
              <a:rPr lang="en-US" altLang="el-GR"/>
              <a:t>&gt;&gt;&gt; a.append(4)	# this </a:t>
            </a:r>
            <a:r>
              <a:rPr lang="en-US" altLang="el-GR" i="1"/>
              <a:t>changes</a:t>
            </a:r>
            <a:r>
              <a:rPr lang="en-US" altLang="el-GR"/>
              <a:t> the list a references </a:t>
            </a:r>
          </a:p>
          <a:p>
            <a:pPr lvl="2">
              <a:buFontTx/>
              <a:buNone/>
            </a:pPr>
            <a:r>
              <a:rPr lang="en-US" altLang="el-GR"/>
              <a:t>&gt;&gt;&gt; print b	# if we print what b references,</a:t>
            </a:r>
          </a:p>
          <a:p>
            <a:pPr lvl="2">
              <a:buFontTx/>
              <a:buNone/>
            </a:pPr>
            <a:r>
              <a:rPr lang="en-US" altLang="el-GR"/>
              <a:t>[1, 2, 3, 4]	# SURPRISE!  It has changed…</a:t>
            </a:r>
          </a:p>
          <a:p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1752718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l-GR"/>
              <a:t>Mutability:</a:t>
            </a:r>
            <a:br>
              <a:rPr lang="en-US" altLang="el-GR"/>
            </a:br>
            <a:r>
              <a:rPr lang="en-US" altLang="el-GR"/>
              <a:t>Tuples vs. Lists</a:t>
            </a:r>
          </a:p>
        </p:txBody>
      </p:sp>
      <p:pic>
        <p:nvPicPr>
          <p:cNvPr id="226308" name="Picture 4" descr="j008444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29000"/>
            <a:ext cx="1630363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32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1B5E9ADB-A61E-49AA-B44F-9C7BEC41DE5D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/>
              <a:t>Tuples: Immutable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8600" cy="4800600"/>
          </a:xfrm>
        </p:spPr>
        <p:txBody>
          <a:bodyPr/>
          <a:lstStyle/>
          <a:p>
            <a:pPr marL="179388" indent="-179388"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6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600">
                <a:latin typeface="Courier New" pitchFamily="49" charset="0"/>
              </a:rPr>
              <a:t> t = (23, </a:t>
            </a:r>
            <a:r>
              <a:rPr lang="en-US" altLang="el-GR" sz="1600">
                <a:solidFill>
                  <a:srgbClr val="008000"/>
                </a:solidFill>
                <a:latin typeface="Courier New" pitchFamily="49" charset="0"/>
              </a:rPr>
              <a:t>‘abc’</a:t>
            </a:r>
            <a:r>
              <a:rPr lang="en-US" altLang="el-GR" sz="1600">
                <a:latin typeface="Courier New" pitchFamily="49" charset="0"/>
              </a:rPr>
              <a:t>, 4.56, (2,3), </a:t>
            </a:r>
            <a:r>
              <a:rPr lang="en-US" altLang="el-GR" sz="1600">
                <a:solidFill>
                  <a:srgbClr val="008000"/>
                </a:solidFill>
                <a:latin typeface="Courier New" pitchFamily="49" charset="0"/>
              </a:rPr>
              <a:t>‘def’</a:t>
            </a:r>
            <a:r>
              <a:rPr lang="en-US" altLang="el-GR" sz="1600">
                <a:latin typeface="Courier New" pitchFamily="49" charset="0"/>
              </a:rPr>
              <a:t>)</a:t>
            </a:r>
            <a:endParaRPr lang="en-US" altLang="el-GR" sz="1600">
              <a:solidFill>
                <a:schemeClr val="accent2"/>
              </a:solidFill>
              <a:latin typeface="Courier New" pitchFamily="49" charset="0"/>
            </a:endParaRPr>
          </a:p>
          <a:p>
            <a:pPr marL="179388" indent="-179388"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6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600">
                <a:latin typeface="Courier New" pitchFamily="49" charset="0"/>
              </a:rPr>
              <a:t> t[2] = 3.14</a:t>
            </a:r>
          </a:p>
          <a:p>
            <a:pPr marL="179388" indent="-179388">
              <a:lnSpc>
                <a:spcPct val="90000"/>
              </a:lnSpc>
              <a:buFont typeface="Symbol" pitchFamily="18" charset="2"/>
              <a:buNone/>
            </a:pPr>
            <a:endParaRPr lang="en-US" altLang="el-GR" sz="1600">
              <a:latin typeface="Courier New" pitchFamily="49" charset="0"/>
            </a:endParaRPr>
          </a:p>
          <a:p>
            <a:pPr marL="179388" indent="-179388"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600">
                <a:solidFill>
                  <a:srgbClr val="FF3300"/>
                </a:solidFill>
                <a:latin typeface="Courier New" pitchFamily="49" charset="0"/>
              </a:rPr>
              <a:t>Traceback (most recent call last):</a:t>
            </a:r>
          </a:p>
          <a:p>
            <a:pPr marL="179388" indent="-179388"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600">
                <a:solidFill>
                  <a:srgbClr val="FF3300"/>
                </a:solidFill>
                <a:latin typeface="Courier New" pitchFamily="49" charset="0"/>
              </a:rPr>
              <a:t>  File "&lt;pyshell#75&gt;", line 1, in -toplevel-</a:t>
            </a:r>
          </a:p>
          <a:p>
            <a:pPr marL="179388" indent="-179388"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600">
                <a:solidFill>
                  <a:srgbClr val="FF3300"/>
                </a:solidFill>
                <a:latin typeface="Courier New" pitchFamily="49" charset="0"/>
              </a:rPr>
              <a:t>    tu[2] = 3.14</a:t>
            </a:r>
          </a:p>
          <a:p>
            <a:pPr marL="179388" indent="-179388"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600">
                <a:solidFill>
                  <a:srgbClr val="FF3300"/>
                </a:solidFill>
                <a:latin typeface="Courier New" pitchFamily="49" charset="0"/>
              </a:rPr>
              <a:t>TypeError: object doesn't support item assignment</a:t>
            </a:r>
          </a:p>
          <a:p>
            <a:pPr marL="179388" indent="-179388">
              <a:lnSpc>
                <a:spcPct val="90000"/>
              </a:lnSpc>
              <a:buFont typeface="Symbol" pitchFamily="18" charset="2"/>
              <a:buNone/>
            </a:pPr>
            <a:endParaRPr lang="en-US" altLang="el-GR" sz="1600">
              <a:solidFill>
                <a:srgbClr val="FF3300"/>
              </a:solidFill>
              <a:latin typeface="Courier New" pitchFamily="49" charset="0"/>
            </a:endParaRPr>
          </a:p>
          <a:p>
            <a:pPr marL="179388" indent="-179388"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800"/>
              <a:t>You can’t change a tuple. </a:t>
            </a:r>
          </a:p>
          <a:p>
            <a:pPr marL="179388" indent="-179388"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800"/>
              <a:t>You can make a fresh tuple and assign its reference to a previously used name.</a:t>
            </a:r>
          </a:p>
          <a:p>
            <a:pPr marL="179388" indent="-179388"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600">
                <a:solidFill>
                  <a:srgbClr val="660033"/>
                </a:solidFill>
                <a:latin typeface="Courier New" pitchFamily="49" charset="0"/>
              </a:rPr>
              <a:t>	&gt;&gt;&gt;</a:t>
            </a:r>
            <a:r>
              <a:rPr lang="en-US" altLang="el-GR" sz="1600">
                <a:latin typeface="Courier New" pitchFamily="49" charset="0"/>
              </a:rPr>
              <a:t> t = (23, </a:t>
            </a:r>
            <a:r>
              <a:rPr lang="en-US" altLang="el-GR" sz="1600">
                <a:solidFill>
                  <a:srgbClr val="008000"/>
                </a:solidFill>
                <a:latin typeface="Courier New" pitchFamily="49" charset="0"/>
              </a:rPr>
              <a:t>‘abc’</a:t>
            </a:r>
            <a:r>
              <a:rPr lang="en-US" altLang="el-GR" sz="1600">
                <a:latin typeface="Courier New" pitchFamily="49" charset="0"/>
              </a:rPr>
              <a:t>, 3.14, (2,3), </a:t>
            </a:r>
            <a:r>
              <a:rPr lang="en-US" altLang="el-GR" sz="1600">
                <a:solidFill>
                  <a:srgbClr val="008000"/>
                </a:solidFill>
                <a:latin typeface="Courier New" pitchFamily="49" charset="0"/>
              </a:rPr>
              <a:t>‘def’</a:t>
            </a:r>
            <a:r>
              <a:rPr lang="en-US" altLang="el-GR" sz="1600">
                <a:latin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47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F2566E17-C202-4099-ACA7-DCD81FA327E9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/>
              <a:t>Lists: Mutable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876800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 altLang="el-GR" sz="20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2000">
                <a:latin typeface="Courier New" pitchFamily="49" charset="0"/>
              </a:rPr>
              <a:t> li = [</a:t>
            </a:r>
            <a:r>
              <a:rPr lang="en-US" altLang="el-GR" sz="2000">
                <a:solidFill>
                  <a:srgbClr val="008000"/>
                </a:solidFill>
                <a:latin typeface="Courier New" pitchFamily="49" charset="0"/>
              </a:rPr>
              <a:t>‘abc’</a:t>
            </a:r>
            <a:r>
              <a:rPr lang="en-US" altLang="el-GR" sz="2000">
                <a:latin typeface="Courier New" pitchFamily="49" charset="0"/>
              </a:rPr>
              <a:t>, 23, 4.34, 23]</a:t>
            </a:r>
          </a:p>
          <a:p>
            <a:pPr>
              <a:buFont typeface="Symbol" pitchFamily="18" charset="2"/>
              <a:buNone/>
            </a:pPr>
            <a:r>
              <a:rPr lang="en-US" altLang="el-GR" sz="20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2000">
                <a:latin typeface="Courier New" pitchFamily="49" charset="0"/>
              </a:rPr>
              <a:t> li[1] = 45 </a:t>
            </a:r>
          </a:p>
          <a:p>
            <a:pPr>
              <a:buFont typeface="Symbol" pitchFamily="18" charset="2"/>
              <a:buNone/>
            </a:pPr>
            <a:r>
              <a:rPr lang="en-US" altLang="el-GR" sz="20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2000">
                <a:latin typeface="Courier New" pitchFamily="49" charset="0"/>
              </a:rPr>
              <a:t> li</a:t>
            </a:r>
            <a:br>
              <a:rPr lang="en-US" altLang="el-GR" sz="2000">
                <a:latin typeface="Courier New" pitchFamily="49" charset="0"/>
              </a:rPr>
            </a:br>
            <a:r>
              <a:rPr lang="en-US" altLang="el-GR" sz="2000">
                <a:solidFill>
                  <a:schemeClr val="accent2"/>
                </a:solidFill>
                <a:latin typeface="Courier New" pitchFamily="49" charset="0"/>
              </a:rPr>
              <a:t>[‘abc’, 45, 4.34, 23]</a:t>
            </a:r>
            <a:endParaRPr lang="en-US" altLang="el-GR">
              <a:solidFill>
                <a:schemeClr val="accent2"/>
              </a:solidFill>
            </a:endParaRPr>
          </a:p>
          <a:p>
            <a:pPr>
              <a:buFont typeface="Symbol" pitchFamily="18" charset="2"/>
              <a:buNone/>
            </a:pPr>
            <a:endParaRPr lang="en-US" altLang="el-GR" sz="900"/>
          </a:p>
          <a:p>
            <a:r>
              <a:rPr lang="en-US" altLang="el-GR" sz="2000"/>
              <a:t>We can change lists </a:t>
            </a:r>
            <a:r>
              <a:rPr lang="en-US" altLang="el-GR" sz="2000" i="1"/>
              <a:t>in place.</a:t>
            </a:r>
            <a:r>
              <a:rPr lang="en-US" altLang="el-GR" sz="2000"/>
              <a:t> </a:t>
            </a:r>
          </a:p>
          <a:p>
            <a:r>
              <a:rPr lang="en-US" altLang="el-GR" sz="2000"/>
              <a:t>Name </a:t>
            </a:r>
            <a:r>
              <a:rPr lang="en-US" altLang="el-GR" sz="2000" i="1">
                <a:solidFill>
                  <a:schemeClr val="accent2"/>
                </a:solidFill>
              </a:rPr>
              <a:t>li</a:t>
            </a:r>
            <a:r>
              <a:rPr lang="en-US" altLang="el-GR" sz="2000"/>
              <a:t> still points to the same memory reference when we’re done. </a:t>
            </a:r>
          </a:p>
          <a:p>
            <a:r>
              <a:rPr lang="en-US" altLang="el-GR" sz="2000"/>
              <a:t>The mutability of lists means that  they aren’t as fast as tuples. </a:t>
            </a:r>
          </a:p>
          <a:p>
            <a:endParaRPr lang="en-US" altLang="el-GR" sz="8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72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13FBFFF4-BDA0-4B38-B66A-E5F616926F1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/>
              <a:t>Running Interactively on UNIX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en-US" altLang="el-GR" sz="2000"/>
              <a:t>On Unix…</a:t>
            </a:r>
          </a:p>
          <a:p>
            <a:pPr>
              <a:buFont typeface="Symbol" pitchFamily="18" charset="2"/>
              <a:buNone/>
            </a:pPr>
            <a:r>
              <a:rPr lang="en-US" altLang="el-GR" sz="2000" b="0"/>
              <a:t>%</a:t>
            </a:r>
            <a:r>
              <a:rPr lang="en-US" altLang="el-GR" sz="2000" b="0">
                <a:latin typeface="Courier New" pitchFamily="49" charset="0"/>
              </a:rPr>
              <a:t> python</a:t>
            </a:r>
          </a:p>
          <a:p>
            <a:pPr>
              <a:buFont typeface="Symbol" pitchFamily="18" charset="2"/>
              <a:buNone/>
            </a:pPr>
            <a:endParaRPr lang="en-US" altLang="el-GR" sz="2000" b="0">
              <a:latin typeface="Courier New" pitchFamily="49" charset="0"/>
            </a:endParaRPr>
          </a:p>
          <a:p>
            <a:pPr>
              <a:buFont typeface="Symbol" pitchFamily="18" charset="2"/>
              <a:buNone/>
            </a:pPr>
            <a:r>
              <a:rPr lang="en-US" altLang="el-GR" sz="2000" b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2000" b="0">
                <a:latin typeface="Courier New" pitchFamily="49" charset="0"/>
              </a:rPr>
              <a:t> 3+3</a:t>
            </a:r>
          </a:p>
          <a:p>
            <a:pPr>
              <a:buFont typeface="Symbol" pitchFamily="18" charset="2"/>
              <a:buNone/>
            </a:pPr>
            <a:r>
              <a:rPr lang="en-US" altLang="el-GR" sz="2000" b="0">
                <a:solidFill>
                  <a:schemeClr val="hlink"/>
                </a:solidFill>
                <a:latin typeface="Courier New" pitchFamily="49" charset="0"/>
              </a:rPr>
              <a:t>6</a:t>
            </a:r>
          </a:p>
          <a:p>
            <a:pPr>
              <a:buFont typeface="Symbol" pitchFamily="18" charset="2"/>
              <a:buNone/>
            </a:pPr>
            <a:endParaRPr lang="en-US" altLang="el-GR" sz="2000" b="0">
              <a:latin typeface="Courier New" pitchFamily="49" charset="0"/>
            </a:endParaRPr>
          </a:p>
          <a:p>
            <a:r>
              <a:rPr lang="en-US" altLang="el-GR" sz="2000"/>
              <a:t>Python prompts with ‘&gt;&gt;&gt;’. </a:t>
            </a:r>
          </a:p>
          <a:p>
            <a:r>
              <a:rPr lang="en-US" altLang="el-GR" sz="2000"/>
              <a:t>To exit Python (not Idle):</a:t>
            </a:r>
          </a:p>
          <a:p>
            <a:pPr lvl="1"/>
            <a:r>
              <a:rPr lang="en-US" altLang="el-GR" sz="1800"/>
              <a:t>In Unix, type CONTROL-D</a:t>
            </a:r>
          </a:p>
          <a:p>
            <a:pPr lvl="1"/>
            <a:r>
              <a:rPr lang="en-US" altLang="el-GR" sz="1800"/>
              <a:t>In Windows, type CONTROL-Z + &lt;Enter&gt; </a:t>
            </a:r>
          </a:p>
        </p:txBody>
      </p:sp>
    </p:spTree>
    <p:extLst>
      <p:ext uri="{BB962C8B-B14F-4D97-AF65-F5344CB8AC3E}">
        <p14:creationId xmlns:p14="http://schemas.microsoft.com/office/powerpoint/2010/main" val="302826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19908DEB-C2FA-4D1C-BB19-B63CD767C76D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/>
              <a:t>Operations on Lists Only 1 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153400" cy="4648200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 altLang="el-GR" sz="18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800">
                <a:latin typeface="Courier New" pitchFamily="49" charset="0"/>
              </a:rPr>
              <a:t> li = [1, 11, 3, 4, 5]</a:t>
            </a:r>
          </a:p>
          <a:p>
            <a:pPr>
              <a:buFont typeface="Symbol" pitchFamily="18" charset="2"/>
              <a:buNone/>
            </a:pPr>
            <a:endParaRPr lang="en-US" altLang="el-GR" sz="1800">
              <a:latin typeface="Courier New" pitchFamily="49" charset="0"/>
            </a:endParaRPr>
          </a:p>
          <a:p>
            <a:pPr>
              <a:buFont typeface="Symbol" pitchFamily="18" charset="2"/>
              <a:buNone/>
            </a:pPr>
            <a:r>
              <a:rPr lang="en-US" altLang="el-GR" sz="18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800">
                <a:latin typeface="Courier New" pitchFamily="49" charset="0"/>
              </a:rPr>
              <a:t> li.append(‘a’)	# Our first exposure to </a:t>
            </a:r>
            <a:r>
              <a:rPr lang="en-US" altLang="el-GR" sz="1800" i="1">
                <a:latin typeface="Courier New" pitchFamily="49" charset="0"/>
              </a:rPr>
              <a:t>method</a:t>
            </a:r>
            <a:r>
              <a:rPr lang="en-US" altLang="el-GR" sz="1800">
                <a:latin typeface="Courier New" pitchFamily="49" charset="0"/>
              </a:rPr>
              <a:t> syntax</a:t>
            </a:r>
          </a:p>
          <a:p>
            <a:pPr>
              <a:buFont typeface="Symbol" pitchFamily="18" charset="2"/>
              <a:buNone/>
            </a:pPr>
            <a:r>
              <a:rPr lang="en-US" altLang="el-GR" sz="18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800">
                <a:latin typeface="Courier New" pitchFamily="49" charset="0"/>
              </a:rPr>
              <a:t> li</a:t>
            </a:r>
          </a:p>
          <a:p>
            <a:pPr>
              <a:buFont typeface="Symbol" pitchFamily="18" charset="2"/>
              <a:buNone/>
            </a:pPr>
            <a:r>
              <a:rPr lang="en-US" altLang="el-GR" sz="1800">
                <a:solidFill>
                  <a:schemeClr val="accent2"/>
                </a:solidFill>
                <a:latin typeface="Courier New" pitchFamily="49" charset="0"/>
              </a:rPr>
              <a:t>[1, 11, 3, 4, 5, ‘a’]</a:t>
            </a:r>
          </a:p>
          <a:p>
            <a:pPr>
              <a:buFont typeface="Symbol" pitchFamily="18" charset="2"/>
              <a:buNone/>
            </a:pPr>
            <a:endParaRPr lang="en-US" altLang="el-GR" sz="1800">
              <a:latin typeface="Courier New" pitchFamily="49" charset="0"/>
            </a:endParaRPr>
          </a:p>
          <a:p>
            <a:pPr>
              <a:buFont typeface="Symbol" pitchFamily="18" charset="2"/>
              <a:buNone/>
            </a:pPr>
            <a:r>
              <a:rPr lang="en-US" altLang="el-GR" sz="18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800">
                <a:latin typeface="Courier New" pitchFamily="49" charset="0"/>
              </a:rPr>
              <a:t> li.insert(2, ‘i’)</a:t>
            </a:r>
          </a:p>
          <a:p>
            <a:pPr>
              <a:buFont typeface="Symbol" pitchFamily="18" charset="2"/>
              <a:buNone/>
            </a:pPr>
            <a:r>
              <a:rPr lang="en-US" altLang="el-GR" sz="18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800">
                <a:latin typeface="Courier New" pitchFamily="49" charset="0"/>
              </a:rPr>
              <a:t>li</a:t>
            </a:r>
          </a:p>
          <a:p>
            <a:pPr>
              <a:buFont typeface="Symbol" pitchFamily="18" charset="2"/>
              <a:buNone/>
            </a:pPr>
            <a:r>
              <a:rPr lang="en-US" altLang="el-GR" sz="1800">
                <a:solidFill>
                  <a:schemeClr val="accent2"/>
                </a:solidFill>
                <a:latin typeface="Courier New" pitchFamily="49" charset="0"/>
              </a:rPr>
              <a:t>[1, 11, ‘i’, 3, 4, 5, ‘a’]</a:t>
            </a:r>
          </a:p>
        </p:txBody>
      </p:sp>
    </p:spTree>
    <p:extLst>
      <p:ext uri="{BB962C8B-B14F-4D97-AF65-F5344CB8AC3E}">
        <p14:creationId xmlns:p14="http://schemas.microsoft.com/office/powerpoint/2010/main" val="408838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A0D94DFB-1E49-45AC-8B88-39341F01DFB2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l-GR"/>
              <a:t>The </a:t>
            </a:r>
            <a:r>
              <a:rPr lang="en-US" altLang="el-GR" i="1">
                <a:solidFill>
                  <a:schemeClr val="accent2"/>
                </a:solidFill>
              </a:rPr>
              <a:t>extend</a:t>
            </a:r>
            <a:r>
              <a:rPr lang="en-US" altLang="el-GR"/>
              <a:t> method vs the  </a:t>
            </a:r>
            <a:r>
              <a:rPr lang="en-US" altLang="el-GR" sz="3600" i="1">
                <a:solidFill>
                  <a:schemeClr val="accent2"/>
                </a:solidFill>
              </a:rPr>
              <a:t>+</a:t>
            </a:r>
            <a:r>
              <a:rPr lang="en-US" altLang="el-GR"/>
              <a:t> operator.  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tabLst>
                <a:tab pos="6224588" algn="l"/>
              </a:tabLst>
            </a:pPr>
            <a:r>
              <a:rPr lang="en-US" altLang="el-GR" sz="1800" i="1">
                <a:solidFill>
                  <a:schemeClr val="accent2"/>
                </a:solidFill>
              </a:rPr>
              <a:t>+</a:t>
            </a:r>
            <a:r>
              <a:rPr lang="en-US" altLang="el-GR" sz="1800"/>
              <a:t> creates a fresh list (with a new memory reference)</a:t>
            </a:r>
          </a:p>
          <a:p>
            <a:pPr marL="457200" indent="-457200">
              <a:lnSpc>
                <a:spcPct val="90000"/>
              </a:lnSpc>
              <a:tabLst>
                <a:tab pos="6224588" algn="l"/>
              </a:tabLst>
            </a:pPr>
            <a:r>
              <a:rPr lang="en-US" altLang="el-GR" sz="1800" i="1">
                <a:solidFill>
                  <a:schemeClr val="accent2"/>
                </a:solidFill>
              </a:rPr>
              <a:t>extend</a:t>
            </a:r>
            <a:r>
              <a:rPr lang="en-US" altLang="el-GR" sz="1800"/>
              <a:t> operates on list </a:t>
            </a:r>
            <a:r>
              <a:rPr lang="en-US" altLang="el-GR" sz="1800" b="0">
                <a:latin typeface="Courier New" pitchFamily="49" charset="0"/>
              </a:rPr>
              <a:t>li</a:t>
            </a:r>
            <a:r>
              <a:rPr lang="en-US" altLang="el-GR" sz="1800" b="0"/>
              <a:t> </a:t>
            </a:r>
            <a:r>
              <a:rPr lang="en-US" altLang="el-GR" sz="1800"/>
              <a:t>in place.</a:t>
            </a:r>
          </a:p>
          <a:p>
            <a:pPr marL="457200" indent="-457200">
              <a:lnSpc>
                <a:spcPct val="90000"/>
              </a:lnSpc>
              <a:tabLst>
                <a:tab pos="6224588" algn="l"/>
              </a:tabLst>
            </a:pPr>
            <a:endParaRPr lang="en-US" altLang="el-GR" sz="1600" b="0">
              <a:latin typeface="Courier New" pitchFamily="49" charset="0"/>
            </a:endParaRPr>
          </a:p>
          <a:p>
            <a:pPr marL="457200" indent="-457200">
              <a:lnSpc>
                <a:spcPct val="90000"/>
              </a:lnSpc>
              <a:buFont typeface="Symbol" pitchFamily="18" charset="2"/>
              <a:buNone/>
              <a:tabLst>
                <a:tab pos="6224588" algn="l"/>
              </a:tabLst>
            </a:pPr>
            <a:r>
              <a:rPr lang="en-US" altLang="el-GR" sz="16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600">
                <a:latin typeface="Courier New" pitchFamily="49" charset="0"/>
              </a:rPr>
              <a:t> li.extend([9, 8, 7])           </a:t>
            </a:r>
          </a:p>
          <a:p>
            <a:pPr marL="457200" indent="-457200">
              <a:lnSpc>
                <a:spcPct val="90000"/>
              </a:lnSpc>
              <a:buFont typeface="Symbol" pitchFamily="18" charset="2"/>
              <a:buNone/>
              <a:tabLst>
                <a:tab pos="6224588" algn="l"/>
              </a:tabLst>
            </a:pPr>
            <a:r>
              <a:rPr lang="en-US" altLang="el-GR" sz="16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600">
                <a:latin typeface="Courier New" pitchFamily="49" charset="0"/>
              </a:rPr>
              <a:t>li</a:t>
            </a:r>
          </a:p>
          <a:p>
            <a:pPr marL="457200" indent="-457200">
              <a:lnSpc>
                <a:spcPct val="90000"/>
              </a:lnSpc>
              <a:buFont typeface="Symbol" pitchFamily="18" charset="2"/>
              <a:buNone/>
              <a:tabLst>
                <a:tab pos="6224588" algn="l"/>
              </a:tabLst>
            </a:pPr>
            <a:r>
              <a:rPr lang="en-US" altLang="el-GR" sz="1600">
                <a:solidFill>
                  <a:schemeClr val="accent2"/>
                </a:solidFill>
                <a:latin typeface="Courier New" pitchFamily="49" charset="0"/>
              </a:rPr>
              <a:t>[1, 2, ‘i’, 3, 4, 5, ‘a’, 9, 8, 7]</a:t>
            </a:r>
          </a:p>
          <a:p>
            <a:pPr marL="457200" indent="-457200">
              <a:lnSpc>
                <a:spcPct val="90000"/>
              </a:lnSpc>
              <a:buFont typeface="Symbol" pitchFamily="18" charset="2"/>
              <a:buNone/>
              <a:tabLst>
                <a:tab pos="6224588" algn="l"/>
              </a:tabLst>
            </a:pPr>
            <a:endParaRPr lang="en-US" altLang="el-GR" sz="1600">
              <a:solidFill>
                <a:schemeClr val="accent2"/>
              </a:solidFill>
              <a:latin typeface="Courier New" pitchFamily="49" charset="0"/>
            </a:endParaRPr>
          </a:p>
          <a:p>
            <a:pPr marL="457200" indent="-457200">
              <a:lnSpc>
                <a:spcPct val="90000"/>
              </a:lnSpc>
              <a:buFont typeface="Symbol" pitchFamily="18" charset="2"/>
              <a:buNone/>
              <a:tabLst>
                <a:tab pos="6224588" algn="l"/>
              </a:tabLst>
            </a:pPr>
            <a:r>
              <a:rPr lang="en-US" altLang="el-GR" sz="1800" i="1">
                <a:solidFill>
                  <a:schemeClr val="accent2"/>
                </a:solidFill>
              </a:rPr>
              <a:t>Confusing</a:t>
            </a:r>
            <a:r>
              <a:rPr lang="en-US" altLang="el-GR" sz="1800"/>
              <a:t>: </a:t>
            </a:r>
          </a:p>
          <a:p>
            <a:pPr marL="457200" indent="-457200">
              <a:lnSpc>
                <a:spcPct val="90000"/>
              </a:lnSpc>
              <a:tabLst>
                <a:tab pos="6224588" algn="l"/>
              </a:tabLst>
            </a:pPr>
            <a:r>
              <a:rPr lang="en-US" altLang="el-GR" sz="1800"/>
              <a:t>Extend takes a list as an argument. </a:t>
            </a:r>
          </a:p>
          <a:p>
            <a:pPr marL="457200" indent="-457200">
              <a:lnSpc>
                <a:spcPct val="90000"/>
              </a:lnSpc>
              <a:tabLst>
                <a:tab pos="6224588" algn="l"/>
              </a:tabLst>
            </a:pPr>
            <a:r>
              <a:rPr lang="en-US" altLang="el-GR" sz="1800"/>
              <a:t>Append takes a singleton as an argument.</a:t>
            </a:r>
            <a:endParaRPr lang="en-US" altLang="el-GR" sz="1600">
              <a:latin typeface="Courier New" pitchFamily="49" charset="0"/>
            </a:endParaRPr>
          </a:p>
          <a:p>
            <a:pPr marL="457200" indent="-457200">
              <a:lnSpc>
                <a:spcPct val="90000"/>
              </a:lnSpc>
              <a:buFont typeface="Symbol" pitchFamily="18" charset="2"/>
              <a:buNone/>
              <a:tabLst>
                <a:tab pos="6224588" algn="l"/>
              </a:tabLst>
            </a:pPr>
            <a:r>
              <a:rPr lang="en-US" altLang="el-GR" sz="16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600">
                <a:latin typeface="Courier New" pitchFamily="49" charset="0"/>
              </a:rPr>
              <a:t> li.append([10, 11, 12])</a:t>
            </a:r>
          </a:p>
          <a:p>
            <a:pPr marL="457200" indent="-457200">
              <a:lnSpc>
                <a:spcPct val="90000"/>
              </a:lnSpc>
              <a:buFont typeface="Symbol" pitchFamily="18" charset="2"/>
              <a:buNone/>
              <a:tabLst>
                <a:tab pos="6224588" algn="l"/>
              </a:tabLst>
            </a:pPr>
            <a:r>
              <a:rPr lang="en-US" altLang="el-GR" sz="16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600">
                <a:latin typeface="Courier New" pitchFamily="49" charset="0"/>
              </a:rPr>
              <a:t> li</a:t>
            </a:r>
          </a:p>
          <a:p>
            <a:pPr marL="457200" indent="-457200">
              <a:lnSpc>
                <a:spcPct val="90000"/>
              </a:lnSpc>
              <a:buFont typeface="Symbol" pitchFamily="18" charset="2"/>
              <a:buNone/>
              <a:tabLst>
                <a:tab pos="6224588" algn="l"/>
              </a:tabLst>
            </a:pPr>
            <a:r>
              <a:rPr lang="en-US" altLang="el-GR" sz="1600">
                <a:solidFill>
                  <a:schemeClr val="accent2"/>
                </a:solidFill>
                <a:latin typeface="Courier New" pitchFamily="49" charset="0"/>
              </a:rPr>
              <a:t>[1, 2, ‘i’, 3, 4, 5, ‘a’, 9, 8, 7, [10, 11, 12]]</a:t>
            </a:r>
          </a:p>
          <a:p>
            <a:pPr marL="457200" indent="-457200">
              <a:lnSpc>
                <a:spcPct val="90000"/>
              </a:lnSpc>
              <a:buFont typeface="Symbol" pitchFamily="18" charset="2"/>
              <a:buNone/>
              <a:tabLst>
                <a:tab pos="6224588" algn="l"/>
              </a:tabLst>
            </a:pPr>
            <a:endParaRPr lang="en-US" altLang="el-GR" sz="1600">
              <a:solidFill>
                <a:schemeClr val="accent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85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B0E4327B-88F1-4D4A-8B46-0D1DBB76F1CE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/>
              <a:t>Operations on Lists Only 3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en-US" altLang="el-GR" sz="16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600">
                <a:latin typeface="Courier New" pitchFamily="49" charset="0"/>
              </a:rPr>
              <a:t> li = [‘a’, ‘b’, ‘c’, ‘b’]</a:t>
            </a:r>
          </a:p>
          <a:p>
            <a:pPr>
              <a:buFont typeface="Symbol" pitchFamily="18" charset="2"/>
              <a:buNone/>
            </a:pPr>
            <a:endParaRPr lang="en-US" altLang="el-GR" sz="1600">
              <a:latin typeface="Courier New" pitchFamily="49" charset="0"/>
            </a:endParaRPr>
          </a:p>
          <a:p>
            <a:pPr>
              <a:buFont typeface="Symbol" pitchFamily="18" charset="2"/>
              <a:buNone/>
            </a:pPr>
            <a:r>
              <a:rPr lang="en-US" altLang="el-GR" sz="16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600">
                <a:latin typeface="Courier New" pitchFamily="49" charset="0"/>
              </a:rPr>
              <a:t> li.index(‘b’)     # index of first occurrence</a:t>
            </a:r>
          </a:p>
          <a:p>
            <a:pPr>
              <a:buFont typeface="Symbol" pitchFamily="18" charset="2"/>
              <a:buNone/>
            </a:pPr>
            <a:r>
              <a:rPr lang="en-US" altLang="el-GR" sz="1600">
                <a:solidFill>
                  <a:schemeClr val="accent2"/>
                </a:solidFill>
                <a:latin typeface="Courier New" pitchFamily="49" charset="0"/>
              </a:rPr>
              <a:t>1</a:t>
            </a:r>
          </a:p>
          <a:p>
            <a:pPr>
              <a:buFont typeface="Symbol" pitchFamily="18" charset="2"/>
              <a:buNone/>
            </a:pPr>
            <a:endParaRPr lang="en-US" altLang="el-GR" sz="1600">
              <a:latin typeface="Courier New" pitchFamily="49" charset="0"/>
            </a:endParaRPr>
          </a:p>
          <a:p>
            <a:pPr>
              <a:buFont typeface="Symbol" pitchFamily="18" charset="2"/>
              <a:buNone/>
            </a:pPr>
            <a:r>
              <a:rPr lang="en-US" altLang="el-GR" sz="16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600">
                <a:latin typeface="Courier New" pitchFamily="49" charset="0"/>
              </a:rPr>
              <a:t> li.count(‘b’)     # number of occurrences</a:t>
            </a:r>
          </a:p>
          <a:p>
            <a:pPr>
              <a:buFont typeface="Symbol" pitchFamily="18" charset="2"/>
              <a:buNone/>
            </a:pPr>
            <a:r>
              <a:rPr lang="en-US" altLang="el-GR" sz="1600">
                <a:solidFill>
                  <a:schemeClr val="accent2"/>
                </a:solidFill>
                <a:latin typeface="Courier New" pitchFamily="49" charset="0"/>
              </a:rPr>
              <a:t>2</a:t>
            </a:r>
          </a:p>
          <a:p>
            <a:pPr>
              <a:buFont typeface="Symbol" pitchFamily="18" charset="2"/>
              <a:buNone/>
            </a:pPr>
            <a:endParaRPr lang="en-US" altLang="el-GR" sz="1600">
              <a:latin typeface="Courier New" pitchFamily="49" charset="0"/>
            </a:endParaRPr>
          </a:p>
          <a:p>
            <a:pPr>
              <a:buFont typeface="Symbol" pitchFamily="18" charset="2"/>
              <a:buNone/>
            </a:pPr>
            <a:r>
              <a:rPr lang="en-US" altLang="el-GR" sz="16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600">
                <a:latin typeface="Courier New" pitchFamily="49" charset="0"/>
              </a:rPr>
              <a:t> li.remove(‘b’)    # remove first occurrence</a:t>
            </a:r>
          </a:p>
          <a:p>
            <a:pPr>
              <a:buFont typeface="Symbol" pitchFamily="18" charset="2"/>
              <a:buNone/>
            </a:pPr>
            <a:r>
              <a:rPr lang="en-US" altLang="el-GR" sz="16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600">
                <a:latin typeface="Courier New" pitchFamily="49" charset="0"/>
              </a:rPr>
              <a:t> li</a:t>
            </a:r>
          </a:p>
          <a:p>
            <a:pPr>
              <a:buFont typeface="Symbol" pitchFamily="18" charset="2"/>
              <a:buNone/>
            </a:pPr>
            <a:r>
              <a:rPr lang="en-US" altLang="el-GR" sz="1600">
                <a:solidFill>
                  <a:schemeClr val="accent2"/>
                </a:solidFill>
                <a:latin typeface="Courier New" pitchFamily="49" charset="0"/>
              </a:rPr>
              <a:t>  [‘a’, ‘c’, ‘b’]</a:t>
            </a:r>
          </a:p>
        </p:txBody>
      </p:sp>
    </p:spTree>
    <p:extLst>
      <p:ext uri="{BB962C8B-B14F-4D97-AF65-F5344CB8AC3E}">
        <p14:creationId xmlns:p14="http://schemas.microsoft.com/office/powerpoint/2010/main" val="37130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05770B7D-313D-4FEB-AA32-0A5C4717D918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/>
              <a:t>Operations on Lists Only 4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6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600">
                <a:latin typeface="Courier New" pitchFamily="49" charset="0"/>
              </a:rPr>
              <a:t> li = [5, 2, 6, 8]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altLang="el-GR" sz="160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6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600">
                <a:latin typeface="Courier New" pitchFamily="49" charset="0"/>
              </a:rPr>
              <a:t> li.reverse()    # reverse the list </a:t>
            </a:r>
            <a:r>
              <a:rPr lang="en-US" altLang="el-GR" sz="1600" i="1">
                <a:latin typeface="Courier New" pitchFamily="49" charset="0"/>
              </a:rPr>
              <a:t>*in place*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6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600">
                <a:latin typeface="Courier New" pitchFamily="49" charset="0"/>
              </a:rPr>
              <a:t> li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600">
                <a:latin typeface="Courier New" pitchFamily="49" charset="0"/>
              </a:rPr>
              <a:t>  </a:t>
            </a:r>
            <a:r>
              <a:rPr lang="en-US" altLang="el-GR" sz="1600">
                <a:solidFill>
                  <a:schemeClr val="accent2"/>
                </a:solidFill>
                <a:latin typeface="Courier New" pitchFamily="49" charset="0"/>
              </a:rPr>
              <a:t>[8, 6, 2, 5]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altLang="el-GR" sz="160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6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600">
                <a:latin typeface="Courier New" pitchFamily="49" charset="0"/>
              </a:rPr>
              <a:t> li.sort()       # sort the list </a:t>
            </a:r>
            <a:r>
              <a:rPr lang="en-US" altLang="el-GR" sz="1600" i="1">
                <a:latin typeface="Courier New" pitchFamily="49" charset="0"/>
              </a:rPr>
              <a:t>*in place*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6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600">
                <a:latin typeface="Courier New" pitchFamily="49" charset="0"/>
              </a:rPr>
              <a:t> li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600">
                <a:latin typeface="Courier New" pitchFamily="49" charset="0"/>
              </a:rPr>
              <a:t>  </a:t>
            </a:r>
            <a:r>
              <a:rPr lang="en-US" altLang="el-GR" sz="1600">
                <a:solidFill>
                  <a:schemeClr val="accent2"/>
                </a:solidFill>
                <a:latin typeface="Courier New" pitchFamily="49" charset="0"/>
              </a:rPr>
              <a:t>[2, 5, 6, 8]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altLang="el-GR" sz="160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60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altLang="el-GR" sz="1600">
                <a:latin typeface="Courier New" pitchFamily="49" charset="0"/>
              </a:rPr>
              <a:t> li.sort(some_function)  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l-GR" sz="1600">
                <a:latin typeface="Courier New" pitchFamily="49" charset="0"/>
              </a:rPr>
              <a:t>    # sort in place using user-defined comparison</a:t>
            </a:r>
          </a:p>
        </p:txBody>
      </p:sp>
    </p:spTree>
    <p:extLst>
      <p:ext uri="{BB962C8B-B14F-4D97-AF65-F5344CB8AC3E}">
        <p14:creationId xmlns:p14="http://schemas.microsoft.com/office/powerpoint/2010/main" val="249607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EE29378B-2684-471F-A5F4-1E5B10FE3D6B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/>
              <a:t>Tuples vs. Lists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l-GR" sz="2000"/>
              <a:t>Lists slower but more powerful than tuples.</a:t>
            </a:r>
          </a:p>
          <a:p>
            <a:pPr lvl="1"/>
            <a:r>
              <a:rPr lang="en-US" altLang="el-GR" sz="1800"/>
              <a:t>Lists can be modified, and they have lots of handy operations we can perform on them.</a:t>
            </a:r>
          </a:p>
          <a:p>
            <a:pPr lvl="1"/>
            <a:r>
              <a:rPr lang="en-US" altLang="el-GR" sz="1800"/>
              <a:t>Tuples are immutable and have fewer features.</a:t>
            </a:r>
          </a:p>
          <a:p>
            <a:endParaRPr lang="en-US" altLang="el-GR" sz="2000"/>
          </a:p>
          <a:p>
            <a:r>
              <a:rPr lang="en-US" altLang="el-GR" sz="2000"/>
              <a:t>To convert between tuples and lists use the list() and tuple() functions:</a:t>
            </a:r>
          </a:p>
          <a:p>
            <a:pPr lvl="1">
              <a:buFontTx/>
              <a:buNone/>
            </a:pPr>
            <a:r>
              <a:rPr lang="en-US" altLang="el-GR" sz="1800" b="1">
                <a:latin typeface="Courier New" pitchFamily="49" charset="0"/>
              </a:rPr>
              <a:t>li = list(tu)</a:t>
            </a:r>
          </a:p>
          <a:p>
            <a:pPr lvl="1">
              <a:buFontTx/>
              <a:buNone/>
            </a:pPr>
            <a:r>
              <a:rPr lang="en-US" altLang="el-GR" sz="1800" b="1">
                <a:latin typeface="Courier New" pitchFamily="49" charset="0"/>
              </a:rPr>
              <a:t>tu = tuple(li)</a:t>
            </a:r>
          </a:p>
        </p:txBody>
      </p:sp>
    </p:spTree>
    <p:extLst>
      <p:ext uri="{BB962C8B-B14F-4D97-AF65-F5344CB8AC3E}">
        <p14:creationId xmlns:p14="http://schemas.microsoft.com/office/powerpoint/2010/main" val="157115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6E5BB794-AF3E-4C29-92F7-FCB5BBD9817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/>
              <a:t>Running Programs on UNIX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Symbol" pitchFamily="18" charset="2"/>
              <a:buNone/>
            </a:pPr>
            <a:r>
              <a:rPr lang="en-US" altLang="el-GR" b="0"/>
              <a:t>%</a:t>
            </a:r>
            <a:r>
              <a:rPr lang="en-US" altLang="el-GR"/>
              <a:t> </a:t>
            </a:r>
            <a:r>
              <a:rPr lang="en-US" altLang="el-GR" b="0">
                <a:latin typeface="Courier New" pitchFamily="49" charset="0"/>
              </a:rPr>
              <a:t>python filename.py</a:t>
            </a:r>
          </a:p>
          <a:p>
            <a:pPr>
              <a:buFont typeface="Symbol" pitchFamily="18" charset="2"/>
              <a:buNone/>
            </a:pPr>
            <a:endParaRPr lang="en-US" altLang="el-GR"/>
          </a:p>
          <a:p>
            <a:pPr>
              <a:buFont typeface="Symbol" pitchFamily="18" charset="2"/>
              <a:buNone/>
            </a:pPr>
            <a:r>
              <a:rPr lang="en-US" altLang="el-GR"/>
              <a:t>You can create python files using emacs.</a:t>
            </a:r>
          </a:p>
          <a:p>
            <a:pPr>
              <a:buFont typeface="Symbol" pitchFamily="18" charset="2"/>
              <a:buNone/>
            </a:pPr>
            <a:r>
              <a:rPr lang="en-US" altLang="el-GR"/>
              <a:t>(There’s a special Python editing mode for xemacs and emacs-22.  Can download for emacs-21.</a:t>
            </a:r>
          </a:p>
          <a:p>
            <a:pPr>
              <a:buFont typeface="Symbol" pitchFamily="18" charset="2"/>
              <a:buNone/>
            </a:pPr>
            <a:r>
              <a:rPr lang="en-US" altLang="el-GR"/>
              <a:t>	</a:t>
            </a:r>
            <a:r>
              <a:rPr lang="en-US" altLang="el-GR" sz="2000">
                <a:latin typeface="Courier New" pitchFamily="49" charset="0"/>
              </a:rPr>
              <a:t>M-x load-file python-mode.elc</a:t>
            </a:r>
            <a:r>
              <a:rPr lang="en-US" altLang="el-GR"/>
              <a:t>)</a:t>
            </a:r>
          </a:p>
          <a:p>
            <a:pPr>
              <a:buFont typeface="Symbol" pitchFamily="18" charset="2"/>
              <a:buNone/>
            </a:pPr>
            <a:r>
              <a:rPr lang="en-US" altLang="el-GR"/>
              <a:t>You could even make the *.py file executable and add the following text to top of the file to make it runable: #!/usr/bin/python</a:t>
            </a:r>
          </a:p>
        </p:txBody>
      </p:sp>
    </p:spTree>
    <p:extLst>
      <p:ext uri="{BB962C8B-B14F-4D97-AF65-F5344CB8AC3E}">
        <p14:creationId xmlns:p14="http://schemas.microsoft.com/office/powerpoint/2010/main" val="38454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el-GR"/>
              <a:t>The Basics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l-GR" altLang="el-GR"/>
          </a:p>
        </p:txBody>
      </p:sp>
      <p:pic>
        <p:nvPicPr>
          <p:cNvPr id="61444" name="Picture 4" descr="AN03633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05200"/>
            <a:ext cx="4054475" cy="302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24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l-GR"/>
              <a:t>CIS 530 Spring 2008</a:t>
            </a:r>
          </a:p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6BBA095F-0998-4B8C-BE74-896B5A37EE8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75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/>
              <a:t>Our Code Sample in IDLE</a:t>
            </a:r>
          </a:p>
        </p:txBody>
      </p:sp>
      <p:sp>
        <p:nvSpPr>
          <p:cNvPr id="1751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en-US" altLang="el-GR" sz="1800" b="0">
                <a:latin typeface="Lucida Sans Typewriter" pitchFamily="49" charset="0"/>
              </a:rPr>
              <a:t> x = 34 - 23            </a:t>
            </a:r>
            <a:r>
              <a:rPr lang="en-US" altLang="el-GR" sz="1800" b="0">
                <a:solidFill>
                  <a:srgbClr val="FF3300"/>
                </a:solidFill>
                <a:latin typeface="Lucida Sans Typewriter" pitchFamily="49" charset="0"/>
              </a:rPr>
              <a:t># A comment.</a:t>
            </a:r>
          </a:p>
          <a:p>
            <a:pPr>
              <a:buFont typeface="Symbol" pitchFamily="18" charset="2"/>
              <a:buNone/>
            </a:pPr>
            <a:r>
              <a:rPr lang="en-US" altLang="el-GR" sz="1800" b="0">
                <a:latin typeface="Lucida Sans Typewriter" pitchFamily="49" charset="0"/>
              </a:rPr>
              <a:t> y = </a:t>
            </a:r>
            <a:r>
              <a:rPr lang="en-US" altLang="el-GR" sz="1800" b="0">
                <a:solidFill>
                  <a:srgbClr val="33CC33"/>
                </a:solidFill>
                <a:latin typeface="Lucida Sans Typewriter" pitchFamily="49" charset="0"/>
              </a:rPr>
              <a:t>“Hello”</a:t>
            </a:r>
            <a:r>
              <a:rPr lang="en-US" altLang="el-GR" sz="1800" b="0">
                <a:latin typeface="Lucida Sans Typewriter" pitchFamily="49" charset="0"/>
              </a:rPr>
              <a:t>            </a:t>
            </a:r>
            <a:r>
              <a:rPr lang="en-US" altLang="el-GR" sz="1800" b="0">
                <a:solidFill>
                  <a:srgbClr val="FF3300"/>
                </a:solidFill>
                <a:latin typeface="Lucida Sans Typewriter" pitchFamily="49" charset="0"/>
              </a:rPr>
              <a:t># Another one.</a:t>
            </a:r>
          </a:p>
          <a:p>
            <a:pPr>
              <a:buFont typeface="Symbol" pitchFamily="18" charset="2"/>
              <a:buNone/>
            </a:pPr>
            <a:r>
              <a:rPr lang="en-US" altLang="el-GR" sz="1800" b="0">
                <a:latin typeface="Lucida Sans Typewriter" pitchFamily="49" charset="0"/>
              </a:rPr>
              <a:t> z = 3.45    </a:t>
            </a:r>
          </a:p>
          <a:p>
            <a:pPr>
              <a:buFont typeface="Symbol" pitchFamily="18" charset="2"/>
              <a:buNone/>
            </a:pPr>
            <a:r>
              <a:rPr lang="en-US" altLang="el-GR" sz="1800" b="0">
                <a:latin typeface="Lucida Sans Typewriter" pitchFamily="49" charset="0"/>
              </a:rPr>
              <a:t> </a:t>
            </a:r>
            <a:r>
              <a:rPr lang="en-US" altLang="el-GR" sz="1800" b="0">
                <a:solidFill>
                  <a:srgbClr val="FF6600"/>
                </a:solidFill>
                <a:latin typeface="Lucida Sans Typewriter" pitchFamily="49" charset="0"/>
              </a:rPr>
              <a:t>if</a:t>
            </a:r>
            <a:r>
              <a:rPr lang="en-US" altLang="el-GR" sz="1800" b="0">
                <a:latin typeface="Lucida Sans Typewriter" pitchFamily="49" charset="0"/>
              </a:rPr>
              <a:t> z == 3.45 </a:t>
            </a:r>
            <a:r>
              <a:rPr lang="en-US" altLang="el-GR" sz="1800" b="0">
                <a:solidFill>
                  <a:srgbClr val="FF6600"/>
                </a:solidFill>
                <a:latin typeface="Lucida Sans Typewriter" pitchFamily="49" charset="0"/>
              </a:rPr>
              <a:t>or</a:t>
            </a:r>
            <a:r>
              <a:rPr lang="en-US" altLang="el-GR" sz="1800" b="0">
                <a:latin typeface="Lucida Sans Typewriter" pitchFamily="49" charset="0"/>
              </a:rPr>
              <a:t> y == </a:t>
            </a:r>
            <a:r>
              <a:rPr lang="en-US" altLang="el-GR" sz="1800" b="0">
                <a:solidFill>
                  <a:srgbClr val="33CC33"/>
                </a:solidFill>
                <a:latin typeface="Lucida Sans Typewriter" pitchFamily="49" charset="0"/>
              </a:rPr>
              <a:t>“Hello”</a:t>
            </a:r>
            <a:r>
              <a:rPr lang="en-US" altLang="el-GR" sz="1800" b="0">
                <a:latin typeface="Lucida Sans Typewriter" pitchFamily="49" charset="0"/>
              </a:rPr>
              <a:t>:</a:t>
            </a:r>
          </a:p>
          <a:p>
            <a:pPr>
              <a:buFont typeface="Symbol" pitchFamily="18" charset="2"/>
              <a:buNone/>
            </a:pPr>
            <a:r>
              <a:rPr lang="en-US" altLang="el-GR" sz="1800" b="0">
                <a:latin typeface="Lucida Sans Typewriter" pitchFamily="49" charset="0"/>
              </a:rPr>
              <a:t>     x = x + 1</a:t>
            </a:r>
          </a:p>
          <a:p>
            <a:pPr>
              <a:buFont typeface="Symbol" pitchFamily="18" charset="2"/>
              <a:buNone/>
            </a:pPr>
            <a:r>
              <a:rPr lang="en-US" altLang="el-GR" sz="1800" b="0">
                <a:latin typeface="Lucida Sans Typewriter" pitchFamily="49" charset="0"/>
              </a:rPr>
              <a:t>     y = y + </a:t>
            </a:r>
            <a:r>
              <a:rPr lang="en-US" altLang="el-GR" sz="1800" b="0">
                <a:solidFill>
                  <a:srgbClr val="33CC33"/>
                </a:solidFill>
                <a:latin typeface="Lucida Sans Typewriter" pitchFamily="49" charset="0"/>
              </a:rPr>
              <a:t>“ World”</a:t>
            </a:r>
            <a:r>
              <a:rPr lang="en-US" altLang="el-GR" sz="1800" b="0">
                <a:latin typeface="Lucida Sans Typewriter" pitchFamily="49" charset="0"/>
              </a:rPr>
              <a:t>   </a:t>
            </a:r>
            <a:r>
              <a:rPr lang="en-US" altLang="el-GR" sz="1800" b="0">
                <a:solidFill>
                  <a:srgbClr val="FF3300"/>
                </a:solidFill>
                <a:latin typeface="Lucida Sans Typewriter" pitchFamily="49" charset="0"/>
              </a:rPr>
              <a:t># String concat.</a:t>
            </a:r>
          </a:p>
          <a:p>
            <a:pPr>
              <a:buFont typeface="Symbol" pitchFamily="18" charset="2"/>
              <a:buNone/>
            </a:pPr>
            <a:r>
              <a:rPr lang="en-US" altLang="el-GR" sz="1800" b="0">
                <a:latin typeface="Lucida Sans Typewriter" pitchFamily="49" charset="0"/>
              </a:rPr>
              <a:t> </a:t>
            </a:r>
            <a:r>
              <a:rPr lang="en-US" altLang="el-GR" sz="1800" b="0">
                <a:solidFill>
                  <a:srgbClr val="FF6600"/>
                </a:solidFill>
                <a:latin typeface="Lucida Sans Typewriter" pitchFamily="49" charset="0"/>
              </a:rPr>
              <a:t>print</a:t>
            </a:r>
            <a:r>
              <a:rPr lang="en-US" altLang="el-GR" sz="1800" b="0">
                <a:latin typeface="Lucida Sans Typewriter" pitchFamily="49" charset="0"/>
              </a:rPr>
              <a:t> x</a:t>
            </a:r>
          </a:p>
          <a:p>
            <a:pPr>
              <a:buFont typeface="Symbol" pitchFamily="18" charset="2"/>
              <a:buNone/>
            </a:pPr>
            <a:r>
              <a:rPr lang="en-US" altLang="el-GR" sz="1800" b="0">
                <a:latin typeface="Lucida Sans Typewriter" pitchFamily="49" charset="0"/>
              </a:rPr>
              <a:t> </a:t>
            </a:r>
            <a:r>
              <a:rPr lang="en-US" altLang="el-GR" sz="1800" b="0">
                <a:solidFill>
                  <a:srgbClr val="FF6600"/>
                </a:solidFill>
                <a:latin typeface="Lucida Sans Typewriter" pitchFamily="49" charset="0"/>
              </a:rPr>
              <a:t>print</a:t>
            </a:r>
            <a:r>
              <a:rPr lang="en-US" altLang="el-GR" sz="1800" b="0">
                <a:latin typeface="Lucida Sans Typewriter" pitchFamily="49" charset="0"/>
              </a:rPr>
              <a:t> y</a:t>
            </a:r>
            <a:endParaRPr lang="en-US" altLang="el-GR" sz="2000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78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3336</Words>
  <Application>Microsoft Office PowerPoint</Application>
  <PresentationFormat>On-screen Show (4:3)</PresentationFormat>
  <Paragraphs>680</Paragraphs>
  <Slides>64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Python: A Simple Tutorial</vt:lpstr>
      <vt:lpstr>Technical Issues</vt:lpstr>
      <vt:lpstr>The Python Interpreter</vt:lpstr>
      <vt:lpstr>The IDLE GUI Environment (Windows)</vt:lpstr>
      <vt:lpstr>IDLE Development Environment</vt:lpstr>
      <vt:lpstr>Running Interactively on UNIX</vt:lpstr>
      <vt:lpstr>Running Programs on UNIX</vt:lpstr>
      <vt:lpstr>The Basics</vt:lpstr>
      <vt:lpstr>Our Code Sample in IDLE</vt:lpstr>
      <vt:lpstr>Enough to Understand the Code</vt:lpstr>
      <vt:lpstr>Basic Datatypes</vt:lpstr>
      <vt:lpstr>Whitespace</vt:lpstr>
      <vt:lpstr>Comments</vt:lpstr>
      <vt:lpstr>Assignment</vt:lpstr>
      <vt:lpstr>Accessing Non-Existent Names</vt:lpstr>
      <vt:lpstr>Multiple Assignment</vt:lpstr>
      <vt:lpstr>Logical Expressions</vt:lpstr>
      <vt:lpstr>True and False </vt:lpstr>
      <vt:lpstr>Boolean Logic Expressions</vt:lpstr>
      <vt:lpstr>Special Properties of and and or</vt:lpstr>
      <vt:lpstr>Conditional Expressions: New in Python 2.5</vt:lpstr>
      <vt:lpstr>Control of Flow</vt:lpstr>
      <vt:lpstr>Control of Flow</vt:lpstr>
      <vt:lpstr>if Statements </vt:lpstr>
      <vt:lpstr>while Loops</vt:lpstr>
      <vt:lpstr>break and continue</vt:lpstr>
      <vt:lpstr>assert</vt:lpstr>
      <vt:lpstr>Sequence types:  Tuples, Lists, and Strings</vt:lpstr>
      <vt:lpstr>Sequence Types</vt:lpstr>
      <vt:lpstr>Similar Syntax</vt:lpstr>
      <vt:lpstr>Sequence Types 1</vt:lpstr>
      <vt:lpstr>Sequence Types 2</vt:lpstr>
      <vt:lpstr>Positive and negative indices</vt:lpstr>
      <vt:lpstr>Slicing: Return Copy of a Subset 1</vt:lpstr>
      <vt:lpstr>Slicing: Return Copy of a Subset 2</vt:lpstr>
      <vt:lpstr>Copying the Whole Sequence</vt:lpstr>
      <vt:lpstr>The ‘in’ Operator</vt:lpstr>
      <vt:lpstr>The + Operator</vt:lpstr>
      <vt:lpstr>The * Operator</vt:lpstr>
      <vt:lpstr>Understanding Reference Semantics in Python</vt:lpstr>
      <vt:lpstr>Understanding Reference Semantics</vt:lpstr>
      <vt:lpstr>Understanding Reference Semantics II</vt:lpstr>
      <vt:lpstr>Understanding Reference Semantics III</vt:lpstr>
      <vt:lpstr>Understanding Reference Semantics IV</vt:lpstr>
      <vt:lpstr>Understanding Reference Semantics IV</vt:lpstr>
      <vt:lpstr>Understanding Reference Semantics IV</vt:lpstr>
      <vt:lpstr>Understanding Reference Semantics IV</vt:lpstr>
      <vt:lpstr>Assignment 1</vt:lpstr>
      <vt:lpstr>Assignment 1</vt:lpstr>
      <vt:lpstr>Assignment 1</vt:lpstr>
      <vt:lpstr>Assignment 1</vt:lpstr>
      <vt:lpstr>Assignment 1</vt:lpstr>
      <vt:lpstr>Assignment 1</vt:lpstr>
      <vt:lpstr>Assignment 2</vt:lpstr>
      <vt:lpstr>Why? Changing a Shared List</vt:lpstr>
      <vt:lpstr>Our surprising example surprising no more...</vt:lpstr>
      <vt:lpstr>Mutability: Tuples vs. Lists</vt:lpstr>
      <vt:lpstr>Tuples: Immutable</vt:lpstr>
      <vt:lpstr>Lists: Mutable</vt:lpstr>
      <vt:lpstr>Operations on Lists Only 1 </vt:lpstr>
      <vt:lpstr>The extend method vs the  + operator.  </vt:lpstr>
      <vt:lpstr>Operations on Lists Only 3</vt:lpstr>
      <vt:lpstr>Operations on Lists Only 4</vt:lpstr>
      <vt:lpstr>Tuples vs. Lists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Python: A Simple Tutorial</dc:title>
  <dc:creator>Blue Byte</dc:creator>
  <cp:lastModifiedBy>jim</cp:lastModifiedBy>
  <cp:revision>3</cp:revision>
  <dcterms:created xsi:type="dcterms:W3CDTF">2006-08-16T00:00:00Z</dcterms:created>
  <dcterms:modified xsi:type="dcterms:W3CDTF">2014-02-23T19:40:05Z</dcterms:modified>
</cp:coreProperties>
</file>