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3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C14731-386D-49F6-918A-46BD94020DC8}" type="datetimeFigureOut">
              <a:rPr lang="el-GR" smtClean="0"/>
              <a:t>23/2/2014</a:t>
            </a:fld>
            <a:endParaRPr lang="el-G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CC30BE-0F0C-4ED5-94B8-DCA1E2F3CA0D}" type="slidenum">
              <a:rPr lang="el-GR" smtClean="0"/>
              <a:t>‹#›</a:t>
            </a:fld>
            <a:endParaRPr lang="el-GR"/>
          </a:p>
        </p:txBody>
      </p:sp>
    </p:spTree>
    <p:extLst>
      <p:ext uri="{BB962C8B-B14F-4D97-AF65-F5344CB8AC3E}">
        <p14:creationId xmlns:p14="http://schemas.microsoft.com/office/powerpoint/2010/main" val="1418228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8CC389-39F9-41CE-95AE-274A81E721B1}" type="slidenum">
              <a:rPr lang="en-US" altLang="el-GR"/>
              <a:pPr/>
              <a:t>41</a:t>
            </a:fld>
            <a:endParaRPr lang="en-US" altLang="el-GR"/>
          </a:p>
        </p:txBody>
      </p:sp>
      <p:sp>
        <p:nvSpPr>
          <p:cNvPr id="395266" name="Rectangle 2"/>
          <p:cNvSpPr>
            <a:spLocks noChangeArrowheads="1" noTextEdit="1"/>
          </p:cNvSpPr>
          <p:nvPr>
            <p:ph type="sldImg"/>
          </p:nvPr>
        </p:nvSpPr>
        <p:spPr>
          <a:xfrm>
            <a:off x="-1470025" y="655638"/>
            <a:ext cx="13822363" cy="10367962"/>
          </a:xfrm>
          <a:solidFill>
            <a:srgbClr val="FFFFFF"/>
          </a:solidFill>
          <a:ln/>
        </p:spPr>
      </p:sp>
      <p:sp>
        <p:nvSpPr>
          <p:cNvPr id="395267" name="Rectangle 3"/>
          <p:cNvSpPr txBox="1">
            <a:spLocks noChangeArrowheads="1"/>
          </p:cNvSpPr>
          <p:nvPr>
            <p:ph type="body" idx="1"/>
          </p:nvPr>
        </p:nvSpPr>
        <p:spPr>
          <a:xfrm>
            <a:off x="1046056" y="4352113"/>
            <a:ext cx="4770579" cy="3480860"/>
          </a:xfrm>
          <a:ln/>
        </p:spPr>
        <p:txBody>
          <a:bodyPr wrap="none" anchor="ctr"/>
          <a:lstStyle/>
          <a:p>
            <a:pPr defTabSz="457200"/>
            <a:endParaRPr lang="el-GR" altLang="el-G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9D59FA-2118-4B0D-BD07-BC19A2ADCC1F}" type="slidenum">
              <a:rPr lang="en-US" altLang="el-GR"/>
              <a:pPr/>
              <a:t>54</a:t>
            </a:fld>
            <a:endParaRPr lang="en-US" altLang="el-GR"/>
          </a:p>
        </p:txBody>
      </p:sp>
      <p:sp>
        <p:nvSpPr>
          <p:cNvPr id="455682" name="Rectangle 2"/>
          <p:cNvSpPr>
            <a:spLocks noChangeArrowheads="1" noTextEdit="1"/>
          </p:cNvSpPr>
          <p:nvPr>
            <p:ph type="sldImg"/>
          </p:nvPr>
        </p:nvSpPr>
        <p:spPr>
          <a:xfrm>
            <a:off x="-1470025" y="655638"/>
            <a:ext cx="13822363" cy="10367962"/>
          </a:xfrm>
          <a:solidFill>
            <a:srgbClr val="FFFFFF"/>
          </a:solidFill>
          <a:ln/>
        </p:spPr>
      </p:sp>
      <p:sp>
        <p:nvSpPr>
          <p:cNvPr id="455683" name="Rectangle 3"/>
          <p:cNvSpPr txBox="1">
            <a:spLocks noChangeArrowheads="1"/>
          </p:cNvSpPr>
          <p:nvPr>
            <p:ph type="body" idx="1"/>
          </p:nvPr>
        </p:nvSpPr>
        <p:spPr>
          <a:xfrm>
            <a:off x="1046056" y="4352113"/>
            <a:ext cx="4770579" cy="3480860"/>
          </a:xfrm>
          <a:ln/>
        </p:spPr>
        <p:txBody>
          <a:bodyPr wrap="none" anchor="ctr"/>
          <a:lstStyle/>
          <a:p>
            <a:pPr defTabSz="457200"/>
            <a:endParaRPr lang="el-GR" altLang="el-G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21DBA3-796C-403C-8D78-4D79D285A4BC}" type="slidenum">
              <a:rPr lang="en-US" altLang="el-GR"/>
              <a:pPr/>
              <a:t>42</a:t>
            </a:fld>
            <a:endParaRPr lang="en-US" altLang="el-GR"/>
          </a:p>
        </p:txBody>
      </p:sp>
      <p:sp>
        <p:nvSpPr>
          <p:cNvPr id="397314" name="Rectangle 2"/>
          <p:cNvSpPr>
            <a:spLocks noChangeArrowheads="1" noTextEdit="1"/>
          </p:cNvSpPr>
          <p:nvPr>
            <p:ph type="sldImg"/>
          </p:nvPr>
        </p:nvSpPr>
        <p:spPr>
          <a:xfrm>
            <a:off x="-1470025" y="655638"/>
            <a:ext cx="13822363" cy="10367962"/>
          </a:xfrm>
          <a:solidFill>
            <a:srgbClr val="FFFFFF"/>
          </a:solidFill>
          <a:ln/>
        </p:spPr>
      </p:sp>
      <p:sp>
        <p:nvSpPr>
          <p:cNvPr id="397315" name="Rectangle 3"/>
          <p:cNvSpPr txBox="1">
            <a:spLocks noChangeArrowheads="1"/>
          </p:cNvSpPr>
          <p:nvPr>
            <p:ph type="body" idx="1"/>
          </p:nvPr>
        </p:nvSpPr>
        <p:spPr>
          <a:xfrm>
            <a:off x="1046056" y="4352113"/>
            <a:ext cx="4770579" cy="3480860"/>
          </a:xfrm>
          <a:ln/>
        </p:spPr>
        <p:txBody>
          <a:bodyPr wrap="none" anchor="ctr"/>
          <a:lstStyle/>
          <a:p>
            <a:pPr defTabSz="457200"/>
            <a:endParaRPr lang="el-GR" altLang="el-G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504F5D-71FA-40C9-B6FA-AFF3840A4D6A}" type="slidenum">
              <a:rPr lang="en-US" altLang="el-GR"/>
              <a:pPr/>
              <a:t>46</a:t>
            </a:fld>
            <a:endParaRPr lang="en-US" altLang="el-GR"/>
          </a:p>
        </p:txBody>
      </p:sp>
      <p:sp>
        <p:nvSpPr>
          <p:cNvPr id="402434" name="Rectangle 2"/>
          <p:cNvSpPr>
            <a:spLocks noChangeArrowheads="1" noTextEdit="1"/>
          </p:cNvSpPr>
          <p:nvPr>
            <p:ph type="sldImg"/>
          </p:nvPr>
        </p:nvSpPr>
        <p:spPr>
          <a:xfrm>
            <a:off x="-1470025" y="655638"/>
            <a:ext cx="13822363" cy="10367962"/>
          </a:xfrm>
          <a:solidFill>
            <a:srgbClr val="FFFFFF"/>
          </a:solidFill>
          <a:ln/>
        </p:spPr>
      </p:sp>
      <p:sp>
        <p:nvSpPr>
          <p:cNvPr id="402435" name="Rectangle 3"/>
          <p:cNvSpPr txBox="1">
            <a:spLocks noChangeArrowheads="1"/>
          </p:cNvSpPr>
          <p:nvPr>
            <p:ph type="body" idx="1"/>
          </p:nvPr>
        </p:nvSpPr>
        <p:spPr>
          <a:xfrm>
            <a:off x="1046056" y="4352113"/>
            <a:ext cx="4770579" cy="3480860"/>
          </a:xfrm>
          <a:ln/>
        </p:spPr>
        <p:txBody>
          <a:bodyPr wrap="none" anchor="ctr"/>
          <a:lstStyle/>
          <a:p>
            <a:pPr defTabSz="457200"/>
            <a:endParaRPr lang="el-GR" altLang="el-G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3E8139-E8D8-48AA-8357-FDDF5A40E4A9}" type="slidenum">
              <a:rPr lang="en-US" altLang="el-GR"/>
              <a:pPr/>
              <a:t>47</a:t>
            </a:fld>
            <a:endParaRPr lang="en-US" altLang="el-GR"/>
          </a:p>
        </p:txBody>
      </p:sp>
      <p:sp>
        <p:nvSpPr>
          <p:cNvPr id="404482" name="Rectangle 2"/>
          <p:cNvSpPr>
            <a:spLocks noChangeArrowheads="1" noTextEdit="1"/>
          </p:cNvSpPr>
          <p:nvPr>
            <p:ph type="sldImg"/>
          </p:nvPr>
        </p:nvSpPr>
        <p:spPr>
          <a:xfrm>
            <a:off x="-1470025" y="655638"/>
            <a:ext cx="13822363" cy="10367962"/>
          </a:xfrm>
          <a:solidFill>
            <a:srgbClr val="FFFFFF"/>
          </a:solidFill>
          <a:ln/>
        </p:spPr>
      </p:sp>
      <p:sp>
        <p:nvSpPr>
          <p:cNvPr id="404483" name="Rectangle 3"/>
          <p:cNvSpPr txBox="1">
            <a:spLocks noChangeArrowheads="1"/>
          </p:cNvSpPr>
          <p:nvPr>
            <p:ph type="body" idx="1"/>
          </p:nvPr>
        </p:nvSpPr>
        <p:spPr>
          <a:xfrm>
            <a:off x="1046056" y="4352113"/>
            <a:ext cx="4770579" cy="3480860"/>
          </a:xfrm>
          <a:ln/>
        </p:spPr>
        <p:txBody>
          <a:bodyPr wrap="none" anchor="ctr"/>
          <a:lstStyle/>
          <a:p>
            <a:pPr defTabSz="457200"/>
            <a:endParaRPr lang="el-GR" altLang="el-G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469CCA-135C-4D41-9E99-F6815D262605}" type="slidenum">
              <a:rPr lang="en-US" altLang="el-GR"/>
              <a:pPr/>
              <a:t>48</a:t>
            </a:fld>
            <a:endParaRPr lang="en-US" altLang="el-GR"/>
          </a:p>
        </p:txBody>
      </p:sp>
      <p:sp>
        <p:nvSpPr>
          <p:cNvPr id="406530" name="Rectangle 2"/>
          <p:cNvSpPr>
            <a:spLocks noChangeArrowheads="1" noTextEdit="1"/>
          </p:cNvSpPr>
          <p:nvPr>
            <p:ph type="sldImg"/>
          </p:nvPr>
        </p:nvSpPr>
        <p:spPr>
          <a:xfrm>
            <a:off x="-1470025" y="655638"/>
            <a:ext cx="13822363" cy="10367962"/>
          </a:xfrm>
          <a:solidFill>
            <a:srgbClr val="FFFFFF"/>
          </a:solidFill>
          <a:ln/>
        </p:spPr>
      </p:sp>
      <p:sp>
        <p:nvSpPr>
          <p:cNvPr id="406531" name="Rectangle 3"/>
          <p:cNvSpPr txBox="1">
            <a:spLocks noChangeArrowheads="1"/>
          </p:cNvSpPr>
          <p:nvPr>
            <p:ph type="body" idx="1"/>
          </p:nvPr>
        </p:nvSpPr>
        <p:spPr>
          <a:xfrm>
            <a:off x="1046056" y="4352113"/>
            <a:ext cx="4770579" cy="3480860"/>
          </a:xfrm>
          <a:ln/>
        </p:spPr>
        <p:txBody>
          <a:bodyPr wrap="none" anchor="ctr"/>
          <a:lstStyle/>
          <a:p>
            <a:pPr defTabSz="457200"/>
            <a:endParaRPr lang="el-GR" altLang="el-G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ECBA34-1EA6-4B22-AB3D-EF25A0140413}" type="slidenum">
              <a:rPr lang="en-US" altLang="el-GR"/>
              <a:pPr/>
              <a:t>49</a:t>
            </a:fld>
            <a:endParaRPr lang="en-US" altLang="el-GR"/>
          </a:p>
        </p:txBody>
      </p:sp>
      <p:sp>
        <p:nvSpPr>
          <p:cNvPr id="408578" name="Rectangle 2"/>
          <p:cNvSpPr>
            <a:spLocks noChangeArrowheads="1" noTextEdit="1"/>
          </p:cNvSpPr>
          <p:nvPr>
            <p:ph type="sldImg"/>
          </p:nvPr>
        </p:nvSpPr>
        <p:spPr>
          <a:xfrm>
            <a:off x="-1470025" y="655638"/>
            <a:ext cx="13822363" cy="10367962"/>
          </a:xfrm>
          <a:solidFill>
            <a:srgbClr val="FFFFFF"/>
          </a:solidFill>
          <a:ln/>
        </p:spPr>
      </p:sp>
      <p:sp>
        <p:nvSpPr>
          <p:cNvPr id="408579" name="Rectangle 3"/>
          <p:cNvSpPr txBox="1">
            <a:spLocks noChangeArrowheads="1"/>
          </p:cNvSpPr>
          <p:nvPr>
            <p:ph type="body" idx="1"/>
          </p:nvPr>
        </p:nvSpPr>
        <p:spPr>
          <a:xfrm>
            <a:off x="1046056" y="4352113"/>
            <a:ext cx="4770579" cy="3480860"/>
          </a:xfrm>
          <a:ln/>
        </p:spPr>
        <p:txBody>
          <a:bodyPr wrap="none" anchor="ctr"/>
          <a:lstStyle/>
          <a:p>
            <a:pPr defTabSz="457200"/>
            <a:endParaRPr lang="el-GR" altLang="el-G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859EDA-AFC6-46DF-B29F-CBBD0E412517}" type="slidenum">
              <a:rPr lang="en-US" altLang="el-GR"/>
              <a:pPr/>
              <a:t>50</a:t>
            </a:fld>
            <a:endParaRPr lang="en-US" altLang="el-GR"/>
          </a:p>
        </p:txBody>
      </p:sp>
      <p:sp>
        <p:nvSpPr>
          <p:cNvPr id="447490" name="Rectangle 2"/>
          <p:cNvSpPr>
            <a:spLocks noChangeArrowheads="1" noTextEdit="1"/>
          </p:cNvSpPr>
          <p:nvPr>
            <p:ph type="sldImg"/>
          </p:nvPr>
        </p:nvSpPr>
        <p:spPr>
          <a:xfrm>
            <a:off x="-1470025" y="655638"/>
            <a:ext cx="13822363" cy="10367962"/>
          </a:xfrm>
          <a:solidFill>
            <a:srgbClr val="FFFFFF"/>
          </a:solidFill>
          <a:ln/>
        </p:spPr>
      </p:sp>
      <p:sp>
        <p:nvSpPr>
          <p:cNvPr id="447491" name="Rectangle 3"/>
          <p:cNvSpPr txBox="1">
            <a:spLocks noChangeArrowheads="1"/>
          </p:cNvSpPr>
          <p:nvPr>
            <p:ph type="body" idx="1"/>
          </p:nvPr>
        </p:nvSpPr>
        <p:spPr>
          <a:xfrm>
            <a:off x="1046056" y="4352113"/>
            <a:ext cx="4770579" cy="3480860"/>
          </a:xfrm>
          <a:ln/>
        </p:spPr>
        <p:txBody>
          <a:bodyPr wrap="none" anchor="ctr"/>
          <a:lstStyle/>
          <a:p>
            <a:pPr defTabSz="457200"/>
            <a:endParaRPr lang="el-GR" altLang="el-G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423D0C-1DCD-4B34-BFAF-6EACEA9B1C77}" type="slidenum">
              <a:rPr lang="en-US" altLang="el-GR"/>
              <a:pPr/>
              <a:t>51</a:t>
            </a:fld>
            <a:endParaRPr lang="en-US" altLang="el-GR"/>
          </a:p>
        </p:txBody>
      </p:sp>
      <p:sp>
        <p:nvSpPr>
          <p:cNvPr id="449538" name="Rectangle 2"/>
          <p:cNvSpPr>
            <a:spLocks noChangeArrowheads="1" noTextEdit="1"/>
          </p:cNvSpPr>
          <p:nvPr>
            <p:ph type="sldImg"/>
          </p:nvPr>
        </p:nvSpPr>
        <p:spPr>
          <a:xfrm>
            <a:off x="-1470025" y="655638"/>
            <a:ext cx="13822363" cy="10367962"/>
          </a:xfrm>
          <a:solidFill>
            <a:srgbClr val="FFFFFF"/>
          </a:solidFill>
          <a:ln/>
        </p:spPr>
      </p:sp>
      <p:sp>
        <p:nvSpPr>
          <p:cNvPr id="449539" name="Rectangle 3"/>
          <p:cNvSpPr txBox="1">
            <a:spLocks noChangeArrowheads="1"/>
          </p:cNvSpPr>
          <p:nvPr>
            <p:ph type="body" idx="1"/>
          </p:nvPr>
        </p:nvSpPr>
        <p:spPr>
          <a:xfrm>
            <a:off x="1046056" y="4352113"/>
            <a:ext cx="4770579" cy="3480860"/>
          </a:xfrm>
          <a:ln/>
        </p:spPr>
        <p:txBody>
          <a:bodyPr wrap="none" anchor="ctr"/>
          <a:lstStyle/>
          <a:p>
            <a:pPr defTabSz="457200"/>
            <a:endParaRPr lang="el-GR" altLang="el-G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5E515B-5385-44A3-B7D3-87218813B928}" type="slidenum">
              <a:rPr lang="en-US" altLang="el-GR"/>
              <a:pPr/>
              <a:t>52</a:t>
            </a:fld>
            <a:endParaRPr lang="en-US" altLang="el-GR"/>
          </a:p>
        </p:txBody>
      </p:sp>
      <p:sp>
        <p:nvSpPr>
          <p:cNvPr id="451586" name="Rectangle 2"/>
          <p:cNvSpPr>
            <a:spLocks noChangeArrowheads="1" noTextEdit="1"/>
          </p:cNvSpPr>
          <p:nvPr>
            <p:ph type="sldImg"/>
          </p:nvPr>
        </p:nvSpPr>
        <p:spPr>
          <a:xfrm>
            <a:off x="-1470025" y="655638"/>
            <a:ext cx="13822363" cy="10367962"/>
          </a:xfrm>
          <a:solidFill>
            <a:srgbClr val="FFFFFF"/>
          </a:solidFill>
          <a:ln/>
        </p:spPr>
      </p:sp>
      <p:sp>
        <p:nvSpPr>
          <p:cNvPr id="451587" name="Rectangle 3"/>
          <p:cNvSpPr txBox="1">
            <a:spLocks noChangeArrowheads="1"/>
          </p:cNvSpPr>
          <p:nvPr>
            <p:ph type="body" idx="1"/>
          </p:nvPr>
        </p:nvSpPr>
        <p:spPr>
          <a:xfrm>
            <a:off x="1046056" y="4352113"/>
            <a:ext cx="4770579" cy="3480860"/>
          </a:xfrm>
          <a:ln/>
        </p:spPr>
        <p:txBody>
          <a:bodyPr wrap="none" anchor="ctr"/>
          <a:lstStyle/>
          <a:p>
            <a:pPr defTabSz="457200"/>
            <a:endParaRPr lang="el-GR" altLang="el-G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docs.python.org/ref/yield.html"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ctrTitle"/>
          </p:nvPr>
        </p:nvSpPr>
        <p:spPr>
          <a:xfrm>
            <a:off x="685800" y="2286000"/>
            <a:ext cx="7772400" cy="1143000"/>
          </a:xfrm>
        </p:spPr>
        <p:txBody>
          <a:bodyPr/>
          <a:lstStyle/>
          <a:p>
            <a:r>
              <a:rPr lang="en-US" altLang="el-GR"/>
              <a:t>Dictionaries</a:t>
            </a:r>
          </a:p>
        </p:txBody>
      </p:sp>
      <p:sp>
        <p:nvSpPr>
          <p:cNvPr id="338947" name="Rectangle 3"/>
          <p:cNvSpPr>
            <a:spLocks noGrp="1" noChangeArrowheads="1"/>
          </p:cNvSpPr>
          <p:nvPr>
            <p:ph type="subTitle" idx="1"/>
          </p:nvPr>
        </p:nvSpPr>
        <p:spPr/>
        <p:txBody>
          <a:bodyPr/>
          <a:lstStyle/>
          <a:p>
            <a:endParaRPr lang="el-GR" altLang="el-GR"/>
          </a:p>
        </p:txBody>
      </p:sp>
      <p:pic>
        <p:nvPicPr>
          <p:cNvPr id="338948" name="Picture 4" descr="j009117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5200" y="4286250"/>
            <a:ext cx="4672013" cy="895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011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l-GR"/>
              <a:t>CIS 530 Spring 2008</a:t>
            </a:r>
          </a:p>
          <a:p>
            <a:endParaRPr lang="en-US" altLang="en-US"/>
          </a:p>
        </p:txBody>
      </p:sp>
      <p:sp>
        <p:nvSpPr>
          <p:cNvPr id="6" name="Slide Number Placeholder 5"/>
          <p:cNvSpPr>
            <a:spLocks noGrp="1"/>
          </p:cNvSpPr>
          <p:nvPr>
            <p:ph type="sldNum" sz="quarter" idx="12"/>
          </p:nvPr>
        </p:nvSpPr>
        <p:spPr/>
        <p:txBody>
          <a:bodyPr/>
          <a:lstStyle/>
          <a:p>
            <a:r>
              <a:rPr lang="en-US" altLang="en-US"/>
              <a:t>       </a:t>
            </a:r>
            <a:fld id="{E5BA3E67-E95B-4B6C-B66F-4D504F77324B}" type="slidenum">
              <a:rPr lang="en-US" altLang="en-US"/>
              <a:pPr/>
              <a:t>10</a:t>
            </a:fld>
            <a:endParaRPr lang="en-US" altLang="en-US"/>
          </a:p>
        </p:txBody>
      </p:sp>
      <p:sp>
        <p:nvSpPr>
          <p:cNvPr id="385026" name="Rectangle 2"/>
          <p:cNvSpPr>
            <a:spLocks noGrp="1" noChangeArrowheads="1"/>
          </p:cNvSpPr>
          <p:nvPr>
            <p:ph type="title"/>
          </p:nvPr>
        </p:nvSpPr>
        <p:spPr/>
        <p:txBody>
          <a:bodyPr/>
          <a:lstStyle/>
          <a:p>
            <a:r>
              <a:rPr lang="en-US" altLang="el-GR"/>
              <a:t>Empty Containers 2</a:t>
            </a:r>
          </a:p>
        </p:txBody>
      </p:sp>
      <p:sp>
        <p:nvSpPr>
          <p:cNvPr id="385027" name="Rectangle 3"/>
          <p:cNvSpPr>
            <a:spLocks noGrp="1" noChangeArrowheads="1"/>
          </p:cNvSpPr>
          <p:nvPr>
            <p:ph type="body" idx="1"/>
          </p:nvPr>
        </p:nvSpPr>
        <p:spPr/>
        <p:txBody>
          <a:bodyPr/>
          <a:lstStyle/>
          <a:p>
            <a:pPr marL="0" indent="0">
              <a:lnSpc>
                <a:spcPct val="90000"/>
              </a:lnSpc>
            </a:pPr>
            <a:r>
              <a:rPr lang="en-US" altLang="el-GR" sz="2000"/>
              <a:t>Why create a named reference to empty container?  </a:t>
            </a:r>
          </a:p>
          <a:p>
            <a:pPr lvl="1">
              <a:lnSpc>
                <a:spcPct val="90000"/>
              </a:lnSpc>
            </a:pPr>
            <a:r>
              <a:rPr lang="en-US" altLang="el-GR" sz="1800"/>
              <a:t>To initialize an empty list, for example, before using append.</a:t>
            </a:r>
          </a:p>
          <a:p>
            <a:pPr lvl="1">
              <a:lnSpc>
                <a:spcPct val="90000"/>
              </a:lnSpc>
            </a:pPr>
            <a:r>
              <a:rPr lang="en-US" altLang="el-GR" sz="1800"/>
              <a:t>This would cause an unknown name error a named reference to the right data type wasn’t created first</a:t>
            </a:r>
          </a:p>
          <a:p>
            <a:pPr marL="0" indent="0">
              <a:lnSpc>
                <a:spcPct val="90000"/>
              </a:lnSpc>
              <a:buFont typeface="Symbol" pitchFamily="18" charset="2"/>
              <a:buNone/>
            </a:pPr>
            <a:endParaRPr lang="en-US" altLang="el-GR" sz="2000"/>
          </a:p>
          <a:p>
            <a:pPr marL="0" indent="0">
              <a:lnSpc>
                <a:spcPct val="90000"/>
              </a:lnSpc>
              <a:buFont typeface="Symbol" pitchFamily="18" charset="2"/>
              <a:buNone/>
            </a:pPr>
            <a:r>
              <a:rPr lang="en-US" altLang="el-GR" sz="1800">
                <a:latin typeface="Courier New" pitchFamily="49" charset="0"/>
              </a:rPr>
              <a:t>	</a:t>
            </a:r>
            <a:r>
              <a:rPr lang="en-US" altLang="el-GR" sz="1800">
                <a:solidFill>
                  <a:srgbClr val="660033"/>
                </a:solidFill>
                <a:latin typeface="Courier New" pitchFamily="49" charset="0"/>
              </a:rPr>
              <a:t>&gt;&gt;&gt;</a:t>
            </a:r>
            <a:r>
              <a:rPr lang="en-US" altLang="el-GR" sz="1800">
                <a:latin typeface="Courier New" pitchFamily="49" charset="0"/>
              </a:rPr>
              <a:t> g.append(3)</a:t>
            </a:r>
          </a:p>
          <a:p>
            <a:pPr marL="0" indent="0">
              <a:lnSpc>
                <a:spcPct val="90000"/>
              </a:lnSpc>
              <a:buFont typeface="Symbol" pitchFamily="18" charset="2"/>
              <a:buNone/>
            </a:pPr>
            <a:r>
              <a:rPr lang="en-US" altLang="el-GR" sz="1800" i="1"/>
              <a:t>	</a:t>
            </a:r>
            <a:r>
              <a:rPr lang="en-US" altLang="el-GR" sz="1800" i="1">
                <a:solidFill>
                  <a:srgbClr val="FF3300"/>
                </a:solidFill>
              </a:rPr>
              <a:t>Python complains here about the unknown name ‘g’!</a:t>
            </a:r>
          </a:p>
          <a:p>
            <a:pPr marL="0" indent="0">
              <a:lnSpc>
                <a:spcPct val="90000"/>
              </a:lnSpc>
              <a:buFont typeface="Symbol" pitchFamily="18" charset="2"/>
              <a:buNone/>
            </a:pPr>
            <a:r>
              <a:rPr lang="en-US" altLang="el-GR" sz="1800">
                <a:latin typeface="Courier New" pitchFamily="49" charset="0"/>
              </a:rPr>
              <a:t>	</a:t>
            </a:r>
            <a:r>
              <a:rPr lang="en-US" altLang="el-GR" sz="1800">
                <a:solidFill>
                  <a:srgbClr val="660033"/>
                </a:solidFill>
                <a:latin typeface="Courier New" pitchFamily="49" charset="0"/>
              </a:rPr>
              <a:t>&gt;&gt;&gt;</a:t>
            </a:r>
            <a:r>
              <a:rPr lang="en-US" altLang="el-GR" sz="1800">
                <a:latin typeface="Courier New" pitchFamily="49" charset="0"/>
              </a:rPr>
              <a:t> g = []</a:t>
            </a:r>
          </a:p>
          <a:p>
            <a:pPr marL="0" indent="0">
              <a:lnSpc>
                <a:spcPct val="90000"/>
              </a:lnSpc>
              <a:buFont typeface="Symbol" pitchFamily="18" charset="2"/>
              <a:buNone/>
            </a:pPr>
            <a:r>
              <a:rPr lang="en-US" altLang="el-GR" sz="1800">
                <a:latin typeface="Courier New" pitchFamily="49" charset="0"/>
              </a:rPr>
              <a:t>	</a:t>
            </a:r>
            <a:r>
              <a:rPr lang="en-US" altLang="el-GR" sz="1800">
                <a:solidFill>
                  <a:srgbClr val="660033"/>
                </a:solidFill>
                <a:latin typeface="Courier New" pitchFamily="49" charset="0"/>
              </a:rPr>
              <a:t>&gt;&gt;&gt;</a:t>
            </a:r>
            <a:r>
              <a:rPr lang="en-US" altLang="el-GR" sz="1800">
                <a:latin typeface="Courier New" pitchFamily="49" charset="0"/>
              </a:rPr>
              <a:t> g.append(3)</a:t>
            </a:r>
          </a:p>
          <a:p>
            <a:pPr marL="0" indent="0">
              <a:lnSpc>
                <a:spcPct val="90000"/>
              </a:lnSpc>
              <a:buFont typeface="Symbol" pitchFamily="18" charset="2"/>
              <a:buNone/>
            </a:pPr>
            <a:r>
              <a:rPr lang="en-US" altLang="el-GR" sz="1800">
                <a:latin typeface="Courier New" pitchFamily="49" charset="0"/>
              </a:rPr>
              <a:t>	</a:t>
            </a:r>
            <a:r>
              <a:rPr lang="en-US" altLang="el-GR" sz="1800">
                <a:solidFill>
                  <a:srgbClr val="660033"/>
                </a:solidFill>
                <a:latin typeface="Courier New" pitchFamily="49" charset="0"/>
              </a:rPr>
              <a:t>&gt;&gt;&gt;</a:t>
            </a:r>
            <a:r>
              <a:rPr lang="en-US" altLang="el-GR" sz="1800">
                <a:latin typeface="Courier New" pitchFamily="49" charset="0"/>
              </a:rPr>
              <a:t> g</a:t>
            </a:r>
            <a:br>
              <a:rPr lang="en-US" altLang="el-GR" sz="1800">
                <a:latin typeface="Courier New" pitchFamily="49" charset="0"/>
              </a:rPr>
            </a:br>
            <a:r>
              <a:rPr lang="en-US" altLang="el-GR" sz="1800">
                <a:latin typeface="Courier New" pitchFamily="49" charset="0"/>
              </a:rPr>
              <a:t>	</a:t>
            </a:r>
            <a:r>
              <a:rPr lang="en-US" altLang="el-GR" sz="1800">
                <a:solidFill>
                  <a:schemeClr val="accent2"/>
                </a:solidFill>
                <a:latin typeface="Courier New" pitchFamily="49" charset="0"/>
              </a:rPr>
              <a:t>[3]</a:t>
            </a:r>
          </a:p>
        </p:txBody>
      </p:sp>
      <p:sp>
        <p:nvSpPr>
          <p:cNvPr id="385028" name="Rectangle 4"/>
          <p:cNvSpPr>
            <a:spLocks noChangeArrowheads="1"/>
          </p:cNvSpPr>
          <p:nvPr/>
        </p:nvSpPr>
        <p:spPr bwMode="auto">
          <a:xfrm>
            <a:off x="1524000" y="2819400"/>
            <a:ext cx="6096000" cy="1752600"/>
          </a:xfrm>
          <a:prstGeom prst="rect">
            <a:avLst/>
          </a:prstGeom>
          <a:solidFill>
            <a:schemeClr val="accent2">
              <a:alpha val="500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Tree>
    <p:extLst>
      <p:ext uri="{BB962C8B-B14F-4D97-AF65-F5344CB8AC3E}">
        <p14:creationId xmlns:p14="http://schemas.microsoft.com/office/powerpoint/2010/main" val="3813051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ctrTitle"/>
          </p:nvPr>
        </p:nvSpPr>
        <p:spPr>
          <a:xfrm>
            <a:off x="685800" y="2286000"/>
            <a:ext cx="7772400" cy="1143000"/>
          </a:xfrm>
        </p:spPr>
        <p:txBody>
          <a:bodyPr/>
          <a:lstStyle/>
          <a:p>
            <a:r>
              <a:rPr lang="en-US" altLang="el-GR"/>
              <a:t>For Loops</a:t>
            </a:r>
          </a:p>
        </p:txBody>
      </p:sp>
      <p:sp>
        <p:nvSpPr>
          <p:cNvPr id="372739" name="Rectangle 3"/>
          <p:cNvSpPr>
            <a:spLocks noGrp="1" noChangeArrowheads="1"/>
          </p:cNvSpPr>
          <p:nvPr>
            <p:ph type="subTitle" idx="1"/>
          </p:nvPr>
        </p:nvSpPr>
        <p:spPr/>
        <p:txBody>
          <a:bodyPr/>
          <a:lstStyle/>
          <a:p>
            <a:endParaRPr lang="el-GR" altLang="el-GR"/>
          </a:p>
        </p:txBody>
      </p:sp>
      <p:pic>
        <p:nvPicPr>
          <p:cNvPr id="372740" name="Picture 4" descr="AN0363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4200" y="4495800"/>
            <a:ext cx="1700213" cy="185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48194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l-GR"/>
              <a:t>CIS 530 Spring 2008</a:t>
            </a:r>
          </a:p>
          <a:p>
            <a:endParaRPr lang="en-US" altLang="en-US"/>
          </a:p>
        </p:txBody>
      </p:sp>
      <p:sp>
        <p:nvSpPr>
          <p:cNvPr id="5" name="Slide Number Placeholder 5"/>
          <p:cNvSpPr>
            <a:spLocks noGrp="1"/>
          </p:cNvSpPr>
          <p:nvPr>
            <p:ph type="sldNum" sz="quarter" idx="12"/>
          </p:nvPr>
        </p:nvSpPr>
        <p:spPr/>
        <p:txBody>
          <a:bodyPr/>
          <a:lstStyle/>
          <a:p>
            <a:r>
              <a:rPr lang="en-US" altLang="en-US"/>
              <a:t>       </a:t>
            </a:r>
            <a:fld id="{D7CAE93D-9878-4AD7-8CAA-145AA9F76087}" type="slidenum">
              <a:rPr lang="en-US" altLang="en-US"/>
              <a:pPr/>
              <a:t>12</a:t>
            </a:fld>
            <a:endParaRPr lang="en-US" altLang="en-US"/>
          </a:p>
        </p:txBody>
      </p:sp>
      <p:sp>
        <p:nvSpPr>
          <p:cNvPr id="373762" name="Rectangle 2"/>
          <p:cNvSpPr>
            <a:spLocks noGrp="1" noChangeArrowheads="1"/>
          </p:cNvSpPr>
          <p:nvPr>
            <p:ph type="title"/>
          </p:nvPr>
        </p:nvSpPr>
        <p:spPr/>
        <p:txBody>
          <a:bodyPr/>
          <a:lstStyle/>
          <a:p>
            <a:r>
              <a:rPr lang="en-US" altLang="el-GR"/>
              <a:t>For Loops / List Comprehensions</a:t>
            </a:r>
          </a:p>
        </p:txBody>
      </p:sp>
      <p:sp>
        <p:nvSpPr>
          <p:cNvPr id="373763" name="Rectangle 3"/>
          <p:cNvSpPr>
            <a:spLocks noGrp="1" noChangeArrowheads="1"/>
          </p:cNvSpPr>
          <p:nvPr>
            <p:ph type="body" idx="1"/>
          </p:nvPr>
        </p:nvSpPr>
        <p:spPr/>
        <p:txBody>
          <a:bodyPr>
            <a:normAutofit fontScale="92500"/>
          </a:bodyPr>
          <a:lstStyle/>
          <a:p>
            <a:pPr>
              <a:lnSpc>
                <a:spcPct val="90000"/>
              </a:lnSpc>
            </a:pPr>
            <a:r>
              <a:rPr lang="en-US" altLang="el-GR"/>
              <a:t>Python’s list comprehensions and split/join operations provide natural idioms that usually require a for-loop in other programming languages.</a:t>
            </a:r>
          </a:p>
          <a:p>
            <a:pPr lvl="1">
              <a:lnSpc>
                <a:spcPct val="90000"/>
              </a:lnSpc>
            </a:pPr>
            <a:r>
              <a:rPr lang="en-US" altLang="el-GR"/>
              <a:t>As a result, Python code uses many fewer for-loops </a:t>
            </a:r>
          </a:p>
          <a:p>
            <a:pPr lvl="1">
              <a:lnSpc>
                <a:spcPct val="90000"/>
              </a:lnSpc>
            </a:pPr>
            <a:r>
              <a:rPr lang="en-US" altLang="el-GR"/>
              <a:t>Nevertheless, it’s important to learn about for-loops.</a:t>
            </a:r>
          </a:p>
          <a:p>
            <a:pPr lvl="1">
              <a:lnSpc>
                <a:spcPct val="90000"/>
              </a:lnSpc>
            </a:pPr>
            <a:endParaRPr lang="en-US" altLang="el-GR"/>
          </a:p>
          <a:p>
            <a:pPr>
              <a:lnSpc>
                <a:spcPct val="90000"/>
              </a:lnSpc>
            </a:pPr>
            <a:r>
              <a:rPr lang="en-US" altLang="el-GR" b="0" i="1"/>
              <a:t>Caveat</a:t>
            </a:r>
            <a:r>
              <a:rPr lang="en-US" altLang="el-GR" b="0"/>
              <a:t>!  </a:t>
            </a:r>
            <a:r>
              <a:rPr lang="en-US" altLang="el-GR"/>
              <a:t>The keywords </a:t>
            </a:r>
            <a:r>
              <a:rPr lang="en-US" altLang="el-GR" i="1">
                <a:solidFill>
                  <a:schemeClr val="accent2"/>
                </a:solidFill>
              </a:rPr>
              <a:t>for</a:t>
            </a:r>
            <a:r>
              <a:rPr lang="en-US" altLang="el-GR"/>
              <a:t> and </a:t>
            </a:r>
            <a:r>
              <a:rPr lang="en-US" altLang="el-GR" i="1">
                <a:solidFill>
                  <a:schemeClr val="accent2"/>
                </a:solidFill>
              </a:rPr>
              <a:t>in</a:t>
            </a:r>
            <a:r>
              <a:rPr lang="en-US" altLang="el-GR"/>
              <a:t> are also used in the syntax of list comprehensions, but this is a totally different construction.</a:t>
            </a:r>
          </a:p>
        </p:txBody>
      </p:sp>
    </p:spTree>
    <p:extLst>
      <p:ext uri="{BB962C8B-B14F-4D97-AF65-F5344CB8AC3E}">
        <p14:creationId xmlns:p14="http://schemas.microsoft.com/office/powerpoint/2010/main" val="891409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l-GR"/>
              <a:t>CIS 530 Spring 2008</a:t>
            </a:r>
          </a:p>
          <a:p>
            <a:endParaRPr lang="en-US" altLang="en-US"/>
          </a:p>
        </p:txBody>
      </p:sp>
      <p:sp>
        <p:nvSpPr>
          <p:cNvPr id="6" name="Slide Number Placeholder 5"/>
          <p:cNvSpPr>
            <a:spLocks noGrp="1"/>
          </p:cNvSpPr>
          <p:nvPr>
            <p:ph type="sldNum" sz="quarter" idx="12"/>
          </p:nvPr>
        </p:nvSpPr>
        <p:spPr/>
        <p:txBody>
          <a:bodyPr/>
          <a:lstStyle/>
          <a:p>
            <a:r>
              <a:rPr lang="en-US" altLang="en-US"/>
              <a:t>       </a:t>
            </a:r>
            <a:fld id="{EBED123D-A2F6-49AF-9362-B649F4E4EAB6}" type="slidenum">
              <a:rPr lang="en-US" altLang="en-US"/>
              <a:pPr/>
              <a:t>13</a:t>
            </a:fld>
            <a:endParaRPr lang="en-US" altLang="en-US"/>
          </a:p>
        </p:txBody>
      </p:sp>
      <p:sp>
        <p:nvSpPr>
          <p:cNvPr id="374786" name="Rectangle 2"/>
          <p:cNvSpPr>
            <a:spLocks noGrp="1" noChangeArrowheads="1"/>
          </p:cNvSpPr>
          <p:nvPr>
            <p:ph type="title"/>
          </p:nvPr>
        </p:nvSpPr>
        <p:spPr/>
        <p:txBody>
          <a:bodyPr/>
          <a:lstStyle/>
          <a:p>
            <a:r>
              <a:rPr lang="en-US" altLang="el-GR"/>
              <a:t>For Loops 1</a:t>
            </a:r>
          </a:p>
        </p:txBody>
      </p:sp>
      <p:sp>
        <p:nvSpPr>
          <p:cNvPr id="374787" name="Rectangle 3"/>
          <p:cNvSpPr>
            <a:spLocks noGrp="1" noChangeArrowheads="1"/>
          </p:cNvSpPr>
          <p:nvPr>
            <p:ph type="body" idx="1"/>
          </p:nvPr>
        </p:nvSpPr>
        <p:spPr>
          <a:xfrm>
            <a:off x="685800" y="2286000"/>
            <a:ext cx="7772400" cy="3962400"/>
          </a:xfrm>
        </p:spPr>
        <p:txBody>
          <a:bodyPr/>
          <a:lstStyle/>
          <a:p>
            <a:pPr>
              <a:lnSpc>
                <a:spcPct val="90000"/>
              </a:lnSpc>
            </a:pPr>
            <a:r>
              <a:rPr lang="en-US" altLang="el-GR" sz="2000"/>
              <a:t>A for-loop steps through each of the items in a list,  tuple, string, or any other type of object which is “iterable”</a:t>
            </a:r>
          </a:p>
          <a:p>
            <a:pPr>
              <a:lnSpc>
                <a:spcPct val="90000"/>
              </a:lnSpc>
            </a:pPr>
            <a:endParaRPr lang="en-US" altLang="el-GR" sz="2000"/>
          </a:p>
          <a:p>
            <a:pPr lvl="1">
              <a:lnSpc>
                <a:spcPct val="90000"/>
              </a:lnSpc>
              <a:buFontTx/>
              <a:buNone/>
            </a:pPr>
            <a:r>
              <a:rPr lang="en-US" altLang="el-GR" sz="1800" b="1">
                <a:latin typeface="Courier New" pitchFamily="49" charset="0"/>
              </a:rPr>
              <a:t>for </a:t>
            </a:r>
            <a:r>
              <a:rPr lang="en-US" altLang="el-GR" sz="1800" b="1">
                <a:solidFill>
                  <a:srgbClr val="FF3300"/>
                </a:solidFill>
                <a:latin typeface="Courier New" pitchFamily="49" charset="0"/>
              </a:rPr>
              <a:t>&lt;item&gt;</a:t>
            </a:r>
            <a:r>
              <a:rPr lang="en-US" altLang="el-GR" sz="1800" b="1">
                <a:latin typeface="Courier New" pitchFamily="49" charset="0"/>
              </a:rPr>
              <a:t> in </a:t>
            </a:r>
            <a:r>
              <a:rPr lang="en-US" altLang="el-GR" sz="1800" b="1">
                <a:solidFill>
                  <a:srgbClr val="660066"/>
                </a:solidFill>
                <a:latin typeface="Courier New" pitchFamily="49" charset="0"/>
              </a:rPr>
              <a:t>&lt;collection&gt;</a:t>
            </a:r>
            <a:r>
              <a:rPr lang="en-US" altLang="el-GR" sz="1800" b="1">
                <a:latin typeface="Courier New" pitchFamily="49" charset="0"/>
              </a:rPr>
              <a:t>:</a:t>
            </a:r>
            <a:br>
              <a:rPr lang="en-US" altLang="el-GR" sz="1800" b="1">
                <a:latin typeface="Courier New" pitchFamily="49" charset="0"/>
              </a:rPr>
            </a:br>
            <a:r>
              <a:rPr lang="en-US" altLang="el-GR" sz="1800" b="1">
                <a:solidFill>
                  <a:schemeClr val="accent2"/>
                </a:solidFill>
                <a:latin typeface="Courier New" pitchFamily="49" charset="0"/>
              </a:rPr>
              <a:t>&lt;statements&gt;</a:t>
            </a:r>
          </a:p>
          <a:p>
            <a:pPr>
              <a:lnSpc>
                <a:spcPct val="90000"/>
              </a:lnSpc>
            </a:pPr>
            <a:r>
              <a:rPr lang="en-US" altLang="el-GR" sz="2000"/>
              <a:t>If </a:t>
            </a:r>
            <a:r>
              <a:rPr lang="en-US" altLang="el-GR" sz="2000">
                <a:solidFill>
                  <a:srgbClr val="660066"/>
                </a:solidFill>
              </a:rPr>
              <a:t>&lt;collection&gt;</a:t>
            </a:r>
            <a:r>
              <a:rPr lang="en-US" altLang="el-GR" sz="2000"/>
              <a:t> is a list or a tuple, then the loop steps through each element of the sequence.</a:t>
            </a:r>
          </a:p>
          <a:p>
            <a:pPr>
              <a:lnSpc>
                <a:spcPct val="90000"/>
              </a:lnSpc>
            </a:pPr>
            <a:endParaRPr lang="en-US" altLang="el-GR" sz="2000"/>
          </a:p>
          <a:p>
            <a:pPr>
              <a:lnSpc>
                <a:spcPct val="90000"/>
              </a:lnSpc>
            </a:pPr>
            <a:r>
              <a:rPr lang="en-US" altLang="el-GR" sz="2000"/>
              <a:t>If </a:t>
            </a:r>
            <a:r>
              <a:rPr lang="en-US" altLang="el-GR" sz="2000">
                <a:solidFill>
                  <a:srgbClr val="660066"/>
                </a:solidFill>
              </a:rPr>
              <a:t>&lt;collection&gt;</a:t>
            </a:r>
            <a:r>
              <a:rPr lang="en-US" altLang="el-GR" sz="2000"/>
              <a:t> is a string, then the loop steps through each character of the string.  </a:t>
            </a:r>
          </a:p>
          <a:p>
            <a:pPr lvl="1">
              <a:lnSpc>
                <a:spcPct val="90000"/>
              </a:lnSpc>
              <a:buFontTx/>
              <a:buNone/>
            </a:pPr>
            <a:r>
              <a:rPr lang="en-US" altLang="el-GR" sz="1800" b="1">
                <a:latin typeface="Courier New" pitchFamily="49" charset="0"/>
              </a:rPr>
              <a:t>for </a:t>
            </a:r>
            <a:r>
              <a:rPr lang="en-US" altLang="el-GR" sz="1800" b="1">
                <a:solidFill>
                  <a:srgbClr val="FF3300"/>
                </a:solidFill>
                <a:latin typeface="Courier New" pitchFamily="49" charset="0"/>
              </a:rPr>
              <a:t>someChar</a:t>
            </a:r>
            <a:r>
              <a:rPr lang="en-US" altLang="el-GR" sz="1800" b="1">
                <a:latin typeface="Courier New" pitchFamily="49" charset="0"/>
              </a:rPr>
              <a:t> in </a:t>
            </a:r>
            <a:r>
              <a:rPr lang="en-US" altLang="el-GR" sz="1800" b="1">
                <a:solidFill>
                  <a:srgbClr val="660066"/>
                </a:solidFill>
                <a:latin typeface="Courier New" pitchFamily="49" charset="0"/>
              </a:rPr>
              <a:t>“Hello World”</a:t>
            </a:r>
            <a:r>
              <a:rPr lang="en-US" altLang="el-GR" sz="1800" b="1">
                <a:latin typeface="Courier New" pitchFamily="49" charset="0"/>
              </a:rPr>
              <a:t>:</a:t>
            </a:r>
          </a:p>
          <a:p>
            <a:pPr lvl="1">
              <a:lnSpc>
                <a:spcPct val="90000"/>
              </a:lnSpc>
              <a:buFontTx/>
              <a:buNone/>
            </a:pPr>
            <a:r>
              <a:rPr lang="en-US" altLang="el-GR" sz="1800" b="1">
                <a:latin typeface="Courier New" pitchFamily="49" charset="0"/>
              </a:rPr>
              <a:t>   </a:t>
            </a:r>
            <a:r>
              <a:rPr lang="en-US" altLang="el-GR" sz="1800" b="1">
                <a:solidFill>
                  <a:schemeClr val="accent2"/>
                </a:solidFill>
                <a:latin typeface="Courier New" pitchFamily="49" charset="0"/>
              </a:rPr>
              <a:t>print someChar</a:t>
            </a:r>
          </a:p>
        </p:txBody>
      </p:sp>
      <p:sp>
        <p:nvSpPr>
          <p:cNvPr id="374788" name="Text Box 4"/>
          <p:cNvSpPr txBox="1">
            <a:spLocks noChangeArrowheads="1"/>
          </p:cNvSpPr>
          <p:nvPr/>
        </p:nvSpPr>
        <p:spPr bwMode="auto">
          <a:xfrm>
            <a:off x="6705600" y="1295400"/>
            <a:ext cx="1676400" cy="9255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l-GR" sz="1800"/>
              <a:t>Note: Non-standard colors on these slides.</a:t>
            </a:r>
          </a:p>
        </p:txBody>
      </p:sp>
    </p:spTree>
    <p:extLst>
      <p:ext uri="{BB962C8B-B14F-4D97-AF65-F5344CB8AC3E}">
        <p14:creationId xmlns:p14="http://schemas.microsoft.com/office/powerpoint/2010/main" val="23647731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l-GR"/>
              <a:t>CIS 530 Spring 2008</a:t>
            </a:r>
          </a:p>
          <a:p>
            <a:endParaRPr lang="en-US" altLang="en-US"/>
          </a:p>
        </p:txBody>
      </p:sp>
      <p:sp>
        <p:nvSpPr>
          <p:cNvPr id="5" name="Slide Number Placeholder 5"/>
          <p:cNvSpPr>
            <a:spLocks noGrp="1"/>
          </p:cNvSpPr>
          <p:nvPr>
            <p:ph type="sldNum" sz="quarter" idx="12"/>
          </p:nvPr>
        </p:nvSpPr>
        <p:spPr/>
        <p:txBody>
          <a:bodyPr/>
          <a:lstStyle/>
          <a:p>
            <a:r>
              <a:rPr lang="en-US" altLang="en-US"/>
              <a:t>       </a:t>
            </a:r>
            <a:fld id="{4F80BEC9-0F3D-476C-BFCA-225899B92BD4}" type="slidenum">
              <a:rPr lang="en-US" altLang="en-US"/>
              <a:pPr/>
              <a:t>14</a:t>
            </a:fld>
            <a:endParaRPr lang="en-US" altLang="en-US"/>
          </a:p>
        </p:txBody>
      </p:sp>
      <p:sp>
        <p:nvSpPr>
          <p:cNvPr id="375810" name="Rectangle 2"/>
          <p:cNvSpPr>
            <a:spLocks noGrp="1" noChangeArrowheads="1"/>
          </p:cNvSpPr>
          <p:nvPr>
            <p:ph type="title"/>
          </p:nvPr>
        </p:nvSpPr>
        <p:spPr/>
        <p:txBody>
          <a:bodyPr/>
          <a:lstStyle/>
          <a:p>
            <a:r>
              <a:rPr lang="en-US" altLang="el-GR"/>
              <a:t>For Loops 2</a:t>
            </a:r>
          </a:p>
        </p:txBody>
      </p:sp>
      <p:sp>
        <p:nvSpPr>
          <p:cNvPr id="375811" name="Rectangle 3"/>
          <p:cNvSpPr>
            <a:spLocks noGrp="1" noChangeArrowheads="1"/>
          </p:cNvSpPr>
          <p:nvPr>
            <p:ph type="body" idx="1"/>
          </p:nvPr>
        </p:nvSpPr>
        <p:spPr/>
        <p:txBody>
          <a:bodyPr/>
          <a:lstStyle/>
          <a:p>
            <a:pPr lvl="1">
              <a:buFontTx/>
              <a:buNone/>
            </a:pPr>
            <a:r>
              <a:rPr lang="en-US" altLang="el-GR" sz="1800" b="1">
                <a:latin typeface="Courier New" pitchFamily="49" charset="0"/>
              </a:rPr>
              <a:t>for </a:t>
            </a:r>
            <a:r>
              <a:rPr lang="en-US" altLang="el-GR" sz="1800" b="1">
                <a:solidFill>
                  <a:srgbClr val="FF3300"/>
                </a:solidFill>
                <a:latin typeface="Courier New" pitchFamily="49" charset="0"/>
              </a:rPr>
              <a:t>&lt;item&gt;</a:t>
            </a:r>
            <a:r>
              <a:rPr lang="en-US" altLang="el-GR" sz="1800" b="1">
                <a:latin typeface="Courier New" pitchFamily="49" charset="0"/>
              </a:rPr>
              <a:t> in </a:t>
            </a:r>
            <a:r>
              <a:rPr lang="en-US" altLang="el-GR" sz="1800" b="1">
                <a:solidFill>
                  <a:srgbClr val="660066"/>
                </a:solidFill>
                <a:latin typeface="Courier New" pitchFamily="49" charset="0"/>
              </a:rPr>
              <a:t>&lt;collection&gt;</a:t>
            </a:r>
            <a:r>
              <a:rPr lang="en-US" altLang="el-GR" sz="1800" b="1">
                <a:latin typeface="Courier New" pitchFamily="49" charset="0"/>
              </a:rPr>
              <a:t>:</a:t>
            </a:r>
            <a:br>
              <a:rPr lang="en-US" altLang="el-GR" sz="1800" b="1">
                <a:latin typeface="Courier New" pitchFamily="49" charset="0"/>
              </a:rPr>
            </a:br>
            <a:r>
              <a:rPr lang="en-US" altLang="el-GR" sz="1800" b="1">
                <a:solidFill>
                  <a:schemeClr val="accent2"/>
                </a:solidFill>
                <a:latin typeface="Courier New" pitchFamily="49" charset="0"/>
              </a:rPr>
              <a:t>&lt;statements&gt;</a:t>
            </a:r>
          </a:p>
          <a:p>
            <a:endParaRPr lang="en-US" altLang="el-GR" sz="2000"/>
          </a:p>
          <a:p>
            <a:endParaRPr lang="en-US" altLang="el-GR" sz="2000"/>
          </a:p>
          <a:p>
            <a:r>
              <a:rPr lang="en-US" altLang="el-GR" sz="2000">
                <a:solidFill>
                  <a:srgbClr val="FF3300"/>
                </a:solidFill>
              </a:rPr>
              <a:t>&lt;item&gt;</a:t>
            </a:r>
            <a:r>
              <a:rPr lang="en-US" altLang="el-GR" sz="2000"/>
              <a:t> can be more complex than a single variable name.</a:t>
            </a:r>
          </a:p>
          <a:p>
            <a:pPr lvl="1"/>
            <a:r>
              <a:rPr lang="en-US" altLang="el-GR" sz="1800"/>
              <a:t>When the elements of </a:t>
            </a:r>
            <a:r>
              <a:rPr lang="en-US" altLang="el-GR" sz="1800">
                <a:solidFill>
                  <a:srgbClr val="660066"/>
                </a:solidFill>
              </a:rPr>
              <a:t>&lt;collection&gt;</a:t>
            </a:r>
            <a:r>
              <a:rPr lang="en-US" altLang="el-GR" sz="1800"/>
              <a:t> are themselves sequences, then </a:t>
            </a:r>
            <a:r>
              <a:rPr lang="en-US" altLang="el-GR" sz="1800">
                <a:solidFill>
                  <a:srgbClr val="FF3300"/>
                </a:solidFill>
              </a:rPr>
              <a:t>&lt;item&gt;</a:t>
            </a:r>
            <a:r>
              <a:rPr lang="en-US" altLang="el-GR" sz="1800"/>
              <a:t> can match the structure of the elements.</a:t>
            </a:r>
          </a:p>
          <a:p>
            <a:pPr lvl="1"/>
            <a:endParaRPr lang="en-US" altLang="el-GR" sz="1800"/>
          </a:p>
          <a:p>
            <a:pPr lvl="1"/>
            <a:r>
              <a:rPr lang="en-US" altLang="el-GR" sz="1800"/>
              <a:t>This multiple assignment can make it easier to access the individual parts of each element.</a:t>
            </a:r>
          </a:p>
          <a:p>
            <a:pPr lvl="1">
              <a:buFontTx/>
              <a:buNone/>
            </a:pPr>
            <a:endParaRPr lang="en-US" altLang="el-GR" sz="1600" b="1">
              <a:latin typeface="Courier New" pitchFamily="49" charset="0"/>
            </a:endParaRPr>
          </a:p>
          <a:p>
            <a:pPr lvl="1">
              <a:buFontTx/>
              <a:buNone/>
            </a:pPr>
            <a:r>
              <a:rPr lang="en-US" altLang="el-GR" sz="1600" b="1">
                <a:latin typeface="Courier New" pitchFamily="49" charset="0"/>
              </a:rPr>
              <a:t>for </a:t>
            </a:r>
            <a:r>
              <a:rPr lang="en-US" altLang="el-GR" sz="1600" b="1">
                <a:solidFill>
                  <a:srgbClr val="FF3300"/>
                </a:solidFill>
                <a:latin typeface="Courier New" pitchFamily="49" charset="0"/>
              </a:rPr>
              <a:t>(x, y)</a:t>
            </a:r>
            <a:r>
              <a:rPr lang="en-US" altLang="el-GR" sz="1600" b="1">
                <a:latin typeface="Courier New" pitchFamily="49" charset="0"/>
              </a:rPr>
              <a:t> in </a:t>
            </a:r>
            <a:r>
              <a:rPr lang="en-US" altLang="el-GR" sz="1600" b="1">
                <a:solidFill>
                  <a:srgbClr val="660066"/>
                </a:solidFill>
                <a:latin typeface="Courier New" pitchFamily="49" charset="0"/>
              </a:rPr>
              <a:t>[(a,1), (b,2), (c,3), (d,4)]</a:t>
            </a:r>
            <a:r>
              <a:rPr lang="en-US" altLang="el-GR" sz="1600" b="1">
                <a:latin typeface="Courier New" pitchFamily="49" charset="0"/>
              </a:rPr>
              <a:t>:</a:t>
            </a:r>
          </a:p>
          <a:p>
            <a:pPr lvl="1">
              <a:buFontTx/>
              <a:buNone/>
            </a:pPr>
            <a:r>
              <a:rPr lang="en-US" altLang="el-GR" sz="1600" b="1">
                <a:latin typeface="Courier New" pitchFamily="49" charset="0"/>
              </a:rPr>
              <a:t>	</a:t>
            </a:r>
            <a:r>
              <a:rPr lang="en-US" altLang="el-GR" sz="1600" b="1">
                <a:solidFill>
                  <a:schemeClr val="accent2"/>
                </a:solidFill>
                <a:latin typeface="Courier New" pitchFamily="49" charset="0"/>
              </a:rPr>
              <a:t>print x</a:t>
            </a:r>
          </a:p>
        </p:txBody>
      </p:sp>
    </p:spTree>
    <p:extLst>
      <p:ext uri="{BB962C8B-B14F-4D97-AF65-F5344CB8AC3E}">
        <p14:creationId xmlns:p14="http://schemas.microsoft.com/office/powerpoint/2010/main" val="306297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l-GR"/>
              <a:t>CIS 530 Spring 2008</a:t>
            </a:r>
          </a:p>
          <a:p>
            <a:endParaRPr lang="en-US" altLang="en-US"/>
          </a:p>
        </p:txBody>
      </p:sp>
      <p:sp>
        <p:nvSpPr>
          <p:cNvPr id="5" name="Slide Number Placeholder 5"/>
          <p:cNvSpPr>
            <a:spLocks noGrp="1"/>
          </p:cNvSpPr>
          <p:nvPr>
            <p:ph type="sldNum" sz="quarter" idx="12"/>
          </p:nvPr>
        </p:nvSpPr>
        <p:spPr/>
        <p:txBody>
          <a:bodyPr/>
          <a:lstStyle/>
          <a:p>
            <a:r>
              <a:rPr lang="en-US" altLang="en-US"/>
              <a:t>       </a:t>
            </a:r>
            <a:fld id="{D13048C1-7A78-4122-9D51-A9F92D1E528B}" type="slidenum">
              <a:rPr lang="en-US" altLang="en-US"/>
              <a:pPr/>
              <a:t>15</a:t>
            </a:fld>
            <a:endParaRPr lang="en-US" altLang="en-US"/>
          </a:p>
        </p:txBody>
      </p:sp>
      <p:sp>
        <p:nvSpPr>
          <p:cNvPr id="376834" name="Rectangle 2"/>
          <p:cNvSpPr>
            <a:spLocks noGrp="1" noChangeArrowheads="1"/>
          </p:cNvSpPr>
          <p:nvPr>
            <p:ph type="title"/>
          </p:nvPr>
        </p:nvSpPr>
        <p:spPr/>
        <p:txBody>
          <a:bodyPr/>
          <a:lstStyle/>
          <a:p>
            <a:r>
              <a:rPr lang="en-US" altLang="el-GR" i="1">
                <a:solidFill>
                  <a:schemeClr val="accent2"/>
                </a:solidFill>
              </a:rPr>
              <a:t>For</a:t>
            </a:r>
            <a:r>
              <a:rPr lang="en-US" altLang="el-GR"/>
              <a:t> loops and the </a:t>
            </a:r>
            <a:r>
              <a:rPr lang="en-US" altLang="el-GR" i="1">
                <a:solidFill>
                  <a:schemeClr val="accent2"/>
                </a:solidFill>
              </a:rPr>
              <a:t>range()</a:t>
            </a:r>
            <a:r>
              <a:rPr lang="en-US" altLang="el-GR"/>
              <a:t> function</a:t>
            </a:r>
          </a:p>
        </p:txBody>
      </p:sp>
      <p:sp>
        <p:nvSpPr>
          <p:cNvPr id="376835" name="Rectangle 3"/>
          <p:cNvSpPr>
            <a:spLocks noGrp="1" noChangeArrowheads="1"/>
          </p:cNvSpPr>
          <p:nvPr>
            <p:ph type="body" idx="1"/>
          </p:nvPr>
        </p:nvSpPr>
        <p:spPr/>
        <p:txBody>
          <a:bodyPr/>
          <a:lstStyle/>
          <a:p>
            <a:r>
              <a:rPr lang="en-US" altLang="el-GR" sz="2000"/>
              <a:t>Since a variable often ranges over some sequence of numbers, the </a:t>
            </a:r>
            <a:r>
              <a:rPr lang="en-US" altLang="el-GR" sz="2000" i="1">
                <a:solidFill>
                  <a:schemeClr val="accent2"/>
                </a:solidFill>
              </a:rPr>
              <a:t>range()</a:t>
            </a:r>
            <a:r>
              <a:rPr lang="en-US" altLang="el-GR" sz="2000"/>
              <a:t> function returns a list of numbers from 0 up to but not including the number we pass to it.</a:t>
            </a:r>
          </a:p>
          <a:p>
            <a:endParaRPr lang="en-US" altLang="el-GR" sz="2000"/>
          </a:p>
          <a:p>
            <a:r>
              <a:rPr lang="en-US" altLang="el-GR" sz="2000"/>
              <a:t>range(5) returns [0,1,2,3,4]</a:t>
            </a:r>
          </a:p>
          <a:p>
            <a:r>
              <a:rPr lang="en-US" altLang="el-GR" sz="2000"/>
              <a:t>So we could say:</a:t>
            </a:r>
            <a:br>
              <a:rPr lang="en-US" altLang="el-GR" sz="2000"/>
            </a:br>
            <a:r>
              <a:rPr lang="en-US" altLang="el-GR" sz="2000" b="0">
                <a:latin typeface="Courier New" pitchFamily="49" charset="0"/>
              </a:rPr>
              <a:t>for </a:t>
            </a:r>
            <a:r>
              <a:rPr lang="en-US" altLang="el-GR" sz="2000" b="0">
                <a:solidFill>
                  <a:srgbClr val="FF3300"/>
                </a:solidFill>
                <a:latin typeface="Courier New" pitchFamily="49" charset="0"/>
              </a:rPr>
              <a:t>x</a:t>
            </a:r>
            <a:r>
              <a:rPr lang="en-US" altLang="el-GR" sz="2000" b="0">
                <a:latin typeface="Courier New" pitchFamily="49" charset="0"/>
              </a:rPr>
              <a:t> in </a:t>
            </a:r>
            <a:r>
              <a:rPr lang="en-US" altLang="el-GR" sz="2000" b="0">
                <a:solidFill>
                  <a:srgbClr val="660066"/>
                </a:solidFill>
                <a:latin typeface="Courier New" pitchFamily="49" charset="0"/>
              </a:rPr>
              <a:t>range(5)</a:t>
            </a:r>
            <a:r>
              <a:rPr lang="en-US" altLang="el-GR" sz="2000" b="0">
                <a:latin typeface="Courier New" pitchFamily="49" charset="0"/>
              </a:rPr>
              <a:t>:</a:t>
            </a:r>
            <a:br>
              <a:rPr lang="en-US" altLang="el-GR" sz="2000" b="0">
                <a:latin typeface="Courier New" pitchFamily="49" charset="0"/>
              </a:rPr>
            </a:br>
            <a:r>
              <a:rPr lang="en-US" altLang="el-GR" sz="2000" b="0">
                <a:latin typeface="Courier New" pitchFamily="49" charset="0"/>
              </a:rPr>
              <a:t>    </a:t>
            </a:r>
            <a:r>
              <a:rPr lang="en-US" altLang="el-GR" sz="2000" b="0">
                <a:solidFill>
                  <a:schemeClr val="accent2"/>
                </a:solidFill>
                <a:latin typeface="Courier New" pitchFamily="49" charset="0"/>
              </a:rPr>
              <a:t>print x</a:t>
            </a:r>
          </a:p>
          <a:p>
            <a:r>
              <a:rPr lang="en-US" altLang="el-GR" sz="2000"/>
              <a:t>(There are more complex forms of </a:t>
            </a:r>
            <a:r>
              <a:rPr lang="en-US" altLang="el-GR" sz="2000" i="1">
                <a:solidFill>
                  <a:schemeClr val="accent2"/>
                </a:solidFill>
              </a:rPr>
              <a:t>range() </a:t>
            </a:r>
            <a:r>
              <a:rPr lang="en-US" altLang="el-GR" sz="2000"/>
              <a:t>that provide richer  functionality…)</a:t>
            </a:r>
          </a:p>
        </p:txBody>
      </p:sp>
    </p:spTree>
    <p:extLst>
      <p:ext uri="{BB962C8B-B14F-4D97-AF65-F5344CB8AC3E}">
        <p14:creationId xmlns:p14="http://schemas.microsoft.com/office/powerpoint/2010/main" val="41611893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ctrTitle"/>
          </p:nvPr>
        </p:nvSpPr>
        <p:spPr>
          <a:xfrm>
            <a:off x="685800" y="2286000"/>
            <a:ext cx="7772400" cy="1143000"/>
          </a:xfrm>
        </p:spPr>
        <p:txBody>
          <a:bodyPr>
            <a:normAutofit fontScale="90000"/>
          </a:bodyPr>
          <a:lstStyle/>
          <a:p>
            <a:r>
              <a:rPr lang="en-US" altLang="el-GR"/>
              <a:t>Generating Lists using </a:t>
            </a:r>
            <a:br>
              <a:rPr lang="en-US" altLang="el-GR"/>
            </a:br>
            <a:r>
              <a:rPr lang="en-US" altLang="el-GR"/>
              <a:t>“List Comprehensions”</a:t>
            </a:r>
          </a:p>
        </p:txBody>
      </p:sp>
      <p:sp>
        <p:nvSpPr>
          <p:cNvPr id="364547" name="Rectangle 3"/>
          <p:cNvSpPr>
            <a:spLocks noGrp="1" noChangeArrowheads="1"/>
          </p:cNvSpPr>
          <p:nvPr>
            <p:ph type="subTitle" idx="1"/>
          </p:nvPr>
        </p:nvSpPr>
        <p:spPr/>
        <p:txBody>
          <a:bodyPr/>
          <a:lstStyle/>
          <a:p>
            <a:endParaRPr lang="el-GR" altLang="el-GR"/>
          </a:p>
        </p:txBody>
      </p:sp>
      <p:pic>
        <p:nvPicPr>
          <p:cNvPr id="364548" name="Picture 4" descr="j027728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7800" y="4495800"/>
            <a:ext cx="3276600" cy="181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136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l-GR"/>
              <a:t>CIS 530 Spring 2008</a:t>
            </a:r>
          </a:p>
          <a:p>
            <a:endParaRPr lang="en-US" altLang="en-US"/>
          </a:p>
        </p:txBody>
      </p:sp>
      <p:sp>
        <p:nvSpPr>
          <p:cNvPr id="5" name="Slide Number Placeholder 5"/>
          <p:cNvSpPr>
            <a:spLocks noGrp="1"/>
          </p:cNvSpPr>
          <p:nvPr>
            <p:ph type="sldNum" sz="quarter" idx="12"/>
          </p:nvPr>
        </p:nvSpPr>
        <p:spPr/>
        <p:txBody>
          <a:bodyPr/>
          <a:lstStyle/>
          <a:p>
            <a:r>
              <a:rPr lang="en-US" altLang="en-US"/>
              <a:t>       </a:t>
            </a:r>
            <a:fld id="{B8A8A33B-53BE-47C5-B2E3-C205268B6E8E}" type="slidenum">
              <a:rPr lang="en-US" altLang="en-US"/>
              <a:pPr/>
              <a:t>17</a:t>
            </a:fld>
            <a:endParaRPr lang="en-US" altLang="en-US"/>
          </a:p>
        </p:txBody>
      </p:sp>
      <p:sp>
        <p:nvSpPr>
          <p:cNvPr id="365570" name="Rectangle 2"/>
          <p:cNvSpPr>
            <a:spLocks noGrp="1" noChangeArrowheads="1"/>
          </p:cNvSpPr>
          <p:nvPr>
            <p:ph type="title"/>
          </p:nvPr>
        </p:nvSpPr>
        <p:spPr/>
        <p:txBody>
          <a:bodyPr/>
          <a:lstStyle/>
          <a:p>
            <a:r>
              <a:rPr lang="en-US" altLang="el-GR"/>
              <a:t>List Comprehensions</a:t>
            </a:r>
          </a:p>
        </p:txBody>
      </p:sp>
      <p:sp>
        <p:nvSpPr>
          <p:cNvPr id="365571" name="Rectangle 3"/>
          <p:cNvSpPr>
            <a:spLocks noGrp="1" noChangeArrowheads="1"/>
          </p:cNvSpPr>
          <p:nvPr>
            <p:ph type="body" idx="1"/>
          </p:nvPr>
        </p:nvSpPr>
        <p:spPr/>
        <p:txBody>
          <a:bodyPr>
            <a:normAutofit fontScale="92500" lnSpcReduction="10000"/>
          </a:bodyPr>
          <a:lstStyle/>
          <a:p>
            <a:pPr>
              <a:lnSpc>
                <a:spcPct val="90000"/>
              </a:lnSpc>
            </a:pPr>
            <a:r>
              <a:rPr lang="en-US" altLang="el-GR"/>
              <a:t>A powerful feature of the Python language.</a:t>
            </a:r>
          </a:p>
          <a:p>
            <a:pPr lvl="1">
              <a:lnSpc>
                <a:spcPct val="90000"/>
              </a:lnSpc>
            </a:pPr>
            <a:r>
              <a:rPr lang="en-US" altLang="el-GR"/>
              <a:t>Generate a new list by applying a function to every member of an original list.</a:t>
            </a:r>
          </a:p>
          <a:p>
            <a:pPr lvl="1">
              <a:lnSpc>
                <a:spcPct val="90000"/>
              </a:lnSpc>
            </a:pPr>
            <a:r>
              <a:rPr lang="en-US" altLang="el-GR"/>
              <a:t>Python programmers use list comprehensions extensively.  You’ll see many of them in real code.</a:t>
            </a:r>
          </a:p>
          <a:p>
            <a:pPr lvl="1">
              <a:lnSpc>
                <a:spcPct val="90000"/>
              </a:lnSpc>
            </a:pPr>
            <a:endParaRPr lang="en-US" altLang="el-GR"/>
          </a:p>
          <a:p>
            <a:pPr>
              <a:lnSpc>
                <a:spcPct val="90000"/>
              </a:lnSpc>
            </a:pPr>
            <a:r>
              <a:rPr lang="en-US" altLang="el-GR"/>
              <a:t>The syntax of a </a:t>
            </a:r>
            <a:r>
              <a:rPr lang="en-US" altLang="el-GR" i="1"/>
              <a:t>list comprehension</a:t>
            </a:r>
            <a:r>
              <a:rPr lang="en-US" altLang="el-GR"/>
              <a:t> is somewhat tricky.</a:t>
            </a:r>
          </a:p>
          <a:p>
            <a:pPr lvl="1">
              <a:lnSpc>
                <a:spcPct val="90000"/>
              </a:lnSpc>
            </a:pPr>
            <a:r>
              <a:rPr lang="en-US" altLang="el-GR"/>
              <a:t>Syntax suggests that of a </a:t>
            </a:r>
            <a:r>
              <a:rPr lang="en-US" altLang="el-GR" i="1">
                <a:solidFill>
                  <a:schemeClr val="accent2"/>
                </a:solidFill>
              </a:rPr>
              <a:t>for</a:t>
            </a:r>
            <a:r>
              <a:rPr lang="en-US" altLang="el-GR"/>
              <a:t>-loop, an </a:t>
            </a:r>
            <a:r>
              <a:rPr lang="en-US" altLang="el-GR" i="1">
                <a:solidFill>
                  <a:schemeClr val="accent2"/>
                </a:solidFill>
              </a:rPr>
              <a:t>in</a:t>
            </a:r>
            <a:r>
              <a:rPr lang="en-US" altLang="el-GR"/>
              <a:t> operation, or an </a:t>
            </a:r>
            <a:r>
              <a:rPr lang="en-US" altLang="el-GR" i="1">
                <a:solidFill>
                  <a:schemeClr val="accent2"/>
                </a:solidFill>
              </a:rPr>
              <a:t>if</a:t>
            </a:r>
            <a:r>
              <a:rPr lang="en-US" altLang="el-GR"/>
              <a:t> statement </a:t>
            </a:r>
          </a:p>
          <a:p>
            <a:pPr lvl="2">
              <a:lnSpc>
                <a:spcPct val="90000"/>
              </a:lnSpc>
            </a:pPr>
            <a:r>
              <a:rPr lang="en-US" altLang="el-GR"/>
              <a:t>all three of these keywords (‘</a:t>
            </a:r>
            <a:r>
              <a:rPr lang="en-US" altLang="el-GR" i="1">
                <a:solidFill>
                  <a:schemeClr val="accent2"/>
                </a:solidFill>
              </a:rPr>
              <a:t>for</a:t>
            </a:r>
            <a:r>
              <a:rPr lang="en-US" altLang="el-GR"/>
              <a:t>’, ‘</a:t>
            </a:r>
            <a:r>
              <a:rPr lang="en-US" altLang="el-GR" i="1">
                <a:solidFill>
                  <a:schemeClr val="accent2"/>
                </a:solidFill>
              </a:rPr>
              <a:t>in</a:t>
            </a:r>
            <a:r>
              <a:rPr lang="en-US" altLang="el-GR"/>
              <a:t>’, and ‘</a:t>
            </a:r>
            <a:r>
              <a:rPr lang="en-US" altLang="el-GR" i="1">
                <a:solidFill>
                  <a:schemeClr val="accent2"/>
                </a:solidFill>
              </a:rPr>
              <a:t>if</a:t>
            </a:r>
            <a:r>
              <a:rPr lang="en-US" altLang="el-GR"/>
              <a:t>’) are also used in the syntax of forms of list comprehensions.  </a:t>
            </a:r>
          </a:p>
        </p:txBody>
      </p:sp>
    </p:spTree>
    <p:extLst>
      <p:ext uri="{BB962C8B-B14F-4D97-AF65-F5344CB8AC3E}">
        <p14:creationId xmlns:p14="http://schemas.microsoft.com/office/powerpoint/2010/main" val="42173270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ltLang="el-GR"/>
              <a:t>CIS 530 Spring 2008</a:t>
            </a:r>
          </a:p>
          <a:p>
            <a:endParaRPr lang="en-US" altLang="en-US"/>
          </a:p>
        </p:txBody>
      </p:sp>
      <p:sp>
        <p:nvSpPr>
          <p:cNvPr id="7" name="Slide Number Placeholder 5"/>
          <p:cNvSpPr>
            <a:spLocks noGrp="1"/>
          </p:cNvSpPr>
          <p:nvPr>
            <p:ph type="sldNum" sz="quarter" idx="12"/>
          </p:nvPr>
        </p:nvSpPr>
        <p:spPr/>
        <p:txBody>
          <a:bodyPr/>
          <a:lstStyle/>
          <a:p>
            <a:r>
              <a:rPr lang="en-US" altLang="en-US"/>
              <a:t>       </a:t>
            </a:r>
            <a:fld id="{53C038C6-8F42-42F5-AACB-3AB9E2713DD3}" type="slidenum">
              <a:rPr lang="en-US" altLang="en-US"/>
              <a:pPr/>
              <a:t>18</a:t>
            </a:fld>
            <a:endParaRPr lang="en-US" altLang="en-US"/>
          </a:p>
        </p:txBody>
      </p:sp>
      <p:sp>
        <p:nvSpPr>
          <p:cNvPr id="366594" name="Rectangle 2"/>
          <p:cNvSpPr>
            <a:spLocks noChangeArrowheads="1"/>
          </p:cNvSpPr>
          <p:nvPr/>
        </p:nvSpPr>
        <p:spPr bwMode="auto">
          <a:xfrm>
            <a:off x="533400" y="1447800"/>
            <a:ext cx="4191000" cy="1447800"/>
          </a:xfrm>
          <a:prstGeom prst="rect">
            <a:avLst/>
          </a:prstGeom>
          <a:solidFill>
            <a:schemeClr val="accent2">
              <a:alpha val="500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366595" name="Rectangle 3"/>
          <p:cNvSpPr>
            <a:spLocks noGrp="1" noChangeArrowheads="1"/>
          </p:cNvSpPr>
          <p:nvPr>
            <p:ph type="title"/>
          </p:nvPr>
        </p:nvSpPr>
        <p:spPr/>
        <p:txBody>
          <a:bodyPr/>
          <a:lstStyle/>
          <a:p>
            <a:r>
              <a:rPr lang="en-US" altLang="el-GR"/>
              <a:t>Using List Comprehensions 1</a:t>
            </a:r>
          </a:p>
        </p:txBody>
      </p:sp>
      <p:sp>
        <p:nvSpPr>
          <p:cNvPr id="366596" name="Rectangle 4"/>
          <p:cNvSpPr>
            <a:spLocks noGrp="1" noChangeArrowheads="1"/>
          </p:cNvSpPr>
          <p:nvPr>
            <p:ph type="body" idx="1"/>
          </p:nvPr>
        </p:nvSpPr>
        <p:spPr>
          <a:xfrm>
            <a:off x="685800" y="1676400"/>
            <a:ext cx="7772400" cy="4572000"/>
          </a:xfrm>
        </p:spPr>
        <p:txBody>
          <a:bodyPr/>
          <a:lstStyle/>
          <a:p>
            <a:pPr marL="457200" indent="-457200">
              <a:lnSpc>
                <a:spcPct val="90000"/>
              </a:lnSpc>
              <a:buFont typeface="Symbol" pitchFamily="18" charset="2"/>
              <a:buNone/>
            </a:pPr>
            <a:r>
              <a:rPr lang="en-US" altLang="el-GR" sz="1800">
                <a:latin typeface="Courier New" pitchFamily="49" charset="0"/>
              </a:rPr>
              <a:t>&gt;&gt;&gt; li = [3, 6, 2, 7]</a:t>
            </a:r>
          </a:p>
          <a:p>
            <a:pPr marL="457200" indent="-457200">
              <a:lnSpc>
                <a:spcPct val="90000"/>
              </a:lnSpc>
              <a:buFont typeface="Symbol" pitchFamily="18" charset="2"/>
              <a:buNone/>
            </a:pPr>
            <a:r>
              <a:rPr lang="en-US" altLang="el-GR" sz="1800">
                <a:latin typeface="Courier New" pitchFamily="49" charset="0"/>
              </a:rPr>
              <a:t>&gt;&gt;&gt; [</a:t>
            </a:r>
            <a:r>
              <a:rPr lang="en-US" altLang="el-GR" sz="1800">
                <a:solidFill>
                  <a:schemeClr val="accent2"/>
                </a:solidFill>
                <a:latin typeface="Courier New" pitchFamily="49" charset="0"/>
              </a:rPr>
              <a:t>elem*2</a:t>
            </a:r>
            <a:r>
              <a:rPr lang="en-US" altLang="el-GR" sz="1800">
                <a:latin typeface="Courier New" pitchFamily="49" charset="0"/>
              </a:rPr>
              <a:t> for </a:t>
            </a:r>
            <a:r>
              <a:rPr lang="en-US" altLang="el-GR" sz="1800">
                <a:solidFill>
                  <a:srgbClr val="FF3300"/>
                </a:solidFill>
                <a:latin typeface="Courier New" pitchFamily="49" charset="0"/>
              </a:rPr>
              <a:t>elem</a:t>
            </a:r>
            <a:r>
              <a:rPr lang="en-US" altLang="el-GR" sz="1800">
                <a:latin typeface="Courier New" pitchFamily="49" charset="0"/>
              </a:rPr>
              <a:t> in </a:t>
            </a:r>
            <a:r>
              <a:rPr lang="en-US" altLang="el-GR" sz="1800">
                <a:solidFill>
                  <a:srgbClr val="660066"/>
                </a:solidFill>
                <a:latin typeface="Courier New" pitchFamily="49" charset="0"/>
              </a:rPr>
              <a:t>li</a:t>
            </a:r>
            <a:r>
              <a:rPr lang="en-US" altLang="el-GR" sz="1800">
                <a:latin typeface="Courier New" pitchFamily="49" charset="0"/>
              </a:rPr>
              <a:t>]</a:t>
            </a:r>
          </a:p>
          <a:p>
            <a:pPr marL="457200" indent="-457200">
              <a:lnSpc>
                <a:spcPct val="90000"/>
              </a:lnSpc>
              <a:buFont typeface="Symbol" pitchFamily="18" charset="2"/>
              <a:buNone/>
            </a:pPr>
            <a:r>
              <a:rPr lang="en-US" altLang="el-GR" sz="1800">
                <a:latin typeface="Courier New" pitchFamily="49" charset="0"/>
              </a:rPr>
              <a:t>[6, 12, 4, 14]</a:t>
            </a:r>
          </a:p>
          <a:p>
            <a:pPr marL="457200" indent="-457200">
              <a:lnSpc>
                <a:spcPct val="90000"/>
              </a:lnSpc>
              <a:buFont typeface="Symbol" pitchFamily="18" charset="2"/>
              <a:buNone/>
            </a:pPr>
            <a:endParaRPr lang="en-US" altLang="el-GR" sz="1800">
              <a:latin typeface="Courier New" pitchFamily="49" charset="0"/>
            </a:endParaRPr>
          </a:p>
          <a:p>
            <a:pPr marL="457200" indent="-457200">
              <a:lnSpc>
                <a:spcPct val="90000"/>
              </a:lnSpc>
              <a:buFont typeface="Symbol" pitchFamily="18" charset="2"/>
              <a:buNone/>
            </a:pPr>
            <a:endParaRPr lang="en-US" altLang="el-GR" sz="2000">
              <a:latin typeface="Courier New" pitchFamily="49" charset="0"/>
            </a:endParaRPr>
          </a:p>
          <a:p>
            <a:pPr marL="457200" indent="-457200">
              <a:lnSpc>
                <a:spcPct val="90000"/>
              </a:lnSpc>
              <a:buFont typeface="Symbol" pitchFamily="18" charset="2"/>
              <a:buNone/>
            </a:pPr>
            <a:endParaRPr lang="en-US" altLang="el-GR" sz="2000">
              <a:latin typeface="Courier New" pitchFamily="49" charset="0"/>
            </a:endParaRPr>
          </a:p>
          <a:p>
            <a:pPr marL="457200" indent="-457200">
              <a:lnSpc>
                <a:spcPct val="90000"/>
              </a:lnSpc>
              <a:buFont typeface="Symbol" pitchFamily="18" charset="2"/>
              <a:buNone/>
            </a:pPr>
            <a:r>
              <a:rPr lang="en-US" altLang="el-GR" sz="2000">
                <a:latin typeface="Courier New" pitchFamily="49" charset="0"/>
              </a:rPr>
              <a:t>[</a:t>
            </a:r>
            <a:r>
              <a:rPr lang="en-US" altLang="el-GR" sz="2000"/>
              <a:t> </a:t>
            </a:r>
            <a:r>
              <a:rPr lang="en-US" altLang="el-GR" sz="2000" u="sng">
                <a:solidFill>
                  <a:schemeClr val="accent2"/>
                </a:solidFill>
              </a:rPr>
              <a:t>expression</a:t>
            </a:r>
            <a:r>
              <a:rPr lang="en-US" altLang="el-GR" sz="2000"/>
              <a:t> </a:t>
            </a:r>
            <a:r>
              <a:rPr lang="en-US" altLang="el-GR" sz="2000">
                <a:latin typeface="Courier New" pitchFamily="49" charset="0"/>
              </a:rPr>
              <a:t>for</a:t>
            </a:r>
            <a:r>
              <a:rPr lang="en-US" altLang="el-GR" sz="2000"/>
              <a:t> </a:t>
            </a:r>
            <a:r>
              <a:rPr lang="en-US" altLang="el-GR" sz="2000" u="sng">
                <a:solidFill>
                  <a:srgbClr val="FF3300"/>
                </a:solidFill>
              </a:rPr>
              <a:t>name</a:t>
            </a:r>
            <a:r>
              <a:rPr lang="en-US" altLang="el-GR" sz="2000"/>
              <a:t> </a:t>
            </a:r>
            <a:r>
              <a:rPr lang="en-US" altLang="el-GR" sz="2000">
                <a:latin typeface="Courier New" pitchFamily="49" charset="0"/>
              </a:rPr>
              <a:t>in</a:t>
            </a:r>
            <a:r>
              <a:rPr lang="en-US" altLang="el-GR" sz="2000"/>
              <a:t> </a:t>
            </a:r>
            <a:r>
              <a:rPr lang="en-US" altLang="el-GR" sz="2000" u="sng">
                <a:solidFill>
                  <a:srgbClr val="660066"/>
                </a:solidFill>
              </a:rPr>
              <a:t>list</a:t>
            </a:r>
            <a:r>
              <a:rPr lang="en-US" altLang="el-GR" sz="2000">
                <a:solidFill>
                  <a:srgbClr val="660066"/>
                </a:solidFill>
              </a:rPr>
              <a:t> </a:t>
            </a:r>
            <a:r>
              <a:rPr lang="en-US" altLang="el-GR" sz="2000">
                <a:latin typeface="Courier New" pitchFamily="49" charset="0"/>
              </a:rPr>
              <a:t>]</a:t>
            </a:r>
            <a:endParaRPr lang="en-US" altLang="el-GR" sz="2000" u="sng">
              <a:latin typeface="Courier New" pitchFamily="49" charset="0"/>
            </a:endParaRPr>
          </a:p>
          <a:p>
            <a:pPr marL="838200" lvl="1" indent="-381000">
              <a:lnSpc>
                <a:spcPct val="90000"/>
              </a:lnSpc>
            </a:pPr>
            <a:r>
              <a:rPr lang="en-US" altLang="el-GR" sz="1800" b="1"/>
              <a:t>Where </a:t>
            </a:r>
            <a:r>
              <a:rPr lang="en-US" altLang="el-GR" sz="1800" b="1" u="sng">
                <a:solidFill>
                  <a:schemeClr val="accent2"/>
                </a:solidFill>
              </a:rPr>
              <a:t>expression</a:t>
            </a:r>
            <a:r>
              <a:rPr lang="en-US" altLang="el-GR" sz="1800" b="1"/>
              <a:t> is some calculation or operation acting upon the variable </a:t>
            </a:r>
            <a:r>
              <a:rPr lang="en-US" altLang="el-GR" sz="1800" b="1" u="sng">
                <a:solidFill>
                  <a:srgbClr val="FF3300"/>
                </a:solidFill>
              </a:rPr>
              <a:t>name</a:t>
            </a:r>
            <a:r>
              <a:rPr lang="en-US" altLang="el-GR" sz="1800" b="1"/>
              <a:t>.</a:t>
            </a:r>
          </a:p>
          <a:p>
            <a:pPr marL="838200" lvl="1" indent="-381000">
              <a:lnSpc>
                <a:spcPct val="90000"/>
              </a:lnSpc>
              <a:buFontTx/>
              <a:buNone/>
            </a:pPr>
            <a:r>
              <a:rPr lang="en-US" altLang="el-GR" sz="1800" b="1"/>
              <a:t>  </a:t>
            </a:r>
          </a:p>
          <a:p>
            <a:pPr marL="838200" lvl="1" indent="-381000">
              <a:lnSpc>
                <a:spcPct val="90000"/>
              </a:lnSpc>
            </a:pPr>
            <a:r>
              <a:rPr lang="en-US" altLang="el-GR" sz="1800" b="1"/>
              <a:t>For each member of the </a:t>
            </a:r>
            <a:r>
              <a:rPr lang="en-US" altLang="el-GR" sz="1800" b="1" u="sng">
                <a:solidFill>
                  <a:srgbClr val="660066"/>
                </a:solidFill>
              </a:rPr>
              <a:t>list</a:t>
            </a:r>
            <a:r>
              <a:rPr lang="en-US" altLang="el-GR" sz="1800" b="1"/>
              <a:t>, the list comprehension</a:t>
            </a:r>
          </a:p>
          <a:p>
            <a:pPr marL="1257300" lvl="2" indent="-342900">
              <a:lnSpc>
                <a:spcPct val="90000"/>
              </a:lnSpc>
              <a:buFontTx/>
              <a:buAutoNum type="arabicPeriod"/>
            </a:pPr>
            <a:r>
              <a:rPr lang="en-US" altLang="el-GR" sz="1600" b="1"/>
              <a:t> sets </a:t>
            </a:r>
            <a:r>
              <a:rPr lang="en-US" altLang="el-GR" sz="1600" b="1" u="sng">
                <a:solidFill>
                  <a:srgbClr val="FF3300"/>
                </a:solidFill>
              </a:rPr>
              <a:t>name</a:t>
            </a:r>
            <a:r>
              <a:rPr lang="en-US" altLang="el-GR" sz="1600" b="1"/>
              <a:t> equal to that member, </a:t>
            </a:r>
          </a:p>
          <a:p>
            <a:pPr marL="1257300" lvl="2" indent="-342900">
              <a:lnSpc>
                <a:spcPct val="90000"/>
              </a:lnSpc>
              <a:buFontTx/>
              <a:buAutoNum type="arabicPeriod"/>
            </a:pPr>
            <a:r>
              <a:rPr lang="en-US" altLang="el-GR" sz="1600" b="1"/>
              <a:t>calculates a new value using </a:t>
            </a:r>
            <a:r>
              <a:rPr lang="en-US" altLang="el-GR" sz="1600" b="1" u="sng">
                <a:solidFill>
                  <a:schemeClr val="accent2"/>
                </a:solidFill>
              </a:rPr>
              <a:t>expression</a:t>
            </a:r>
            <a:r>
              <a:rPr lang="en-US" altLang="el-GR" sz="1600" b="1"/>
              <a:t>, </a:t>
            </a:r>
          </a:p>
          <a:p>
            <a:pPr marL="838200" lvl="1" indent="-381000">
              <a:lnSpc>
                <a:spcPct val="90000"/>
              </a:lnSpc>
            </a:pPr>
            <a:r>
              <a:rPr lang="en-US" altLang="el-GR" sz="1800" b="1"/>
              <a:t>It then collects these new values into a list which is the return value of the list comprehension.</a:t>
            </a:r>
          </a:p>
        </p:txBody>
      </p:sp>
      <p:sp>
        <p:nvSpPr>
          <p:cNvPr id="366597" name="Text Box 5"/>
          <p:cNvSpPr txBox="1">
            <a:spLocks noChangeArrowheads="1"/>
          </p:cNvSpPr>
          <p:nvPr/>
        </p:nvSpPr>
        <p:spPr bwMode="auto">
          <a:xfrm>
            <a:off x="5334000" y="1693863"/>
            <a:ext cx="3200400" cy="173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1143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lvl="1" eaLnBrk="1" hangingPunct="1">
              <a:lnSpc>
                <a:spcPct val="90000"/>
              </a:lnSpc>
              <a:spcBef>
                <a:spcPct val="20000"/>
              </a:spcBef>
            </a:pPr>
            <a:r>
              <a:rPr lang="en-US" altLang="el-GR"/>
              <a:t>Note: Non-standard colors on next several slides to help clarify the list comprehension syntax.</a:t>
            </a:r>
          </a:p>
        </p:txBody>
      </p:sp>
    </p:spTree>
    <p:extLst>
      <p:ext uri="{BB962C8B-B14F-4D97-AF65-F5344CB8AC3E}">
        <p14:creationId xmlns:p14="http://schemas.microsoft.com/office/powerpoint/2010/main" val="26884917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l-GR"/>
              <a:t>CIS 530 Spring 2008</a:t>
            </a:r>
          </a:p>
          <a:p>
            <a:endParaRPr lang="en-US" altLang="en-US"/>
          </a:p>
        </p:txBody>
      </p:sp>
      <p:sp>
        <p:nvSpPr>
          <p:cNvPr id="6" name="Slide Number Placeholder 5"/>
          <p:cNvSpPr>
            <a:spLocks noGrp="1"/>
          </p:cNvSpPr>
          <p:nvPr>
            <p:ph type="sldNum" sz="quarter" idx="12"/>
          </p:nvPr>
        </p:nvSpPr>
        <p:spPr/>
        <p:txBody>
          <a:bodyPr/>
          <a:lstStyle/>
          <a:p>
            <a:r>
              <a:rPr lang="en-US" altLang="en-US"/>
              <a:t>       </a:t>
            </a:r>
            <a:fld id="{354CE284-E817-4E0C-B596-A3A3CE3F5863}" type="slidenum">
              <a:rPr lang="en-US" altLang="en-US"/>
              <a:pPr/>
              <a:t>19</a:t>
            </a:fld>
            <a:endParaRPr lang="en-US" altLang="en-US"/>
          </a:p>
        </p:txBody>
      </p:sp>
      <p:sp>
        <p:nvSpPr>
          <p:cNvPr id="367618" name="Rectangle 2"/>
          <p:cNvSpPr>
            <a:spLocks noChangeArrowheads="1"/>
          </p:cNvSpPr>
          <p:nvPr/>
        </p:nvSpPr>
        <p:spPr bwMode="auto">
          <a:xfrm>
            <a:off x="533400" y="3886200"/>
            <a:ext cx="5867400" cy="1447800"/>
          </a:xfrm>
          <a:prstGeom prst="rect">
            <a:avLst/>
          </a:prstGeom>
          <a:solidFill>
            <a:schemeClr val="accent2">
              <a:alpha val="500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367619" name="Rectangle 3"/>
          <p:cNvSpPr>
            <a:spLocks noGrp="1" noChangeArrowheads="1"/>
          </p:cNvSpPr>
          <p:nvPr>
            <p:ph type="title"/>
          </p:nvPr>
        </p:nvSpPr>
        <p:spPr/>
        <p:txBody>
          <a:bodyPr/>
          <a:lstStyle/>
          <a:p>
            <a:r>
              <a:rPr lang="en-US" altLang="el-GR"/>
              <a:t>Using List Comprehensions  2</a:t>
            </a:r>
          </a:p>
        </p:txBody>
      </p:sp>
      <p:sp>
        <p:nvSpPr>
          <p:cNvPr id="367620" name="Rectangle 4"/>
          <p:cNvSpPr>
            <a:spLocks noGrp="1" noChangeArrowheads="1"/>
          </p:cNvSpPr>
          <p:nvPr>
            <p:ph type="body" idx="1"/>
          </p:nvPr>
        </p:nvSpPr>
        <p:spPr/>
        <p:txBody>
          <a:bodyPr/>
          <a:lstStyle/>
          <a:p>
            <a:pPr>
              <a:lnSpc>
                <a:spcPct val="90000"/>
              </a:lnSpc>
              <a:buFont typeface="Symbol" pitchFamily="18" charset="2"/>
              <a:buNone/>
            </a:pPr>
            <a:r>
              <a:rPr lang="en-US" altLang="el-GR" sz="2000">
                <a:latin typeface="Courier New" pitchFamily="49" charset="0"/>
              </a:rPr>
              <a:t>[</a:t>
            </a:r>
            <a:r>
              <a:rPr lang="en-US" altLang="el-GR" sz="2000"/>
              <a:t> </a:t>
            </a:r>
            <a:r>
              <a:rPr lang="en-US" altLang="el-GR" sz="2000" u="sng">
                <a:solidFill>
                  <a:schemeClr val="accent2"/>
                </a:solidFill>
              </a:rPr>
              <a:t>expression</a:t>
            </a:r>
            <a:r>
              <a:rPr lang="en-US" altLang="el-GR" sz="2000"/>
              <a:t> </a:t>
            </a:r>
            <a:r>
              <a:rPr lang="en-US" altLang="el-GR" sz="2000">
                <a:latin typeface="Courier New" pitchFamily="49" charset="0"/>
              </a:rPr>
              <a:t>for</a:t>
            </a:r>
            <a:r>
              <a:rPr lang="en-US" altLang="el-GR" sz="2000"/>
              <a:t> </a:t>
            </a:r>
            <a:r>
              <a:rPr lang="en-US" altLang="el-GR" sz="2000" u="sng">
                <a:solidFill>
                  <a:srgbClr val="FF3300"/>
                </a:solidFill>
              </a:rPr>
              <a:t>name</a:t>
            </a:r>
            <a:r>
              <a:rPr lang="en-US" altLang="el-GR" sz="2000"/>
              <a:t> </a:t>
            </a:r>
            <a:r>
              <a:rPr lang="en-US" altLang="el-GR" sz="2000">
                <a:latin typeface="Courier New" pitchFamily="49" charset="0"/>
              </a:rPr>
              <a:t>in</a:t>
            </a:r>
            <a:r>
              <a:rPr lang="en-US" altLang="el-GR" sz="2000"/>
              <a:t> </a:t>
            </a:r>
            <a:r>
              <a:rPr lang="en-US" altLang="el-GR" sz="2000" u="sng">
                <a:solidFill>
                  <a:srgbClr val="660066"/>
                </a:solidFill>
              </a:rPr>
              <a:t>list</a:t>
            </a:r>
            <a:r>
              <a:rPr lang="en-US" altLang="el-GR" sz="2000">
                <a:solidFill>
                  <a:srgbClr val="660066"/>
                </a:solidFill>
              </a:rPr>
              <a:t> </a:t>
            </a:r>
            <a:r>
              <a:rPr lang="en-US" altLang="el-GR" sz="2000">
                <a:latin typeface="Courier New" pitchFamily="49" charset="0"/>
              </a:rPr>
              <a:t>]</a:t>
            </a:r>
            <a:endParaRPr lang="en-US" altLang="el-GR" sz="2000"/>
          </a:p>
          <a:p>
            <a:pPr>
              <a:lnSpc>
                <a:spcPct val="90000"/>
              </a:lnSpc>
            </a:pPr>
            <a:endParaRPr lang="en-US" altLang="el-GR" sz="2000"/>
          </a:p>
          <a:p>
            <a:pPr>
              <a:lnSpc>
                <a:spcPct val="90000"/>
              </a:lnSpc>
            </a:pPr>
            <a:r>
              <a:rPr lang="en-US" altLang="el-GR" sz="2000"/>
              <a:t>If </a:t>
            </a:r>
            <a:r>
              <a:rPr lang="en-US" altLang="el-GR" sz="2000" u="sng">
                <a:solidFill>
                  <a:srgbClr val="660066"/>
                </a:solidFill>
              </a:rPr>
              <a:t>list</a:t>
            </a:r>
            <a:r>
              <a:rPr lang="en-US" altLang="el-GR" sz="2000"/>
              <a:t> contains elements of different types, then </a:t>
            </a:r>
            <a:r>
              <a:rPr lang="en-US" altLang="el-GR" sz="2000" u="sng">
                <a:solidFill>
                  <a:schemeClr val="accent2"/>
                </a:solidFill>
              </a:rPr>
              <a:t>expression</a:t>
            </a:r>
            <a:r>
              <a:rPr lang="en-US" altLang="el-GR" sz="2000"/>
              <a:t> must operate correctly on the types of all of </a:t>
            </a:r>
            <a:r>
              <a:rPr lang="en-US" altLang="el-GR" sz="2000" u="sng">
                <a:solidFill>
                  <a:srgbClr val="660066"/>
                </a:solidFill>
              </a:rPr>
              <a:t>list</a:t>
            </a:r>
            <a:r>
              <a:rPr lang="en-US" altLang="el-GR" sz="2000"/>
              <a:t> members.  </a:t>
            </a:r>
          </a:p>
          <a:p>
            <a:pPr>
              <a:lnSpc>
                <a:spcPct val="90000"/>
              </a:lnSpc>
            </a:pPr>
            <a:endParaRPr lang="en-US" altLang="el-GR" sz="2000"/>
          </a:p>
          <a:p>
            <a:pPr>
              <a:lnSpc>
                <a:spcPct val="90000"/>
              </a:lnSpc>
            </a:pPr>
            <a:r>
              <a:rPr lang="en-US" altLang="el-GR" sz="2000"/>
              <a:t>If the elements of </a:t>
            </a:r>
            <a:r>
              <a:rPr lang="en-US" altLang="el-GR" sz="2000" u="sng">
                <a:solidFill>
                  <a:srgbClr val="660066"/>
                </a:solidFill>
              </a:rPr>
              <a:t>list</a:t>
            </a:r>
            <a:r>
              <a:rPr lang="en-US" altLang="el-GR" sz="2000"/>
              <a:t> are other containers, then the </a:t>
            </a:r>
            <a:r>
              <a:rPr lang="en-US" altLang="el-GR" sz="2000" u="sng">
                <a:solidFill>
                  <a:srgbClr val="FF3300"/>
                </a:solidFill>
              </a:rPr>
              <a:t>name</a:t>
            </a:r>
            <a:r>
              <a:rPr lang="en-US" altLang="el-GR" sz="2000"/>
              <a:t> can consist of a container of names that match the type and “shape” of the </a:t>
            </a:r>
            <a:r>
              <a:rPr lang="en-US" altLang="el-GR" sz="2000" u="sng">
                <a:solidFill>
                  <a:srgbClr val="660066"/>
                </a:solidFill>
              </a:rPr>
              <a:t>list</a:t>
            </a:r>
            <a:r>
              <a:rPr lang="en-US" altLang="el-GR" sz="2000"/>
              <a:t> members.  </a:t>
            </a:r>
            <a:endParaRPr lang="en-US" altLang="el-GR" sz="1800">
              <a:latin typeface="Courier New" pitchFamily="49" charset="0"/>
            </a:endParaRPr>
          </a:p>
          <a:p>
            <a:pPr>
              <a:lnSpc>
                <a:spcPct val="90000"/>
              </a:lnSpc>
              <a:buFont typeface="Symbol" pitchFamily="18" charset="2"/>
              <a:buNone/>
            </a:pPr>
            <a:endParaRPr lang="en-US" altLang="el-GR" sz="1800">
              <a:latin typeface="Courier New" pitchFamily="49" charset="0"/>
            </a:endParaRPr>
          </a:p>
          <a:p>
            <a:pPr>
              <a:lnSpc>
                <a:spcPct val="90000"/>
              </a:lnSpc>
              <a:buFont typeface="Symbol" pitchFamily="18" charset="2"/>
              <a:buNone/>
            </a:pPr>
            <a:r>
              <a:rPr lang="en-US" altLang="el-GR" sz="1800">
                <a:latin typeface="Courier New" pitchFamily="49" charset="0"/>
              </a:rPr>
              <a:t>&gt;&gt;&gt; </a:t>
            </a:r>
            <a:r>
              <a:rPr lang="en-US" altLang="el-GR" sz="1800">
                <a:solidFill>
                  <a:srgbClr val="660066"/>
                </a:solidFill>
                <a:latin typeface="Courier New" pitchFamily="49" charset="0"/>
              </a:rPr>
              <a:t>li = [(‘a’, 1), (‘b’, 2), (‘c’, 7)]</a:t>
            </a:r>
          </a:p>
          <a:p>
            <a:pPr>
              <a:lnSpc>
                <a:spcPct val="90000"/>
              </a:lnSpc>
              <a:buFont typeface="Symbol" pitchFamily="18" charset="2"/>
              <a:buNone/>
            </a:pPr>
            <a:r>
              <a:rPr lang="en-US" altLang="el-GR" sz="1800">
                <a:latin typeface="Courier New" pitchFamily="49" charset="0"/>
              </a:rPr>
              <a:t>&gt;&gt;&gt; [ </a:t>
            </a:r>
            <a:r>
              <a:rPr lang="en-US" altLang="el-GR" sz="1800">
                <a:solidFill>
                  <a:schemeClr val="accent2"/>
                </a:solidFill>
                <a:latin typeface="Courier New" pitchFamily="49" charset="0"/>
              </a:rPr>
              <a:t>n * 3</a:t>
            </a:r>
            <a:r>
              <a:rPr lang="en-US" altLang="el-GR" sz="1800">
                <a:latin typeface="Courier New" pitchFamily="49" charset="0"/>
              </a:rPr>
              <a:t> for </a:t>
            </a:r>
            <a:r>
              <a:rPr lang="en-US" altLang="el-GR" sz="1800">
                <a:solidFill>
                  <a:srgbClr val="FF3300"/>
                </a:solidFill>
                <a:latin typeface="Courier New" pitchFamily="49" charset="0"/>
              </a:rPr>
              <a:t>(x, n)</a:t>
            </a:r>
            <a:r>
              <a:rPr lang="en-US" altLang="el-GR" sz="1800">
                <a:latin typeface="Courier New" pitchFamily="49" charset="0"/>
              </a:rPr>
              <a:t> in </a:t>
            </a:r>
            <a:r>
              <a:rPr lang="en-US" altLang="el-GR" sz="1800">
                <a:solidFill>
                  <a:srgbClr val="660066"/>
                </a:solidFill>
                <a:latin typeface="Courier New" pitchFamily="49" charset="0"/>
              </a:rPr>
              <a:t>li</a:t>
            </a:r>
            <a:r>
              <a:rPr lang="en-US" altLang="el-GR" sz="1800">
                <a:latin typeface="Courier New" pitchFamily="49" charset="0"/>
              </a:rPr>
              <a:t>]</a:t>
            </a:r>
          </a:p>
          <a:p>
            <a:pPr>
              <a:lnSpc>
                <a:spcPct val="90000"/>
              </a:lnSpc>
              <a:buFont typeface="Symbol" pitchFamily="18" charset="2"/>
              <a:buNone/>
            </a:pPr>
            <a:r>
              <a:rPr lang="en-US" altLang="el-GR" sz="1800">
                <a:latin typeface="Courier New" pitchFamily="49" charset="0"/>
              </a:rPr>
              <a:t>[3, 6, 21]</a:t>
            </a:r>
          </a:p>
        </p:txBody>
      </p:sp>
    </p:spTree>
    <p:extLst>
      <p:ext uri="{BB962C8B-B14F-4D97-AF65-F5344CB8AC3E}">
        <p14:creationId xmlns:p14="http://schemas.microsoft.com/office/powerpoint/2010/main" val="37679589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l-GR"/>
              <a:t>CIS 530 Spring 2008</a:t>
            </a:r>
          </a:p>
          <a:p>
            <a:endParaRPr lang="en-US" altLang="en-US"/>
          </a:p>
        </p:txBody>
      </p:sp>
      <p:sp>
        <p:nvSpPr>
          <p:cNvPr id="5" name="Slide Number Placeholder 5"/>
          <p:cNvSpPr>
            <a:spLocks noGrp="1"/>
          </p:cNvSpPr>
          <p:nvPr>
            <p:ph type="sldNum" sz="quarter" idx="12"/>
          </p:nvPr>
        </p:nvSpPr>
        <p:spPr/>
        <p:txBody>
          <a:bodyPr/>
          <a:lstStyle/>
          <a:p>
            <a:r>
              <a:rPr lang="en-US" altLang="en-US"/>
              <a:t>       </a:t>
            </a:r>
            <a:fld id="{194A6625-1A72-4777-BB60-505BAFA91C95}" type="slidenum">
              <a:rPr lang="en-US" altLang="en-US"/>
              <a:pPr/>
              <a:t>2</a:t>
            </a:fld>
            <a:endParaRPr lang="en-US" altLang="en-US"/>
          </a:p>
        </p:txBody>
      </p:sp>
      <p:sp>
        <p:nvSpPr>
          <p:cNvPr id="339970" name="Rectangle 2"/>
          <p:cNvSpPr>
            <a:spLocks noGrp="1" noChangeArrowheads="1"/>
          </p:cNvSpPr>
          <p:nvPr>
            <p:ph type="title"/>
          </p:nvPr>
        </p:nvSpPr>
        <p:spPr/>
        <p:txBody>
          <a:bodyPr/>
          <a:lstStyle/>
          <a:p>
            <a:r>
              <a:rPr lang="en-US" altLang="el-GR"/>
              <a:t>Dictionaries: A </a:t>
            </a:r>
            <a:r>
              <a:rPr lang="en-US" altLang="el-GR" i="1">
                <a:solidFill>
                  <a:schemeClr val="accent2"/>
                </a:solidFill>
              </a:rPr>
              <a:t>Mapping</a:t>
            </a:r>
            <a:r>
              <a:rPr lang="en-US" altLang="el-GR"/>
              <a:t> type</a:t>
            </a:r>
          </a:p>
        </p:txBody>
      </p:sp>
      <p:sp>
        <p:nvSpPr>
          <p:cNvPr id="339971" name="Rectangle 3"/>
          <p:cNvSpPr>
            <a:spLocks noGrp="1" noChangeArrowheads="1"/>
          </p:cNvSpPr>
          <p:nvPr>
            <p:ph type="body" idx="1"/>
          </p:nvPr>
        </p:nvSpPr>
        <p:spPr/>
        <p:txBody>
          <a:bodyPr/>
          <a:lstStyle/>
          <a:p>
            <a:r>
              <a:rPr lang="en-US" altLang="el-GR"/>
              <a:t>Dictionaries store a </a:t>
            </a:r>
            <a:r>
              <a:rPr lang="en-US" altLang="el-GR" sz="2000" b="0" i="1">
                <a:solidFill>
                  <a:schemeClr val="accent2"/>
                </a:solidFill>
              </a:rPr>
              <a:t>mapping</a:t>
            </a:r>
            <a:r>
              <a:rPr lang="en-US" altLang="el-GR"/>
              <a:t> between a set of keys and a set of values.</a:t>
            </a:r>
          </a:p>
          <a:p>
            <a:pPr lvl="1"/>
            <a:r>
              <a:rPr lang="en-US" altLang="el-GR"/>
              <a:t>Keys can be any </a:t>
            </a:r>
            <a:r>
              <a:rPr lang="en-US" altLang="el-GR" i="1">
                <a:solidFill>
                  <a:schemeClr val="accent2"/>
                </a:solidFill>
              </a:rPr>
              <a:t>immutable</a:t>
            </a:r>
            <a:r>
              <a:rPr lang="en-US" altLang="el-GR"/>
              <a:t> type.</a:t>
            </a:r>
          </a:p>
          <a:p>
            <a:pPr lvl="1"/>
            <a:r>
              <a:rPr lang="en-US" altLang="el-GR"/>
              <a:t>Values can be any type</a:t>
            </a:r>
          </a:p>
          <a:p>
            <a:pPr lvl="1"/>
            <a:r>
              <a:rPr lang="en-US" altLang="el-GR"/>
              <a:t>A single dictionary can store values of different types</a:t>
            </a:r>
          </a:p>
          <a:p>
            <a:r>
              <a:rPr lang="en-US" altLang="el-GR"/>
              <a:t>You can define, modify, view, lookup, and delete the key-value pairs in the dictionary.</a:t>
            </a:r>
          </a:p>
        </p:txBody>
      </p:sp>
    </p:spTree>
    <p:extLst>
      <p:ext uri="{BB962C8B-B14F-4D97-AF65-F5344CB8AC3E}">
        <p14:creationId xmlns:p14="http://schemas.microsoft.com/office/powerpoint/2010/main" val="2651032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l-GR"/>
              <a:t>CIS 530 Spring 2008</a:t>
            </a:r>
          </a:p>
          <a:p>
            <a:endParaRPr lang="en-US" altLang="en-US"/>
          </a:p>
        </p:txBody>
      </p:sp>
      <p:sp>
        <p:nvSpPr>
          <p:cNvPr id="6" name="Slide Number Placeholder 5"/>
          <p:cNvSpPr>
            <a:spLocks noGrp="1"/>
          </p:cNvSpPr>
          <p:nvPr>
            <p:ph type="sldNum" sz="quarter" idx="12"/>
          </p:nvPr>
        </p:nvSpPr>
        <p:spPr/>
        <p:txBody>
          <a:bodyPr/>
          <a:lstStyle/>
          <a:p>
            <a:r>
              <a:rPr lang="en-US" altLang="en-US"/>
              <a:t>       </a:t>
            </a:r>
            <a:fld id="{2D2D43DD-3393-4237-B9E0-121C1254EE7B}" type="slidenum">
              <a:rPr lang="en-US" altLang="en-US"/>
              <a:pPr/>
              <a:t>20</a:t>
            </a:fld>
            <a:endParaRPr lang="en-US" altLang="en-US"/>
          </a:p>
        </p:txBody>
      </p:sp>
      <p:sp>
        <p:nvSpPr>
          <p:cNvPr id="368642" name="Rectangle 2"/>
          <p:cNvSpPr>
            <a:spLocks noGrp="1" noChangeArrowheads="1"/>
          </p:cNvSpPr>
          <p:nvPr>
            <p:ph type="body" idx="1"/>
          </p:nvPr>
        </p:nvSpPr>
        <p:spPr/>
        <p:txBody>
          <a:bodyPr/>
          <a:lstStyle/>
          <a:p>
            <a:pPr>
              <a:lnSpc>
                <a:spcPct val="90000"/>
              </a:lnSpc>
              <a:buFont typeface="Symbol" pitchFamily="18" charset="2"/>
              <a:buNone/>
            </a:pPr>
            <a:r>
              <a:rPr lang="en-US" altLang="el-GR" sz="2000" b="0">
                <a:latin typeface="Courier New" pitchFamily="49" charset="0"/>
              </a:rPr>
              <a:t>[</a:t>
            </a:r>
            <a:r>
              <a:rPr lang="en-US" altLang="el-GR" sz="2000"/>
              <a:t> </a:t>
            </a:r>
            <a:r>
              <a:rPr lang="en-US" altLang="el-GR" sz="2000" u="sng">
                <a:solidFill>
                  <a:schemeClr val="accent2"/>
                </a:solidFill>
              </a:rPr>
              <a:t>expression</a:t>
            </a:r>
            <a:r>
              <a:rPr lang="en-US" altLang="el-GR" sz="2000"/>
              <a:t> </a:t>
            </a:r>
            <a:r>
              <a:rPr lang="en-US" altLang="el-GR" sz="2000" b="0">
                <a:latin typeface="Courier New" pitchFamily="49" charset="0"/>
              </a:rPr>
              <a:t>for</a:t>
            </a:r>
            <a:r>
              <a:rPr lang="en-US" altLang="el-GR" sz="2000"/>
              <a:t> </a:t>
            </a:r>
            <a:r>
              <a:rPr lang="en-US" altLang="el-GR" sz="2000" u="sng">
                <a:solidFill>
                  <a:srgbClr val="FF3300"/>
                </a:solidFill>
              </a:rPr>
              <a:t>name</a:t>
            </a:r>
            <a:r>
              <a:rPr lang="en-US" altLang="el-GR" sz="2000"/>
              <a:t> </a:t>
            </a:r>
            <a:r>
              <a:rPr lang="en-US" altLang="el-GR" sz="2000" b="0">
                <a:latin typeface="Courier New" pitchFamily="49" charset="0"/>
              </a:rPr>
              <a:t>in</a:t>
            </a:r>
            <a:r>
              <a:rPr lang="en-US" altLang="el-GR" sz="2000"/>
              <a:t> </a:t>
            </a:r>
            <a:r>
              <a:rPr lang="en-US" altLang="el-GR" sz="2000" u="sng">
                <a:solidFill>
                  <a:srgbClr val="660066"/>
                </a:solidFill>
              </a:rPr>
              <a:t>list</a:t>
            </a:r>
            <a:r>
              <a:rPr lang="en-US" altLang="el-GR" sz="2000">
                <a:solidFill>
                  <a:srgbClr val="660066"/>
                </a:solidFill>
              </a:rPr>
              <a:t> </a:t>
            </a:r>
            <a:r>
              <a:rPr lang="en-US" altLang="el-GR" sz="2000" b="0">
                <a:latin typeface="Courier New" pitchFamily="49" charset="0"/>
              </a:rPr>
              <a:t>]</a:t>
            </a:r>
            <a:endParaRPr lang="en-US" altLang="el-GR" sz="2000"/>
          </a:p>
          <a:p>
            <a:pPr>
              <a:lnSpc>
                <a:spcPct val="90000"/>
              </a:lnSpc>
            </a:pPr>
            <a:endParaRPr lang="en-US" altLang="el-GR"/>
          </a:p>
          <a:p>
            <a:pPr>
              <a:lnSpc>
                <a:spcPct val="90000"/>
              </a:lnSpc>
            </a:pPr>
            <a:r>
              <a:rPr lang="en-US" altLang="el-GR" u="sng">
                <a:solidFill>
                  <a:schemeClr val="accent2"/>
                </a:solidFill>
              </a:rPr>
              <a:t>expression</a:t>
            </a:r>
            <a:r>
              <a:rPr lang="en-US" altLang="el-GR"/>
              <a:t> can also contain user-defined functions.</a:t>
            </a:r>
          </a:p>
          <a:p>
            <a:pPr>
              <a:lnSpc>
                <a:spcPct val="90000"/>
              </a:lnSpc>
              <a:buFont typeface="Symbol" pitchFamily="18" charset="2"/>
              <a:buNone/>
            </a:pPr>
            <a:endParaRPr lang="en-US" altLang="el-GR" sz="1800" b="0">
              <a:latin typeface="Courier New" pitchFamily="49" charset="0"/>
            </a:endParaRPr>
          </a:p>
          <a:p>
            <a:pPr>
              <a:lnSpc>
                <a:spcPct val="90000"/>
              </a:lnSpc>
              <a:buFont typeface="Symbol" pitchFamily="18" charset="2"/>
              <a:buNone/>
            </a:pPr>
            <a:r>
              <a:rPr lang="en-US" altLang="el-GR" sz="1800" b="0">
                <a:latin typeface="Courier New" pitchFamily="49" charset="0"/>
              </a:rPr>
              <a:t>&gt;&gt;&gt; def subtract(a, b):</a:t>
            </a:r>
            <a:br>
              <a:rPr lang="en-US" altLang="el-GR" sz="1800" b="0">
                <a:latin typeface="Courier New" pitchFamily="49" charset="0"/>
              </a:rPr>
            </a:br>
            <a:r>
              <a:rPr lang="en-US" altLang="el-GR" sz="1800" b="0">
                <a:latin typeface="Courier New" pitchFamily="49" charset="0"/>
              </a:rPr>
              <a:t>    return a – b</a:t>
            </a:r>
          </a:p>
          <a:p>
            <a:pPr>
              <a:lnSpc>
                <a:spcPct val="90000"/>
              </a:lnSpc>
              <a:buFont typeface="Symbol" pitchFamily="18" charset="2"/>
              <a:buNone/>
            </a:pPr>
            <a:endParaRPr lang="en-US" altLang="el-GR" sz="1800" b="0">
              <a:latin typeface="Courier New" pitchFamily="49" charset="0"/>
            </a:endParaRPr>
          </a:p>
          <a:p>
            <a:pPr>
              <a:lnSpc>
                <a:spcPct val="90000"/>
              </a:lnSpc>
              <a:buFont typeface="Symbol" pitchFamily="18" charset="2"/>
              <a:buNone/>
            </a:pPr>
            <a:r>
              <a:rPr lang="en-US" altLang="el-GR" sz="1800" b="0">
                <a:latin typeface="Courier New" pitchFamily="49" charset="0"/>
              </a:rPr>
              <a:t>&gt;&gt;&gt; </a:t>
            </a:r>
            <a:r>
              <a:rPr lang="en-US" altLang="el-GR" sz="1800" b="0">
                <a:solidFill>
                  <a:srgbClr val="660066"/>
                </a:solidFill>
                <a:latin typeface="Courier New" pitchFamily="49" charset="0"/>
              </a:rPr>
              <a:t>oplist = [(6, 3), (1, 7), (5, 5)]</a:t>
            </a:r>
            <a:endParaRPr lang="en-US" altLang="el-GR" sz="1800" b="0">
              <a:latin typeface="Courier New" pitchFamily="49" charset="0"/>
            </a:endParaRPr>
          </a:p>
          <a:p>
            <a:pPr>
              <a:lnSpc>
                <a:spcPct val="90000"/>
              </a:lnSpc>
              <a:buFont typeface="Symbol" pitchFamily="18" charset="2"/>
              <a:buNone/>
            </a:pPr>
            <a:r>
              <a:rPr lang="en-US" altLang="el-GR" sz="1800" b="0">
                <a:latin typeface="Courier New" pitchFamily="49" charset="0"/>
              </a:rPr>
              <a:t>&gt;&gt;&gt; [</a:t>
            </a:r>
            <a:r>
              <a:rPr lang="en-US" altLang="el-GR" sz="1800" b="0">
                <a:solidFill>
                  <a:schemeClr val="accent2"/>
                </a:solidFill>
                <a:latin typeface="Courier New" pitchFamily="49" charset="0"/>
              </a:rPr>
              <a:t>subtract(y, x)</a:t>
            </a:r>
            <a:r>
              <a:rPr lang="en-US" altLang="el-GR" sz="1800" b="0">
                <a:latin typeface="Courier New" pitchFamily="49" charset="0"/>
              </a:rPr>
              <a:t> for </a:t>
            </a:r>
            <a:r>
              <a:rPr lang="en-US" altLang="el-GR" sz="1800" b="0">
                <a:solidFill>
                  <a:srgbClr val="FF3300"/>
                </a:solidFill>
                <a:latin typeface="Courier New" pitchFamily="49" charset="0"/>
              </a:rPr>
              <a:t>(x, y)</a:t>
            </a:r>
            <a:r>
              <a:rPr lang="en-US" altLang="el-GR" sz="1800" b="0">
                <a:latin typeface="Courier New" pitchFamily="49" charset="0"/>
              </a:rPr>
              <a:t> in </a:t>
            </a:r>
            <a:r>
              <a:rPr lang="en-US" altLang="el-GR" sz="1800" b="0">
                <a:solidFill>
                  <a:srgbClr val="660066"/>
                </a:solidFill>
                <a:latin typeface="Courier New" pitchFamily="49" charset="0"/>
              </a:rPr>
              <a:t>oplist</a:t>
            </a:r>
            <a:r>
              <a:rPr lang="en-US" altLang="el-GR" sz="1800" b="0">
                <a:latin typeface="Courier New" pitchFamily="49" charset="0"/>
              </a:rPr>
              <a:t>]</a:t>
            </a:r>
          </a:p>
          <a:p>
            <a:pPr>
              <a:lnSpc>
                <a:spcPct val="90000"/>
              </a:lnSpc>
              <a:buFont typeface="Symbol" pitchFamily="18" charset="2"/>
              <a:buNone/>
            </a:pPr>
            <a:r>
              <a:rPr lang="en-US" altLang="el-GR" sz="1800" b="0">
                <a:latin typeface="Courier New" pitchFamily="49" charset="0"/>
              </a:rPr>
              <a:t>[-3, 6, 0]</a:t>
            </a:r>
          </a:p>
        </p:txBody>
      </p:sp>
      <p:sp>
        <p:nvSpPr>
          <p:cNvPr id="368643" name="Rectangle 3"/>
          <p:cNvSpPr>
            <a:spLocks noChangeArrowheads="1"/>
          </p:cNvSpPr>
          <p:nvPr/>
        </p:nvSpPr>
        <p:spPr bwMode="auto">
          <a:xfrm>
            <a:off x="609600" y="3124200"/>
            <a:ext cx="6096000" cy="1828800"/>
          </a:xfrm>
          <a:prstGeom prst="rect">
            <a:avLst/>
          </a:prstGeom>
          <a:solidFill>
            <a:schemeClr val="accent2">
              <a:alpha val="500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368644" name="Rectangle 4"/>
          <p:cNvSpPr>
            <a:spLocks noGrp="1" noChangeArrowheads="1"/>
          </p:cNvSpPr>
          <p:nvPr>
            <p:ph type="title"/>
          </p:nvPr>
        </p:nvSpPr>
        <p:spPr/>
        <p:txBody>
          <a:bodyPr/>
          <a:lstStyle/>
          <a:p>
            <a:r>
              <a:rPr lang="en-US" altLang="el-GR"/>
              <a:t>Using List Comprehensions 3</a:t>
            </a:r>
          </a:p>
        </p:txBody>
      </p:sp>
    </p:spTree>
    <p:extLst>
      <p:ext uri="{BB962C8B-B14F-4D97-AF65-F5344CB8AC3E}">
        <p14:creationId xmlns:p14="http://schemas.microsoft.com/office/powerpoint/2010/main" val="33603709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l-GR"/>
              <a:t>CIS 530 Spring 2008</a:t>
            </a:r>
          </a:p>
          <a:p>
            <a:endParaRPr lang="en-US" altLang="en-US"/>
          </a:p>
        </p:txBody>
      </p:sp>
      <p:sp>
        <p:nvSpPr>
          <p:cNvPr id="5" name="Slide Number Placeholder 5"/>
          <p:cNvSpPr>
            <a:spLocks noGrp="1"/>
          </p:cNvSpPr>
          <p:nvPr>
            <p:ph type="sldNum" sz="quarter" idx="12"/>
          </p:nvPr>
        </p:nvSpPr>
        <p:spPr/>
        <p:txBody>
          <a:bodyPr/>
          <a:lstStyle/>
          <a:p>
            <a:r>
              <a:rPr lang="en-US" altLang="en-US"/>
              <a:t>       </a:t>
            </a:r>
            <a:fld id="{E47D37C2-D021-43BE-A557-01586C229181}" type="slidenum">
              <a:rPr lang="en-US" altLang="en-US"/>
              <a:pPr/>
              <a:t>21</a:t>
            </a:fld>
            <a:endParaRPr lang="en-US" altLang="en-US"/>
          </a:p>
        </p:txBody>
      </p:sp>
      <p:sp>
        <p:nvSpPr>
          <p:cNvPr id="369666" name="Rectangle 2"/>
          <p:cNvSpPr>
            <a:spLocks noGrp="1" noChangeArrowheads="1"/>
          </p:cNvSpPr>
          <p:nvPr>
            <p:ph type="title"/>
          </p:nvPr>
        </p:nvSpPr>
        <p:spPr/>
        <p:txBody>
          <a:bodyPr/>
          <a:lstStyle/>
          <a:p>
            <a:r>
              <a:rPr lang="en-US" altLang="el-GR"/>
              <a:t>Filtered List Comprehension 1</a:t>
            </a:r>
          </a:p>
        </p:txBody>
      </p:sp>
      <p:sp>
        <p:nvSpPr>
          <p:cNvPr id="369667" name="Rectangle 3"/>
          <p:cNvSpPr>
            <a:spLocks noGrp="1" noChangeArrowheads="1"/>
          </p:cNvSpPr>
          <p:nvPr>
            <p:ph type="body" idx="1"/>
          </p:nvPr>
        </p:nvSpPr>
        <p:spPr>
          <a:xfrm>
            <a:off x="685800" y="1981200"/>
            <a:ext cx="8077200" cy="4343400"/>
          </a:xfrm>
        </p:spPr>
        <p:txBody>
          <a:bodyPr/>
          <a:lstStyle/>
          <a:p>
            <a:pPr>
              <a:buFont typeface="Symbol" pitchFamily="18" charset="2"/>
              <a:buNone/>
            </a:pPr>
            <a:r>
              <a:rPr lang="en-US" altLang="el-GR" sz="2000" b="0">
                <a:latin typeface="Courier New" pitchFamily="49" charset="0"/>
              </a:rPr>
              <a:t>	</a:t>
            </a:r>
            <a:r>
              <a:rPr lang="en-US" altLang="el-GR">
                <a:latin typeface="Courier New" pitchFamily="49" charset="0"/>
              </a:rPr>
              <a:t>[</a:t>
            </a:r>
            <a:r>
              <a:rPr lang="en-US" altLang="el-GR" u="sng">
                <a:solidFill>
                  <a:schemeClr val="accent2"/>
                </a:solidFill>
                <a:latin typeface="Courier New" pitchFamily="49" charset="0"/>
              </a:rPr>
              <a:t>expression</a:t>
            </a:r>
            <a:r>
              <a:rPr lang="en-US" altLang="el-GR">
                <a:latin typeface="Courier New" pitchFamily="49" charset="0"/>
              </a:rPr>
              <a:t> for </a:t>
            </a:r>
            <a:r>
              <a:rPr lang="en-US" altLang="el-GR" u="sng">
                <a:solidFill>
                  <a:srgbClr val="FF3300"/>
                </a:solidFill>
                <a:latin typeface="Courier New" pitchFamily="49" charset="0"/>
              </a:rPr>
              <a:t>name</a:t>
            </a:r>
            <a:r>
              <a:rPr lang="en-US" altLang="el-GR">
                <a:latin typeface="Courier New" pitchFamily="49" charset="0"/>
              </a:rPr>
              <a:t> in </a:t>
            </a:r>
            <a:r>
              <a:rPr lang="en-US" altLang="el-GR" u="sng">
                <a:solidFill>
                  <a:srgbClr val="660066"/>
                </a:solidFill>
                <a:latin typeface="Courier New" pitchFamily="49" charset="0"/>
              </a:rPr>
              <a:t>list</a:t>
            </a:r>
            <a:r>
              <a:rPr lang="en-US" altLang="el-GR">
                <a:latin typeface="Courier New" pitchFamily="49" charset="0"/>
              </a:rPr>
              <a:t> if </a:t>
            </a:r>
            <a:r>
              <a:rPr lang="en-US" altLang="el-GR" u="sng">
                <a:solidFill>
                  <a:srgbClr val="008000"/>
                </a:solidFill>
                <a:latin typeface="Courier New" pitchFamily="49" charset="0"/>
              </a:rPr>
              <a:t>filter</a:t>
            </a:r>
            <a:r>
              <a:rPr lang="en-US" altLang="el-GR">
                <a:latin typeface="Courier New" pitchFamily="49" charset="0"/>
              </a:rPr>
              <a:t>]</a:t>
            </a:r>
          </a:p>
          <a:p>
            <a:r>
              <a:rPr lang="en-US" altLang="el-GR" sz="2000" u="sng">
                <a:solidFill>
                  <a:srgbClr val="008000"/>
                </a:solidFill>
              </a:rPr>
              <a:t>Filter</a:t>
            </a:r>
            <a:r>
              <a:rPr lang="en-US" altLang="el-GR" sz="2000">
                <a:solidFill>
                  <a:srgbClr val="008000"/>
                </a:solidFill>
              </a:rPr>
              <a:t>  </a:t>
            </a:r>
            <a:r>
              <a:rPr lang="en-US" altLang="el-GR" sz="2000"/>
              <a:t>determines whether </a:t>
            </a:r>
            <a:r>
              <a:rPr lang="en-US" altLang="el-GR" u="sng">
                <a:solidFill>
                  <a:schemeClr val="accent2"/>
                </a:solidFill>
              </a:rPr>
              <a:t>expression</a:t>
            </a:r>
            <a:r>
              <a:rPr lang="en-US" altLang="el-GR"/>
              <a:t> </a:t>
            </a:r>
            <a:r>
              <a:rPr lang="en-US" altLang="el-GR" sz="2000"/>
              <a:t>is performed on each member of the </a:t>
            </a:r>
            <a:r>
              <a:rPr lang="en-US" altLang="el-GR" sz="2000" u="sng">
                <a:solidFill>
                  <a:srgbClr val="660066"/>
                </a:solidFill>
              </a:rPr>
              <a:t>list</a:t>
            </a:r>
            <a:r>
              <a:rPr lang="en-US" altLang="el-GR" sz="2000"/>
              <a:t>.  </a:t>
            </a:r>
          </a:p>
          <a:p>
            <a:r>
              <a:rPr lang="en-US" altLang="el-GR" sz="2000"/>
              <a:t>For each element of </a:t>
            </a:r>
            <a:r>
              <a:rPr lang="en-US" altLang="el-GR" sz="2000" u="sng">
                <a:solidFill>
                  <a:srgbClr val="660066"/>
                </a:solidFill>
              </a:rPr>
              <a:t>list</a:t>
            </a:r>
            <a:r>
              <a:rPr lang="en-US" altLang="el-GR" sz="2000"/>
              <a:t>, checks if it satisfies the </a:t>
            </a:r>
            <a:r>
              <a:rPr lang="en-US" altLang="el-GR" sz="2000" u="sng">
                <a:solidFill>
                  <a:srgbClr val="008000"/>
                </a:solidFill>
              </a:rPr>
              <a:t>filter condition</a:t>
            </a:r>
            <a:r>
              <a:rPr lang="en-US" altLang="el-GR" sz="2000"/>
              <a:t>.  </a:t>
            </a:r>
          </a:p>
          <a:p>
            <a:r>
              <a:rPr lang="en-US" altLang="el-GR" sz="2000"/>
              <a:t>If it returns </a:t>
            </a:r>
            <a:r>
              <a:rPr lang="en-US" altLang="el-GR" sz="2000" i="1">
                <a:solidFill>
                  <a:schemeClr val="accent2"/>
                </a:solidFill>
              </a:rPr>
              <a:t>False</a:t>
            </a:r>
            <a:r>
              <a:rPr lang="en-US" altLang="el-GR" sz="2000"/>
              <a:t> for the </a:t>
            </a:r>
            <a:r>
              <a:rPr lang="en-US" altLang="el-GR" sz="2000" u="sng">
                <a:solidFill>
                  <a:srgbClr val="008000"/>
                </a:solidFill>
              </a:rPr>
              <a:t>filter condition</a:t>
            </a:r>
            <a:r>
              <a:rPr lang="en-US" altLang="el-GR" sz="2000"/>
              <a:t>, it is omitted from the </a:t>
            </a:r>
            <a:r>
              <a:rPr lang="en-US" altLang="el-GR" sz="2000" u="sng">
                <a:solidFill>
                  <a:srgbClr val="660066"/>
                </a:solidFill>
              </a:rPr>
              <a:t>list</a:t>
            </a:r>
            <a:r>
              <a:rPr lang="en-US" altLang="el-GR" sz="2000"/>
              <a:t> before the list comprehension is evaluated.</a:t>
            </a:r>
          </a:p>
        </p:txBody>
      </p:sp>
    </p:spTree>
    <p:extLst>
      <p:ext uri="{BB962C8B-B14F-4D97-AF65-F5344CB8AC3E}">
        <p14:creationId xmlns:p14="http://schemas.microsoft.com/office/powerpoint/2010/main" val="7766574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l-GR"/>
              <a:t>CIS 530 Spring 2008</a:t>
            </a:r>
          </a:p>
          <a:p>
            <a:endParaRPr lang="en-US" altLang="en-US"/>
          </a:p>
        </p:txBody>
      </p:sp>
      <p:sp>
        <p:nvSpPr>
          <p:cNvPr id="6" name="Slide Number Placeholder 5"/>
          <p:cNvSpPr>
            <a:spLocks noGrp="1"/>
          </p:cNvSpPr>
          <p:nvPr>
            <p:ph type="sldNum" sz="quarter" idx="12"/>
          </p:nvPr>
        </p:nvSpPr>
        <p:spPr/>
        <p:txBody>
          <a:bodyPr/>
          <a:lstStyle/>
          <a:p>
            <a:r>
              <a:rPr lang="en-US" altLang="en-US"/>
              <a:t>       </a:t>
            </a:r>
            <a:fld id="{92BF9503-A694-4C97-9C93-905F0808ABCD}" type="slidenum">
              <a:rPr lang="en-US" altLang="en-US"/>
              <a:pPr/>
              <a:t>22</a:t>
            </a:fld>
            <a:endParaRPr lang="en-US" altLang="en-US"/>
          </a:p>
        </p:txBody>
      </p:sp>
      <p:sp>
        <p:nvSpPr>
          <p:cNvPr id="370690" name="Rectangle 2"/>
          <p:cNvSpPr>
            <a:spLocks noChangeArrowheads="1"/>
          </p:cNvSpPr>
          <p:nvPr/>
        </p:nvSpPr>
        <p:spPr bwMode="auto">
          <a:xfrm>
            <a:off x="685800" y="1981200"/>
            <a:ext cx="6096000" cy="1066800"/>
          </a:xfrm>
          <a:prstGeom prst="rect">
            <a:avLst/>
          </a:prstGeom>
          <a:solidFill>
            <a:schemeClr val="accent2">
              <a:alpha val="500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370691" name="Rectangle 3"/>
          <p:cNvSpPr>
            <a:spLocks noGrp="1" noChangeArrowheads="1"/>
          </p:cNvSpPr>
          <p:nvPr>
            <p:ph type="title"/>
          </p:nvPr>
        </p:nvSpPr>
        <p:spPr/>
        <p:txBody>
          <a:bodyPr/>
          <a:lstStyle/>
          <a:p>
            <a:r>
              <a:rPr lang="en-US" altLang="el-GR"/>
              <a:t>Filtered List Comprehension 2</a:t>
            </a:r>
          </a:p>
        </p:txBody>
      </p:sp>
      <p:sp>
        <p:nvSpPr>
          <p:cNvPr id="370692" name="Rectangle 4"/>
          <p:cNvSpPr>
            <a:spLocks noGrp="1" noChangeArrowheads="1"/>
          </p:cNvSpPr>
          <p:nvPr>
            <p:ph type="body" idx="1"/>
          </p:nvPr>
        </p:nvSpPr>
        <p:spPr/>
        <p:txBody>
          <a:bodyPr/>
          <a:lstStyle/>
          <a:p>
            <a:pPr>
              <a:buFont typeface="Symbol" pitchFamily="18" charset="2"/>
              <a:buNone/>
            </a:pPr>
            <a:r>
              <a:rPr lang="en-US" altLang="el-GR" sz="2000">
                <a:latin typeface="Courier New" pitchFamily="49" charset="0"/>
              </a:rPr>
              <a:t>	</a:t>
            </a:r>
            <a:r>
              <a:rPr lang="en-US" altLang="el-GR">
                <a:latin typeface="Courier New" pitchFamily="49" charset="0"/>
              </a:rPr>
              <a:t>[</a:t>
            </a:r>
            <a:r>
              <a:rPr lang="en-US" altLang="el-GR"/>
              <a:t> </a:t>
            </a:r>
            <a:r>
              <a:rPr lang="en-US" altLang="el-GR" u="sng">
                <a:solidFill>
                  <a:schemeClr val="accent2"/>
                </a:solidFill>
              </a:rPr>
              <a:t>expression</a:t>
            </a:r>
            <a:r>
              <a:rPr lang="en-US" altLang="el-GR"/>
              <a:t> </a:t>
            </a:r>
            <a:r>
              <a:rPr lang="en-US" altLang="el-GR">
                <a:latin typeface="Courier New" pitchFamily="49" charset="0"/>
              </a:rPr>
              <a:t>for</a:t>
            </a:r>
            <a:r>
              <a:rPr lang="en-US" altLang="el-GR"/>
              <a:t> </a:t>
            </a:r>
            <a:r>
              <a:rPr lang="en-US" altLang="el-GR" u="sng">
                <a:solidFill>
                  <a:srgbClr val="FF3300"/>
                </a:solidFill>
              </a:rPr>
              <a:t>name</a:t>
            </a:r>
            <a:r>
              <a:rPr lang="en-US" altLang="el-GR"/>
              <a:t> </a:t>
            </a:r>
            <a:r>
              <a:rPr lang="en-US" altLang="el-GR">
                <a:latin typeface="Courier New" pitchFamily="49" charset="0"/>
              </a:rPr>
              <a:t>in</a:t>
            </a:r>
            <a:r>
              <a:rPr lang="en-US" altLang="el-GR"/>
              <a:t> </a:t>
            </a:r>
            <a:r>
              <a:rPr lang="en-US" altLang="el-GR" u="sng">
                <a:solidFill>
                  <a:srgbClr val="660066"/>
                </a:solidFill>
              </a:rPr>
              <a:t>list</a:t>
            </a:r>
            <a:r>
              <a:rPr lang="en-US" altLang="el-GR"/>
              <a:t> </a:t>
            </a:r>
            <a:r>
              <a:rPr lang="en-US" altLang="el-GR">
                <a:latin typeface="Courier New" pitchFamily="49" charset="0"/>
              </a:rPr>
              <a:t>if</a:t>
            </a:r>
            <a:r>
              <a:rPr lang="en-US" altLang="el-GR"/>
              <a:t> </a:t>
            </a:r>
            <a:r>
              <a:rPr lang="en-US" altLang="el-GR" u="sng">
                <a:solidFill>
                  <a:srgbClr val="008000"/>
                </a:solidFill>
              </a:rPr>
              <a:t>filter</a:t>
            </a:r>
            <a:r>
              <a:rPr lang="en-US" altLang="el-GR">
                <a:solidFill>
                  <a:srgbClr val="008000"/>
                </a:solidFill>
              </a:rPr>
              <a:t> </a:t>
            </a:r>
            <a:r>
              <a:rPr lang="en-US" altLang="el-GR">
                <a:latin typeface="Courier New" pitchFamily="49" charset="0"/>
              </a:rPr>
              <a:t>]</a:t>
            </a:r>
            <a:endParaRPr lang="en-US" altLang="el-GR"/>
          </a:p>
          <a:p>
            <a:pPr>
              <a:buFont typeface="Symbol" pitchFamily="18" charset="2"/>
              <a:buNone/>
            </a:pPr>
            <a:endParaRPr lang="en-US" altLang="el-GR" sz="1600">
              <a:latin typeface="Courier New" pitchFamily="49" charset="0"/>
            </a:endParaRPr>
          </a:p>
          <a:p>
            <a:pPr>
              <a:buFont typeface="Symbol" pitchFamily="18" charset="2"/>
              <a:buNone/>
            </a:pPr>
            <a:r>
              <a:rPr lang="en-US" altLang="el-GR" sz="1800">
                <a:latin typeface="Courier New" pitchFamily="49" charset="0"/>
              </a:rPr>
              <a:t>&gt;&gt;&gt; li = [3, 6, 2, 7, 1, 9]</a:t>
            </a:r>
          </a:p>
          <a:p>
            <a:pPr>
              <a:buFont typeface="Symbol" pitchFamily="18" charset="2"/>
              <a:buNone/>
            </a:pPr>
            <a:r>
              <a:rPr lang="en-US" altLang="el-GR" sz="1800">
                <a:latin typeface="Courier New" pitchFamily="49" charset="0"/>
              </a:rPr>
              <a:t>&gt;&gt;&gt; [</a:t>
            </a:r>
            <a:r>
              <a:rPr lang="en-US" altLang="el-GR" sz="1800">
                <a:solidFill>
                  <a:schemeClr val="accent2"/>
                </a:solidFill>
                <a:latin typeface="Courier New" pitchFamily="49" charset="0"/>
              </a:rPr>
              <a:t>elem * 2</a:t>
            </a:r>
            <a:r>
              <a:rPr lang="en-US" altLang="el-GR" sz="1800">
                <a:latin typeface="Courier New" pitchFamily="49" charset="0"/>
              </a:rPr>
              <a:t> for </a:t>
            </a:r>
            <a:r>
              <a:rPr lang="en-US" altLang="el-GR" sz="1800">
                <a:solidFill>
                  <a:srgbClr val="FF3300"/>
                </a:solidFill>
                <a:latin typeface="Courier New" pitchFamily="49" charset="0"/>
              </a:rPr>
              <a:t>elem</a:t>
            </a:r>
            <a:r>
              <a:rPr lang="en-US" altLang="el-GR" sz="1800">
                <a:latin typeface="Courier New" pitchFamily="49" charset="0"/>
              </a:rPr>
              <a:t> in </a:t>
            </a:r>
            <a:r>
              <a:rPr lang="en-US" altLang="el-GR" sz="1800">
                <a:solidFill>
                  <a:srgbClr val="660066"/>
                </a:solidFill>
                <a:latin typeface="Courier New" pitchFamily="49" charset="0"/>
              </a:rPr>
              <a:t>li </a:t>
            </a:r>
            <a:r>
              <a:rPr lang="en-US" altLang="el-GR" sz="1800">
                <a:latin typeface="Courier New" pitchFamily="49" charset="0"/>
              </a:rPr>
              <a:t>if</a:t>
            </a:r>
            <a:r>
              <a:rPr lang="en-US" altLang="el-GR" sz="1800">
                <a:solidFill>
                  <a:srgbClr val="008000"/>
                </a:solidFill>
                <a:latin typeface="Courier New" pitchFamily="49" charset="0"/>
              </a:rPr>
              <a:t> elem &gt; 4</a:t>
            </a:r>
            <a:r>
              <a:rPr lang="en-US" altLang="el-GR" sz="1800">
                <a:latin typeface="Courier New" pitchFamily="49" charset="0"/>
              </a:rPr>
              <a:t>]</a:t>
            </a:r>
          </a:p>
          <a:p>
            <a:pPr>
              <a:buFont typeface="Symbol" pitchFamily="18" charset="2"/>
              <a:buNone/>
            </a:pPr>
            <a:r>
              <a:rPr lang="en-US" altLang="el-GR" sz="1800">
                <a:latin typeface="Courier New" pitchFamily="49" charset="0"/>
              </a:rPr>
              <a:t>[12, 14, 18]</a:t>
            </a:r>
          </a:p>
          <a:p>
            <a:pPr>
              <a:buFont typeface="Symbol" pitchFamily="18" charset="2"/>
              <a:buNone/>
            </a:pPr>
            <a:endParaRPr lang="en-US" altLang="el-GR" sz="1800">
              <a:latin typeface="Courier New" pitchFamily="49" charset="0"/>
            </a:endParaRPr>
          </a:p>
          <a:p>
            <a:r>
              <a:rPr lang="en-US" altLang="el-GR"/>
              <a:t>Only 6, 7, and 9 satisfy the filter condition. </a:t>
            </a:r>
          </a:p>
          <a:p>
            <a:r>
              <a:rPr lang="en-US" altLang="el-GR"/>
              <a:t>So, only 12, 14, and 18 are produced.</a:t>
            </a:r>
            <a:endParaRPr lang="en-US" altLang="el-GR" sz="2000"/>
          </a:p>
        </p:txBody>
      </p:sp>
    </p:spTree>
    <p:extLst>
      <p:ext uri="{BB962C8B-B14F-4D97-AF65-F5344CB8AC3E}">
        <p14:creationId xmlns:p14="http://schemas.microsoft.com/office/powerpoint/2010/main" val="29479878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l-GR"/>
              <a:t>CIS 530 Spring 2008</a:t>
            </a:r>
          </a:p>
          <a:p>
            <a:endParaRPr lang="en-US" altLang="en-US"/>
          </a:p>
        </p:txBody>
      </p:sp>
      <p:sp>
        <p:nvSpPr>
          <p:cNvPr id="6" name="Slide Number Placeholder 5"/>
          <p:cNvSpPr>
            <a:spLocks noGrp="1"/>
          </p:cNvSpPr>
          <p:nvPr>
            <p:ph type="sldNum" sz="quarter" idx="12"/>
          </p:nvPr>
        </p:nvSpPr>
        <p:spPr/>
        <p:txBody>
          <a:bodyPr/>
          <a:lstStyle/>
          <a:p>
            <a:r>
              <a:rPr lang="en-US" altLang="en-US"/>
              <a:t>       </a:t>
            </a:r>
            <a:fld id="{0E952913-F98B-4CC3-9E45-CF3C3A31005B}" type="slidenum">
              <a:rPr lang="en-US" altLang="en-US"/>
              <a:pPr/>
              <a:t>23</a:t>
            </a:fld>
            <a:endParaRPr lang="en-US" altLang="en-US"/>
          </a:p>
        </p:txBody>
      </p:sp>
      <p:sp>
        <p:nvSpPr>
          <p:cNvPr id="371714" name="Rectangle 2"/>
          <p:cNvSpPr>
            <a:spLocks noChangeArrowheads="1"/>
          </p:cNvSpPr>
          <p:nvPr/>
        </p:nvSpPr>
        <p:spPr bwMode="auto">
          <a:xfrm>
            <a:off x="685800" y="2895600"/>
            <a:ext cx="4876800" cy="1143000"/>
          </a:xfrm>
          <a:prstGeom prst="rect">
            <a:avLst/>
          </a:prstGeom>
          <a:solidFill>
            <a:schemeClr val="accent2">
              <a:alpha val="500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371715" name="Rectangle 3"/>
          <p:cNvSpPr>
            <a:spLocks noGrp="1" noChangeArrowheads="1"/>
          </p:cNvSpPr>
          <p:nvPr>
            <p:ph type="title"/>
          </p:nvPr>
        </p:nvSpPr>
        <p:spPr/>
        <p:txBody>
          <a:bodyPr/>
          <a:lstStyle/>
          <a:p>
            <a:r>
              <a:rPr lang="en-US" altLang="el-GR"/>
              <a:t>Nested List Comprehensions</a:t>
            </a:r>
          </a:p>
        </p:txBody>
      </p:sp>
      <p:sp>
        <p:nvSpPr>
          <p:cNvPr id="371716" name="Rectangle 4"/>
          <p:cNvSpPr>
            <a:spLocks noGrp="1" noChangeArrowheads="1"/>
          </p:cNvSpPr>
          <p:nvPr>
            <p:ph type="body" idx="1"/>
          </p:nvPr>
        </p:nvSpPr>
        <p:spPr>
          <a:xfrm>
            <a:off x="685800" y="1981200"/>
            <a:ext cx="7772400" cy="4495800"/>
          </a:xfrm>
        </p:spPr>
        <p:txBody>
          <a:bodyPr/>
          <a:lstStyle/>
          <a:p>
            <a:r>
              <a:rPr lang="en-US" altLang="el-GR" sz="2000"/>
              <a:t>Since list comprehensions take a list as input and produce a list as output, they are easily nested:</a:t>
            </a:r>
          </a:p>
          <a:p>
            <a:endParaRPr lang="en-US" altLang="el-GR" sz="900"/>
          </a:p>
          <a:p>
            <a:pPr>
              <a:buFont typeface="Symbol" pitchFamily="18" charset="2"/>
              <a:buNone/>
            </a:pPr>
            <a:r>
              <a:rPr lang="en-US" altLang="el-GR" sz="1800">
                <a:latin typeface="Courier New" pitchFamily="49" charset="0"/>
              </a:rPr>
              <a:t>&gt;&gt;&gt; li = [3, 2, 4, 1]</a:t>
            </a:r>
          </a:p>
          <a:p>
            <a:pPr>
              <a:buFont typeface="Symbol" pitchFamily="18" charset="2"/>
              <a:buNone/>
            </a:pPr>
            <a:r>
              <a:rPr lang="en-US" altLang="el-GR" sz="1800">
                <a:latin typeface="Courier New" pitchFamily="49" charset="0"/>
              </a:rPr>
              <a:t>&gt;&gt;&gt; [</a:t>
            </a:r>
            <a:r>
              <a:rPr lang="en-US" altLang="el-GR" sz="1800">
                <a:solidFill>
                  <a:schemeClr val="accent2"/>
                </a:solidFill>
                <a:latin typeface="Courier New" pitchFamily="49" charset="0"/>
              </a:rPr>
              <a:t>elem*2</a:t>
            </a:r>
            <a:r>
              <a:rPr lang="en-US" altLang="el-GR" sz="1800">
                <a:latin typeface="Courier New" pitchFamily="49" charset="0"/>
              </a:rPr>
              <a:t> for </a:t>
            </a:r>
            <a:r>
              <a:rPr lang="en-US" altLang="el-GR" sz="1800">
                <a:solidFill>
                  <a:srgbClr val="FF3300"/>
                </a:solidFill>
                <a:latin typeface="Courier New" pitchFamily="49" charset="0"/>
              </a:rPr>
              <a:t>elem</a:t>
            </a:r>
            <a:r>
              <a:rPr lang="en-US" altLang="el-GR" sz="1800">
                <a:latin typeface="Courier New" pitchFamily="49" charset="0"/>
              </a:rPr>
              <a:t> in </a:t>
            </a:r>
            <a:r>
              <a:rPr lang="en-US" altLang="el-GR" sz="1800">
                <a:solidFill>
                  <a:srgbClr val="660066"/>
                </a:solidFill>
                <a:latin typeface="Courier New" pitchFamily="49" charset="0"/>
              </a:rPr>
              <a:t/>
            </a:r>
            <a:br>
              <a:rPr lang="en-US" altLang="el-GR" sz="1800">
                <a:solidFill>
                  <a:srgbClr val="660066"/>
                </a:solidFill>
                <a:latin typeface="Courier New" pitchFamily="49" charset="0"/>
              </a:rPr>
            </a:br>
            <a:r>
              <a:rPr lang="en-US" altLang="el-GR" sz="1800">
                <a:latin typeface="Courier New" pitchFamily="49" charset="0"/>
              </a:rPr>
              <a:t>      [</a:t>
            </a:r>
            <a:r>
              <a:rPr lang="en-US" altLang="el-GR" sz="1800">
                <a:solidFill>
                  <a:schemeClr val="accent2"/>
                </a:solidFill>
                <a:latin typeface="Courier New" pitchFamily="49" charset="0"/>
              </a:rPr>
              <a:t>item+1</a:t>
            </a:r>
            <a:r>
              <a:rPr lang="en-US" altLang="el-GR" sz="1800">
                <a:latin typeface="Courier New" pitchFamily="49" charset="0"/>
              </a:rPr>
              <a:t> for </a:t>
            </a:r>
            <a:r>
              <a:rPr lang="en-US" altLang="el-GR" sz="1800">
                <a:solidFill>
                  <a:srgbClr val="FF3300"/>
                </a:solidFill>
                <a:latin typeface="Courier New" pitchFamily="49" charset="0"/>
              </a:rPr>
              <a:t>item</a:t>
            </a:r>
            <a:r>
              <a:rPr lang="en-US" altLang="el-GR" sz="1800">
                <a:latin typeface="Courier New" pitchFamily="49" charset="0"/>
              </a:rPr>
              <a:t> in </a:t>
            </a:r>
            <a:r>
              <a:rPr lang="en-US" altLang="el-GR" sz="1800">
                <a:solidFill>
                  <a:srgbClr val="660066"/>
                </a:solidFill>
                <a:latin typeface="Courier New" pitchFamily="49" charset="0"/>
              </a:rPr>
              <a:t>li</a:t>
            </a:r>
            <a:r>
              <a:rPr lang="en-US" altLang="el-GR" sz="1800">
                <a:latin typeface="Courier New" pitchFamily="49" charset="0"/>
              </a:rPr>
              <a:t>] ]</a:t>
            </a:r>
          </a:p>
          <a:p>
            <a:pPr>
              <a:buFont typeface="Symbol" pitchFamily="18" charset="2"/>
              <a:buNone/>
            </a:pPr>
            <a:r>
              <a:rPr lang="en-US" altLang="el-GR" sz="1800">
                <a:latin typeface="Courier New" pitchFamily="49" charset="0"/>
              </a:rPr>
              <a:t>[8, 6, 10, 4]</a:t>
            </a:r>
          </a:p>
          <a:p>
            <a:endParaRPr lang="en-US" altLang="el-GR" sz="700"/>
          </a:p>
          <a:p>
            <a:r>
              <a:rPr lang="en-US" altLang="el-GR" sz="2000"/>
              <a:t>The inner comprehension produces: [4, 3, 5, 2].</a:t>
            </a:r>
          </a:p>
          <a:p>
            <a:r>
              <a:rPr lang="en-US" altLang="el-GR" sz="2000"/>
              <a:t>So, the outer one produces: [8, 6, 10, 4].</a:t>
            </a:r>
          </a:p>
        </p:txBody>
      </p:sp>
    </p:spTree>
    <p:extLst>
      <p:ext uri="{BB962C8B-B14F-4D97-AF65-F5344CB8AC3E}">
        <p14:creationId xmlns:p14="http://schemas.microsoft.com/office/powerpoint/2010/main" val="11282406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ctrTitle"/>
          </p:nvPr>
        </p:nvSpPr>
        <p:spPr>
          <a:xfrm>
            <a:off x="685800" y="2286000"/>
            <a:ext cx="7772400" cy="1143000"/>
          </a:xfrm>
        </p:spPr>
        <p:txBody>
          <a:bodyPr/>
          <a:lstStyle/>
          <a:p>
            <a:r>
              <a:rPr lang="en-US" altLang="el-GR"/>
              <a:t>String Operations</a:t>
            </a:r>
          </a:p>
        </p:txBody>
      </p:sp>
      <p:sp>
        <p:nvSpPr>
          <p:cNvPr id="386051" name="Rectangle 3"/>
          <p:cNvSpPr>
            <a:spLocks noGrp="1" noChangeArrowheads="1"/>
          </p:cNvSpPr>
          <p:nvPr>
            <p:ph type="subTitle" idx="1"/>
          </p:nvPr>
        </p:nvSpPr>
        <p:spPr/>
        <p:txBody>
          <a:bodyPr/>
          <a:lstStyle/>
          <a:p>
            <a:endParaRPr lang="el-GR" altLang="el-GR"/>
          </a:p>
        </p:txBody>
      </p:sp>
      <p:pic>
        <p:nvPicPr>
          <p:cNvPr id="386052" name="Picture 4" descr="BD07897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6475" y="3810000"/>
            <a:ext cx="2122488" cy="2424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044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l-GR"/>
              <a:t>CIS 530 Spring 2008</a:t>
            </a:r>
          </a:p>
          <a:p>
            <a:endParaRPr lang="en-US" altLang="en-US"/>
          </a:p>
        </p:txBody>
      </p:sp>
      <p:sp>
        <p:nvSpPr>
          <p:cNvPr id="6" name="Slide Number Placeholder 5"/>
          <p:cNvSpPr>
            <a:spLocks noGrp="1"/>
          </p:cNvSpPr>
          <p:nvPr>
            <p:ph type="sldNum" sz="quarter" idx="12"/>
          </p:nvPr>
        </p:nvSpPr>
        <p:spPr/>
        <p:txBody>
          <a:bodyPr/>
          <a:lstStyle/>
          <a:p>
            <a:r>
              <a:rPr lang="en-US" altLang="en-US"/>
              <a:t>       </a:t>
            </a:r>
            <a:fld id="{CF6C3DA1-28A6-482F-9489-91A8212FC0BC}" type="slidenum">
              <a:rPr lang="en-US" altLang="en-US"/>
              <a:pPr/>
              <a:t>25</a:t>
            </a:fld>
            <a:endParaRPr lang="en-US" altLang="en-US"/>
          </a:p>
        </p:txBody>
      </p:sp>
      <p:sp>
        <p:nvSpPr>
          <p:cNvPr id="387074" name="Rectangle 2"/>
          <p:cNvSpPr>
            <a:spLocks noGrp="1" noChangeArrowheads="1"/>
          </p:cNvSpPr>
          <p:nvPr>
            <p:ph type="title"/>
          </p:nvPr>
        </p:nvSpPr>
        <p:spPr/>
        <p:txBody>
          <a:bodyPr/>
          <a:lstStyle/>
          <a:p>
            <a:r>
              <a:rPr lang="en-US" altLang="el-GR"/>
              <a:t>String Operations</a:t>
            </a:r>
          </a:p>
        </p:txBody>
      </p:sp>
      <p:sp>
        <p:nvSpPr>
          <p:cNvPr id="387075" name="Rectangle 3"/>
          <p:cNvSpPr>
            <a:spLocks noGrp="1" noChangeArrowheads="1"/>
          </p:cNvSpPr>
          <p:nvPr>
            <p:ph type="body" idx="1"/>
          </p:nvPr>
        </p:nvSpPr>
        <p:spPr/>
        <p:txBody>
          <a:bodyPr/>
          <a:lstStyle/>
          <a:p>
            <a:pPr>
              <a:lnSpc>
                <a:spcPct val="90000"/>
              </a:lnSpc>
            </a:pPr>
            <a:r>
              <a:rPr lang="en-US" altLang="el-GR" sz="2000"/>
              <a:t>A number of methods for the string class perform useful formatting operations:</a:t>
            </a:r>
          </a:p>
          <a:p>
            <a:pPr>
              <a:lnSpc>
                <a:spcPct val="90000"/>
              </a:lnSpc>
              <a:buFont typeface="Symbol" pitchFamily="18" charset="2"/>
              <a:buNone/>
            </a:pPr>
            <a:endParaRPr lang="en-US" altLang="el-GR" sz="2000"/>
          </a:p>
          <a:p>
            <a:pPr lvl="1">
              <a:lnSpc>
                <a:spcPct val="90000"/>
              </a:lnSpc>
              <a:buFontTx/>
              <a:buNone/>
            </a:pPr>
            <a:r>
              <a:rPr lang="en-US" altLang="el-GR" sz="1800" b="1">
                <a:solidFill>
                  <a:srgbClr val="660033"/>
                </a:solidFill>
                <a:latin typeface="Courier New" pitchFamily="49" charset="0"/>
              </a:rPr>
              <a:t>&gt;&gt;&gt;</a:t>
            </a:r>
            <a:r>
              <a:rPr lang="en-US" altLang="el-GR" sz="1800" b="1">
                <a:latin typeface="Courier New" pitchFamily="49" charset="0"/>
              </a:rPr>
              <a:t> </a:t>
            </a:r>
            <a:r>
              <a:rPr lang="en-US" altLang="el-GR" sz="1800" b="1">
                <a:solidFill>
                  <a:srgbClr val="008000"/>
                </a:solidFill>
                <a:latin typeface="Courier New" pitchFamily="49" charset="0"/>
              </a:rPr>
              <a:t>“hello”</a:t>
            </a:r>
            <a:r>
              <a:rPr lang="en-US" altLang="el-GR" sz="1800" b="1">
                <a:latin typeface="Courier New" pitchFamily="49" charset="0"/>
              </a:rPr>
              <a:t>.upper()</a:t>
            </a:r>
          </a:p>
          <a:p>
            <a:pPr lvl="1">
              <a:lnSpc>
                <a:spcPct val="90000"/>
              </a:lnSpc>
              <a:buFontTx/>
              <a:buNone/>
            </a:pPr>
            <a:r>
              <a:rPr lang="en-US" altLang="el-GR" sz="1800" b="1">
                <a:solidFill>
                  <a:schemeClr val="accent2"/>
                </a:solidFill>
                <a:latin typeface="Courier New" pitchFamily="49" charset="0"/>
              </a:rPr>
              <a:t>‘HELLO’</a:t>
            </a:r>
          </a:p>
          <a:p>
            <a:pPr>
              <a:lnSpc>
                <a:spcPct val="90000"/>
              </a:lnSpc>
            </a:pPr>
            <a:endParaRPr lang="en-US" altLang="el-GR" sz="2000" b="0">
              <a:latin typeface="Courier New" pitchFamily="49" charset="0"/>
            </a:endParaRPr>
          </a:p>
          <a:p>
            <a:pPr>
              <a:lnSpc>
                <a:spcPct val="90000"/>
              </a:lnSpc>
            </a:pPr>
            <a:r>
              <a:rPr lang="en-US" altLang="el-GR" sz="2000"/>
              <a:t>Check the Python documentation for many other handy string operations.</a:t>
            </a:r>
          </a:p>
          <a:p>
            <a:pPr>
              <a:lnSpc>
                <a:spcPct val="90000"/>
              </a:lnSpc>
            </a:pPr>
            <a:endParaRPr lang="en-US" altLang="el-GR" sz="2000"/>
          </a:p>
          <a:p>
            <a:pPr>
              <a:lnSpc>
                <a:spcPct val="90000"/>
              </a:lnSpc>
            </a:pPr>
            <a:r>
              <a:rPr lang="en-US" altLang="el-GR" sz="2000"/>
              <a:t>Helpful hint:  use </a:t>
            </a:r>
            <a:r>
              <a:rPr lang="en-US" altLang="el-GR" sz="2000">
                <a:solidFill>
                  <a:schemeClr val="accent2"/>
                </a:solidFill>
                <a:latin typeface="Courier New" pitchFamily="49" charset="0"/>
              </a:rPr>
              <a:t>&lt;string&gt;.strip()</a:t>
            </a:r>
            <a:r>
              <a:rPr lang="en-US" altLang="el-GR" sz="2000"/>
              <a:t> to strip off final newlines from lines read from files</a:t>
            </a:r>
          </a:p>
          <a:p>
            <a:pPr>
              <a:lnSpc>
                <a:spcPct val="90000"/>
              </a:lnSpc>
            </a:pPr>
            <a:endParaRPr lang="en-US" altLang="el-GR" sz="2000"/>
          </a:p>
        </p:txBody>
      </p:sp>
      <p:sp>
        <p:nvSpPr>
          <p:cNvPr id="387076" name="Rectangle 4"/>
          <p:cNvSpPr>
            <a:spLocks noChangeArrowheads="1"/>
          </p:cNvSpPr>
          <p:nvPr/>
        </p:nvSpPr>
        <p:spPr bwMode="auto">
          <a:xfrm>
            <a:off x="1143000" y="1981200"/>
            <a:ext cx="2667000" cy="838200"/>
          </a:xfrm>
          <a:prstGeom prst="rect">
            <a:avLst/>
          </a:prstGeom>
          <a:solidFill>
            <a:schemeClr val="accent2">
              <a:alpha val="500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Tree>
    <p:extLst>
      <p:ext uri="{BB962C8B-B14F-4D97-AF65-F5344CB8AC3E}">
        <p14:creationId xmlns:p14="http://schemas.microsoft.com/office/powerpoint/2010/main" val="3252823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l-GR"/>
              <a:t>CIS 530 Spring 2008</a:t>
            </a:r>
          </a:p>
          <a:p>
            <a:endParaRPr lang="en-US" altLang="en-US"/>
          </a:p>
        </p:txBody>
      </p:sp>
      <p:sp>
        <p:nvSpPr>
          <p:cNvPr id="6" name="Slide Number Placeholder 5"/>
          <p:cNvSpPr>
            <a:spLocks noGrp="1"/>
          </p:cNvSpPr>
          <p:nvPr>
            <p:ph type="sldNum" sz="quarter" idx="12"/>
          </p:nvPr>
        </p:nvSpPr>
        <p:spPr/>
        <p:txBody>
          <a:bodyPr/>
          <a:lstStyle/>
          <a:p>
            <a:r>
              <a:rPr lang="en-US" altLang="en-US"/>
              <a:t>       </a:t>
            </a:r>
            <a:fld id="{AFB169CC-9CE9-440E-83ED-7EE01E5C2FF2}" type="slidenum">
              <a:rPr lang="en-US" altLang="en-US"/>
              <a:pPr/>
              <a:t>26</a:t>
            </a:fld>
            <a:endParaRPr lang="en-US" altLang="en-US"/>
          </a:p>
        </p:txBody>
      </p:sp>
      <p:sp>
        <p:nvSpPr>
          <p:cNvPr id="388098" name="Rectangle 2"/>
          <p:cNvSpPr>
            <a:spLocks noGrp="1" noChangeArrowheads="1"/>
          </p:cNvSpPr>
          <p:nvPr>
            <p:ph type="title"/>
          </p:nvPr>
        </p:nvSpPr>
        <p:spPr/>
        <p:txBody>
          <a:bodyPr/>
          <a:lstStyle/>
          <a:p>
            <a:r>
              <a:rPr lang="en-US" altLang="el-GR"/>
              <a:t>String Formatting Operator: </a:t>
            </a:r>
            <a:r>
              <a:rPr lang="en-US" altLang="el-GR" i="1">
                <a:solidFill>
                  <a:schemeClr val="accent2"/>
                </a:solidFill>
              </a:rPr>
              <a:t>%</a:t>
            </a:r>
          </a:p>
        </p:txBody>
      </p:sp>
      <p:sp>
        <p:nvSpPr>
          <p:cNvPr id="388099" name="Rectangle 3"/>
          <p:cNvSpPr>
            <a:spLocks noGrp="1" noChangeArrowheads="1"/>
          </p:cNvSpPr>
          <p:nvPr>
            <p:ph type="body" idx="1"/>
          </p:nvPr>
        </p:nvSpPr>
        <p:spPr>
          <a:xfrm>
            <a:off x="609600" y="1295400"/>
            <a:ext cx="7772400" cy="5029200"/>
          </a:xfrm>
        </p:spPr>
        <p:txBody>
          <a:bodyPr/>
          <a:lstStyle/>
          <a:p>
            <a:pPr>
              <a:lnSpc>
                <a:spcPct val="80000"/>
              </a:lnSpc>
            </a:pPr>
            <a:r>
              <a:rPr lang="en-US" altLang="el-GR" sz="2000"/>
              <a:t>The operator </a:t>
            </a:r>
            <a:r>
              <a:rPr lang="en-US" altLang="el-GR" sz="2000" i="1">
                <a:solidFill>
                  <a:schemeClr val="accent2"/>
                </a:solidFill>
              </a:rPr>
              <a:t>% </a:t>
            </a:r>
            <a:r>
              <a:rPr lang="en-US" altLang="el-GR" sz="2000"/>
              <a:t>allows strings to be built out of many data items in a “fill in the blanks” fashion.</a:t>
            </a:r>
          </a:p>
          <a:p>
            <a:pPr lvl="1">
              <a:lnSpc>
                <a:spcPct val="80000"/>
              </a:lnSpc>
            </a:pPr>
            <a:r>
              <a:rPr lang="en-US" altLang="el-GR" sz="1800"/>
              <a:t>Allows  control  of how the final string output will appear.  </a:t>
            </a:r>
          </a:p>
          <a:p>
            <a:pPr lvl="1">
              <a:lnSpc>
                <a:spcPct val="80000"/>
              </a:lnSpc>
            </a:pPr>
            <a:r>
              <a:rPr lang="en-US" altLang="el-GR" sz="1800"/>
              <a:t>For example, we could force a number to display with a specific number of digits after the decimal point.</a:t>
            </a:r>
          </a:p>
          <a:p>
            <a:pPr lvl="1">
              <a:lnSpc>
                <a:spcPct val="80000"/>
              </a:lnSpc>
            </a:pPr>
            <a:endParaRPr lang="en-US" altLang="el-GR" sz="1800"/>
          </a:p>
          <a:p>
            <a:pPr>
              <a:lnSpc>
                <a:spcPct val="80000"/>
              </a:lnSpc>
            </a:pPr>
            <a:r>
              <a:rPr lang="en-US" altLang="el-GR" sz="2000"/>
              <a:t>Very similar to the sprintf command of C.</a:t>
            </a:r>
          </a:p>
          <a:p>
            <a:pPr>
              <a:lnSpc>
                <a:spcPct val="80000"/>
              </a:lnSpc>
            </a:pPr>
            <a:endParaRPr lang="en-US" altLang="el-GR" sz="2000"/>
          </a:p>
          <a:p>
            <a:pPr>
              <a:lnSpc>
                <a:spcPct val="80000"/>
              </a:lnSpc>
              <a:buFont typeface="Symbol" pitchFamily="18" charset="2"/>
              <a:buNone/>
            </a:pPr>
            <a:r>
              <a:rPr lang="en-US" altLang="el-GR" sz="2000">
                <a:solidFill>
                  <a:srgbClr val="660033"/>
                </a:solidFill>
              </a:rPr>
              <a:t>&gt;&gt;&gt;</a:t>
            </a:r>
            <a:r>
              <a:rPr lang="en-US" altLang="el-GR" sz="2000"/>
              <a:t> x = </a:t>
            </a:r>
            <a:r>
              <a:rPr lang="en-US" altLang="el-GR" sz="2000">
                <a:solidFill>
                  <a:srgbClr val="008000"/>
                </a:solidFill>
              </a:rPr>
              <a:t>“abc”</a:t>
            </a:r>
          </a:p>
          <a:p>
            <a:pPr>
              <a:lnSpc>
                <a:spcPct val="80000"/>
              </a:lnSpc>
              <a:buFont typeface="Symbol" pitchFamily="18" charset="2"/>
              <a:buNone/>
            </a:pPr>
            <a:r>
              <a:rPr lang="en-US" altLang="el-GR" sz="2000">
                <a:solidFill>
                  <a:srgbClr val="660033"/>
                </a:solidFill>
              </a:rPr>
              <a:t>&gt;&gt;&gt;</a:t>
            </a:r>
            <a:r>
              <a:rPr lang="en-US" altLang="el-GR" sz="2000"/>
              <a:t> y = 34</a:t>
            </a:r>
          </a:p>
          <a:p>
            <a:pPr>
              <a:lnSpc>
                <a:spcPct val="80000"/>
              </a:lnSpc>
              <a:buFont typeface="Symbol" pitchFamily="18" charset="2"/>
              <a:buNone/>
            </a:pPr>
            <a:r>
              <a:rPr lang="en-US" altLang="el-GR" sz="2000">
                <a:solidFill>
                  <a:srgbClr val="660033"/>
                </a:solidFill>
              </a:rPr>
              <a:t>&gt;&gt;&gt;</a:t>
            </a:r>
            <a:r>
              <a:rPr lang="en-US" altLang="el-GR" sz="2000"/>
              <a:t> </a:t>
            </a:r>
            <a:r>
              <a:rPr lang="en-US" altLang="el-GR" sz="2000">
                <a:solidFill>
                  <a:srgbClr val="008000"/>
                </a:solidFill>
              </a:rPr>
              <a:t>“%s xyz %d”</a:t>
            </a:r>
            <a:r>
              <a:rPr lang="en-US" altLang="el-GR" sz="2000"/>
              <a:t> % (x, y)</a:t>
            </a:r>
          </a:p>
          <a:p>
            <a:pPr>
              <a:lnSpc>
                <a:spcPct val="80000"/>
              </a:lnSpc>
              <a:buFont typeface="Symbol" pitchFamily="18" charset="2"/>
              <a:buNone/>
            </a:pPr>
            <a:r>
              <a:rPr lang="en-US" altLang="el-GR" sz="2000">
                <a:solidFill>
                  <a:schemeClr val="accent2"/>
                </a:solidFill>
              </a:rPr>
              <a:t>‘abc xyz 34’</a:t>
            </a:r>
          </a:p>
          <a:p>
            <a:pPr>
              <a:lnSpc>
                <a:spcPct val="80000"/>
              </a:lnSpc>
            </a:pPr>
            <a:endParaRPr lang="en-US" altLang="el-GR" sz="2000"/>
          </a:p>
          <a:p>
            <a:pPr>
              <a:lnSpc>
                <a:spcPct val="80000"/>
              </a:lnSpc>
            </a:pPr>
            <a:r>
              <a:rPr lang="en-US" altLang="el-GR" sz="2000"/>
              <a:t>The tuple following the </a:t>
            </a:r>
            <a:r>
              <a:rPr lang="en-US" altLang="el-GR" sz="2000" i="1">
                <a:solidFill>
                  <a:schemeClr val="accent2"/>
                </a:solidFill>
              </a:rPr>
              <a:t>% </a:t>
            </a:r>
            <a:r>
              <a:rPr lang="en-US" altLang="el-GR" sz="2000"/>
              <a:t>operator is used to fill in the blanks in the original string marked with </a:t>
            </a:r>
            <a:r>
              <a:rPr lang="en-US" altLang="el-GR" sz="2000" i="1">
                <a:solidFill>
                  <a:schemeClr val="accent2"/>
                </a:solidFill>
              </a:rPr>
              <a:t>%s </a:t>
            </a:r>
            <a:r>
              <a:rPr lang="en-US" altLang="el-GR" sz="2000"/>
              <a:t>or </a:t>
            </a:r>
            <a:r>
              <a:rPr lang="en-US" altLang="el-GR" sz="2000" i="1">
                <a:solidFill>
                  <a:schemeClr val="accent2"/>
                </a:solidFill>
              </a:rPr>
              <a:t>%d</a:t>
            </a:r>
            <a:r>
              <a:rPr lang="en-US" altLang="el-GR" sz="2000"/>
              <a:t>.  </a:t>
            </a:r>
          </a:p>
          <a:p>
            <a:pPr lvl="1">
              <a:lnSpc>
                <a:spcPct val="80000"/>
              </a:lnSpc>
            </a:pPr>
            <a:r>
              <a:rPr lang="en-US" altLang="el-GR" sz="1800" b="1"/>
              <a:t>Check Python documentation for whether to use %s, %d, or some other formatting code inside the string.</a:t>
            </a:r>
            <a:endParaRPr lang="en-US" altLang="el-GR" sz="1800"/>
          </a:p>
        </p:txBody>
      </p:sp>
      <p:sp>
        <p:nvSpPr>
          <p:cNvPr id="388100" name="Rectangle 4"/>
          <p:cNvSpPr>
            <a:spLocks noChangeArrowheads="1"/>
          </p:cNvSpPr>
          <p:nvPr/>
        </p:nvSpPr>
        <p:spPr bwMode="auto">
          <a:xfrm>
            <a:off x="685800" y="3429000"/>
            <a:ext cx="4267200" cy="1371600"/>
          </a:xfrm>
          <a:prstGeom prst="rect">
            <a:avLst/>
          </a:prstGeom>
          <a:solidFill>
            <a:schemeClr val="accent2">
              <a:alpha val="500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Tree>
    <p:extLst>
      <p:ext uri="{BB962C8B-B14F-4D97-AF65-F5344CB8AC3E}">
        <p14:creationId xmlns:p14="http://schemas.microsoft.com/office/powerpoint/2010/main" val="2167708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altLang="el-GR"/>
              <a:t>CIS 530 Spring 2008</a:t>
            </a:r>
          </a:p>
          <a:p>
            <a:endParaRPr lang="en-US" altLang="en-US"/>
          </a:p>
        </p:txBody>
      </p:sp>
      <p:sp>
        <p:nvSpPr>
          <p:cNvPr id="8" name="Slide Number Placeholder 5"/>
          <p:cNvSpPr>
            <a:spLocks noGrp="1"/>
          </p:cNvSpPr>
          <p:nvPr>
            <p:ph type="sldNum" sz="quarter" idx="12"/>
          </p:nvPr>
        </p:nvSpPr>
        <p:spPr/>
        <p:txBody>
          <a:bodyPr/>
          <a:lstStyle/>
          <a:p>
            <a:r>
              <a:rPr lang="en-US" altLang="en-US"/>
              <a:t>       </a:t>
            </a:r>
            <a:fld id="{986753DF-0ED5-44C9-9F5E-24089D195ECD}" type="slidenum">
              <a:rPr lang="en-US" altLang="en-US"/>
              <a:pPr/>
              <a:t>27</a:t>
            </a:fld>
            <a:endParaRPr lang="en-US" altLang="en-US"/>
          </a:p>
        </p:txBody>
      </p:sp>
      <p:sp>
        <p:nvSpPr>
          <p:cNvPr id="389122" name="Rectangle 2"/>
          <p:cNvSpPr>
            <a:spLocks noGrp="1" noChangeArrowheads="1"/>
          </p:cNvSpPr>
          <p:nvPr>
            <p:ph type="title"/>
          </p:nvPr>
        </p:nvSpPr>
        <p:spPr/>
        <p:txBody>
          <a:bodyPr/>
          <a:lstStyle/>
          <a:p>
            <a:r>
              <a:rPr lang="en-US" altLang="el-GR"/>
              <a:t>Printing with Python</a:t>
            </a:r>
          </a:p>
        </p:txBody>
      </p:sp>
      <p:sp>
        <p:nvSpPr>
          <p:cNvPr id="389123" name="Rectangle 3"/>
          <p:cNvSpPr>
            <a:spLocks noGrp="1" noChangeArrowheads="1"/>
          </p:cNvSpPr>
          <p:nvPr>
            <p:ph type="body" idx="1"/>
          </p:nvPr>
        </p:nvSpPr>
        <p:spPr>
          <a:xfrm>
            <a:off x="685800" y="1981200"/>
            <a:ext cx="7848600" cy="4191000"/>
          </a:xfrm>
        </p:spPr>
        <p:txBody>
          <a:bodyPr/>
          <a:lstStyle/>
          <a:p>
            <a:pPr>
              <a:lnSpc>
                <a:spcPct val="90000"/>
              </a:lnSpc>
            </a:pPr>
            <a:r>
              <a:rPr lang="en-US" altLang="el-GR" sz="2000"/>
              <a:t>You can print a string to the screen using “print.”</a:t>
            </a:r>
          </a:p>
          <a:p>
            <a:pPr>
              <a:lnSpc>
                <a:spcPct val="90000"/>
              </a:lnSpc>
            </a:pPr>
            <a:r>
              <a:rPr lang="en-US" altLang="el-GR" sz="2000"/>
              <a:t>Using the % string operator in combination with the print command, we can format our output text.  </a:t>
            </a:r>
          </a:p>
          <a:p>
            <a:pPr lvl="1">
              <a:lnSpc>
                <a:spcPct val="90000"/>
              </a:lnSpc>
              <a:buFontTx/>
              <a:buNone/>
            </a:pPr>
            <a:r>
              <a:rPr lang="en-US" altLang="el-GR" sz="1800" b="1">
                <a:solidFill>
                  <a:srgbClr val="660033"/>
                </a:solidFill>
                <a:latin typeface="Courier New" pitchFamily="49" charset="0"/>
              </a:rPr>
              <a:t>&gt;&gt;&gt; </a:t>
            </a:r>
            <a:r>
              <a:rPr lang="en-US" altLang="el-GR" sz="1800" b="1">
                <a:solidFill>
                  <a:srgbClr val="FF6600"/>
                </a:solidFill>
                <a:latin typeface="Courier New" pitchFamily="49" charset="0"/>
              </a:rPr>
              <a:t>print  </a:t>
            </a:r>
            <a:r>
              <a:rPr lang="en-US" altLang="el-GR" sz="1800" b="1">
                <a:solidFill>
                  <a:srgbClr val="008000"/>
                </a:solidFill>
                <a:latin typeface="Courier New" pitchFamily="49" charset="0"/>
              </a:rPr>
              <a:t>“%s xyz %d”</a:t>
            </a:r>
            <a:r>
              <a:rPr lang="en-US" altLang="el-GR" sz="1800" b="1">
                <a:solidFill>
                  <a:schemeClr val="accent2"/>
                </a:solidFill>
                <a:latin typeface="Courier New" pitchFamily="49" charset="0"/>
              </a:rPr>
              <a:t> </a:t>
            </a:r>
            <a:r>
              <a:rPr lang="en-US" altLang="el-GR" sz="1800" b="1">
                <a:latin typeface="Courier New" pitchFamily="49" charset="0"/>
              </a:rPr>
              <a:t> %  (</a:t>
            </a:r>
            <a:r>
              <a:rPr lang="en-US" altLang="el-GR" sz="1800" b="1">
                <a:solidFill>
                  <a:srgbClr val="008000"/>
                </a:solidFill>
                <a:latin typeface="Courier New" pitchFamily="49" charset="0"/>
              </a:rPr>
              <a:t>“abc”</a:t>
            </a:r>
            <a:r>
              <a:rPr lang="en-US" altLang="el-GR" sz="1800" b="1">
                <a:latin typeface="Courier New" pitchFamily="49" charset="0"/>
              </a:rPr>
              <a:t>, 34)</a:t>
            </a:r>
          </a:p>
          <a:p>
            <a:pPr lvl="1">
              <a:lnSpc>
                <a:spcPct val="90000"/>
              </a:lnSpc>
              <a:buFontTx/>
              <a:buNone/>
            </a:pPr>
            <a:r>
              <a:rPr lang="en-US" altLang="el-GR" sz="1800" b="1">
                <a:solidFill>
                  <a:schemeClr val="accent2"/>
                </a:solidFill>
                <a:latin typeface="Courier New" pitchFamily="49" charset="0"/>
              </a:rPr>
              <a:t>abc xyz 34</a:t>
            </a:r>
          </a:p>
          <a:p>
            <a:pPr lvl="1">
              <a:lnSpc>
                <a:spcPct val="90000"/>
              </a:lnSpc>
              <a:buFontTx/>
              <a:buNone/>
            </a:pPr>
            <a:endParaRPr lang="en-US" altLang="el-GR" sz="1800" b="1">
              <a:solidFill>
                <a:schemeClr val="accent2"/>
              </a:solidFill>
              <a:latin typeface="Courier New" pitchFamily="49" charset="0"/>
            </a:endParaRPr>
          </a:p>
          <a:p>
            <a:pPr>
              <a:lnSpc>
                <a:spcPct val="90000"/>
              </a:lnSpc>
              <a:buFont typeface="Symbol" pitchFamily="18" charset="2"/>
              <a:buNone/>
            </a:pPr>
            <a:r>
              <a:rPr lang="en-US" altLang="el-GR" sz="2000"/>
              <a:t>	</a:t>
            </a:r>
            <a:r>
              <a:rPr lang="en-US" altLang="el-GR" sz="1800"/>
              <a:t>“Print” automatically adds a newline to the end of the string.  If you include a list of strings, it will concatenate them with a space between them.</a:t>
            </a:r>
          </a:p>
          <a:p>
            <a:pPr lvl="1">
              <a:lnSpc>
                <a:spcPct val="90000"/>
              </a:lnSpc>
              <a:buFontTx/>
              <a:buNone/>
            </a:pPr>
            <a:r>
              <a:rPr lang="en-US" altLang="el-GR" sz="1600" b="1">
                <a:solidFill>
                  <a:srgbClr val="660033"/>
                </a:solidFill>
                <a:latin typeface="Courier New" pitchFamily="49" charset="0"/>
              </a:rPr>
              <a:t>&gt;&gt;&gt;</a:t>
            </a:r>
            <a:r>
              <a:rPr lang="en-US" altLang="el-GR" sz="1600" b="1">
                <a:solidFill>
                  <a:srgbClr val="FF3300"/>
                </a:solidFill>
                <a:latin typeface="Courier New" pitchFamily="49" charset="0"/>
              </a:rPr>
              <a:t> </a:t>
            </a:r>
            <a:r>
              <a:rPr lang="en-US" altLang="el-GR" sz="1600" b="1">
                <a:solidFill>
                  <a:srgbClr val="FF6600"/>
                </a:solidFill>
                <a:latin typeface="Courier New" pitchFamily="49" charset="0"/>
              </a:rPr>
              <a:t>print</a:t>
            </a:r>
            <a:r>
              <a:rPr lang="en-US" altLang="el-GR" sz="1600" b="1">
                <a:solidFill>
                  <a:srgbClr val="FF3300"/>
                </a:solidFill>
                <a:latin typeface="Courier New" pitchFamily="49" charset="0"/>
              </a:rPr>
              <a:t> </a:t>
            </a:r>
            <a:r>
              <a:rPr lang="en-US" altLang="el-GR" sz="1600" b="1">
                <a:solidFill>
                  <a:srgbClr val="008000"/>
                </a:solidFill>
                <a:latin typeface="Courier New" pitchFamily="49" charset="0"/>
              </a:rPr>
              <a:t>“abc”</a:t>
            </a:r>
            <a:r>
              <a:rPr lang="en-US" altLang="el-GR" sz="1600" b="1">
                <a:latin typeface="Courier New" pitchFamily="49" charset="0"/>
              </a:rPr>
              <a:t>		</a:t>
            </a:r>
            <a:r>
              <a:rPr lang="en-US" altLang="el-GR" sz="1600" b="1">
                <a:solidFill>
                  <a:srgbClr val="660033"/>
                </a:solidFill>
                <a:latin typeface="Courier New" pitchFamily="49" charset="0"/>
              </a:rPr>
              <a:t>&gt;&gt;&gt;</a:t>
            </a:r>
            <a:r>
              <a:rPr lang="en-US" altLang="el-GR" sz="1600" b="1">
                <a:solidFill>
                  <a:schemeClr val="accent2"/>
                </a:solidFill>
                <a:latin typeface="Courier New" pitchFamily="49" charset="0"/>
              </a:rPr>
              <a:t> </a:t>
            </a:r>
            <a:r>
              <a:rPr lang="en-US" altLang="el-GR" sz="1600" b="1">
                <a:solidFill>
                  <a:srgbClr val="FF6600"/>
                </a:solidFill>
                <a:latin typeface="Courier New" pitchFamily="49" charset="0"/>
              </a:rPr>
              <a:t>print</a:t>
            </a:r>
            <a:r>
              <a:rPr lang="en-US" altLang="el-GR" sz="1600" b="1">
                <a:solidFill>
                  <a:schemeClr val="accent2"/>
                </a:solidFill>
                <a:latin typeface="Courier New" pitchFamily="49" charset="0"/>
              </a:rPr>
              <a:t> </a:t>
            </a:r>
            <a:r>
              <a:rPr lang="en-US" altLang="el-GR" sz="1600" b="1">
                <a:solidFill>
                  <a:srgbClr val="008000"/>
                </a:solidFill>
                <a:latin typeface="Courier New" pitchFamily="49" charset="0"/>
              </a:rPr>
              <a:t>“abc”</a:t>
            </a:r>
            <a:r>
              <a:rPr lang="en-US" altLang="el-GR" sz="1600" b="1">
                <a:latin typeface="Courier New" pitchFamily="49" charset="0"/>
              </a:rPr>
              <a:t>,</a:t>
            </a:r>
            <a:r>
              <a:rPr lang="en-US" altLang="el-GR" sz="1600" b="1">
                <a:solidFill>
                  <a:srgbClr val="33CC33"/>
                </a:solidFill>
                <a:latin typeface="Courier New" pitchFamily="49" charset="0"/>
              </a:rPr>
              <a:t> </a:t>
            </a:r>
            <a:r>
              <a:rPr lang="en-US" altLang="el-GR" sz="1600" b="1">
                <a:solidFill>
                  <a:srgbClr val="008000"/>
                </a:solidFill>
                <a:latin typeface="Courier New" pitchFamily="49" charset="0"/>
              </a:rPr>
              <a:t>“def”</a:t>
            </a:r>
          </a:p>
          <a:p>
            <a:pPr lvl="1">
              <a:lnSpc>
                <a:spcPct val="90000"/>
              </a:lnSpc>
              <a:buFontTx/>
              <a:buNone/>
            </a:pPr>
            <a:r>
              <a:rPr lang="en-US" altLang="el-GR" sz="1600" b="1">
                <a:solidFill>
                  <a:schemeClr val="accent2"/>
                </a:solidFill>
                <a:latin typeface="Courier New" pitchFamily="49" charset="0"/>
              </a:rPr>
              <a:t>abc				abc def</a:t>
            </a:r>
          </a:p>
          <a:p>
            <a:pPr lvl="1">
              <a:lnSpc>
                <a:spcPct val="90000"/>
              </a:lnSpc>
              <a:buFontTx/>
              <a:buNone/>
            </a:pPr>
            <a:endParaRPr lang="en-US" altLang="el-GR" sz="1600" b="1">
              <a:solidFill>
                <a:schemeClr val="accent2"/>
              </a:solidFill>
              <a:latin typeface="Courier New" pitchFamily="49" charset="0"/>
            </a:endParaRPr>
          </a:p>
          <a:p>
            <a:pPr>
              <a:lnSpc>
                <a:spcPct val="90000"/>
              </a:lnSpc>
            </a:pPr>
            <a:r>
              <a:rPr lang="en-US" altLang="el-GR" sz="2000"/>
              <a:t>Useful trick: </a:t>
            </a:r>
            <a:r>
              <a:rPr lang="en-US" altLang="el-GR" sz="1600">
                <a:solidFill>
                  <a:srgbClr val="660033"/>
                </a:solidFill>
                <a:latin typeface="Courier New" pitchFamily="49" charset="0"/>
              </a:rPr>
              <a:t>&gt;&gt;&gt;</a:t>
            </a:r>
            <a:r>
              <a:rPr lang="en-US" altLang="el-GR" sz="1600">
                <a:solidFill>
                  <a:srgbClr val="FF3300"/>
                </a:solidFill>
                <a:latin typeface="Courier New" pitchFamily="49" charset="0"/>
              </a:rPr>
              <a:t> </a:t>
            </a:r>
            <a:r>
              <a:rPr lang="en-US" altLang="el-GR" sz="1600">
                <a:solidFill>
                  <a:srgbClr val="FF6600"/>
                </a:solidFill>
                <a:latin typeface="Courier New" pitchFamily="49" charset="0"/>
              </a:rPr>
              <a:t>print</a:t>
            </a:r>
            <a:r>
              <a:rPr lang="en-US" altLang="el-GR" sz="1600">
                <a:solidFill>
                  <a:srgbClr val="FF3300"/>
                </a:solidFill>
                <a:latin typeface="Courier New" pitchFamily="49" charset="0"/>
              </a:rPr>
              <a:t> </a:t>
            </a:r>
            <a:r>
              <a:rPr lang="en-US" altLang="el-GR" sz="1600">
                <a:solidFill>
                  <a:srgbClr val="008000"/>
                </a:solidFill>
                <a:latin typeface="Courier New" pitchFamily="49" charset="0"/>
              </a:rPr>
              <a:t>“abc”, </a:t>
            </a:r>
            <a:r>
              <a:rPr lang="en-US" altLang="el-GR" sz="2000"/>
              <a:t>doesn’t add newline just a single space</a:t>
            </a:r>
          </a:p>
        </p:txBody>
      </p:sp>
      <p:sp>
        <p:nvSpPr>
          <p:cNvPr id="389124" name="Rectangle 4"/>
          <p:cNvSpPr>
            <a:spLocks noChangeArrowheads="1"/>
          </p:cNvSpPr>
          <p:nvPr/>
        </p:nvSpPr>
        <p:spPr bwMode="auto">
          <a:xfrm>
            <a:off x="4343400" y="4648200"/>
            <a:ext cx="2895600" cy="533400"/>
          </a:xfrm>
          <a:prstGeom prst="rect">
            <a:avLst/>
          </a:prstGeom>
          <a:solidFill>
            <a:schemeClr val="accent2">
              <a:alpha val="500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389125" name="Rectangle 5"/>
          <p:cNvSpPr>
            <a:spLocks noChangeArrowheads="1"/>
          </p:cNvSpPr>
          <p:nvPr/>
        </p:nvSpPr>
        <p:spPr bwMode="auto">
          <a:xfrm>
            <a:off x="1143000" y="4648200"/>
            <a:ext cx="1981200" cy="609600"/>
          </a:xfrm>
          <a:prstGeom prst="rect">
            <a:avLst/>
          </a:prstGeom>
          <a:solidFill>
            <a:schemeClr val="accent2">
              <a:alpha val="500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389126" name="Rectangle 6"/>
          <p:cNvSpPr>
            <a:spLocks noChangeArrowheads="1"/>
          </p:cNvSpPr>
          <p:nvPr/>
        </p:nvSpPr>
        <p:spPr bwMode="auto">
          <a:xfrm>
            <a:off x="1219200" y="2971800"/>
            <a:ext cx="5410200" cy="533400"/>
          </a:xfrm>
          <a:prstGeom prst="rect">
            <a:avLst/>
          </a:prstGeom>
          <a:solidFill>
            <a:schemeClr val="accent2">
              <a:alpha val="500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Tree>
    <p:extLst>
      <p:ext uri="{BB962C8B-B14F-4D97-AF65-F5344CB8AC3E}">
        <p14:creationId xmlns:p14="http://schemas.microsoft.com/office/powerpoint/2010/main" val="26736859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ctrTitle"/>
          </p:nvPr>
        </p:nvSpPr>
        <p:spPr>
          <a:xfrm>
            <a:off x="685800" y="2286000"/>
            <a:ext cx="7772400" cy="1143000"/>
          </a:xfrm>
        </p:spPr>
        <p:txBody>
          <a:bodyPr/>
          <a:lstStyle/>
          <a:p>
            <a:r>
              <a:rPr lang="en-US" altLang="el-GR"/>
              <a:t>String Conversions</a:t>
            </a:r>
          </a:p>
        </p:txBody>
      </p:sp>
      <p:sp>
        <p:nvSpPr>
          <p:cNvPr id="390147" name="Rectangle 3"/>
          <p:cNvSpPr>
            <a:spLocks noGrp="1" noChangeArrowheads="1"/>
          </p:cNvSpPr>
          <p:nvPr>
            <p:ph type="subTitle" idx="1"/>
          </p:nvPr>
        </p:nvSpPr>
        <p:spPr/>
        <p:txBody>
          <a:bodyPr/>
          <a:lstStyle/>
          <a:p>
            <a:endParaRPr lang="el-GR" altLang="el-GR"/>
          </a:p>
        </p:txBody>
      </p:sp>
      <p:pic>
        <p:nvPicPr>
          <p:cNvPr id="390148" name="Picture 4" descr="j012637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363" y="4114800"/>
            <a:ext cx="2586037" cy="2532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6098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altLang="el-GR"/>
              <a:t>CIS 530 Spring 2008</a:t>
            </a:r>
          </a:p>
          <a:p>
            <a:endParaRPr lang="en-US" altLang="en-US"/>
          </a:p>
        </p:txBody>
      </p:sp>
      <p:sp>
        <p:nvSpPr>
          <p:cNvPr id="8" name="Slide Number Placeholder 5"/>
          <p:cNvSpPr>
            <a:spLocks noGrp="1"/>
          </p:cNvSpPr>
          <p:nvPr>
            <p:ph type="sldNum" sz="quarter" idx="12"/>
          </p:nvPr>
        </p:nvSpPr>
        <p:spPr/>
        <p:txBody>
          <a:bodyPr/>
          <a:lstStyle/>
          <a:p>
            <a:r>
              <a:rPr lang="en-US" altLang="en-US"/>
              <a:t>       </a:t>
            </a:r>
            <a:fld id="{BD519549-EB27-4942-8A3A-5B2FBAD09967}" type="slidenum">
              <a:rPr lang="en-US" altLang="en-US"/>
              <a:pPr/>
              <a:t>29</a:t>
            </a:fld>
            <a:endParaRPr lang="en-US" altLang="en-US"/>
          </a:p>
        </p:txBody>
      </p:sp>
      <p:sp>
        <p:nvSpPr>
          <p:cNvPr id="391170" name="Rectangle 2"/>
          <p:cNvSpPr>
            <a:spLocks noGrp="1" noChangeArrowheads="1"/>
          </p:cNvSpPr>
          <p:nvPr>
            <p:ph type="title"/>
          </p:nvPr>
        </p:nvSpPr>
        <p:spPr/>
        <p:txBody>
          <a:bodyPr/>
          <a:lstStyle/>
          <a:p>
            <a:r>
              <a:rPr lang="en-US" altLang="el-GR"/>
              <a:t>String to List to String</a:t>
            </a:r>
          </a:p>
        </p:txBody>
      </p:sp>
      <p:sp>
        <p:nvSpPr>
          <p:cNvPr id="391171" name="Rectangle 3"/>
          <p:cNvSpPr>
            <a:spLocks noGrp="1" noChangeArrowheads="1"/>
          </p:cNvSpPr>
          <p:nvPr>
            <p:ph type="body" idx="1"/>
          </p:nvPr>
        </p:nvSpPr>
        <p:spPr>
          <a:xfrm>
            <a:off x="685800" y="1828800"/>
            <a:ext cx="7772400" cy="4648200"/>
          </a:xfrm>
        </p:spPr>
        <p:txBody>
          <a:bodyPr/>
          <a:lstStyle/>
          <a:p>
            <a:r>
              <a:rPr lang="en-US" altLang="el-GR" sz="1800"/>
              <a:t>Join turns a list of strings into one string.</a:t>
            </a:r>
            <a:br>
              <a:rPr lang="en-US" altLang="el-GR" sz="1800"/>
            </a:br>
            <a:r>
              <a:rPr lang="en-US" altLang="el-GR" sz="1000"/>
              <a:t/>
            </a:r>
            <a:br>
              <a:rPr lang="en-US" altLang="el-GR" sz="1000"/>
            </a:br>
            <a:r>
              <a:rPr lang="en-US" altLang="el-GR" sz="1800"/>
              <a:t>	</a:t>
            </a:r>
            <a:r>
              <a:rPr lang="en-US" altLang="el-GR" sz="1800">
                <a:solidFill>
                  <a:srgbClr val="660033"/>
                </a:solidFill>
              </a:rPr>
              <a:t>&lt;separator_string&gt;.</a:t>
            </a:r>
            <a:r>
              <a:rPr lang="en-US" altLang="el-GR" sz="1800"/>
              <a:t>join( </a:t>
            </a:r>
            <a:r>
              <a:rPr lang="en-US" altLang="el-GR" sz="1800">
                <a:solidFill>
                  <a:schemeClr val="accent2"/>
                </a:solidFill>
              </a:rPr>
              <a:t>&lt;some_list&gt;</a:t>
            </a:r>
            <a:r>
              <a:rPr lang="en-US" altLang="el-GR" sz="1800"/>
              <a:t> )</a:t>
            </a:r>
          </a:p>
          <a:p>
            <a:pPr>
              <a:buFont typeface="Symbol" pitchFamily="18" charset="2"/>
              <a:buNone/>
            </a:pPr>
            <a:endParaRPr lang="en-US" altLang="el-GR" sz="1000"/>
          </a:p>
          <a:p>
            <a:pPr>
              <a:buFont typeface="Symbol" pitchFamily="18" charset="2"/>
              <a:buNone/>
            </a:pPr>
            <a:r>
              <a:rPr lang="en-US" altLang="el-GR" sz="1800"/>
              <a:t>	</a:t>
            </a:r>
            <a:r>
              <a:rPr lang="en-US" altLang="el-GR" sz="1600">
                <a:latin typeface="Courier New" pitchFamily="49" charset="0"/>
              </a:rPr>
              <a:t>	</a:t>
            </a:r>
            <a:r>
              <a:rPr lang="en-US" altLang="el-GR" sz="1800">
                <a:latin typeface="Courier New" pitchFamily="49" charset="0"/>
              </a:rPr>
              <a:t>&gt;&gt;&gt; </a:t>
            </a:r>
            <a:r>
              <a:rPr lang="en-US" altLang="el-GR" sz="1800">
                <a:solidFill>
                  <a:srgbClr val="660033"/>
                </a:solidFill>
                <a:latin typeface="Courier New" pitchFamily="49" charset="0"/>
              </a:rPr>
              <a:t>“;”</a:t>
            </a:r>
            <a:r>
              <a:rPr lang="en-US" altLang="el-GR" sz="1800">
                <a:latin typeface="Courier New" pitchFamily="49" charset="0"/>
              </a:rPr>
              <a:t>.join( </a:t>
            </a:r>
            <a:r>
              <a:rPr lang="en-US" altLang="el-GR" sz="1800">
                <a:solidFill>
                  <a:schemeClr val="accent2"/>
                </a:solidFill>
                <a:latin typeface="Courier New" pitchFamily="49" charset="0"/>
              </a:rPr>
              <a:t>[“abc”, “def”, “ghi”]</a:t>
            </a:r>
            <a:r>
              <a:rPr lang="en-US" altLang="el-GR" sz="1800">
                <a:latin typeface="Courier New" pitchFamily="49" charset="0"/>
              </a:rPr>
              <a:t> )</a:t>
            </a:r>
          </a:p>
          <a:p>
            <a:pPr lvl="1">
              <a:buFontTx/>
              <a:buNone/>
            </a:pPr>
            <a:r>
              <a:rPr lang="en-US" altLang="el-GR" sz="1800" b="1">
                <a:latin typeface="Courier New" pitchFamily="49" charset="0"/>
              </a:rPr>
              <a:t>		 </a:t>
            </a:r>
            <a:r>
              <a:rPr lang="en-US" altLang="el-GR" sz="1800" b="1">
                <a:solidFill>
                  <a:srgbClr val="FF6600"/>
                </a:solidFill>
                <a:latin typeface="Courier New" pitchFamily="49" charset="0"/>
              </a:rPr>
              <a:t>“abc;def;ghi”</a:t>
            </a:r>
          </a:p>
          <a:p>
            <a:endParaRPr lang="en-US" altLang="el-GR" sz="1000">
              <a:latin typeface="Courier New" pitchFamily="49" charset="0"/>
            </a:endParaRPr>
          </a:p>
          <a:p>
            <a:r>
              <a:rPr lang="en-US" altLang="el-GR" sz="1800"/>
              <a:t>Split turns one string into a list of strings.</a:t>
            </a:r>
            <a:br>
              <a:rPr lang="en-US" altLang="el-GR" sz="1800"/>
            </a:br>
            <a:r>
              <a:rPr lang="en-US" altLang="el-GR" sz="1000"/>
              <a:t/>
            </a:r>
            <a:br>
              <a:rPr lang="en-US" altLang="el-GR" sz="1000"/>
            </a:br>
            <a:r>
              <a:rPr lang="en-US" altLang="el-GR" sz="1800"/>
              <a:t>	</a:t>
            </a:r>
            <a:r>
              <a:rPr lang="en-US" altLang="el-GR" sz="1800">
                <a:solidFill>
                  <a:srgbClr val="FF6600"/>
                </a:solidFill>
              </a:rPr>
              <a:t>&lt;some_string&gt;</a:t>
            </a:r>
            <a:r>
              <a:rPr lang="en-US" altLang="el-GR" sz="1800"/>
              <a:t>.split( </a:t>
            </a:r>
            <a:r>
              <a:rPr lang="en-US" altLang="el-GR" sz="1800">
                <a:solidFill>
                  <a:srgbClr val="660033"/>
                </a:solidFill>
              </a:rPr>
              <a:t>&lt;separator_string&gt;</a:t>
            </a:r>
            <a:r>
              <a:rPr lang="en-US" altLang="el-GR" sz="1800"/>
              <a:t> )</a:t>
            </a:r>
          </a:p>
          <a:p>
            <a:pPr>
              <a:buFont typeface="Symbol" pitchFamily="18" charset="2"/>
              <a:buNone/>
            </a:pPr>
            <a:endParaRPr lang="en-US" altLang="el-GR" sz="1000">
              <a:latin typeface="Courier New" pitchFamily="49" charset="0"/>
            </a:endParaRPr>
          </a:p>
          <a:p>
            <a:pPr>
              <a:buFont typeface="Symbol" pitchFamily="18" charset="2"/>
              <a:buNone/>
            </a:pPr>
            <a:r>
              <a:rPr lang="en-US" altLang="el-GR" sz="2000">
                <a:latin typeface="Courier New" pitchFamily="49" charset="0"/>
              </a:rPr>
              <a:t>	</a:t>
            </a:r>
            <a:r>
              <a:rPr lang="en-US" altLang="el-GR" sz="1800">
                <a:latin typeface="Courier New" pitchFamily="49" charset="0"/>
              </a:rPr>
              <a:t>	&gt;&gt;&gt; </a:t>
            </a:r>
            <a:r>
              <a:rPr lang="en-US" altLang="el-GR" sz="1800">
                <a:solidFill>
                  <a:srgbClr val="FF6600"/>
                </a:solidFill>
                <a:latin typeface="Courier New" pitchFamily="49" charset="0"/>
              </a:rPr>
              <a:t>“abc;def;ghi”</a:t>
            </a:r>
            <a:r>
              <a:rPr lang="en-US" altLang="el-GR" sz="1800">
                <a:latin typeface="Courier New" pitchFamily="49" charset="0"/>
              </a:rPr>
              <a:t>.split( </a:t>
            </a:r>
            <a:r>
              <a:rPr lang="en-US" altLang="el-GR" sz="1800">
                <a:solidFill>
                  <a:srgbClr val="660033"/>
                </a:solidFill>
                <a:latin typeface="Courier New" pitchFamily="49" charset="0"/>
              </a:rPr>
              <a:t>“;”</a:t>
            </a:r>
            <a:r>
              <a:rPr lang="en-US" altLang="el-GR" sz="1800">
                <a:latin typeface="Courier New" pitchFamily="49" charset="0"/>
              </a:rPr>
              <a:t> )</a:t>
            </a:r>
          </a:p>
          <a:p>
            <a:pPr lvl="1">
              <a:buFontTx/>
              <a:buNone/>
            </a:pPr>
            <a:r>
              <a:rPr lang="en-US" altLang="el-GR" sz="1800" b="1">
                <a:latin typeface="Courier New" pitchFamily="49" charset="0"/>
              </a:rPr>
              <a:t>		 </a:t>
            </a:r>
            <a:r>
              <a:rPr lang="en-US" altLang="el-GR" sz="1800" b="1">
                <a:solidFill>
                  <a:schemeClr val="accent2"/>
                </a:solidFill>
                <a:latin typeface="Courier New" pitchFamily="49" charset="0"/>
              </a:rPr>
              <a:t>[“abc”, “def”, “ghi”]</a:t>
            </a:r>
          </a:p>
          <a:p>
            <a:pPr lvl="1">
              <a:buFontTx/>
              <a:buNone/>
            </a:pPr>
            <a:endParaRPr lang="en-US" altLang="el-GR" sz="1800" b="1">
              <a:solidFill>
                <a:schemeClr val="accent2"/>
              </a:solidFill>
              <a:latin typeface="Courier New" pitchFamily="49" charset="0"/>
            </a:endParaRPr>
          </a:p>
          <a:p>
            <a:r>
              <a:rPr lang="en-US" altLang="el-GR" sz="2000">
                <a:solidFill>
                  <a:schemeClr val="accent2"/>
                </a:solidFill>
              </a:rPr>
              <a:t>Note the inversion in the syntax</a:t>
            </a:r>
          </a:p>
        </p:txBody>
      </p:sp>
      <p:sp>
        <p:nvSpPr>
          <p:cNvPr id="391172" name="Text Box 4"/>
          <p:cNvSpPr txBox="1">
            <a:spLocks noChangeArrowheads="1"/>
          </p:cNvSpPr>
          <p:nvPr/>
        </p:nvSpPr>
        <p:spPr bwMode="auto">
          <a:xfrm>
            <a:off x="6781800" y="1676400"/>
            <a:ext cx="2209800" cy="108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1143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lvl="1" eaLnBrk="1" hangingPunct="1">
              <a:lnSpc>
                <a:spcPct val="90000"/>
              </a:lnSpc>
              <a:spcBef>
                <a:spcPct val="20000"/>
              </a:spcBef>
            </a:pPr>
            <a:r>
              <a:rPr lang="en-US" altLang="el-GR" sz="1800"/>
              <a:t>Note: Non-standard colors on this slide to help clarify the string syntax.</a:t>
            </a:r>
          </a:p>
        </p:txBody>
      </p:sp>
      <p:sp>
        <p:nvSpPr>
          <p:cNvPr id="391173" name="Rectangle 5"/>
          <p:cNvSpPr>
            <a:spLocks noChangeArrowheads="1"/>
          </p:cNvSpPr>
          <p:nvPr/>
        </p:nvSpPr>
        <p:spPr bwMode="auto">
          <a:xfrm>
            <a:off x="1600200" y="2819400"/>
            <a:ext cx="5181600" cy="609600"/>
          </a:xfrm>
          <a:prstGeom prst="rect">
            <a:avLst/>
          </a:prstGeom>
          <a:solidFill>
            <a:schemeClr val="accent2">
              <a:alpha val="500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391174" name="Rectangle 6"/>
          <p:cNvSpPr>
            <a:spLocks noChangeArrowheads="1"/>
          </p:cNvSpPr>
          <p:nvPr/>
        </p:nvSpPr>
        <p:spPr bwMode="auto">
          <a:xfrm>
            <a:off x="1600200" y="4495800"/>
            <a:ext cx="4343400" cy="762000"/>
          </a:xfrm>
          <a:prstGeom prst="rect">
            <a:avLst/>
          </a:prstGeom>
          <a:solidFill>
            <a:schemeClr val="accent2">
              <a:alpha val="500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Tree>
    <p:extLst>
      <p:ext uri="{BB962C8B-B14F-4D97-AF65-F5344CB8AC3E}">
        <p14:creationId xmlns:p14="http://schemas.microsoft.com/office/powerpoint/2010/main" val="36359987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l-GR"/>
              <a:t>CIS 530 Spring 2008</a:t>
            </a:r>
          </a:p>
          <a:p>
            <a:endParaRPr lang="en-US" altLang="en-US"/>
          </a:p>
        </p:txBody>
      </p:sp>
      <p:sp>
        <p:nvSpPr>
          <p:cNvPr id="6" name="Slide Number Placeholder 5"/>
          <p:cNvSpPr>
            <a:spLocks noGrp="1"/>
          </p:cNvSpPr>
          <p:nvPr>
            <p:ph type="sldNum" sz="quarter" idx="12"/>
          </p:nvPr>
        </p:nvSpPr>
        <p:spPr/>
        <p:txBody>
          <a:bodyPr/>
          <a:lstStyle/>
          <a:p>
            <a:r>
              <a:rPr lang="en-US" altLang="en-US"/>
              <a:t>       </a:t>
            </a:r>
            <a:fld id="{27F9DB9A-9B45-49D6-89FD-9950FDC17B66}" type="slidenum">
              <a:rPr lang="en-US" altLang="en-US"/>
              <a:pPr/>
              <a:t>3</a:t>
            </a:fld>
            <a:endParaRPr lang="en-US" altLang="en-US"/>
          </a:p>
        </p:txBody>
      </p:sp>
      <p:sp>
        <p:nvSpPr>
          <p:cNvPr id="340994" name="Rectangle 2"/>
          <p:cNvSpPr>
            <a:spLocks noChangeArrowheads="1"/>
          </p:cNvSpPr>
          <p:nvPr/>
        </p:nvSpPr>
        <p:spPr bwMode="auto">
          <a:xfrm>
            <a:off x="685800" y="1981200"/>
            <a:ext cx="5410200" cy="3581400"/>
          </a:xfrm>
          <a:prstGeom prst="rect">
            <a:avLst/>
          </a:prstGeom>
          <a:solidFill>
            <a:schemeClr val="accent2">
              <a:alpha val="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l-GR" altLang="el-GR" b="1"/>
          </a:p>
        </p:txBody>
      </p:sp>
      <p:sp>
        <p:nvSpPr>
          <p:cNvPr id="340995" name="Rectangle 3"/>
          <p:cNvSpPr>
            <a:spLocks noGrp="1" noChangeArrowheads="1"/>
          </p:cNvSpPr>
          <p:nvPr>
            <p:ph type="title"/>
          </p:nvPr>
        </p:nvSpPr>
        <p:spPr/>
        <p:txBody>
          <a:bodyPr/>
          <a:lstStyle/>
          <a:p>
            <a:r>
              <a:rPr lang="en-US" altLang="el-GR"/>
              <a:t>Creating and accessing dictionaries</a:t>
            </a:r>
          </a:p>
        </p:txBody>
      </p:sp>
      <p:sp>
        <p:nvSpPr>
          <p:cNvPr id="340996" name="Rectangle 4"/>
          <p:cNvSpPr>
            <a:spLocks noGrp="1" noChangeArrowheads="1"/>
          </p:cNvSpPr>
          <p:nvPr>
            <p:ph type="body" idx="1"/>
          </p:nvPr>
        </p:nvSpPr>
        <p:spPr>
          <a:xfrm>
            <a:off x="685800" y="1981200"/>
            <a:ext cx="8077200" cy="4648200"/>
          </a:xfrm>
        </p:spPr>
        <p:txBody>
          <a:bodyPr/>
          <a:lstStyle/>
          <a:p>
            <a:pPr>
              <a:lnSpc>
                <a:spcPct val="90000"/>
              </a:lnSpc>
              <a:buFont typeface="Symbol" pitchFamily="18" charset="2"/>
              <a:buNone/>
            </a:pPr>
            <a:r>
              <a:rPr lang="en-US" altLang="el-GR" sz="1600">
                <a:solidFill>
                  <a:srgbClr val="660033"/>
                </a:solidFill>
                <a:latin typeface="Courier New" pitchFamily="49" charset="0"/>
              </a:rPr>
              <a:t>&gt;&gt;&gt;</a:t>
            </a:r>
            <a:r>
              <a:rPr lang="en-US" altLang="el-GR" sz="1600">
                <a:latin typeface="Courier New" pitchFamily="49" charset="0"/>
              </a:rPr>
              <a:t> d = {</a:t>
            </a:r>
            <a:r>
              <a:rPr lang="en-US" altLang="el-GR" sz="1600">
                <a:solidFill>
                  <a:srgbClr val="008000"/>
                </a:solidFill>
                <a:latin typeface="Courier New" pitchFamily="49" charset="0"/>
              </a:rPr>
              <a:t>‘user’</a:t>
            </a:r>
            <a:r>
              <a:rPr lang="en-US" altLang="el-GR" sz="1600">
                <a:latin typeface="Courier New" pitchFamily="49" charset="0"/>
              </a:rPr>
              <a:t>:</a:t>
            </a:r>
            <a:r>
              <a:rPr lang="en-US" altLang="el-GR" sz="1600">
                <a:solidFill>
                  <a:srgbClr val="008000"/>
                </a:solidFill>
                <a:latin typeface="Courier New" pitchFamily="49" charset="0"/>
              </a:rPr>
              <a:t>‘bozo’</a:t>
            </a:r>
            <a:r>
              <a:rPr lang="en-US" altLang="el-GR" sz="1600">
                <a:latin typeface="Courier New" pitchFamily="49" charset="0"/>
              </a:rPr>
              <a:t>, </a:t>
            </a:r>
            <a:r>
              <a:rPr lang="en-US" altLang="el-GR" sz="1600">
                <a:solidFill>
                  <a:srgbClr val="008000"/>
                </a:solidFill>
                <a:latin typeface="Courier New" pitchFamily="49" charset="0"/>
              </a:rPr>
              <a:t>‘pswd’</a:t>
            </a:r>
            <a:r>
              <a:rPr lang="en-US" altLang="el-GR" sz="1600">
                <a:latin typeface="Courier New" pitchFamily="49" charset="0"/>
              </a:rPr>
              <a:t>:1234}</a:t>
            </a:r>
          </a:p>
          <a:p>
            <a:pPr>
              <a:lnSpc>
                <a:spcPct val="90000"/>
              </a:lnSpc>
              <a:buFont typeface="Symbol" pitchFamily="18" charset="2"/>
              <a:buNone/>
            </a:pPr>
            <a:endParaRPr lang="en-US" altLang="el-GR" sz="1600">
              <a:latin typeface="Courier New" pitchFamily="49" charset="0"/>
            </a:endParaRPr>
          </a:p>
          <a:p>
            <a:pPr>
              <a:lnSpc>
                <a:spcPct val="90000"/>
              </a:lnSpc>
              <a:buFont typeface="Symbol" pitchFamily="18" charset="2"/>
              <a:buNone/>
            </a:pPr>
            <a:r>
              <a:rPr lang="en-US" altLang="el-GR" sz="1600">
                <a:solidFill>
                  <a:srgbClr val="660033"/>
                </a:solidFill>
                <a:latin typeface="Courier New" pitchFamily="49" charset="0"/>
              </a:rPr>
              <a:t>&gt;&gt;&gt;</a:t>
            </a:r>
            <a:r>
              <a:rPr lang="en-US" altLang="el-GR" sz="1600">
                <a:latin typeface="Courier New" pitchFamily="49" charset="0"/>
              </a:rPr>
              <a:t> d[</a:t>
            </a:r>
            <a:r>
              <a:rPr lang="en-US" altLang="el-GR" sz="1600">
                <a:solidFill>
                  <a:srgbClr val="008000"/>
                </a:solidFill>
                <a:latin typeface="Courier New" pitchFamily="49" charset="0"/>
              </a:rPr>
              <a:t>‘user’</a:t>
            </a:r>
            <a:r>
              <a:rPr lang="en-US" altLang="el-GR" sz="1600">
                <a:latin typeface="Courier New" pitchFamily="49" charset="0"/>
              </a:rPr>
              <a:t>] </a:t>
            </a:r>
          </a:p>
          <a:p>
            <a:pPr>
              <a:lnSpc>
                <a:spcPct val="90000"/>
              </a:lnSpc>
              <a:buFont typeface="Symbol" pitchFamily="18" charset="2"/>
              <a:buNone/>
            </a:pPr>
            <a:r>
              <a:rPr lang="en-US" altLang="el-GR" sz="1600">
                <a:solidFill>
                  <a:schemeClr val="accent2"/>
                </a:solidFill>
                <a:latin typeface="Courier New" pitchFamily="49" charset="0"/>
              </a:rPr>
              <a:t>‘bozo’</a:t>
            </a:r>
          </a:p>
          <a:p>
            <a:pPr>
              <a:lnSpc>
                <a:spcPct val="90000"/>
              </a:lnSpc>
              <a:buFont typeface="Symbol" pitchFamily="18" charset="2"/>
              <a:buNone/>
            </a:pPr>
            <a:endParaRPr lang="en-US" altLang="el-GR" sz="1600">
              <a:latin typeface="Courier New" pitchFamily="49" charset="0"/>
            </a:endParaRPr>
          </a:p>
          <a:p>
            <a:pPr>
              <a:lnSpc>
                <a:spcPct val="90000"/>
              </a:lnSpc>
              <a:buFont typeface="Symbol" pitchFamily="18" charset="2"/>
              <a:buNone/>
            </a:pPr>
            <a:r>
              <a:rPr lang="en-US" altLang="el-GR" sz="1600">
                <a:solidFill>
                  <a:srgbClr val="660033"/>
                </a:solidFill>
                <a:latin typeface="Courier New" pitchFamily="49" charset="0"/>
              </a:rPr>
              <a:t>&gt;&gt;&gt;</a:t>
            </a:r>
            <a:r>
              <a:rPr lang="en-US" altLang="el-GR" sz="1600">
                <a:latin typeface="Courier New" pitchFamily="49" charset="0"/>
              </a:rPr>
              <a:t> d[</a:t>
            </a:r>
            <a:r>
              <a:rPr lang="en-US" altLang="el-GR" sz="1600">
                <a:solidFill>
                  <a:srgbClr val="008000"/>
                </a:solidFill>
                <a:latin typeface="Courier New" pitchFamily="49" charset="0"/>
              </a:rPr>
              <a:t>‘pswd’</a:t>
            </a:r>
            <a:r>
              <a:rPr lang="en-US" altLang="el-GR" sz="1600">
                <a:latin typeface="Courier New" pitchFamily="49" charset="0"/>
              </a:rPr>
              <a:t>]</a:t>
            </a:r>
          </a:p>
          <a:p>
            <a:pPr>
              <a:lnSpc>
                <a:spcPct val="90000"/>
              </a:lnSpc>
              <a:buFont typeface="Symbol" pitchFamily="18" charset="2"/>
              <a:buNone/>
            </a:pPr>
            <a:r>
              <a:rPr lang="en-US" altLang="el-GR" sz="1600">
                <a:solidFill>
                  <a:schemeClr val="accent2"/>
                </a:solidFill>
                <a:latin typeface="Courier New" pitchFamily="49" charset="0"/>
              </a:rPr>
              <a:t>1234</a:t>
            </a:r>
          </a:p>
          <a:p>
            <a:pPr>
              <a:lnSpc>
                <a:spcPct val="90000"/>
              </a:lnSpc>
              <a:buFont typeface="Symbol" pitchFamily="18" charset="2"/>
              <a:buNone/>
            </a:pPr>
            <a:endParaRPr lang="en-US" altLang="el-GR" sz="1600">
              <a:latin typeface="Courier New" pitchFamily="49" charset="0"/>
            </a:endParaRPr>
          </a:p>
          <a:p>
            <a:pPr>
              <a:lnSpc>
                <a:spcPct val="90000"/>
              </a:lnSpc>
              <a:buFont typeface="Symbol" pitchFamily="18" charset="2"/>
              <a:buNone/>
            </a:pPr>
            <a:r>
              <a:rPr lang="en-US" altLang="el-GR" sz="1600">
                <a:solidFill>
                  <a:srgbClr val="660033"/>
                </a:solidFill>
                <a:latin typeface="Courier New" pitchFamily="49" charset="0"/>
              </a:rPr>
              <a:t>&gt;&gt;&gt;</a:t>
            </a:r>
            <a:r>
              <a:rPr lang="en-US" altLang="el-GR" sz="1600">
                <a:latin typeface="Courier New" pitchFamily="49" charset="0"/>
              </a:rPr>
              <a:t> d[</a:t>
            </a:r>
            <a:r>
              <a:rPr lang="en-US" altLang="el-GR" sz="1600">
                <a:solidFill>
                  <a:srgbClr val="008000"/>
                </a:solidFill>
                <a:latin typeface="Courier New" pitchFamily="49" charset="0"/>
              </a:rPr>
              <a:t>‘bozo’</a:t>
            </a:r>
            <a:r>
              <a:rPr lang="en-US" altLang="el-GR" sz="1600">
                <a:latin typeface="Courier New" pitchFamily="49" charset="0"/>
              </a:rPr>
              <a:t>]</a:t>
            </a:r>
          </a:p>
          <a:p>
            <a:pPr>
              <a:lnSpc>
                <a:spcPct val="90000"/>
              </a:lnSpc>
              <a:buFont typeface="Symbol" pitchFamily="18" charset="2"/>
              <a:buNone/>
            </a:pPr>
            <a:endParaRPr lang="en-US" altLang="el-GR" sz="1600">
              <a:latin typeface="Courier New" pitchFamily="49" charset="0"/>
            </a:endParaRPr>
          </a:p>
          <a:p>
            <a:pPr>
              <a:lnSpc>
                <a:spcPct val="90000"/>
              </a:lnSpc>
              <a:buFont typeface="Symbol" pitchFamily="18" charset="2"/>
              <a:buNone/>
            </a:pPr>
            <a:r>
              <a:rPr lang="en-US" altLang="el-GR" sz="1600">
                <a:solidFill>
                  <a:srgbClr val="FF3300"/>
                </a:solidFill>
                <a:latin typeface="Courier New" pitchFamily="49" charset="0"/>
              </a:rPr>
              <a:t>Traceback (innermost last):</a:t>
            </a:r>
          </a:p>
          <a:p>
            <a:pPr>
              <a:lnSpc>
                <a:spcPct val="90000"/>
              </a:lnSpc>
              <a:buFont typeface="Symbol" pitchFamily="18" charset="2"/>
              <a:buNone/>
            </a:pPr>
            <a:r>
              <a:rPr lang="en-US" altLang="el-GR" sz="1600">
                <a:solidFill>
                  <a:srgbClr val="FF3300"/>
                </a:solidFill>
                <a:latin typeface="Courier New" pitchFamily="49" charset="0"/>
              </a:rPr>
              <a:t>  File ‘&lt;interactive input&gt;’ line 1, in ?</a:t>
            </a:r>
          </a:p>
          <a:p>
            <a:pPr>
              <a:lnSpc>
                <a:spcPct val="90000"/>
              </a:lnSpc>
              <a:buFont typeface="Symbol" pitchFamily="18" charset="2"/>
              <a:buNone/>
            </a:pPr>
            <a:r>
              <a:rPr lang="en-US" altLang="el-GR" sz="1600">
                <a:solidFill>
                  <a:srgbClr val="FF3300"/>
                </a:solidFill>
                <a:latin typeface="Courier New" pitchFamily="49" charset="0"/>
              </a:rPr>
              <a:t>KeyError: bozo</a:t>
            </a:r>
          </a:p>
        </p:txBody>
      </p:sp>
    </p:spTree>
    <p:extLst>
      <p:ext uri="{BB962C8B-B14F-4D97-AF65-F5344CB8AC3E}">
        <p14:creationId xmlns:p14="http://schemas.microsoft.com/office/powerpoint/2010/main" val="35078221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l-GR"/>
              <a:t>CIS 530 Spring 2008</a:t>
            </a:r>
          </a:p>
          <a:p>
            <a:endParaRPr lang="en-US" altLang="en-US"/>
          </a:p>
        </p:txBody>
      </p:sp>
      <p:sp>
        <p:nvSpPr>
          <p:cNvPr id="6" name="Slide Number Placeholder 5"/>
          <p:cNvSpPr>
            <a:spLocks noGrp="1"/>
          </p:cNvSpPr>
          <p:nvPr>
            <p:ph type="sldNum" sz="quarter" idx="12"/>
          </p:nvPr>
        </p:nvSpPr>
        <p:spPr/>
        <p:txBody>
          <a:bodyPr/>
          <a:lstStyle/>
          <a:p>
            <a:r>
              <a:rPr lang="en-US" altLang="en-US"/>
              <a:t>       </a:t>
            </a:r>
            <a:fld id="{5753DF41-A742-4BA2-A48E-E546D7192E2F}" type="slidenum">
              <a:rPr lang="en-US" altLang="en-US"/>
              <a:pPr/>
              <a:t>30</a:t>
            </a:fld>
            <a:endParaRPr lang="en-US" altLang="en-US"/>
          </a:p>
        </p:txBody>
      </p:sp>
      <p:sp>
        <p:nvSpPr>
          <p:cNvPr id="392194" name="Rectangle 2"/>
          <p:cNvSpPr>
            <a:spLocks noGrp="1" noChangeArrowheads="1"/>
          </p:cNvSpPr>
          <p:nvPr>
            <p:ph type="title"/>
          </p:nvPr>
        </p:nvSpPr>
        <p:spPr/>
        <p:txBody>
          <a:bodyPr/>
          <a:lstStyle/>
          <a:p>
            <a:r>
              <a:rPr lang="en-US" altLang="el-GR"/>
              <a:t>Convert Anything to a String</a:t>
            </a:r>
          </a:p>
        </p:txBody>
      </p:sp>
      <p:sp>
        <p:nvSpPr>
          <p:cNvPr id="392195" name="Rectangle 3"/>
          <p:cNvSpPr>
            <a:spLocks noGrp="1" noChangeArrowheads="1"/>
          </p:cNvSpPr>
          <p:nvPr>
            <p:ph type="body" idx="1"/>
          </p:nvPr>
        </p:nvSpPr>
        <p:spPr/>
        <p:txBody>
          <a:bodyPr/>
          <a:lstStyle/>
          <a:p>
            <a:r>
              <a:rPr lang="en-US" altLang="el-GR"/>
              <a:t>The built-in str() function can convert an instance of </a:t>
            </a:r>
            <a:r>
              <a:rPr lang="en-US" altLang="el-GR" u="sng"/>
              <a:t>any</a:t>
            </a:r>
            <a:r>
              <a:rPr lang="en-US" altLang="el-GR"/>
              <a:t> data type into a string.</a:t>
            </a:r>
          </a:p>
          <a:p>
            <a:pPr lvl="1"/>
            <a:r>
              <a:rPr lang="en-US" altLang="el-GR"/>
              <a:t>You can define how this function behaves for user-created data types.  You can also redefine the behavior of this function for many types.</a:t>
            </a:r>
          </a:p>
          <a:p>
            <a:pPr>
              <a:buFont typeface="Symbol" pitchFamily="18" charset="2"/>
              <a:buNone/>
            </a:pPr>
            <a:endParaRPr lang="en-US" altLang="el-GR" sz="1800" b="0">
              <a:latin typeface="Courier New" pitchFamily="49" charset="0"/>
            </a:endParaRPr>
          </a:p>
          <a:p>
            <a:pPr>
              <a:buFont typeface="Symbol" pitchFamily="18" charset="2"/>
              <a:buNone/>
            </a:pPr>
            <a:r>
              <a:rPr lang="en-US" altLang="el-GR" sz="1800">
                <a:solidFill>
                  <a:srgbClr val="660033"/>
                </a:solidFill>
                <a:latin typeface="Courier New" pitchFamily="49" charset="0"/>
              </a:rPr>
              <a:t>&gt;&gt;&gt;</a:t>
            </a:r>
            <a:r>
              <a:rPr lang="en-US" altLang="el-GR" sz="1800">
                <a:latin typeface="Courier New" pitchFamily="49" charset="0"/>
              </a:rPr>
              <a:t> </a:t>
            </a:r>
            <a:r>
              <a:rPr lang="en-US" altLang="el-GR" sz="1800">
                <a:solidFill>
                  <a:srgbClr val="008000"/>
                </a:solidFill>
                <a:latin typeface="Courier New" pitchFamily="49" charset="0"/>
              </a:rPr>
              <a:t>“Hello ”</a:t>
            </a:r>
            <a:r>
              <a:rPr lang="en-US" altLang="el-GR" sz="1800">
                <a:latin typeface="Courier New" pitchFamily="49" charset="0"/>
              </a:rPr>
              <a:t> + str(2)</a:t>
            </a:r>
          </a:p>
          <a:p>
            <a:pPr>
              <a:buFont typeface="Symbol" pitchFamily="18" charset="2"/>
              <a:buNone/>
            </a:pPr>
            <a:r>
              <a:rPr lang="en-US" altLang="el-GR" sz="1800">
                <a:solidFill>
                  <a:schemeClr val="accent2"/>
                </a:solidFill>
                <a:latin typeface="Courier New" pitchFamily="49" charset="0"/>
              </a:rPr>
              <a:t>“Hello 2”</a:t>
            </a:r>
          </a:p>
        </p:txBody>
      </p:sp>
      <p:sp>
        <p:nvSpPr>
          <p:cNvPr id="392196" name="Rectangle 4"/>
          <p:cNvSpPr>
            <a:spLocks noChangeArrowheads="1"/>
          </p:cNvSpPr>
          <p:nvPr/>
        </p:nvSpPr>
        <p:spPr bwMode="auto">
          <a:xfrm>
            <a:off x="685800" y="3429000"/>
            <a:ext cx="3048000" cy="762000"/>
          </a:xfrm>
          <a:prstGeom prst="rect">
            <a:avLst/>
          </a:prstGeom>
          <a:solidFill>
            <a:schemeClr val="accent2">
              <a:alpha val="500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Tree>
    <p:extLst>
      <p:ext uri="{BB962C8B-B14F-4D97-AF65-F5344CB8AC3E}">
        <p14:creationId xmlns:p14="http://schemas.microsoft.com/office/powerpoint/2010/main" val="3232342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ctrTitle"/>
          </p:nvPr>
        </p:nvSpPr>
        <p:spPr>
          <a:xfrm>
            <a:off x="685800" y="2286000"/>
            <a:ext cx="7772400" cy="1143000"/>
          </a:xfrm>
        </p:spPr>
        <p:txBody>
          <a:bodyPr/>
          <a:lstStyle/>
          <a:p>
            <a:r>
              <a:rPr lang="en-US" altLang="el-GR"/>
              <a:t>Functions in Python</a:t>
            </a:r>
          </a:p>
        </p:txBody>
      </p:sp>
      <p:sp>
        <p:nvSpPr>
          <p:cNvPr id="345091" name="Rectangle 3"/>
          <p:cNvSpPr>
            <a:spLocks noGrp="1" noChangeArrowheads="1"/>
          </p:cNvSpPr>
          <p:nvPr>
            <p:ph type="subTitle" idx="1"/>
          </p:nvPr>
        </p:nvSpPr>
        <p:spPr/>
        <p:txBody>
          <a:bodyPr/>
          <a:lstStyle/>
          <a:p>
            <a:endParaRPr lang="el-GR" altLang="el-GR"/>
          </a:p>
        </p:txBody>
      </p:sp>
      <p:pic>
        <p:nvPicPr>
          <p:cNvPr id="345092" name="Picture 4" descr="j01331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38600" y="3657600"/>
            <a:ext cx="4672013" cy="2846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7566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Date Placeholder 3"/>
          <p:cNvSpPr>
            <a:spLocks noGrp="1"/>
          </p:cNvSpPr>
          <p:nvPr>
            <p:ph type="dt" sz="half" idx="10"/>
          </p:nvPr>
        </p:nvSpPr>
        <p:spPr/>
        <p:txBody>
          <a:bodyPr/>
          <a:lstStyle/>
          <a:p>
            <a:r>
              <a:rPr lang="en-US" altLang="el-GR"/>
              <a:t>CIS 530 Spring 2008</a:t>
            </a:r>
          </a:p>
          <a:p>
            <a:endParaRPr lang="en-US" altLang="en-US"/>
          </a:p>
        </p:txBody>
      </p:sp>
      <p:sp>
        <p:nvSpPr>
          <p:cNvPr id="22" name="Slide Number Placeholder 5"/>
          <p:cNvSpPr>
            <a:spLocks noGrp="1"/>
          </p:cNvSpPr>
          <p:nvPr>
            <p:ph type="sldNum" sz="quarter" idx="12"/>
          </p:nvPr>
        </p:nvSpPr>
        <p:spPr/>
        <p:txBody>
          <a:bodyPr/>
          <a:lstStyle/>
          <a:p>
            <a:r>
              <a:rPr lang="en-US" altLang="en-US"/>
              <a:t>       </a:t>
            </a:r>
            <a:fld id="{1C1908A7-576C-4822-A36C-5EEA66F048C1}" type="slidenum">
              <a:rPr lang="en-US" altLang="en-US"/>
              <a:pPr/>
              <a:t>32</a:t>
            </a:fld>
            <a:endParaRPr lang="en-US" altLang="en-US"/>
          </a:p>
        </p:txBody>
      </p:sp>
      <p:grpSp>
        <p:nvGrpSpPr>
          <p:cNvPr id="346114" name="Group 2"/>
          <p:cNvGrpSpPr>
            <a:grpSpLocks/>
          </p:cNvGrpSpPr>
          <p:nvPr/>
        </p:nvGrpSpPr>
        <p:grpSpPr bwMode="auto">
          <a:xfrm>
            <a:off x="458788" y="3200400"/>
            <a:ext cx="3822700" cy="2295525"/>
            <a:chOff x="0" y="2304"/>
            <a:chExt cx="2408" cy="1446"/>
          </a:xfrm>
        </p:grpSpPr>
        <p:sp>
          <p:nvSpPr>
            <p:cNvPr id="346115" name="Text Box 3"/>
            <p:cNvSpPr txBox="1">
              <a:spLocks noChangeArrowheads="1"/>
            </p:cNvSpPr>
            <p:nvPr/>
          </p:nvSpPr>
          <p:spPr bwMode="auto">
            <a:xfrm>
              <a:off x="0" y="2924"/>
              <a:ext cx="2408"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l-GR" sz="2000">
                  <a:latin typeface="Arial" pitchFamily="34" charset="0"/>
                </a:rPr>
                <a:t>The indentation matters…</a:t>
              </a:r>
            </a:p>
            <a:p>
              <a:r>
                <a:rPr lang="en-US" altLang="el-GR" sz="2000">
                  <a:latin typeface="Arial" pitchFamily="34" charset="0"/>
                </a:rPr>
                <a:t>First line with less </a:t>
              </a:r>
              <a:br>
                <a:rPr lang="en-US" altLang="el-GR" sz="2000">
                  <a:latin typeface="Arial" pitchFamily="34" charset="0"/>
                </a:rPr>
              </a:br>
              <a:r>
                <a:rPr lang="en-US" altLang="el-GR" sz="2000">
                  <a:latin typeface="Arial" pitchFamily="34" charset="0"/>
                </a:rPr>
                <a:t>indentation is considered to be</a:t>
              </a:r>
              <a:br>
                <a:rPr lang="en-US" altLang="el-GR" sz="2000">
                  <a:latin typeface="Arial" pitchFamily="34" charset="0"/>
                </a:rPr>
              </a:br>
              <a:r>
                <a:rPr lang="en-US" altLang="el-GR" sz="2000">
                  <a:latin typeface="Arial" pitchFamily="34" charset="0"/>
                </a:rPr>
                <a:t>outside of the function definition.</a:t>
              </a:r>
            </a:p>
          </p:txBody>
        </p:sp>
        <p:sp>
          <p:nvSpPr>
            <p:cNvPr id="346116" name="Line 4"/>
            <p:cNvSpPr>
              <a:spLocks noChangeShapeType="1"/>
            </p:cNvSpPr>
            <p:nvPr/>
          </p:nvSpPr>
          <p:spPr bwMode="auto">
            <a:xfrm flipV="1">
              <a:off x="816" y="2304"/>
              <a:ext cx="768" cy="624"/>
            </a:xfrm>
            <a:prstGeom prst="line">
              <a:avLst/>
            </a:prstGeom>
            <a:noFill/>
            <a:ln w="9525">
              <a:solidFill>
                <a:schemeClr val="accent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l-GR"/>
            </a:p>
          </p:txBody>
        </p:sp>
      </p:grpSp>
      <p:sp>
        <p:nvSpPr>
          <p:cNvPr id="346117" name="Rectangle 5"/>
          <p:cNvSpPr>
            <a:spLocks noGrp="1" noChangeArrowheads="1"/>
          </p:cNvSpPr>
          <p:nvPr>
            <p:ph type="title"/>
          </p:nvPr>
        </p:nvSpPr>
        <p:spPr/>
        <p:txBody>
          <a:bodyPr/>
          <a:lstStyle/>
          <a:p>
            <a:r>
              <a:rPr lang="en-US" altLang="el-GR"/>
              <a:t>Defining Functions</a:t>
            </a:r>
          </a:p>
        </p:txBody>
      </p:sp>
      <p:sp>
        <p:nvSpPr>
          <p:cNvPr id="346118" name="Rectangle 6"/>
          <p:cNvSpPr>
            <a:spLocks noGrp="1" noChangeArrowheads="1"/>
          </p:cNvSpPr>
          <p:nvPr>
            <p:ph type="body" idx="1"/>
          </p:nvPr>
        </p:nvSpPr>
        <p:spPr>
          <a:xfrm>
            <a:off x="457200" y="5791200"/>
            <a:ext cx="8229600" cy="381000"/>
          </a:xfrm>
        </p:spPr>
        <p:txBody>
          <a:bodyPr/>
          <a:lstStyle/>
          <a:p>
            <a:pPr algn="ctr">
              <a:spcBef>
                <a:spcPct val="0"/>
              </a:spcBef>
              <a:buFont typeface="Symbol" pitchFamily="18" charset="2"/>
              <a:buNone/>
            </a:pPr>
            <a:r>
              <a:rPr lang="en-US" altLang="el-GR" sz="1800"/>
              <a:t>No header file or declaration of </a:t>
            </a:r>
            <a:r>
              <a:rPr lang="en-US" altLang="el-GR" sz="1800" u="sng"/>
              <a:t>types</a:t>
            </a:r>
            <a:r>
              <a:rPr lang="en-US" altLang="el-GR" sz="1800"/>
              <a:t> of function or arguments.</a:t>
            </a:r>
            <a:endParaRPr lang="en-US" altLang="el-GR" sz="2000"/>
          </a:p>
        </p:txBody>
      </p:sp>
      <p:sp>
        <p:nvSpPr>
          <p:cNvPr id="346119" name="Rectangle 7"/>
          <p:cNvSpPr>
            <a:spLocks noChangeArrowheads="1"/>
          </p:cNvSpPr>
          <p:nvPr/>
        </p:nvSpPr>
        <p:spPr bwMode="auto">
          <a:xfrm>
            <a:off x="1906588" y="2209800"/>
            <a:ext cx="6475412"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lvl="2" eaLnBrk="1" hangingPunct="1">
              <a:spcBef>
                <a:spcPct val="20000"/>
              </a:spcBef>
            </a:pPr>
            <a:r>
              <a:rPr lang="en-US" altLang="el-GR" sz="2000" b="1">
                <a:solidFill>
                  <a:srgbClr val="FF6600"/>
                </a:solidFill>
                <a:latin typeface="Courier New" pitchFamily="49" charset="0"/>
              </a:rPr>
              <a:t>def</a:t>
            </a:r>
            <a:r>
              <a:rPr lang="en-US" altLang="el-GR" sz="2000" b="1">
                <a:latin typeface="Courier New" pitchFamily="49" charset="0"/>
              </a:rPr>
              <a:t> </a:t>
            </a:r>
            <a:r>
              <a:rPr lang="en-US" altLang="el-GR" sz="2000" b="1">
                <a:solidFill>
                  <a:schemeClr val="hlink"/>
                </a:solidFill>
                <a:latin typeface="Courier New" pitchFamily="49" charset="0"/>
              </a:rPr>
              <a:t>get_final_answer</a:t>
            </a:r>
            <a:r>
              <a:rPr lang="en-US" altLang="el-GR" sz="2000" b="1">
                <a:latin typeface="Courier New" pitchFamily="49" charset="0"/>
              </a:rPr>
              <a:t>(filename):</a:t>
            </a:r>
          </a:p>
          <a:p>
            <a:pPr lvl="2" eaLnBrk="1" hangingPunct="1">
              <a:spcBef>
                <a:spcPct val="20000"/>
              </a:spcBef>
            </a:pPr>
            <a:r>
              <a:rPr lang="en-US" altLang="el-GR" sz="2000" b="1">
                <a:latin typeface="Courier New" pitchFamily="49" charset="0"/>
              </a:rPr>
              <a:t>	 </a:t>
            </a:r>
            <a:r>
              <a:rPr lang="en-US" altLang="el-GR" sz="2000" b="1">
                <a:solidFill>
                  <a:srgbClr val="008000"/>
                </a:solidFill>
                <a:latin typeface="Courier New" pitchFamily="49" charset="0"/>
              </a:rPr>
              <a:t>“Documentation String”</a:t>
            </a:r>
            <a:r>
              <a:rPr lang="en-US" altLang="el-GR" sz="2000" b="1">
                <a:latin typeface="Courier New" pitchFamily="49" charset="0"/>
              </a:rPr>
              <a:t/>
            </a:r>
            <a:br>
              <a:rPr lang="en-US" altLang="el-GR" sz="2000" b="1">
                <a:latin typeface="Courier New" pitchFamily="49" charset="0"/>
              </a:rPr>
            </a:br>
            <a:r>
              <a:rPr lang="en-US" altLang="el-GR" sz="2000" b="1">
                <a:latin typeface="Courier New" pitchFamily="49" charset="0"/>
              </a:rPr>
              <a:t> line1</a:t>
            </a:r>
          </a:p>
          <a:p>
            <a:pPr lvl="2" eaLnBrk="1" hangingPunct="1">
              <a:spcBef>
                <a:spcPct val="20000"/>
              </a:spcBef>
            </a:pPr>
            <a:r>
              <a:rPr lang="en-US" altLang="el-GR" sz="2000" b="1">
                <a:latin typeface="Courier New" pitchFamily="49" charset="0"/>
              </a:rPr>
              <a:t>	 line2</a:t>
            </a:r>
          </a:p>
          <a:p>
            <a:pPr lvl="2" eaLnBrk="1" hangingPunct="1">
              <a:spcBef>
                <a:spcPct val="20000"/>
              </a:spcBef>
            </a:pPr>
            <a:r>
              <a:rPr lang="en-US" altLang="el-GR" sz="2000" b="1">
                <a:latin typeface="Courier New" pitchFamily="49" charset="0"/>
              </a:rPr>
              <a:t>	 </a:t>
            </a:r>
            <a:r>
              <a:rPr lang="en-US" altLang="el-GR" sz="2000" b="1">
                <a:solidFill>
                  <a:srgbClr val="FF6600"/>
                </a:solidFill>
                <a:latin typeface="Courier New" pitchFamily="49" charset="0"/>
              </a:rPr>
              <a:t>return</a:t>
            </a:r>
            <a:r>
              <a:rPr lang="en-US" altLang="el-GR" sz="2000" b="1">
                <a:latin typeface="Courier New" pitchFamily="49" charset="0"/>
              </a:rPr>
              <a:t> total_counter</a:t>
            </a:r>
          </a:p>
        </p:txBody>
      </p:sp>
      <p:grpSp>
        <p:nvGrpSpPr>
          <p:cNvPr id="346120" name="Group 8"/>
          <p:cNvGrpSpPr>
            <a:grpSpLocks/>
          </p:cNvGrpSpPr>
          <p:nvPr/>
        </p:nvGrpSpPr>
        <p:grpSpPr bwMode="auto">
          <a:xfrm>
            <a:off x="381000" y="1365250"/>
            <a:ext cx="4248150" cy="996950"/>
            <a:chOff x="0" y="1148"/>
            <a:chExt cx="2676" cy="628"/>
          </a:xfrm>
        </p:grpSpPr>
        <p:sp>
          <p:nvSpPr>
            <p:cNvPr id="346121" name="Text Box 9"/>
            <p:cNvSpPr txBox="1">
              <a:spLocks noChangeArrowheads="1"/>
            </p:cNvSpPr>
            <p:nvPr/>
          </p:nvSpPr>
          <p:spPr bwMode="auto">
            <a:xfrm>
              <a:off x="0" y="1148"/>
              <a:ext cx="26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l-GR" sz="2000">
                  <a:latin typeface="Arial" pitchFamily="34" charset="0"/>
                </a:rPr>
                <a:t>Function definition begins with “def.”</a:t>
              </a:r>
              <a:endParaRPr lang="en-US" altLang="el-GR" sz="2000">
                <a:solidFill>
                  <a:schemeClr val="hlink"/>
                </a:solidFill>
                <a:latin typeface="Arial" pitchFamily="34" charset="0"/>
              </a:endParaRPr>
            </a:p>
          </p:txBody>
        </p:sp>
        <p:sp>
          <p:nvSpPr>
            <p:cNvPr id="346122" name="Line 10"/>
            <p:cNvSpPr>
              <a:spLocks noChangeShapeType="1"/>
            </p:cNvSpPr>
            <p:nvPr/>
          </p:nvSpPr>
          <p:spPr bwMode="auto">
            <a:xfrm>
              <a:off x="912" y="1440"/>
              <a:ext cx="576" cy="336"/>
            </a:xfrm>
            <a:prstGeom prst="line">
              <a:avLst/>
            </a:prstGeom>
            <a:noFill/>
            <a:ln w="9525">
              <a:solidFill>
                <a:schemeClr val="accent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l-GR"/>
            </a:p>
          </p:txBody>
        </p:sp>
      </p:grpSp>
      <p:grpSp>
        <p:nvGrpSpPr>
          <p:cNvPr id="346123" name="Group 11"/>
          <p:cNvGrpSpPr>
            <a:grpSpLocks/>
          </p:cNvGrpSpPr>
          <p:nvPr/>
        </p:nvGrpSpPr>
        <p:grpSpPr bwMode="auto">
          <a:xfrm>
            <a:off x="4848225" y="1381125"/>
            <a:ext cx="4019550" cy="920750"/>
            <a:chOff x="2496" y="1148"/>
            <a:chExt cx="2532" cy="580"/>
          </a:xfrm>
        </p:grpSpPr>
        <p:sp>
          <p:nvSpPr>
            <p:cNvPr id="346124" name="Text Box 12"/>
            <p:cNvSpPr txBox="1">
              <a:spLocks noChangeArrowheads="1"/>
            </p:cNvSpPr>
            <p:nvPr/>
          </p:nvSpPr>
          <p:spPr bwMode="auto">
            <a:xfrm>
              <a:off x="2496" y="1148"/>
              <a:ext cx="25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l-GR" sz="2000">
                  <a:latin typeface="Arial" pitchFamily="34" charset="0"/>
                </a:rPr>
                <a:t>Function name and its arguments.</a:t>
              </a:r>
              <a:endParaRPr lang="en-US" altLang="el-GR" sz="2000">
                <a:solidFill>
                  <a:schemeClr val="hlink"/>
                </a:solidFill>
                <a:latin typeface="Arial" pitchFamily="34" charset="0"/>
              </a:endParaRPr>
            </a:p>
          </p:txBody>
        </p:sp>
        <p:sp>
          <p:nvSpPr>
            <p:cNvPr id="346125" name="Line 13"/>
            <p:cNvSpPr>
              <a:spLocks noChangeShapeType="1"/>
            </p:cNvSpPr>
            <p:nvPr/>
          </p:nvSpPr>
          <p:spPr bwMode="auto">
            <a:xfrm flipH="1">
              <a:off x="3024" y="1392"/>
              <a:ext cx="96" cy="288"/>
            </a:xfrm>
            <a:prstGeom prst="line">
              <a:avLst/>
            </a:prstGeom>
            <a:noFill/>
            <a:ln w="9525">
              <a:solidFill>
                <a:schemeClr val="accent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l-GR"/>
            </a:p>
          </p:txBody>
        </p:sp>
        <p:sp>
          <p:nvSpPr>
            <p:cNvPr id="346126" name="Line 14"/>
            <p:cNvSpPr>
              <a:spLocks noChangeShapeType="1"/>
            </p:cNvSpPr>
            <p:nvPr/>
          </p:nvSpPr>
          <p:spPr bwMode="auto">
            <a:xfrm flipH="1">
              <a:off x="3792" y="1392"/>
              <a:ext cx="192" cy="336"/>
            </a:xfrm>
            <a:prstGeom prst="line">
              <a:avLst/>
            </a:prstGeom>
            <a:noFill/>
            <a:ln w="9525">
              <a:solidFill>
                <a:schemeClr val="accent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l-GR"/>
            </a:p>
          </p:txBody>
        </p:sp>
      </p:grpSp>
      <p:grpSp>
        <p:nvGrpSpPr>
          <p:cNvPr id="346127" name="Group 15"/>
          <p:cNvGrpSpPr>
            <a:grpSpLocks/>
          </p:cNvGrpSpPr>
          <p:nvPr/>
        </p:nvGrpSpPr>
        <p:grpSpPr bwMode="auto">
          <a:xfrm>
            <a:off x="4114800" y="3962400"/>
            <a:ext cx="4354513" cy="1533525"/>
            <a:chOff x="2592" y="2496"/>
            <a:chExt cx="2743" cy="966"/>
          </a:xfrm>
        </p:grpSpPr>
        <p:sp>
          <p:nvSpPr>
            <p:cNvPr id="346128" name="Text Box 16"/>
            <p:cNvSpPr txBox="1">
              <a:spLocks noChangeArrowheads="1"/>
            </p:cNvSpPr>
            <p:nvPr/>
          </p:nvSpPr>
          <p:spPr bwMode="auto">
            <a:xfrm>
              <a:off x="2784" y="3020"/>
              <a:ext cx="255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l-GR" sz="2000">
                  <a:latin typeface="Arial" pitchFamily="34" charset="0"/>
                </a:rPr>
                <a:t>The keyword ‘return’ indicates the </a:t>
              </a:r>
              <a:br>
                <a:rPr lang="en-US" altLang="el-GR" sz="2000">
                  <a:latin typeface="Arial" pitchFamily="34" charset="0"/>
                </a:rPr>
              </a:br>
              <a:r>
                <a:rPr lang="en-US" altLang="el-GR" sz="2000">
                  <a:latin typeface="Arial" pitchFamily="34" charset="0"/>
                </a:rPr>
                <a:t>value to be sent back to the caller.</a:t>
              </a:r>
              <a:endParaRPr lang="en-US" altLang="el-GR" sz="2000">
                <a:solidFill>
                  <a:schemeClr val="hlink"/>
                </a:solidFill>
                <a:latin typeface="Arial" pitchFamily="34" charset="0"/>
              </a:endParaRPr>
            </a:p>
          </p:txBody>
        </p:sp>
        <p:sp>
          <p:nvSpPr>
            <p:cNvPr id="346129" name="Line 17"/>
            <p:cNvSpPr>
              <a:spLocks noChangeShapeType="1"/>
            </p:cNvSpPr>
            <p:nvPr/>
          </p:nvSpPr>
          <p:spPr bwMode="auto">
            <a:xfrm flipH="1" flipV="1">
              <a:off x="2592" y="2496"/>
              <a:ext cx="1008" cy="576"/>
            </a:xfrm>
            <a:prstGeom prst="line">
              <a:avLst/>
            </a:prstGeom>
            <a:noFill/>
            <a:ln w="9525">
              <a:solidFill>
                <a:schemeClr val="accent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l-GR"/>
            </a:p>
          </p:txBody>
        </p:sp>
      </p:grpSp>
      <p:grpSp>
        <p:nvGrpSpPr>
          <p:cNvPr id="346130" name="Group 18"/>
          <p:cNvGrpSpPr>
            <a:grpSpLocks/>
          </p:cNvGrpSpPr>
          <p:nvPr/>
        </p:nvGrpSpPr>
        <p:grpSpPr bwMode="auto">
          <a:xfrm>
            <a:off x="7361238" y="2606675"/>
            <a:ext cx="1782762" cy="1006475"/>
            <a:chOff x="2736" y="2496"/>
            <a:chExt cx="1123" cy="634"/>
          </a:xfrm>
        </p:grpSpPr>
        <p:sp>
          <p:nvSpPr>
            <p:cNvPr id="346131" name="Text Box 19"/>
            <p:cNvSpPr txBox="1">
              <a:spLocks noChangeArrowheads="1"/>
            </p:cNvSpPr>
            <p:nvPr/>
          </p:nvSpPr>
          <p:spPr bwMode="auto">
            <a:xfrm>
              <a:off x="2736" y="2880"/>
              <a:ext cx="11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l-GR" sz="2000">
                  <a:latin typeface="Times" pitchFamily="18" charset="0"/>
                </a:rPr>
                <a:t>	Colon.</a:t>
              </a:r>
              <a:endParaRPr lang="en-US" altLang="el-GR" sz="2000">
                <a:solidFill>
                  <a:schemeClr val="hlink"/>
                </a:solidFill>
                <a:latin typeface="Times" pitchFamily="18" charset="0"/>
              </a:endParaRPr>
            </a:p>
          </p:txBody>
        </p:sp>
        <p:sp>
          <p:nvSpPr>
            <p:cNvPr id="346132" name="Line 20"/>
            <p:cNvSpPr>
              <a:spLocks noChangeShapeType="1"/>
            </p:cNvSpPr>
            <p:nvPr/>
          </p:nvSpPr>
          <p:spPr bwMode="auto">
            <a:xfrm flipH="1" flipV="1">
              <a:off x="2928" y="2496"/>
              <a:ext cx="624" cy="432"/>
            </a:xfrm>
            <a:prstGeom prst="line">
              <a:avLst/>
            </a:prstGeom>
            <a:noFill/>
            <a:ln w="9525">
              <a:solidFill>
                <a:schemeClr val="accent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l-GR"/>
            </a:p>
          </p:txBody>
        </p:sp>
      </p:grpSp>
    </p:spTree>
    <p:extLst>
      <p:ext uri="{BB962C8B-B14F-4D97-AF65-F5344CB8AC3E}">
        <p14:creationId xmlns:p14="http://schemas.microsoft.com/office/powerpoint/2010/main" val="26228997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46120"/>
                                        </p:tgtEl>
                                        <p:attrNameLst>
                                          <p:attrName>style.visibility</p:attrName>
                                        </p:attrNameLst>
                                      </p:cBhvr>
                                      <p:to>
                                        <p:strVal val="visible"/>
                                      </p:to>
                                    </p:set>
                                    <p:anim calcmode="lin" valueType="num">
                                      <p:cBhvr additive="base">
                                        <p:cTn id="7" dur="500" fill="hold"/>
                                        <p:tgtEl>
                                          <p:spTgt spid="346120"/>
                                        </p:tgtEl>
                                        <p:attrNameLst>
                                          <p:attrName>ppt_x</p:attrName>
                                        </p:attrNameLst>
                                      </p:cBhvr>
                                      <p:tavLst>
                                        <p:tav tm="0">
                                          <p:val>
                                            <p:strVal val="0-#ppt_w/2"/>
                                          </p:val>
                                        </p:tav>
                                        <p:tav tm="100000">
                                          <p:val>
                                            <p:strVal val="#ppt_x"/>
                                          </p:val>
                                        </p:tav>
                                      </p:tavLst>
                                    </p:anim>
                                    <p:anim calcmode="lin" valueType="num">
                                      <p:cBhvr additive="base">
                                        <p:cTn id="8" dur="500" fill="hold"/>
                                        <p:tgtEl>
                                          <p:spTgt spid="34612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46123"/>
                                        </p:tgtEl>
                                        <p:attrNameLst>
                                          <p:attrName>style.visibility</p:attrName>
                                        </p:attrNameLst>
                                      </p:cBhvr>
                                      <p:to>
                                        <p:strVal val="visible"/>
                                      </p:to>
                                    </p:set>
                                    <p:anim calcmode="lin" valueType="num">
                                      <p:cBhvr additive="base">
                                        <p:cTn id="13" dur="500" fill="hold"/>
                                        <p:tgtEl>
                                          <p:spTgt spid="346123"/>
                                        </p:tgtEl>
                                        <p:attrNameLst>
                                          <p:attrName>ppt_x</p:attrName>
                                        </p:attrNameLst>
                                      </p:cBhvr>
                                      <p:tavLst>
                                        <p:tav tm="0">
                                          <p:val>
                                            <p:strVal val="0-#ppt_w/2"/>
                                          </p:val>
                                        </p:tav>
                                        <p:tav tm="100000">
                                          <p:val>
                                            <p:strVal val="#ppt_x"/>
                                          </p:val>
                                        </p:tav>
                                      </p:tavLst>
                                    </p:anim>
                                    <p:anim calcmode="lin" valueType="num">
                                      <p:cBhvr additive="base">
                                        <p:cTn id="14" dur="500" fill="hold"/>
                                        <p:tgtEl>
                                          <p:spTgt spid="34612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46130"/>
                                        </p:tgtEl>
                                        <p:attrNameLst>
                                          <p:attrName>style.visibility</p:attrName>
                                        </p:attrNameLst>
                                      </p:cBhvr>
                                      <p:to>
                                        <p:strVal val="visible"/>
                                      </p:to>
                                    </p:set>
                                    <p:anim calcmode="lin" valueType="num">
                                      <p:cBhvr additive="base">
                                        <p:cTn id="19" dur="500" fill="hold"/>
                                        <p:tgtEl>
                                          <p:spTgt spid="346130"/>
                                        </p:tgtEl>
                                        <p:attrNameLst>
                                          <p:attrName>ppt_x</p:attrName>
                                        </p:attrNameLst>
                                      </p:cBhvr>
                                      <p:tavLst>
                                        <p:tav tm="0">
                                          <p:val>
                                            <p:strVal val="0-#ppt_w/2"/>
                                          </p:val>
                                        </p:tav>
                                        <p:tav tm="100000">
                                          <p:val>
                                            <p:strVal val="#ppt_x"/>
                                          </p:val>
                                        </p:tav>
                                      </p:tavLst>
                                    </p:anim>
                                    <p:anim calcmode="lin" valueType="num">
                                      <p:cBhvr additive="base">
                                        <p:cTn id="20" dur="500" fill="hold"/>
                                        <p:tgtEl>
                                          <p:spTgt spid="34613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46114"/>
                                        </p:tgtEl>
                                        <p:attrNameLst>
                                          <p:attrName>style.visibility</p:attrName>
                                        </p:attrNameLst>
                                      </p:cBhvr>
                                      <p:to>
                                        <p:strVal val="visible"/>
                                      </p:to>
                                    </p:set>
                                    <p:anim calcmode="lin" valueType="num">
                                      <p:cBhvr additive="base">
                                        <p:cTn id="25" dur="500" fill="hold"/>
                                        <p:tgtEl>
                                          <p:spTgt spid="346114"/>
                                        </p:tgtEl>
                                        <p:attrNameLst>
                                          <p:attrName>ppt_x</p:attrName>
                                        </p:attrNameLst>
                                      </p:cBhvr>
                                      <p:tavLst>
                                        <p:tav tm="0">
                                          <p:val>
                                            <p:strVal val="0-#ppt_w/2"/>
                                          </p:val>
                                        </p:tav>
                                        <p:tav tm="100000">
                                          <p:val>
                                            <p:strVal val="#ppt_x"/>
                                          </p:val>
                                        </p:tav>
                                      </p:tavLst>
                                    </p:anim>
                                    <p:anim calcmode="lin" valueType="num">
                                      <p:cBhvr additive="base">
                                        <p:cTn id="26" dur="500" fill="hold"/>
                                        <p:tgtEl>
                                          <p:spTgt spid="34611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46127"/>
                                        </p:tgtEl>
                                        <p:attrNameLst>
                                          <p:attrName>style.visibility</p:attrName>
                                        </p:attrNameLst>
                                      </p:cBhvr>
                                      <p:to>
                                        <p:strVal val="visible"/>
                                      </p:to>
                                    </p:set>
                                    <p:anim calcmode="lin" valueType="num">
                                      <p:cBhvr additive="base">
                                        <p:cTn id="31" dur="500" fill="hold"/>
                                        <p:tgtEl>
                                          <p:spTgt spid="346127"/>
                                        </p:tgtEl>
                                        <p:attrNameLst>
                                          <p:attrName>ppt_x</p:attrName>
                                        </p:attrNameLst>
                                      </p:cBhvr>
                                      <p:tavLst>
                                        <p:tav tm="0">
                                          <p:val>
                                            <p:strVal val="#ppt_x"/>
                                          </p:val>
                                        </p:tav>
                                        <p:tav tm="100000">
                                          <p:val>
                                            <p:strVal val="#ppt_x"/>
                                          </p:val>
                                        </p:tav>
                                      </p:tavLst>
                                    </p:anim>
                                    <p:anim calcmode="lin" valueType="num">
                                      <p:cBhvr additive="base">
                                        <p:cTn id="32" dur="500" fill="hold"/>
                                        <p:tgtEl>
                                          <p:spTgt spid="3461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l-GR"/>
              <a:t>CIS 530 Spring 2008</a:t>
            </a:r>
          </a:p>
          <a:p>
            <a:endParaRPr lang="en-US" altLang="en-US"/>
          </a:p>
        </p:txBody>
      </p:sp>
      <p:sp>
        <p:nvSpPr>
          <p:cNvPr id="6" name="Slide Number Placeholder 5"/>
          <p:cNvSpPr>
            <a:spLocks noGrp="1"/>
          </p:cNvSpPr>
          <p:nvPr>
            <p:ph type="sldNum" sz="quarter" idx="12"/>
          </p:nvPr>
        </p:nvSpPr>
        <p:spPr/>
        <p:txBody>
          <a:bodyPr/>
          <a:lstStyle/>
          <a:p>
            <a:r>
              <a:rPr lang="en-US" altLang="en-US"/>
              <a:t>       </a:t>
            </a:r>
            <a:fld id="{AFD67A3B-0089-489C-857D-9B0E42E335BA}" type="slidenum">
              <a:rPr lang="en-US" altLang="en-US"/>
              <a:pPr/>
              <a:t>33</a:t>
            </a:fld>
            <a:endParaRPr lang="en-US" altLang="en-US"/>
          </a:p>
        </p:txBody>
      </p:sp>
      <p:sp>
        <p:nvSpPr>
          <p:cNvPr id="347138" name="Rectangle 2"/>
          <p:cNvSpPr>
            <a:spLocks noChangeArrowheads="1"/>
          </p:cNvSpPr>
          <p:nvPr/>
        </p:nvSpPr>
        <p:spPr bwMode="auto">
          <a:xfrm>
            <a:off x="762000" y="4267200"/>
            <a:ext cx="7239000" cy="1447800"/>
          </a:xfrm>
          <a:prstGeom prst="rect">
            <a:avLst/>
          </a:prstGeom>
          <a:solidFill>
            <a:schemeClr val="accent2">
              <a:alpha val="500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347139" name="Rectangle 3"/>
          <p:cNvSpPr>
            <a:spLocks noGrp="1" noChangeArrowheads="1"/>
          </p:cNvSpPr>
          <p:nvPr>
            <p:ph type="title"/>
          </p:nvPr>
        </p:nvSpPr>
        <p:spPr/>
        <p:txBody>
          <a:bodyPr/>
          <a:lstStyle/>
          <a:p>
            <a:r>
              <a:rPr lang="en-US" altLang="el-GR"/>
              <a:t>Python and Types</a:t>
            </a:r>
          </a:p>
        </p:txBody>
      </p:sp>
      <p:sp>
        <p:nvSpPr>
          <p:cNvPr id="347140" name="Rectangle 4"/>
          <p:cNvSpPr>
            <a:spLocks noGrp="1" noChangeArrowheads="1"/>
          </p:cNvSpPr>
          <p:nvPr>
            <p:ph type="body" idx="1"/>
          </p:nvPr>
        </p:nvSpPr>
        <p:spPr>
          <a:xfrm>
            <a:off x="685800" y="1676400"/>
            <a:ext cx="7772400" cy="4800600"/>
          </a:xfrm>
        </p:spPr>
        <p:txBody>
          <a:bodyPr/>
          <a:lstStyle/>
          <a:p>
            <a:pPr>
              <a:buFont typeface="Symbol" pitchFamily="18" charset="2"/>
              <a:buNone/>
              <a:tabLst>
                <a:tab pos="7258050" algn="r"/>
              </a:tabLst>
            </a:pPr>
            <a:r>
              <a:rPr lang="en-US" altLang="el-GR" sz="1800"/>
              <a:t>Python determines the data types of </a:t>
            </a:r>
            <a:r>
              <a:rPr lang="en-US" altLang="el-GR" sz="1800" i="1">
                <a:solidFill>
                  <a:schemeClr val="accent2"/>
                </a:solidFill>
              </a:rPr>
              <a:t>variable </a:t>
            </a:r>
          </a:p>
          <a:p>
            <a:pPr>
              <a:buFont typeface="Symbol" pitchFamily="18" charset="2"/>
              <a:buNone/>
              <a:tabLst>
                <a:tab pos="7258050" algn="r"/>
              </a:tabLst>
            </a:pPr>
            <a:r>
              <a:rPr lang="en-US" altLang="el-GR" sz="1800" i="1">
                <a:solidFill>
                  <a:schemeClr val="accent2"/>
                </a:solidFill>
              </a:rPr>
              <a:t>	bindings</a:t>
            </a:r>
            <a:r>
              <a:rPr lang="en-US" altLang="el-GR" sz="1800"/>
              <a:t> in a program automatically.	</a:t>
            </a:r>
            <a:r>
              <a:rPr lang="en-US" altLang="el-GR" sz="1800" i="1">
                <a:solidFill>
                  <a:schemeClr val="accent2"/>
                </a:solidFill>
              </a:rPr>
              <a:t>“Dynamic Typing”</a:t>
            </a:r>
          </a:p>
          <a:p>
            <a:pPr>
              <a:buFont typeface="Symbol" pitchFamily="18" charset="2"/>
              <a:buNone/>
              <a:tabLst>
                <a:tab pos="7258050" algn="r"/>
              </a:tabLst>
            </a:pPr>
            <a:endParaRPr lang="en-US" altLang="el-GR" sz="1800" i="1">
              <a:solidFill>
                <a:schemeClr val="accent2"/>
              </a:solidFill>
            </a:endParaRPr>
          </a:p>
          <a:p>
            <a:pPr>
              <a:buFont typeface="Symbol" pitchFamily="18" charset="2"/>
              <a:buNone/>
              <a:tabLst>
                <a:tab pos="7258050" algn="r"/>
              </a:tabLst>
            </a:pPr>
            <a:r>
              <a:rPr lang="en-US" altLang="el-GR" sz="1800"/>
              <a:t>But Python’s not casual about types, it </a:t>
            </a:r>
            <a:br>
              <a:rPr lang="en-US" altLang="el-GR" sz="1800"/>
            </a:br>
            <a:r>
              <a:rPr lang="en-US" altLang="el-GR" sz="1800"/>
              <a:t>enforces the types of </a:t>
            </a:r>
            <a:r>
              <a:rPr lang="en-US" altLang="el-GR" sz="1800" i="1">
                <a:solidFill>
                  <a:schemeClr val="accent2"/>
                </a:solidFill>
              </a:rPr>
              <a:t>objects</a:t>
            </a:r>
            <a:r>
              <a:rPr lang="en-US" altLang="el-GR" sz="1800"/>
              <a:t>.    	</a:t>
            </a:r>
            <a:r>
              <a:rPr lang="en-US" altLang="el-GR" sz="1800" i="1">
                <a:solidFill>
                  <a:schemeClr val="accent2"/>
                </a:solidFill>
              </a:rPr>
              <a:t>“Strong Typing”</a:t>
            </a:r>
          </a:p>
          <a:p>
            <a:pPr>
              <a:buFont typeface="Symbol" pitchFamily="18" charset="2"/>
              <a:buNone/>
              <a:tabLst>
                <a:tab pos="7258050" algn="r"/>
              </a:tabLst>
            </a:pPr>
            <a:endParaRPr lang="en-US" altLang="el-GR" sz="1800" i="1">
              <a:solidFill>
                <a:schemeClr val="accent2"/>
              </a:solidFill>
            </a:endParaRPr>
          </a:p>
          <a:p>
            <a:pPr>
              <a:buFont typeface="Symbol" pitchFamily="18" charset="2"/>
              <a:buNone/>
              <a:tabLst>
                <a:tab pos="7258050" algn="r"/>
              </a:tabLst>
            </a:pPr>
            <a:r>
              <a:rPr lang="en-US" altLang="el-GR" sz="1800"/>
              <a:t>So, for example, you can’t just append an integer to a string.  You must first convert the integer to a string itself.  </a:t>
            </a:r>
            <a:r>
              <a:rPr lang="en-US" altLang="el-GR" sz="1600">
                <a:latin typeface="Courier New" pitchFamily="49" charset="0"/>
              </a:rPr>
              <a:t> </a:t>
            </a:r>
          </a:p>
          <a:p>
            <a:pPr>
              <a:buFont typeface="Symbol" pitchFamily="18" charset="2"/>
              <a:buNone/>
              <a:tabLst>
                <a:tab pos="7258050" algn="r"/>
              </a:tabLst>
            </a:pPr>
            <a:endParaRPr lang="en-US" altLang="el-GR" sz="800">
              <a:latin typeface="Courier New" pitchFamily="49" charset="0"/>
            </a:endParaRPr>
          </a:p>
          <a:p>
            <a:pPr>
              <a:buFont typeface="Symbol" pitchFamily="18" charset="2"/>
              <a:buNone/>
              <a:tabLst>
                <a:tab pos="7258050" algn="r"/>
              </a:tabLst>
            </a:pPr>
            <a:r>
              <a:rPr lang="en-US" altLang="el-GR" sz="1600">
                <a:latin typeface="Courier New" pitchFamily="49" charset="0"/>
              </a:rPr>
              <a:t> x = </a:t>
            </a:r>
            <a:r>
              <a:rPr lang="en-US" altLang="el-GR" sz="1600">
                <a:solidFill>
                  <a:srgbClr val="008000"/>
                </a:solidFill>
                <a:latin typeface="Courier New" pitchFamily="49" charset="0"/>
              </a:rPr>
              <a:t>“the answer is ”  </a:t>
            </a:r>
            <a:r>
              <a:rPr lang="en-US" altLang="el-GR" sz="1600">
                <a:solidFill>
                  <a:srgbClr val="FF3300"/>
                </a:solidFill>
                <a:latin typeface="Courier New" pitchFamily="49" charset="0"/>
              </a:rPr>
              <a:t># Decides x is bound to a string.</a:t>
            </a:r>
          </a:p>
          <a:p>
            <a:pPr>
              <a:buFont typeface="Symbol" pitchFamily="18" charset="2"/>
              <a:buNone/>
              <a:tabLst>
                <a:tab pos="7258050" algn="r"/>
              </a:tabLst>
            </a:pPr>
            <a:r>
              <a:rPr lang="en-US" altLang="el-GR" sz="1600">
                <a:latin typeface="Courier New" pitchFamily="49" charset="0"/>
              </a:rPr>
              <a:t> y = 23                </a:t>
            </a:r>
            <a:r>
              <a:rPr lang="en-US" altLang="el-GR" sz="1600">
                <a:solidFill>
                  <a:srgbClr val="FF3300"/>
                </a:solidFill>
                <a:latin typeface="Courier New" pitchFamily="49" charset="0"/>
              </a:rPr>
              <a:t># Decides y is bound to an integer.</a:t>
            </a:r>
          </a:p>
          <a:p>
            <a:pPr>
              <a:buFont typeface="Symbol" pitchFamily="18" charset="2"/>
              <a:buNone/>
              <a:tabLst>
                <a:tab pos="7258050" algn="r"/>
              </a:tabLst>
            </a:pPr>
            <a:r>
              <a:rPr lang="en-US" altLang="el-GR" sz="1600">
                <a:latin typeface="Courier New" pitchFamily="49" charset="0"/>
              </a:rPr>
              <a:t> </a:t>
            </a:r>
            <a:r>
              <a:rPr lang="en-US" altLang="el-GR" sz="1600">
                <a:solidFill>
                  <a:srgbClr val="FF6600"/>
                </a:solidFill>
                <a:latin typeface="Courier New" pitchFamily="49" charset="0"/>
              </a:rPr>
              <a:t>print</a:t>
            </a:r>
            <a:r>
              <a:rPr lang="en-US" altLang="el-GR" sz="1600">
                <a:latin typeface="Courier New" pitchFamily="49" charset="0"/>
              </a:rPr>
              <a:t> x + y   </a:t>
            </a:r>
            <a:r>
              <a:rPr lang="en-US" altLang="el-GR" sz="1600">
                <a:solidFill>
                  <a:srgbClr val="FF3300"/>
                </a:solidFill>
                <a:latin typeface="Courier New" pitchFamily="49" charset="0"/>
              </a:rPr>
              <a:t># Python will complain about this.</a:t>
            </a:r>
          </a:p>
        </p:txBody>
      </p:sp>
    </p:spTree>
    <p:extLst>
      <p:ext uri="{BB962C8B-B14F-4D97-AF65-F5344CB8AC3E}">
        <p14:creationId xmlns:p14="http://schemas.microsoft.com/office/powerpoint/2010/main" val="34009396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l-GR"/>
              <a:t>CIS 530 Spring 2008</a:t>
            </a:r>
          </a:p>
          <a:p>
            <a:endParaRPr lang="en-US" altLang="en-US"/>
          </a:p>
        </p:txBody>
      </p:sp>
      <p:sp>
        <p:nvSpPr>
          <p:cNvPr id="6" name="Slide Number Placeholder 5"/>
          <p:cNvSpPr>
            <a:spLocks noGrp="1"/>
          </p:cNvSpPr>
          <p:nvPr>
            <p:ph type="sldNum" sz="quarter" idx="12"/>
          </p:nvPr>
        </p:nvSpPr>
        <p:spPr/>
        <p:txBody>
          <a:bodyPr/>
          <a:lstStyle/>
          <a:p>
            <a:r>
              <a:rPr lang="en-US" altLang="en-US"/>
              <a:t>       </a:t>
            </a:r>
            <a:fld id="{C54CAA8A-AE17-4AB6-93EC-28DDE0F31604}" type="slidenum">
              <a:rPr lang="en-US" altLang="en-US"/>
              <a:pPr/>
              <a:t>34</a:t>
            </a:fld>
            <a:endParaRPr lang="en-US" altLang="en-US"/>
          </a:p>
        </p:txBody>
      </p:sp>
      <p:sp>
        <p:nvSpPr>
          <p:cNvPr id="348162" name="Rectangle 2"/>
          <p:cNvSpPr>
            <a:spLocks noGrp="1" noChangeArrowheads="1"/>
          </p:cNvSpPr>
          <p:nvPr>
            <p:ph type="title"/>
          </p:nvPr>
        </p:nvSpPr>
        <p:spPr/>
        <p:txBody>
          <a:bodyPr/>
          <a:lstStyle/>
          <a:p>
            <a:r>
              <a:rPr lang="en-US" altLang="el-GR"/>
              <a:t>Calling a Function</a:t>
            </a:r>
          </a:p>
        </p:txBody>
      </p:sp>
      <p:sp>
        <p:nvSpPr>
          <p:cNvPr id="348163" name="Rectangle 3"/>
          <p:cNvSpPr>
            <a:spLocks noGrp="1" noChangeArrowheads="1"/>
          </p:cNvSpPr>
          <p:nvPr>
            <p:ph type="body" idx="1"/>
          </p:nvPr>
        </p:nvSpPr>
        <p:spPr>
          <a:xfrm>
            <a:off x="685800" y="1981200"/>
            <a:ext cx="7772400" cy="4419600"/>
          </a:xfrm>
        </p:spPr>
        <p:txBody>
          <a:bodyPr/>
          <a:lstStyle/>
          <a:p>
            <a:r>
              <a:rPr lang="en-US" altLang="el-GR" sz="2000"/>
              <a:t>The syntax for a function call is:</a:t>
            </a:r>
          </a:p>
          <a:p>
            <a:pPr lvl="1">
              <a:buFontTx/>
              <a:buNone/>
            </a:pPr>
            <a:r>
              <a:rPr lang="en-US" altLang="el-GR" sz="1800" b="1">
                <a:latin typeface="Courier New" pitchFamily="49" charset="0"/>
              </a:rPr>
              <a:t>   </a:t>
            </a:r>
            <a:r>
              <a:rPr lang="en-US" altLang="el-GR" sz="1800" b="1">
                <a:solidFill>
                  <a:srgbClr val="660033"/>
                </a:solidFill>
                <a:latin typeface="Courier New" pitchFamily="49" charset="0"/>
              </a:rPr>
              <a:t>&gt;&gt;&gt;</a:t>
            </a:r>
            <a:r>
              <a:rPr lang="en-US" altLang="el-GR" sz="1800" b="1">
                <a:latin typeface="Courier New" pitchFamily="49" charset="0"/>
              </a:rPr>
              <a:t> </a:t>
            </a:r>
            <a:r>
              <a:rPr lang="en-US" altLang="el-GR" sz="1800" b="1">
                <a:solidFill>
                  <a:srgbClr val="FF6600"/>
                </a:solidFill>
                <a:latin typeface="Courier New" pitchFamily="49" charset="0"/>
              </a:rPr>
              <a:t>def</a:t>
            </a:r>
            <a:r>
              <a:rPr lang="en-US" altLang="el-GR" sz="1800" b="1">
                <a:latin typeface="Courier New" pitchFamily="49" charset="0"/>
              </a:rPr>
              <a:t> </a:t>
            </a:r>
            <a:r>
              <a:rPr lang="en-US" altLang="el-GR" sz="1800" b="1">
                <a:solidFill>
                  <a:schemeClr val="hlink"/>
                </a:solidFill>
                <a:latin typeface="Courier New" pitchFamily="49" charset="0"/>
              </a:rPr>
              <a:t>myfun</a:t>
            </a:r>
            <a:r>
              <a:rPr lang="en-US" altLang="el-GR" sz="1800" b="1">
                <a:latin typeface="Courier New" pitchFamily="49" charset="0"/>
              </a:rPr>
              <a:t>(x, y):</a:t>
            </a:r>
          </a:p>
          <a:p>
            <a:pPr lvl="1">
              <a:buFontTx/>
              <a:buNone/>
            </a:pPr>
            <a:r>
              <a:rPr lang="en-US" altLang="el-GR" sz="1800" b="1">
                <a:latin typeface="Courier New" pitchFamily="49" charset="0"/>
              </a:rPr>
              <a:t>           </a:t>
            </a:r>
            <a:r>
              <a:rPr lang="en-US" altLang="el-GR" sz="1800" b="1">
                <a:solidFill>
                  <a:srgbClr val="FF6600"/>
                </a:solidFill>
                <a:latin typeface="Courier New" pitchFamily="49" charset="0"/>
              </a:rPr>
              <a:t>return</a:t>
            </a:r>
            <a:r>
              <a:rPr lang="en-US" altLang="el-GR" sz="1800" b="1">
                <a:latin typeface="Courier New" pitchFamily="49" charset="0"/>
              </a:rPr>
              <a:t> x * y</a:t>
            </a:r>
          </a:p>
          <a:p>
            <a:pPr lvl="1">
              <a:buFontTx/>
              <a:buNone/>
            </a:pPr>
            <a:r>
              <a:rPr lang="en-US" altLang="el-GR" sz="1800" b="1">
                <a:latin typeface="Courier New" pitchFamily="49" charset="0"/>
              </a:rPr>
              <a:t>   </a:t>
            </a:r>
            <a:r>
              <a:rPr lang="en-US" altLang="el-GR" sz="1800" b="1">
                <a:solidFill>
                  <a:srgbClr val="660033"/>
                </a:solidFill>
                <a:latin typeface="Courier New" pitchFamily="49" charset="0"/>
              </a:rPr>
              <a:t>&gt;&gt;&gt;</a:t>
            </a:r>
            <a:r>
              <a:rPr lang="en-US" altLang="el-GR" sz="1800" b="1">
                <a:latin typeface="Courier New" pitchFamily="49" charset="0"/>
              </a:rPr>
              <a:t> myfun(3, 4)</a:t>
            </a:r>
          </a:p>
          <a:p>
            <a:pPr lvl="1">
              <a:buFontTx/>
              <a:buNone/>
            </a:pPr>
            <a:r>
              <a:rPr lang="en-US" altLang="el-GR" sz="1800" b="1">
                <a:latin typeface="Courier New" pitchFamily="49" charset="0"/>
              </a:rPr>
              <a:t>   </a:t>
            </a:r>
            <a:r>
              <a:rPr lang="en-US" altLang="el-GR" sz="1800" b="1">
                <a:solidFill>
                  <a:schemeClr val="hlink"/>
                </a:solidFill>
                <a:latin typeface="Courier New" pitchFamily="49" charset="0"/>
              </a:rPr>
              <a:t>12</a:t>
            </a:r>
          </a:p>
          <a:p>
            <a:r>
              <a:rPr lang="en-US" altLang="el-GR" sz="2000"/>
              <a:t>Parameters in Python are “Call by Assignment.”</a:t>
            </a:r>
          </a:p>
          <a:p>
            <a:pPr lvl="1"/>
            <a:r>
              <a:rPr lang="en-US" altLang="el-GR" sz="1800"/>
              <a:t>Sometimes acts like “call by reference” and sometimes like “call by value” in C++.  </a:t>
            </a:r>
          </a:p>
          <a:p>
            <a:pPr lvl="2"/>
            <a:r>
              <a:rPr lang="en-US" altLang="el-GR" sz="1600"/>
              <a:t>Mutable datatypes: Call by reference.</a:t>
            </a:r>
          </a:p>
          <a:p>
            <a:pPr lvl="2"/>
            <a:r>
              <a:rPr lang="en-US" altLang="el-GR" sz="1600"/>
              <a:t>Immutable datatypes: Call by value.</a:t>
            </a:r>
          </a:p>
        </p:txBody>
      </p:sp>
      <p:sp>
        <p:nvSpPr>
          <p:cNvPr id="348164" name="Rectangle 4"/>
          <p:cNvSpPr>
            <a:spLocks noChangeArrowheads="1"/>
          </p:cNvSpPr>
          <p:nvPr/>
        </p:nvSpPr>
        <p:spPr bwMode="auto">
          <a:xfrm>
            <a:off x="1447800" y="2362200"/>
            <a:ext cx="4191000" cy="1295400"/>
          </a:xfrm>
          <a:prstGeom prst="rect">
            <a:avLst/>
          </a:prstGeom>
          <a:solidFill>
            <a:schemeClr val="accent2">
              <a:alpha val="500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Tree>
    <p:extLst>
      <p:ext uri="{BB962C8B-B14F-4D97-AF65-F5344CB8AC3E}">
        <p14:creationId xmlns:p14="http://schemas.microsoft.com/office/powerpoint/2010/main" val="13754359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l-GR"/>
              <a:t>CIS 530 Spring 2008</a:t>
            </a:r>
          </a:p>
          <a:p>
            <a:endParaRPr lang="en-US" altLang="en-US"/>
          </a:p>
        </p:txBody>
      </p:sp>
      <p:sp>
        <p:nvSpPr>
          <p:cNvPr id="5" name="Slide Number Placeholder 5"/>
          <p:cNvSpPr>
            <a:spLocks noGrp="1"/>
          </p:cNvSpPr>
          <p:nvPr>
            <p:ph type="sldNum" sz="quarter" idx="12"/>
          </p:nvPr>
        </p:nvSpPr>
        <p:spPr/>
        <p:txBody>
          <a:bodyPr/>
          <a:lstStyle/>
          <a:p>
            <a:r>
              <a:rPr lang="en-US" altLang="en-US"/>
              <a:t>       </a:t>
            </a:r>
            <a:fld id="{52A6E970-D5E2-4B8B-A16D-20DB597670E3}" type="slidenum">
              <a:rPr lang="en-US" altLang="en-US"/>
              <a:pPr/>
              <a:t>35</a:t>
            </a:fld>
            <a:endParaRPr lang="en-US" altLang="en-US"/>
          </a:p>
        </p:txBody>
      </p:sp>
      <p:sp>
        <p:nvSpPr>
          <p:cNvPr id="349186" name="Rectangle 2"/>
          <p:cNvSpPr>
            <a:spLocks noGrp="1" noChangeArrowheads="1"/>
          </p:cNvSpPr>
          <p:nvPr>
            <p:ph type="title"/>
          </p:nvPr>
        </p:nvSpPr>
        <p:spPr/>
        <p:txBody>
          <a:bodyPr/>
          <a:lstStyle/>
          <a:p>
            <a:r>
              <a:rPr lang="en-US" altLang="el-GR"/>
              <a:t>Functions without returns</a:t>
            </a:r>
          </a:p>
        </p:txBody>
      </p:sp>
      <p:sp>
        <p:nvSpPr>
          <p:cNvPr id="349187" name="Rectangle 3"/>
          <p:cNvSpPr>
            <a:spLocks noGrp="1" noChangeArrowheads="1"/>
          </p:cNvSpPr>
          <p:nvPr>
            <p:ph type="body" idx="1"/>
          </p:nvPr>
        </p:nvSpPr>
        <p:spPr>
          <a:xfrm>
            <a:off x="685800" y="1981200"/>
            <a:ext cx="7772400" cy="4267200"/>
          </a:xfrm>
        </p:spPr>
        <p:txBody>
          <a:bodyPr/>
          <a:lstStyle/>
          <a:p>
            <a:pPr>
              <a:lnSpc>
                <a:spcPct val="90000"/>
              </a:lnSpc>
            </a:pPr>
            <a:r>
              <a:rPr lang="en-US" altLang="el-GR" i="1"/>
              <a:t>All</a:t>
            </a:r>
            <a:r>
              <a:rPr lang="en-US" altLang="el-GR"/>
              <a:t> functions in Python have a return value</a:t>
            </a:r>
          </a:p>
          <a:p>
            <a:pPr lvl="1">
              <a:lnSpc>
                <a:spcPct val="90000"/>
              </a:lnSpc>
            </a:pPr>
            <a:r>
              <a:rPr lang="en-US" altLang="el-GR"/>
              <a:t>even if no </a:t>
            </a:r>
            <a:r>
              <a:rPr lang="en-US" altLang="el-GR" i="1">
                <a:solidFill>
                  <a:schemeClr val="accent2"/>
                </a:solidFill>
              </a:rPr>
              <a:t>return</a:t>
            </a:r>
            <a:r>
              <a:rPr lang="en-US" altLang="el-GR"/>
              <a:t> line inside the code.</a:t>
            </a:r>
          </a:p>
          <a:p>
            <a:pPr>
              <a:lnSpc>
                <a:spcPct val="90000"/>
              </a:lnSpc>
            </a:pPr>
            <a:r>
              <a:rPr lang="en-US" altLang="el-GR"/>
              <a:t>Functions without a </a:t>
            </a:r>
            <a:r>
              <a:rPr lang="en-US" altLang="el-GR" sz="2000" b="0" i="1">
                <a:solidFill>
                  <a:schemeClr val="accent2"/>
                </a:solidFill>
              </a:rPr>
              <a:t>return</a:t>
            </a:r>
            <a:r>
              <a:rPr lang="en-US" altLang="el-GR"/>
              <a:t> return the special value </a:t>
            </a:r>
            <a:r>
              <a:rPr lang="en-US" altLang="el-GR" i="1">
                <a:solidFill>
                  <a:schemeClr val="accent2"/>
                </a:solidFill>
              </a:rPr>
              <a:t>None</a:t>
            </a:r>
            <a:r>
              <a:rPr lang="en-US" altLang="el-GR"/>
              <a:t>.</a:t>
            </a:r>
          </a:p>
          <a:p>
            <a:pPr lvl="1">
              <a:lnSpc>
                <a:spcPct val="90000"/>
              </a:lnSpc>
            </a:pPr>
            <a:r>
              <a:rPr lang="en-US" altLang="el-GR" i="1">
                <a:solidFill>
                  <a:schemeClr val="accent2"/>
                </a:solidFill>
              </a:rPr>
              <a:t>None</a:t>
            </a:r>
            <a:r>
              <a:rPr lang="en-US" altLang="el-GR"/>
              <a:t> is a special constant in the language. </a:t>
            </a:r>
          </a:p>
          <a:p>
            <a:pPr lvl="1">
              <a:lnSpc>
                <a:spcPct val="90000"/>
              </a:lnSpc>
            </a:pPr>
            <a:r>
              <a:rPr lang="en-US" altLang="el-GR" i="1">
                <a:solidFill>
                  <a:schemeClr val="accent2"/>
                </a:solidFill>
              </a:rPr>
              <a:t>None</a:t>
            </a:r>
            <a:r>
              <a:rPr lang="en-US" altLang="el-GR"/>
              <a:t> is used like </a:t>
            </a:r>
            <a:r>
              <a:rPr lang="en-US" altLang="el-GR" i="1">
                <a:solidFill>
                  <a:schemeClr val="accent2"/>
                </a:solidFill>
              </a:rPr>
              <a:t>NULL</a:t>
            </a:r>
            <a:r>
              <a:rPr lang="en-US" altLang="el-GR"/>
              <a:t>, </a:t>
            </a:r>
            <a:r>
              <a:rPr lang="en-US" altLang="el-GR" i="1">
                <a:solidFill>
                  <a:schemeClr val="accent2"/>
                </a:solidFill>
              </a:rPr>
              <a:t>void</a:t>
            </a:r>
            <a:r>
              <a:rPr lang="en-US" altLang="el-GR"/>
              <a:t>, or </a:t>
            </a:r>
            <a:r>
              <a:rPr lang="en-US" altLang="el-GR" i="1">
                <a:solidFill>
                  <a:schemeClr val="accent2"/>
                </a:solidFill>
              </a:rPr>
              <a:t>nil</a:t>
            </a:r>
            <a:r>
              <a:rPr lang="en-US" altLang="el-GR"/>
              <a:t> in other languages. </a:t>
            </a:r>
          </a:p>
          <a:p>
            <a:pPr lvl="1">
              <a:lnSpc>
                <a:spcPct val="90000"/>
              </a:lnSpc>
            </a:pPr>
            <a:r>
              <a:rPr lang="en-US" altLang="el-GR" i="1">
                <a:solidFill>
                  <a:schemeClr val="accent2"/>
                </a:solidFill>
              </a:rPr>
              <a:t>None</a:t>
            </a:r>
            <a:r>
              <a:rPr lang="en-US" altLang="el-GR"/>
              <a:t> is also logically equivalent to False.</a:t>
            </a:r>
          </a:p>
          <a:p>
            <a:pPr lvl="1">
              <a:lnSpc>
                <a:spcPct val="90000"/>
              </a:lnSpc>
            </a:pPr>
            <a:r>
              <a:rPr lang="en-US" altLang="el-GR"/>
              <a:t>The interpreter doesn’t print </a:t>
            </a:r>
            <a:r>
              <a:rPr lang="en-US" altLang="el-GR" i="1">
                <a:solidFill>
                  <a:schemeClr val="accent2"/>
                </a:solidFill>
              </a:rPr>
              <a:t>None</a:t>
            </a:r>
          </a:p>
        </p:txBody>
      </p:sp>
    </p:spTree>
    <p:extLst>
      <p:ext uri="{BB962C8B-B14F-4D97-AF65-F5344CB8AC3E}">
        <p14:creationId xmlns:p14="http://schemas.microsoft.com/office/powerpoint/2010/main" val="12177963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l-GR"/>
              <a:t>CIS 530 Spring 2008</a:t>
            </a:r>
          </a:p>
          <a:p>
            <a:endParaRPr lang="en-US" altLang="en-US"/>
          </a:p>
        </p:txBody>
      </p:sp>
      <p:sp>
        <p:nvSpPr>
          <p:cNvPr id="5" name="Slide Number Placeholder 5"/>
          <p:cNvSpPr>
            <a:spLocks noGrp="1"/>
          </p:cNvSpPr>
          <p:nvPr>
            <p:ph type="sldNum" sz="quarter" idx="12"/>
          </p:nvPr>
        </p:nvSpPr>
        <p:spPr/>
        <p:txBody>
          <a:bodyPr/>
          <a:lstStyle/>
          <a:p>
            <a:r>
              <a:rPr lang="en-US" altLang="en-US"/>
              <a:t>       </a:t>
            </a:r>
            <a:fld id="{A747024D-4235-4030-93CA-697CDC90A396}" type="slidenum">
              <a:rPr lang="en-US" altLang="en-US"/>
              <a:pPr/>
              <a:t>36</a:t>
            </a:fld>
            <a:endParaRPr lang="en-US" altLang="en-US"/>
          </a:p>
        </p:txBody>
      </p:sp>
      <p:sp>
        <p:nvSpPr>
          <p:cNvPr id="350210" name="Rectangle 2"/>
          <p:cNvSpPr>
            <a:spLocks noGrp="1" noChangeArrowheads="1"/>
          </p:cNvSpPr>
          <p:nvPr>
            <p:ph type="title"/>
          </p:nvPr>
        </p:nvSpPr>
        <p:spPr/>
        <p:txBody>
          <a:bodyPr/>
          <a:lstStyle/>
          <a:p>
            <a:r>
              <a:rPr lang="en-US" altLang="el-GR"/>
              <a:t>Function overloading? No.</a:t>
            </a:r>
          </a:p>
        </p:txBody>
      </p:sp>
      <p:sp>
        <p:nvSpPr>
          <p:cNvPr id="350211" name="Rectangle 3"/>
          <p:cNvSpPr>
            <a:spLocks noGrp="1" noChangeArrowheads="1"/>
          </p:cNvSpPr>
          <p:nvPr>
            <p:ph type="body" idx="1"/>
          </p:nvPr>
        </p:nvSpPr>
        <p:spPr>
          <a:xfrm>
            <a:off x="685800" y="1981200"/>
            <a:ext cx="7772400" cy="4419600"/>
          </a:xfrm>
        </p:spPr>
        <p:txBody>
          <a:bodyPr>
            <a:normAutofit fontScale="92500" lnSpcReduction="10000"/>
          </a:bodyPr>
          <a:lstStyle/>
          <a:p>
            <a:r>
              <a:rPr lang="en-US" altLang="el-GR"/>
              <a:t>There is no function overloading in Python.</a:t>
            </a:r>
          </a:p>
          <a:p>
            <a:pPr lvl="1"/>
            <a:r>
              <a:rPr lang="en-US" altLang="el-GR"/>
              <a:t>Unlike C++, a Python function is specified by its name alone</a:t>
            </a:r>
          </a:p>
          <a:p>
            <a:pPr lvl="2"/>
            <a:r>
              <a:rPr lang="en-US" altLang="el-GR"/>
              <a:t> The number, order, names, or types of its arguments cannot be used to distinguish between two functions with the same name.</a:t>
            </a:r>
          </a:p>
          <a:p>
            <a:pPr lvl="1"/>
            <a:r>
              <a:rPr lang="en-US" altLang="el-GR"/>
              <a:t>Two different functions can’t have the same name, even if they have different arguments.</a:t>
            </a:r>
          </a:p>
          <a:p>
            <a:r>
              <a:rPr lang="en-US" altLang="el-GR"/>
              <a:t>But: see </a:t>
            </a:r>
            <a:r>
              <a:rPr lang="en-US" altLang="el-GR" i="1">
                <a:solidFill>
                  <a:schemeClr val="accent2"/>
                </a:solidFill>
              </a:rPr>
              <a:t>operator overloading</a:t>
            </a:r>
            <a:r>
              <a:rPr lang="en-US" altLang="el-GR"/>
              <a:t> in later slides</a:t>
            </a:r>
          </a:p>
          <a:p>
            <a:endParaRPr lang="en-US" altLang="el-GR"/>
          </a:p>
          <a:p>
            <a:pPr algn="ctr">
              <a:buFont typeface="Symbol" pitchFamily="18" charset="2"/>
              <a:buNone/>
            </a:pPr>
            <a:r>
              <a:rPr lang="en-US" altLang="el-GR" sz="1400" i="1"/>
              <a:t>(Note: van Rossum playing with function overloading for the future)</a:t>
            </a:r>
          </a:p>
        </p:txBody>
      </p:sp>
    </p:spTree>
    <p:extLst>
      <p:ext uri="{BB962C8B-B14F-4D97-AF65-F5344CB8AC3E}">
        <p14:creationId xmlns:p14="http://schemas.microsoft.com/office/powerpoint/2010/main" val="35398828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l-GR"/>
              <a:t>CIS 530 Spring 2008</a:t>
            </a:r>
          </a:p>
          <a:p>
            <a:endParaRPr lang="en-US" altLang="en-US"/>
          </a:p>
        </p:txBody>
      </p:sp>
      <p:sp>
        <p:nvSpPr>
          <p:cNvPr id="6" name="Slide Number Placeholder 5"/>
          <p:cNvSpPr>
            <a:spLocks noGrp="1"/>
          </p:cNvSpPr>
          <p:nvPr>
            <p:ph type="sldNum" sz="quarter" idx="12"/>
          </p:nvPr>
        </p:nvSpPr>
        <p:spPr/>
        <p:txBody>
          <a:bodyPr/>
          <a:lstStyle/>
          <a:p>
            <a:r>
              <a:rPr lang="en-US" altLang="en-US"/>
              <a:t>       </a:t>
            </a:r>
            <a:fld id="{9D0F2E6B-808A-4746-9ED1-F80DA84705FF}" type="slidenum">
              <a:rPr lang="en-US" altLang="en-US"/>
              <a:pPr/>
              <a:t>37</a:t>
            </a:fld>
            <a:endParaRPr lang="en-US" altLang="en-US"/>
          </a:p>
        </p:txBody>
      </p:sp>
      <p:sp>
        <p:nvSpPr>
          <p:cNvPr id="351234" name="Rectangle 2"/>
          <p:cNvSpPr>
            <a:spLocks noChangeArrowheads="1"/>
          </p:cNvSpPr>
          <p:nvPr/>
        </p:nvSpPr>
        <p:spPr bwMode="auto">
          <a:xfrm>
            <a:off x="609600" y="3657600"/>
            <a:ext cx="4191000" cy="2133600"/>
          </a:xfrm>
          <a:prstGeom prst="rect">
            <a:avLst/>
          </a:prstGeom>
          <a:solidFill>
            <a:schemeClr val="accent2">
              <a:alpha val="500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351235" name="Rectangle 3"/>
          <p:cNvSpPr>
            <a:spLocks noGrp="1" noChangeArrowheads="1"/>
          </p:cNvSpPr>
          <p:nvPr>
            <p:ph type="title"/>
          </p:nvPr>
        </p:nvSpPr>
        <p:spPr/>
        <p:txBody>
          <a:bodyPr/>
          <a:lstStyle/>
          <a:p>
            <a:r>
              <a:rPr lang="en-US" altLang="el-GR" sz="2800"/>
              <a:t>Functions are first-class objects in Python</a:t>
            </a:r>
          </a:p>
        </p:txBody>
      </p:sp>
      <p:sp>
        <p:nvSpPr>
          <p:cNvPr id="351236" name="Rectangle 4"/>
          <p:cNvSpPr>
            <a:spLocks noGrp="1" noChangeArrowheads="1"/>
          </p:cNvSpPr>
          <p:nvPr>
            <p:ph type="body" idx="1"/>
          </p:nvPr>
        </p:nvSpPr>
        <p:spPr/>
        <p:txBody>
          <a:bodyPr/>
          <a:lstStyle/>
          <a:p>
            <a:pPr>
              <a:lnSpc>
                <a:spcPct val="90000"/>
              </a:lnSpc>
            </a:pPr>
            <a:r>
              <a:rPr lang="en-US" altLang="el-GR" sz="2000"/>
              <a:t>Functions can be used as any other data type</a:t>
            </a:r>
          </a:p>
          <a:p>
            <a:pPr>
              <a:lnSpc>
                <a:spcPct val="90000"/>
              </a:lnSpc>
            </a:pPr>
            <a:r>
              <a:rPr lang="en-US" altLang="el-GR" sz="2000"/>
              <a:t>They can be </a:t>
            </a:r>
          </a:p>
          <a:p>
            <a:pPr lvl="1">
              <a:lnSpc>
                <a:spcPct val="90000"/>
              </a:lnSpc>
            </a:pPr>
            <a:r>
              <a:rPr lang="en-US" altLang="el-GR" sz="1800" b="1"/>
              <a:t>Arguments to function</a:t>
            </a:r>
          </a:p>
          <a:p>
            <a:pPr lvl="1">
              <a:lnSpc>
                <a:spcPct val="90000"/>
              </a:lnSpc>
            </a:pPr>
            <a:r>
              <a:rPr lang="en-US" altLang="el-GR" sz="1800" b="1"/>
              <a:t>Return values of functions</a:t>
            </a:r>
          </a:p>
          <a:p>
            <a:pPr lvl="1">
              <a:lnSpc>
                <a:spcPct val="90000"/>
              </a:lnSpc>
            </a:pPr>
            <a:r>
              <a:rPr lang="en-US" altLang="el-GR" sz="1800" b="1"/>
              <a:t>Assigned to variables</a:t>
            </a:r>
          </a:p>
          <a:p>
            <a:pPr lvl="1">
              <a:lnSpc>
                <a:spcPct val="90000"/>
              </a:lnSpc>
            </a:pPr>
            <a:r>
              <a:rPr lang="en-US" altLang="el-GR" sz="1800" b="1"/>
              <a:t>Parts of tuples, lists, etc</a:t>
            </a:r>
          </a:p>
          <a:p>
            <a:pPr lvl="1">
              <a:lnSpc>
                <a:spcPct val="90000"/>
              </a:lnSpc>
            </a:pPr>
            <a:r>
              <a:rPr lang="en-US" altLang="el-GR" sz="1800" b="1"/>
              <a:t>…</a:t>
            </a:r>
          </a:p>
          <a:p>
            <a:pPr>
              <a:lnSpc>
                <a:spcPct val="90000"/>
              </a:lnSpc>
              <a:buFont typeface="Symbol" pitchFamily="18" charset="2"/>
              <a:buNone/>
            </a:pPr>
            <a:endParaRPr lang="en-US" altLang="el-GR" sz="1000">
              <a:latin typeface="Courier New" pitchFamily="49" charset="0"/>
            </a:endParaRPr>
          </a:p>
          <a:p>
            <a:pPr>
              <a:lnSpc>
                <a:spcPct val="90000"/>
              </a:lnSpc>
              <a:buFont typeface="Symbol" pitchFamily="18" charset="2"/>
              <a:buNone/>
            </a:pPr>
            <a:r>
              <a:rPr lang="en-US" altLang="el-GR" sz="1800">
                <a:solidFill>
                  <a:srgbClr val="660033"/>
                </a:solidFill>
                <a:latin typeface="Courier New" pitchFamily="49" charset="0"/>
              </a:rPr>
              <a:t>&gt;&gt;&gt;</a:t>
            </a:r>
            <a:r>
              <a:rPr lang="en-US" altLang="el-GR" sz="1800">
                <a:latin typeface="Courier New" pitchFamily="49" charset="0"/>
              </a:rPr>
              <a:t> </a:t>
            </a:r>
            <a:r>
              <a:rPr lang="en-US" altLang="el-GR" sz="1800">
                <a:solidFill>
                  <a:srgbClr val="FF6600"/>
                </a:solidFill>
                <a:latin typeface="Courier New" pitchFamily="49" charset="0"/>
              </a:rPr>
              <a:t>def</a:t>
            </a:r>
            <a:r>
              <a:rPr lang="en-US" altLang="el-GR" sz="1800">
                <a:latin typeface="Courier New" pitchFamily="49" charset="0"/>
              </a:rPr>
              <a:t> </a:t>
            </a:r>
            <a:r>
              <a:rPr lang="en-US" altLang="el-GR" sz="1800">
                <a:solidFill>
                  <a:schemeClr val="accent2"/>
                </a:solidFill>
                <a:latin typeface="Courier New" pitchFamily="49" charset="0"/>
              </a:rPr>
              <a:t>myfun</a:t>
            </a:r>
            <a:r>
              <a:rPr lang="en-US" altLang="el-GR" sz="1800">
                <a:latin typeface="Courier New" pitchFamily="49" charset="0"/>
              </a:rPr>
              <a:t>(x):</a:t>
            </a:r>
          </a:p>
          <a:p>
            <a:pPr>
              <a:lnSpc>
                <a:spcPct val="90000"/>
              </a:lnSpc>
              <a:buFont typeface="Symbol" pitchFamily="18" charset="2"/>
              <a:buNone/>
            </a:pPr>
            <a:r>
              <a:rPr lang="en-US" altLang="el-GR" sz="1800">
                <a:latin typeface="Courier New" pitchFamily="49" charset="0"/>
              </a:rPr>
              <a:t>        </a:t>
            </a:r>
            <a:r>
              <a:rPr lang="en-US" altLang="el-GR" sz="1800">
                <a:solidFill>
                  <a:srgbClr val="FF6600"/>
                </a:solidFill>
                <a:latin typeface="Courier New" pitchFamily="49" charset="0"/>
              </a:rPr>
              <a:t>return</a:t>
            </a:r>
            <a:r>
              <a:rPr lang="en-US" altLang="el-GR" sz="1800">
                <a:latin typeface="Courier New" pitchFamily="49" charset="0"/>
              </a:rPr>
              <a:t> x*3</a:t>
            </a:r>
          </a:p>
          <a:p>
            <a:pPr>
              <a:lnSpc>
                <a:spcPct val="90000"/>
              </a:lnSpc>
              <a:buFont typeface="Symbol" pitchFamily="18" charset="2"/>
              <a:buNone/>
            </a:pPr>
            <a:endParaRPr lang="en-US" altLang="el-GR" sz="1000">
              <a:solidFill>
                <a:srgbClr val="660033"/>
              </a:solidFill>
              <a:latin typeface="Courier New" pitchFamily="49" charset="0"/>
            </a:endParaRPr>
          </a:p>
          <a:p>
            <a:pPr>
              <a:lnSpc>
                <a:spcPct val="90000"/>
              </a:lnSpc>
              <a:buFont typeface="Symbol" pitchFamily="18" charset="2"/>
              <a:buNone/>
            </a:pPr>
            <a:r>
              <a:rPr lang="en-US" altLang="el-GR" sz="1800">
                <a:solidFill>
                  <a:srgbClr val="660033"/>
                </a:solidFill>
                <a:latin typeface="Courier New" pitchFamily="49" charset="0"/>
              </a:rPr>
              <a:t>&gt;&gt;&gt;</a:t>
            </a:r>
            <a:r>
              <a:rPr lang="en-US" altLang="el-GR" sz="1800">
                <a:latin typeface="Courier New" pitchFamily="49" charset="0"/>
              </a:rPr>
              <a:t> </a:t>
            </a:r>
            <a:r>
              <a:rPr lang="en-US" altLang="el-GR" sz="1800">
                <a:solidFill>
                  <a:srgbClr val="FF6600"/>
                </a:solidFill>
                <a:latin typeface="Courier New" pitchFamily="49" charset="0"/>
              </a:rPr>
              <a:t>def</a:t>
            </a:r>
            <a:r>
              <a:rPr lang="en-US" altLang="el-GR" sz="1800">
                <a:latin typeface="Courier New" pitchFamily="49" charset="0"/>
              </a:rPr>
              <a:t> </a:t>
            </a:r>
            <a:r>
              <a:rPr lang="en-US" altLang="el-GR" sz="1800">
                <a:solidFill>
                  <a:schemeClr val="accent2"/>
                </a:solidFill>
                <a:latin typeface="Courier New" pitchFamily="49" charset="0"/>
              </a:rPr>
              <a:t>applier</a:t>
            </a:r>
            <a:r>
              <a:rPr lang="en-US" altLang="el-GR" sz="1800">
                <a:latin typeface="Courier New" pitchFamily="49" charset="0"/>
              </a:rPr>
              <a:t>(q, x):</a:t>
            </a:r>
          </a:p>
          <a:p>
            <a:pPr>
              <a:lnSpc>
                <a:spcPct val="90000"/>
              </a:lnSpc>
              <a:buFont typeface="Symbol" pitchFamily="18" charset="2"/>
              <a:buNone/>
            </a:pPr>
            <a:r>
              <a:rPr lang="en-US" altLang="el-GR" sz="1800">
                <a:latin typeface="Courier New" pitchFamily="49" charset="0"/>
              </a:rPr>
              <a:t>        </a:t>
            </a:r>
            <a:r>
              <a:rPr lang="en-US" altLang="el-GR" sz="1800">
                <a:solidFill>
                  <a:srgbClr val="FF6600"/>
                </a:solidFill>
                <a:latin typeface="Courier New" pitchFamily="49" charset="0"/>
              </a:rPr>
              <a:t>return</a:t>
            </a:r>
            <a:r>
              <a:rPr lang="en-US" altLang="el-GR" sz="1800">
                <a:latin typeface="Courier New" pitchFamily="49" charset="0"/>
              </a:rPr>
              <a:t> q(x)</a:t>
            </a:r>
          </a:p>
          <a:p>
            <a:pPr>
              <a:lnSpc>
                <a:spcPct val="90000"/>
              </a:lnSpc>
              <a:buFont typeface="Symbol" pitchFamily="18" charset="2"/>
              <a:buNone/>
            </a:pPr>
            <a:endParaRPr lang="en-US" altLang="el-GR" sz="1000">
              <a:solidFill>
                <a:srgbClr val="660033"/>
              </a:solidFill>
              <a:latin typeface="Courier New" pitchFamily="49" charset="0"/>
            </a:endParaRPr>
          </a:p>
          <a:p>
            <a:pPr>
              <a:lnSpc>
                <a:spcPct val="90000"/>
              </a:lnSpc>
              <a:buFont typeface="Symbol" pitchFamily="18" charset="2"/>
              <a:buNone/>
            </a:pPr>
            <a:r>
              <a:rPr lang="en-US" altLang="el-GR" sz="1800">
                <a:solidFill>
                  <a:srgbClr val="660033"/>
                </a:solidFill>
                <a:latin typeface="Courier New" pitchFamily="49" charset="0"/>
              </a:rPr>
              <a:t>&gt;&gt;&gt;</a:t>
            </a:r>
            <a:r>
              <a:rPr lang="en-US" altLang="el-GR" sz="1800">
                <a:latin typeface="Courier New" pitchFamily="49" charset="0"/>
              </a:rPr>
              <a:t> applier(myfun, 7)</a:t>
            </a:r>
          </a:p>
          <a:p>
            <a:pPr>
              <a:lnSpc>
                <a:spcPct val="90000"/>
              </a:lnSpc>
              <a:buFont typeface="Symbol" pitchFamily="18" charset="2"/>
              <a:buNone/>
            </a:pPr>
            <a:r>
              <a:rPr lang="en-US" altLang="el-GR" sz="1800">
                <a:solidFill>
                  <a:schemeClr val="accent2"/>
                </a:solidFill>
                <a:latin typeface="Courier New" pitchFamily="49" charset="0"/>
              </a:rPr>
              <a:t>21</a:t>
            </a:r>
          </a:p>
        </p:txBody>
      </p:sp>
    </p:spTree>
    <p:extLst>
      <p:ext uri="{BB962C8B-B14F-4D97-AF65-F5344CB8AC3E}">
        <p14:creationId xmlns:p14="http://schemas.microsoft.com/office/powerpoint/2010/main" val="1784377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ctrTitle"/>
          </p:nvPr>
        </p:nvSpPr>
        <p:spPr>
          <a:xfrm>
            <a:off x="685800" y="2286000"/>
            <a:ext cx="7772400" cy="1143000"/>
          </a:xfrm>
        </p:spPr>
        <p:txBody>
          <a:bodyPr/>
          <a:lstStyle/>
          <a:p>
            <a:r>
              <a:rPr lang="en-US" altLang="el-GR"/>
              <a:t>Some Fancy Function Syntax</a:t>
            </a:r>
          </a:p>
        </p:txBody>
      </p:sp>
      <p:sp>
        <p:nvSpPr>
          <p:cNvPr id="377859" name="Rectangle 3"/>
          <p:cNvSpPr>
            <a:spLocks noGrp="1" noChangeArrowheads="1"/>
          </p:cNvSpPr>
          <p:nvPr>
            <p:ph type="subTitle" idx="1"/>
          </p:nvPr>
        </p:nvSpPr>
        <p:spPr/>
        <p:txBody>
          <a:bodyPr/>
          <a:lstStyle/>
          <a:p>
            <a:endParaRPr lang="el-GR" altLang="el-GR"/>
          </a:p>
        </p:txBody>
      </p:sp>
      <p:pic>
        <p:nvPicPr>
          <p:cNvPr id="37786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1200" y="3814763"/>
            <a:ext cx="318135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22401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l-GR"/>
              <a:t>CIS 530 Spring 2008</a:t>
            </a:r>
          </a:p>
          <a:p>
            <a:endParaRPr lang="en-US" altLang="en-US"/>
          </a:p>
        </p:txBody>
      </p:sp>
      <p:sp>
        <p:nvSpPr>
          <p:cNvPr id="6" name="Slide Number Placeholder 5"/>
          <p:cNvSpPr>
            <a:spLocks noGrp="1"/>
          </p:cNvSpPr>
          <p:nvPr>
            <p:ph type="sldNum" sz="quarter" idx="12"/>
          </p:nvPr>
        </p:nvSpPr>
        <p:spPr/>
        <p:txBody>
          <a:bodyPr/>
          <a:lstStyle/>
          <a:p>
            <a:r>
              <a:rPr lang="en-US" altLang="en-US"/>
              <a:t>       </a:t>
            </a:r>
            <a:fld id="{FB94CF7A-6DEA-4410-9CC5-D7326D2A5101}" type="slidenum">
              <a:rPr lang="en-US" altLang="en-US"/>
              <a:pPr/>
              <a:t>39</a:t>
            </a:fld>
            <a:endParaRPr lang="en-US" altLang="en-US"/>
          </a:p>
        </p:txBody>
      </p:sp>
      <p:sp>
        <p:nvSpPr>
          <p:cNvPr id="379906" name="Rectangle 2"/>
          <p:cNvSpPr>
            <a:spLocks noChangeArrowheads="1"/>
          </p:cNvSpPr>
          <p:nvPr/>
        </p:nvSpPr>
        <p:spPr bwMode="auto">
          <a:xfrm>
            <a:off x="685800" y="2133600"/>
            <a:ext cx="4876800" cy="1752600"/>
          </a:xfrm>
          <a:prstGeom prst="rect">
            <a:avLst/>
          </a:prstGeom>
          <a:solidFill>
            <a:schemeClr val="accent2">
              <a:alpha val="500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379907" name="Rectangle 3"/>
          <p:cNvSpPr>
            <a:spLocks noGrp="1" noChangeArrowheads="1"/>
          </p:cNvSpPr>
          <p:nvPr>
            <p:ph type="title"/>
          </p:nvPr>
        </p:nvSpPr>
        <p:spPr/>
        <p:txBody>
          <a:bodyPr/>
          <a:lstStyle/>
          <a:p>
            <a:r>
              <a:rPr lang="en-US" altLang="el-GR"/>
              <a:t>Default Values for Arguments</a:t>
            </a:r>
          </a:p>
        </p:txBody>
      </p:sp>
      <p:sp>
        <p:nvSpPr>
          <p:cNvPr id="379908" name="Rectangle 4"/>
          <p:cNvSpPr>
            <a:spLocks noGrp="1" noChangeArrowheads="1"/>
          </p:cNvSpPr>
          <p:nvPr>
            <p:ph type="body" idx="1"/>
          </p:nvPr>
        </p:nvSpPr>
        <p:spPr/>
        <p:txBody>
          <a:bodyPr/>
          <a:lstStyle/>
          <a:p>
            <a:pPr>
              <a:lnSpc>
                <a:spcPct val="90000"/>
              </a:lnSpc>
            </a:pPr>
            <a:r>
              <a:rPr lang="en-US" altLang="el-GR" sz="2000"/>
              <a:t>You can provide default values for a function’s arguments </a:t>
            </a:r>
          </a:p>
          <a:p>
            <a:pPr>
              <a:lnSpc>
                <a:spcPct val="90000"/>
              </a:lnSpc>
            </a:pPr>
            <a:r>
              <a:rPr lang="en-US" altLang="el-GR" sz="2000"/>
              <a:t>These arguments are optional when the function is called</a:t>
            </a:r>
          </a:p>
          <a:p>
            <a:pPr>
              <a:lnSpc>
                <a:spcPct val="90000"/>
              </a:lnSpc>
              <a:buFont typeface="Symbol" pitchFamily="18" charset="2"/>
              <a:buNone/>
            </a:pPr>
            <a:endParaRPr lang="en-US" altLang="el-GR" sz="1600">
              <a:latin typeface="Courier New" pitchFamily="49" charset="0"/>
            </a:endParaRPr>
          </a:p>
          <a:p>
            <a:pPr>
              <a:lnSpc>
                <a:spcPct val="90000"/>
              </a:lnSpc>
              <a:buFont typeface="Symbol" pitchFamily="18" charset="2"/>
              <a:buNone/>
            </a:pPr>
            <a:r>
              <a:rPr lang="en-US" altLang="el-GR" sz="1800">
                <a:solidFill>
                  <a:srgbClr val="660033"/>
                </a:solidFill>
                <a:latin typeface="Courier New" pitchFamily="49" charset="0"/>
              </a:rPr>
              <a:t>&gt;&gt;&gt;</a:t>
            </a:r>
            <a:r>
              <a:rPr lang="en-US" altLang="el-GR" sz="1800">
                <a:latin typeface="Courier New" pitchFamily="49" charset="0"/>
              </a:rPr>
              <a:t> </a:t>
            </a:r>
            <a:r>
              <a:rPr lang="en-US" altLang="el-GR" sz="1800">
                <a:solidFill>
                  <a:srgbClr val="FF6600"/>
                </a:solidFill>
                <a:latin typeface="Courier New" pitchFamily="49" charset="0"/>
              </a:rPr>
              <a:t>def</a:t>
            </a:r>
            <a:r>
              <a:rPr lang="en-US" altLang="el-GR" sz="1800">
                <a:latin typeface="Courier New" pitchFamily="49" charset="0"/>
              </a:rPr>
              <a:t> </a:t>
            </a:r>
            <a:r>
              <a:rPr lang="en-US" altLang="el-GR" sz="1800">
                <a:solidFill>
                  <a:schemeClr val="hlink"/>
                </a:solidFill>
                <a:latin typeface="Courier New" pitchFamily="49" charset="0"/>
              </a:rPr>
              <a:t>myfun</a:t>
            </a:r>
            <a:r>
              <a:rPr lang="en-US" altLang="el-GR" sz="1800">
                <a:latin typeface="Courier New" pitchFamily="49" charset="0"/>
              </a:rPr>
              <a:t>(b, c=3, d=</a:t>
            </a:r>
            <a:r>
              <a:rPr lang="en-US" altLang="el-GR" sz="1800">
                <a:solidFill>
                  <a:srgbClr val="008000"/>
                </a:solidFill>
                <a:latin typeface="Courier New" pitchFamily="49" charset="0"/>
              </a:rPr>
              <a:t>“hello”</a:t>
            </a:r>
            <a:r>
              <a:rPr lang="en-US" altLang="el-GR" sz="1800">
                <a:latin typeface="Courier New" pitchFamily="49" charset="0"/>
              </a:rPr>
              <a:t>):</a:t>
            </a:r>
            <a:br>
              <a:rPr lang="en-US" altLang="el-GR" sz="1800">
                <a:latin typeface="Courier New" pitchFamily="49" charset="0"/>
              </a:rPr>
            </a:br>
            <a:r>
              <a:rPr lang="en-US" altLang="el-GR" sz="1800">
                <a:latin typeface="Courier New" pitchFamily="49" charset="0"/>
              </a:rPr>
              <a:t>         </a:t>
            </a:r>
            <a:r>
              <a:rPr lang="en-US" altLang="el-GR" sz="1800">
                <a:solidFill>
                  <a:srgbClr val="FF6600"/>
                </a:solidFill>
                <a:latin typeface="Courier New" pitchFamily="49" charset="0"/>
              </a:rPr>
              <a:t>return</a:t>
            </a:r>
            <a:r>
              <a:rPr lang="en-US" altLang="el-GR" sz="1800">
                <a:latin typeface="Courier New" pitchFamily="49" charset="0"/>
              </a:rPr>
              <a:t> b + c</a:t>
            </a:r>
          </a:p>
          <a:p>
            <a:pPr>
              <a:lnSpc>
                <a:spcPct val="90000"/>
              </a:lnSpc>
              <a:buFont typeface="Symbol" pitchFamily="18" charset="2"/>
              <a:buNone/>
            </a:pPr>
            <a:r>
              <a:rPr lang="en-US" altLang="el-GR" sz="1800">
                <a:solidFill>
                  <a:srgbClr val="660033"/>
                </a:solidFill>
                <a:latin typeface="Courier New" pitchFamily="49" charset="0"/>
              </a:rPr>
              <a:t>&gt;&gt;&gt;</a:t>
            </a:r>
            <a:r>
              <a:rPr lang="en-US" altLang="el-GR" sz="1800">
                <a:latin typeface="Courier New" pitchFamily="49" charset="0"/>
              </a:rPr>
              <a:t> myfun(5,3,</a:t>
            </a:r>
            <a:r>
              <a:rPr lang="en-US" altLang="el-GR" sz="1800">
                <a:solidFill>
                  <a:srgbClr val="008000"/>
                </a:solidFill>
                <a:latin typeface="Courier New" pitchFamily="49" charset="0"/>
              </a:rPr>
              <a:t>”hello”</a:t>
            </a:r>
            <a:r>
              <a:rPr lang="en-US" altLang="el-GR" sz="1800">
                <a:latin typeface="Courier New" pitchFamily="49" charset="0"/>
              </a:rPr>
              <a:t>)</a:t>
            </a:r>
          </a:p>
          <a:p>
            <a:pPr>
              <a:lnSpc>
                <a:spcPct val="90000"/>
              </a:lnSpc>
              <a:buFont typeface="Symbol" pitchFamily="18" charset="2"/>
              <a:buNone/>
            </a:pPr>
            <a:r>
              <a:rPr lang="en-US" altLang="el-GR" sz="1800">
                <a:solidFill>
                  <a:srgbClr val="660033"/>
                </a:solidFill>
                <a:latin typeface="Courier New" pitchFamily="49" charset="0"/>
              </a:rPr>
              <a:t>&gt;&gt;&gt;</a:t>
            </a:r>
            <a:r>
              <a:rPr lang="en-US" altLang="el-GR" sz="1800">
                <a:latin typeface="Courier New" pitchFamily="49" charset="0"/>
              </a:rPr>
              <a:t> myfun(5,3)</a:t>
            </a:r>
          </a:p>
          <a:p>
            <a:pPr>
              <a:lnSpc>
                <a:spcPct val="90000"/>
              </a:lnSpc>
              <a:buFont typeface="Symbol" pitchFamily="18" charset="2"/>
              <a:buNone/>
            </a:pPr>
            <a:r>
              <a:rPr lang="en-US" altLang="el-GR" sz="1800">
                <a:solidFill>
                  <a:srgbClr val="660033"/>
                </a:solidFill>
                <a:latin typeface="Courier New" pitchFamily="49" charset="0"/>
              </a:rPr>
              <a:t>&gt;&gt;&gt;</a:t>
            </a:r>
            <a:r>
              <a:rPr lang="en-US" altLang="el-GR" sz="1800">
                <a:latin typeface="Courier New" pitchFamily="49" charset="0"/>
              </a:rPr>
              <a:t> myfun(5)</a:t>
            </a:r>
          </a:p>
          <a:p>
            <a:pPr>
              <a:lnSpc>
                <a:spcPct val="90000"/>
              </a:lnSpc>
              <a:buFont typeface="Symbol" pitchFamily="18" charset="2"/>
              <a:buNone/>
            </a:pPr>
            <a:endParaRPr lang="en-US" altLang="el-GR" sz="1800"/>
          </a:p>
          <a:p>
            <a:pPr>
              <a:lnSpc>
                <a:spcPct val="90000"/>
              </a:lnSpc>
              <a:buFont typeface="Symbol" pitchFamily="18" charset="2"/>
              <a:buNone/>
            </a:pPr>
            <a:r>
              <a:rPr lang="en-US" altLang="el-GR" sz="2000"/>
              <a:t>All of the above function calls return 8.</a:t>
            </a:r>
          </a:p>
        </p:txBody>
      </p:sp>
    </p:spTree>
    <p:extLst>
      <p:ext uri="{BB962C8B-B14F-4D97-AF65-F5344CB8AC3E}">
        <p14:creationId xmlns:p14="http://schemas.microsoft.com/office/powerpoint/2010/main" val="12659098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ltLang="el-GR"/>
              <a:t>CIS 530 Spring 2008</a:t>
            </a:r>
          </a:p>
          <a:p>
            <a:endParaRPr lang="en-US" altLang="en-US"/>
          </a:p>
        </p:txBody>
      </p:sp>
      <p:sp>
        <p:nvSpPr>
          <p:cNvPr id="7" name="Slide Number Placeholder 5"/>
          <p:cNvSpPr>
            <a:spLocks noGrp="1"/>
          </p:cNvSpPr>
          <p:nvPr>
            <p:ph type="sldNum" sz="quarter" idx="12"/>
          </p:nvPr>
        </p:nvSpPr>
        <p:spPr/>
        <p:txBody>
          <a:bodyPr/>
          <a:lstStyle/>
          <a:p>
            <a:r>
              <a:rPr lang="en-US" altLang="en-US"/>
              <a:t>       </a:t>
            </a:r>
            <a:fld id="{71BFC397-E1D0-45C0-9A23-96CCBF0822A6}" type="slidenum">
              <a:rPr lang="en-US" altLang="en-US"/>
              <a:pPr/>
              <a:t>4</a:t>
            </a:fld>
            <a:endParaRPr lang="en-US" altLang="en-US"/>
          </a:p>
        </p:txBody>
      </p:sp>
      <p:sp>
        <p:nvSpPr>
          <p:cNvPr id="342018" name="Rectangle 2"/>
          <p:cNvSpPr>
            <a:spLocks noChangeArrowheads="1"/>
          </p:cNvSpPr>
          <p:nvPr/>
        </p:nvSpPr>
        <p:spPr bwMode="auto">
          <a:xfrm>
            <a:off x="685800" y="1447800"/>
            <a:ext cx="4572000" cy="1524000"/>
          </a:xfrm>
          <a:prstGeom prst="rect">
            <a:avLst/>
          </a:prstGeom>
          <a:solidFill>
            <a:schemeClr val="accent2">
              <a:alpha val="500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342019" name="Rectangle 3"/>
          <p:cNvSpPr>
            <a:spLocks noChangeArrowheads="1"/>
          </p:cNvSpPr>
          <p:nvPr/>
        </p:nvSpPr>
        <p:spPr bwMode="auto">
          <a:xfrm>
            <a:off x="609600" y="3733800"/>
            <a:ext cx="4953000" cy="1066800"/>
          </a:xfrm>
          <a:prstGeom prst="rect">
            <a:avLst/>
          </a:prstGeom>
          <a:solidFill>
            <a:schemeClr val="accent2">
              <a:alpha val="500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342020" name="Rectangle 4"/>
          <p:cNvSpPr>
            <a:spLocks noGrp="1" noChangeArrowheads="1"/>
          </p:cNvSpPr>
          <p:nvPr>
            <p:ph type="title"/>
          </p:nvPr>
        </p:nvSpPr>
        <p:spPr/>
        <p:txBody>
          <a:bodyPr/>
          <a:lstStyle/>
          <a:p>
            <a:r>
              <a:rPr lang="en-US" altLang="el-GR"/>
              <a:t>Updating Dictionaries</a:t>
            </a:r>
          </a:p>
        </p:txBody>
      </p:sp>
      <p:sp>
        <p:nvSpPr>
          <p:cNvPr id="342021" name="Rectangle 5"/>
          <p:cNvSpPr>
            <a:spLocks noGrp="1" noChangeArrowheads="1"/>
          </p:cNvSpPr>
          <p:nvPr>
            <p:ph type="body" idx="1"/>
          </p:nvPr>
        </p:nvSpPr>
        <p:spPr>
          <a:xfrm>
            <a:off x="685800" y="1447800"/>
            <a:ext cx="7772400" cy="4419600"/>
          </a:xfrm>
        </p:spPr>
        <p:txBody>
          <a:bodyPr/>
          <a:lstStyle/>
          <a:p>
            <a:pPr>
              <a:lnSpc>
                <a:spcPct val="90000"/>
              </a:lnSpc>
              <a:buFont typeface="Symbol" pitchFamily="18" charset="2"/>
              <a:buNone/>
            </a:pPr>
            <a:r>
              <a:rPr lang="en-US" altLang="el-GR" sz="1600">
                <a:solidFill>
                  <a:srgbClr val="660033"/>
                </a:solidFill>
                <a:latin typeface="Courier New" pitchFamily="49" charset="0"/>
              </a:rPr>
              <a:t>&gt;&gt;&gt;</a:t>
            </a:r>
            <a:r>
              <a:rPr lang="en-US" altLang="el-GR" sz="1600">
                <a:latin typeface="Courier New" pitchFamily="49" charset="0"/>
              </a:rPr>
              <a:t> d = {</a:t>
            </a:r>
            <a:r>
              <a:rPr lang="en-US" altLang="el-GR" sz="1600">
                <a:solidFill>
                  <a:srgbClr val="008000"/>
                </a:solidFill>
                <a:latin typeface="Courier New" pitchFamily="49" charset="0"/>
              </a:rPr>
              <a:t>‘user’</a:t>
            </a:r>
            <a:r>
              <a:rPr lang="en-US" altLang="el-GR" sz="1600">
                <a:latin typeface="Courier New" pitchFamily="49" charset="0"/>
              </a:rPr>
              <a:t>:</a:t>
            </a:r>
            <a:r>
              <a:rPr lang="en-US" altLang="el-GR" sz="1600">
                <a:solidFill>
                  <a:srgbClr val="008000"/>
                </a:solidFill>
                <a:latin typeface="Courier New" pitchFamily="49" charset="0"/>
              </a:rPr>
              <a:t>‘bozo’</a:t>
            </a:r>
            <a:r>
              <a:rPr lang="en-US" altLang="el-GR" sz="1600">
                <a:latin typeface="Courier New" pitchFamily="49" charset="0"/>
              </a:rPr>
              <a:t>, </a:t>
            </a:r>
            <a:r>
              <a:rPr lang="en-US" altLang="el-GR" sz="1600">
                <a:solidFill>
                  <a:srgbClr val="008000"/>
                </a:solidFill>
                <a:latin typeface="Courier New" pitchFamily="49" charset="0"/>
              </a:rPr>
              <a:t>‘pswd’</a:t>
            </a:r>
            <a:r>
              <a:rPr lang="en-US" altLang="el-GR" sz="1600">
                <a:latin typeface="Courier New" pitchFamily="49" charset="0"/>
              </a:rPr>
              <a:t>:1234}</a:t>
            </a:r>
          </a:p>
          <a:p>
            <a:pPr>
              <a:lnSpc>
                <a:spcPct val="90000"/>
              </a:lnSpc>
              <a:buFont typeface="Symbol" pitchFamily="18" charset="2"/>
              <a:buNone/>
            </a:pPr>
            <a:endParaRPr lang="en-US" altLang="el-GR" sz="1600">
              <a:latin typeface="Courier New" pitchFamily="49" charset="0"/>
            </a:endParaRPr>
          </a:p>
          <a:p>
            <a:pPr>
              <a:lnSpc>
                <a:spcPct val="90000"/>
              </a:lnSpc>
              <a:buFont typeface="Symbol" pitchFamily="18" charset="2"/>
              <a:buNone/>
            </a:pPr>
            <a:r>
              <a:rPr lang="en-US" altLang="el-GR" sz="1600">
                <a:solidFill>
                  <a:srgbClr val="660033"/>
                </a:solidFill>
                <a:latin typeface="Courier New" pitchFamily="49" charset="0"/>
              </a:rPr>
              <a:t>&gt;&gt;&gt;</a:t>
            </a:r>
            <a:r>
              <a:rPr lang="en-US" altLang="el-GR" sz="1600">
                <a:latin typeface="Courier New" pitchFamily="49" charset="0"/>
              </a:rPr>
              <a:t> d[</a:t>
            </a:r>
            <a:r>
              <a:rPr lang="en-US" altLang="el-GR" sz="1600">
                <a:solidFill>
                  <a:srgbClr val="008000"/>
                </a:solidFill>
                <a:latin typeface="Courier New" pitchFamily="49" charset="0"/>
              </a:rPr>
              <a:t>‘user’</a:t>
            </a:r>
            <a:r>
              <a:rPr lang="en-US" altLang="el-GR" sz="1600">
                <a:latin typeface="Courier New" pitchFamily="49" charset="0"/>
              </a:rPr>
              <a:t>] = </a:t>
            </a:r>
            <a:r>
              <a:rPr lang="en-US" altLang="el-GR" sz="1600">
                <a:solidFill>
                  <a:srgbClr val="008000"/>
                </a:solidFill>
                <a:latin typeface="Courier New" pitchFamily="49" charset="0"/>
              </a:rPr>
              <a:t>‘clown’</a:t>
            </a:r>
          </a:p>
          <a:p>
            <a:pPr>
              <a:lnSpc>
                <a:spcPct val="90000"/>
              </a:lnSpc>
              <a:buFont typeface="Symbol" pitchFamily="18" charset="2"/>
              <a:buNone/>
            </a:pPr>
            <a:r>
              <a:rPr lang="en-US" altLang="el-GR" sz="1600">
                <a:solidFill>
                  <a:srgbClr val="660033"/>
                </a:solidFill>
                <a:latin typeface="Courier New" pitchFamily="49" charset="0"/>
              </a:rPr>
              <a:t>&gt;&gt;&gt;</a:t>
            </a:r>
            <a:r>
              <a:rPr lang="en-US" altLang="el-GR" sz="1600">
                <a:latin typeface="Courier New" pitchFamily="49" charset="0"/>
              </a:rPr>
              <a:t> d</a:t>
            </a:r>
          </a:p>
          <a:p>
            <a:pPr>
              <a:lnSpc>
                <a:spcPct val="90000"/>
              </a:lnSpc>
              <a:buFont typeface="Symbol" pitchFamily="18" charset="2"/>
              <a:buNone/>
            </a:pPr>
            <a:r>
              <a:rPr lang="en-US" altLang="el-GR" sz="1600">
                <a:solidFill>
                  <a:schemeClr val="accent2"/>
                </a:solidFill>
                <a:latin typeface="Courier New" pitchFamily="49" charset="0"/>
              </a:rPr>
              <a:t>{‘user’:‘clown’, ‘pswd’:1234}</a:t>
            </a:r>
          </a:p>
          <a:p>
            <a:pPr>
              <a:lnSpc>
                <a:spcPct val="90000"/>
              </a:lnSpc>
              <a:buFont typeface="Symbol" pitchFamily="18" charset="2"/>
              <a:buNone/>
            </a:pPr>
            <a:endParaRPr lang="en-US" altLang="el-GR" sz="1600">
              <a:solidFill>
                <a:schemeClr val="accent2"/>
              </a:solidFill>
              <a:latin typeface="Courier New" pitchFamily="49" charset="0"/>
            </a:endParaRPr>
          </a:p>
          <a:p>
            <a:pPr>
              <a:lnSpc>
                <a:spcPct val="90000"/>
              </a:lnSpc>
            </a:pPr>
            <a:r>
              <a:rPr lang="en-US" altLang="el-GR" sz="1600"/>
              <a:t>Keys must be unique. </a:t>
            </a:r>
          </a:p>
          <a:p>
            <a:pPr>
              <a:lnSpc>
                <a:spcPct val="90000"/>
              </a:lnSpc>
            </a:pPr>
            <a:r>
              <a:rPr lang="en-US" altLang="el-GR" sz="1600"/>
              <a:t>Assigning to an existing key replaces its value.</a:t>
            </a:r>
            <a:endParaRPr lang="en-US" altLang="el-GR" sz="1600">
              <a:solidFill>
                <a:schemeClr val="accent2"/>
              </a:solidFill>
              <a:latin typeface="Courier New" pitchFamily="49" charset="0"/>
            </a:endParaRPr>
          </a:p>
          <a:p>
            <a:pPr>
              <a:lnSpc>
                <a:spcPct val="90000"/>
              </a:lnSpc>
              <a:buFont typeface="Symbol" pitchFamily="18" charset="2"/>
              <a:buNone/>
            </a:pPr>
            <a:endParaRPr lang="en-US" altLang="el-GR" sz="1600">
              <a:latin typeface="Courier New" pitchFamily="49" charset="0"/>
            </a:endParaRPr>
          </a:p>
          <a:p>
            <a:pPr>
              <a:lnSpc>
                <a:spcPct val="90000"/>
              </a:lnSpc>
              <a:buFont typeface="Symbol" pitchFamily="18" charset="2"/>
              <a:buNone/>
            </a:pPr>
            <a:r>
              <a:rPr lang="en-US" altLang="el-GR" sz="1600">
                <a:solidFill>
                  <a:srgbClr val="660033"/>
                </a:solidFill>
                <a:latin typeface="Courier New" pitchFamily="49" charset="0"/>
              </a:rPr>
              <a:t>&gt;&gt;&gt;</a:t>
            </a:r>
            <a:r>
              <a:rPr lang="en-US" altLang="el-GR" sz="1600">
                <a:latin typeface="Courier New" pitchFamily="49" charset="0"/>
              </a:rPr>
              <a:t> d[</a:t>
            </a:r>
            <a:r>
              <a:rPr lang="en-US" altLang="el-GR" sz="1600">
                <a:solidFill>
                  <a:srgbClr val="008000"/>
                </a:solidFill>
                <a:latin typeface="Courier New" pitchFamily="49" charset="0"/>
              </a:rPr>
              <a:t>‘id’</a:t>
            </a:r>
            <a:r>
              <a:rPr lang="en-US" altLang="el-GR" sz="1600">
                <a:latin typeface="Courier New" pitchFamily="49" charset="0"/>
              </a:rPr>
              <a:t>] = 45</a:t>
            </a:r>
          </a:p>
          <a:p>
            <a:pPr>
              <a:lnSpc>
                <a:spcPct val="90000"/>
              </a:lnSpc>
              <a:buFont typeface="Symbol" pitchFamily="18" charset="2"/>
              <a:buNone/>
            </a:pPr>
            <a:r>
              <a:rPr lang="en-US" altLang="el-GR" sz="1600">
                <a:solidFill>
                  <a:srgbClr val="660033"/>
                </a:solidFill>
                <a:latin typeface="Courier New" pitchFamily="49" charset="0"/>
              </a:rPr>
              <a:t>&gt;&gt;&gt;</a:t>
            </a:r>
            <a:r>
              <a:rPr lang="en-US" altLang="el-GR" sz="1600">
                <a:latin typeface="Courier New" pitchFamily="49" charset="0"/>
              </a:rPr>
              <a:t> d</a:t>
            </a:r>
          </a:p>
          <a:p>
            <a:pPr>
              <a:lnSpc>
                <a:spcPct val="90000"/>
              </a:lnSpc>
              <a:buFont typeface="Symbol" pitchFamily="18" charset="2"/>
              <a:buNone/>
            </a:pPr>
            <a:r>
              <a:rPr lang="en-US" altLang="el-GR" sz="1600">
                <a:solidFill>
                  <a:schemeClr val="accent2"/>
                </a:solidFill>
                <a:latin typeface="Courier New" pitchFamily="49" charset="0"/>
              </a:rPr>
              <a:t>{‘user’:‘clown’, ‘id’:45, ‘pswd’:1234}</a:t>
            </a:r>
          </a:p>
          <a:p>
            <a:pPr>
              <a:lnSpc>
                <a:spcPct val="90000"/>
              </a:lnSpc>
              <a:buFont typeface="Symbol" pitchFamily="18" charset="2"/>
              <a:buNone/>
            </a:pPr>
            <a:endParaRPr lang="en-US" altLang="el-GR" sz="1600">
              <a:solidFill>
                <a:schemeClr val="accent2"/>
              </a:solidFill>
              <a:latin typeface="Courier New" pitchFamily="49" charset="0"/>
            </a:endParaRPr>
          </a:p>
          <a:p>
            <a:pPr>
              <a:lnSpc>
                <a:spcPct val="90000"/>
              </a:lnSpc>
            </a:pPr>
            <a:r>
              <a:rPr lang="en-US" altLang="el-GR" sz="1600"/>
              <a:t>Dictionaries are unordered</a:t>
            </a:r>
          </a:p>
          <a:p>
            <a:pPr lvl="1">
              <a:lnSpc>
                <a:spcPct val="90000"/>
              </a:lnSpc>
            </a:pPr>
            <a:r>
              <a:rPr lang="en-US" altLang="el-GR" sz="1400" b="1"/>
              <a:t>New entry might appear anywhere in the output.</a:t>
            </a:r>
          </a:p>
          <a:p>
            <a:pPr>
              <a:lnSpc>
                <a:spcPct val="90000"/>
              </a:lnSpc>
            </a:pPr>
            <a:r>
              <a:rPr lang="en-US" altLang="el-GR" sz="1600"/>
              <a:t>(Dictionaries work by </a:t>
            </a:r>
            <a:r>
              <a:rPr lang="en-US" altLang="el-GR" sz="1600" i="1">
                <a:solidFill>
                  <a:schemeClr val="accent2"/>
                </a:solidFill>
              </a:rPr>
              <a:t>hashing</a:t>
            </a:r>
            <a:r>
              <a:rPr lang="en-US" altLang="el-GR" sz="1600" i="1"/>
              <a:t>)</a:t>
            </a:r>
            <a:endParaRPr lang="en-US" altLang="el-GR" sz="1600"/>
          </a:p>
        </p:txBody>
      </p:sp>
    </p:spTree>
    <p:extLst>
      <p:ext uri="{BB962C8B-B14F-4D97-AF65-F5344CB8AC3E}">
        <p14:creationId xmlns:p14="http://schemas.microsoft.com/office/powerpoint/2010/main" val="13583795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l-GR"/>
              <a:t>CIS 530 Spring 2008</a:t>
            </a:r>
          </a:p>
          <a:p>
            <a:endParaRPr lang="en-US" altLang="en-US"/>
          </a:p>
        </p:txBody>
      </p:sp>
      <p:sp>
        <p:nvSpPr>
          <p:cNvPr id="6" name="Slide Number Placeholder 5"/>
          <p:cNvSpPr>
            <a:spLocks noGrp="1"/>
          </p:cNvSpPr>
          <p:nvPr>
            <p:ph type="sldNum" sz="quarter" idx="12"/>
          </p:nvPr>
        </p:nvSpPr>
        <p:spPr/>
        <p:txBody>
          <a:bodyPr/>
          <a:lstStyle/>
          <a:p>
            <a:r>
              <a:rPr lang="en-US" altLang="en-US"/>
              <a:t>       </a:t>
            </a:r>
            <a:fld id="{FDA3447B-A11A-4F14-8A30-091CCEE2E38E}" type="slidenum">
              <a:rPr lang="en-US" altLang="en-US"/>
              <a:pPr/>
              <a:t>40</a:t>
            </a:fld>
            <a:endParaRPr lang="en-US" altLang="en-US"/>
          </a:p>
        </p:txBody>
      </p:sp>
      <p:sp>
        <p:nvSpPr>
          <p:cNvPr id="380930" name="Rectangle 2"/>
          <p:cNvSpPr>
            <a:spLocks noChangeArrowheads="1"/>
          </p:cNvSpPr>
          <p:nvPr/>
        </p:nvSpPr>
        <p:spPr bwMode="auto">
          <a:xfrm>
            <a:off x="685800" y="2590800"/>
            <a:ext cx="4876800" cy="2286000"/>
          </a:xfrm>
          <a:prstGeom prst="rect">
            <a:avLst/>
          </a:prstGeom>
          <a:solidFill>
            <a:schemeClr val="accent2">
              <a:alpha val="500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380931" name="Rectangle 3"/>
          <p:cNvSpPr>
            <a:spLocks noGrp="1" noChangeArrowheads="1"/>
          </p:cNvSpPr>
          <p:nvPr>
            <p:ph type="title"/>
          </p:nvPr>
        </p:nvSpPr>
        <p:spPr/>
        <p:txBody>
          <a:bodyPr/>
          <a:lstStyle/>
          <a:p>
            <a:r>
              <a:rPr lang="en-US" altLang="el-GR"/>
              <a:t>The Order of Arguments</a:t>
            </a:r>
          </a:p>
        </p:txBody>
      </p:sp>
      <p:sp>
        <p:nvSpPr>
          <p:cNvPr id="380932" name="Rectangle 4"/>
          <p:cNvSpPr>
            <a:spLocks noGrp="1" noChangeArrowheads="1"/>
          </p:cNvSpPr>
          <p:nvPr>
            <p:ph type="body" idx="1"/>
          </p:nvPr>
        </p:nvSpPr>
        <p:spPr/>
        <p:txBody>
          <a:bodyPr/>
          <a:lstStyle/>
          <a:p>
            <a:pPr>
              <a:lnSpc>
                <a:spcPct val="90000"/>
              </a:lnSpc>
            </a:pPr>
            <a:r>
              <a:rPr lang="en-US" altLang="el-GR" sz="1800"/>
              <a:t>You can call a function with some or all of its arguments out of order as long as you specify them (these are called keyword arguments).  You can also just use keywords for a final subset of the arguments.</a:t>
            </a:r>
            <a:endParaRPr lang="en-US" altLang="el-GR" sz="1600">
              <a:latin typeface="Courier New" pitchFamily="49" charset="0"/>
            </a:endParaRPr>
          </a:p>
          <a:p>
            <a:pPr>
              <a:lnSpc>
                <a:spcPct val="90000"/>
              </a:lnSpc>
              <a:buFont typeface="Symbol" pitchFamily="18" charset="2"/>
              <a:buNone/>
            </a:pPr>
            <a:endParaRPr lang="en-US" altLang="el-GR" sz="1600">
              <a:latin typeface="Courier New" pitchFamily="49" charset="0"/>
            </a:endParaRPr>
          </a:p>
          <a:p>
            <a:pPr>
              <a:lnSpc>
                <a:spcPct val="90000"/>
              </a:lnSpc>
              <a:buFont typeface="Symbol" pitchFamily="18" charset="2"/>
              <a:buNone/>
            </a:pPr>
            <a:r>
              <a:rPr lang="en-US" altLang="el-GR" sz="1600">
                <a:solidFill>
                  <a:srgbClr val="660033"/>
                </a:solidFill>
                <a:latin typeface="Courier New" pitchFamily="49" charset="0"/>
              </a:rPr>
              <a:t>&gt;&gt;&gt;</a:t>
            </a:r>
            <a:r>
              <a:rPr lang="en-US" altLang="el-GR" sz="1600">
                <a:latin typeface="Courier New" pitchFamily="49" charset="0"/>
              </a:rPr>
              <a:t> </a:t>
            </a:r>
            <a:r>
              <a:rPr lang="en-US" altLang="el-GR" sz="1600">
                <a:solidFill>
                  <a:srgbClr val="FF6600"/>
                </a:solidFill>
                <a:latin typeface="Courier New" pitchFamily="49" charset="0"/>
              </a:rPr>
              <a:t>def</a:t>
            </a:r>
            <a:r>
              <a:rPr lang="en-US" altLang="el-GR" sz="1600">
                <a:latin typeface="Courier New" pitchFamily="49" charset="0"/>
              </a:rPr>
              <a:t> </a:t>
            </a:r>
            <a:r>
              <a:rPr lang="en-US" altLang="el-GR" sz="1600">
                <a:solidFill>
                  <a:schemeClr val="hlink"/>
                </a:solidFill>
                <a:latin typeface="Courier New" pitchFamily="49" charset="0"/>
              </a:rPr>
              <a:t>myfun</a:t>
            </a:r>
            <a:r>
              <a:rPr lang="en-US" altLang="el-GR" sz="1600">
                <a:latin typeface="Courier New" pitchFamily="49" charset="0"/>
              </a:rPr>
              <a:t>(a, b, c):</a:t>
            </a:r>
            <a:br>
              <a:rPr lang="en-US" altLang="el-GR" sz="1600">
                <a:latin typeface="Courier New" pitchFamily="49" charset="0"/>
              </a:rPr>
            </a:br>
            <a:r>
              <a:rPr lang="en-US" altLang="el-GR" sz="1600">
                <a:latin typeface="Courier New" pitchFamily="49" charset="0"/>
              </a:rPr>
              <a:t>      </a:t>
            </a:r>
            <a:r>
              <a:rPr lang="en-US" altLang="el-GR" sz="1600">
                <a:solidFill>
                  <a:srgbClr val="FF6600"/>
                </a:solidFill>
                <a:latin typeface="Courier New" pitchFamily="49" charset="0"/>
              </a:rPr>
              <a:t>return</a:t>
            </a:r>
            <a:r>
              <a:rPr lang="en-US" altLang="el-GR" sz="1600">
                <a:latin typeface="Courier New" pitchFamily="49" charset="0"/>
              </a:rPr>
              <a:t> a-b</a:t>
            </a:r>
          </a:p>
          <a:p>
            <a:pPr>
              <a:lnSpc>
                <a:spcPct val="90000"/>
              </a:lnSpc>
              <a:buFont typeface="Symbol" pitchFamily="18" charset="2"/>
              <a:buNone/>
            </a:pPr>
            <a:r>
              <a:rPr lang="en-US" altLang="el-GR" sz="1600">
                <a:solidFill>
                  <a:srgbClr val="660033"/>
                </a:solidFill>
                <a:latin typeface="Courier New" pitchFamily="49" charset="0"/>
              </a:rPr>
              <a:t>&gt;&gt;&gt;</a:t>
            </a:r>
            <a:r>
              <a:rPr lang="en-US" altLang="el-GR" sz="1600">
                <a:latin typeface="Courier New" pitchFamily="49" charset="0"/>
              </a:rPr>
              <a:t> myfun(2, 1, 43)</a:t>
            </a:r>
          </a:p>
          <a:p>
            <a:pPr>
              <a:lnSpc>
                <a:spcPct val="90000"/>
              </a:lnSpc>
              <a:buFont typeface="Symbol" pitchFamily="18" charset="2"/>
              <a:buNone/>
            </a:pPr>
            <a:r>
              <a:rPr lang="en-US" altLang="el-GR" sz="1600">
                <a:latin typeface="Courier New" pitchFamily="49" charset="0"/>
              </a:rPr>
              <a:t>  </a:t>
            </a:r>
            <a:r>
              <a:rPr lang="en-US" altLang="el-GR" sz="1600">
                <a:solidFill>
                  <a:schemeClr val="accent2"/>
                </a:solidFill>
                <a:latin typeface="Courier New" pitchFamily="49" charset="0"/>
              </a:rPr>
              <a:t>1</a:t>
            </a:r>
          </a:p>
          <a:p>
            <a:pPr>
              <a:lnSpc>
                <a:spcPct val="90000"/>
              </a:lnSpc>
              <a:buFont typeface="Symbol" pitchFamily="18" charset="2"/>
              <a:buNone/>
            </a:pPr>
            <a:r>
              <a:rPr lang="en-US" altLang="el-GR" sz="1600">
                <a:solidFill>
                  <a:srgbClr val="660033"/>
                </a:solidFill>
                <a:latin typeface="Courier New" pitchFamily="49" charset="0"/>
              </a:rPr>
              <a:t>&gt;&gt;&gt;</a:t>
            </a:r>
            <a:r>
              <a:rPr lang="en-US" altLang="el-GR" sz="1600">
                <a:latin typeface="Courier New" pitchFamily="49" charset="0"/>
              </a:rPr>
              <a:t> myfun(c=43, b=1, a=2)</a:t>
            </a:r>
          </a:p>
          <a:p>
            <a:pPr>
              <a:lnSpc>
                <a:spcPct val="90000"/>
              </a:lnSpc>
              <a:buFont typeface="Symbol" pitchFamily="18" charset="2"/>
              <a:buNone/>
            </a:pPr>
            <a:r>
              <a:rPr lang="en-US" altLang="el-GR" sz="1600">
                <a:latin typeface="Courier New" pitchFamily="49" charset="0"/>
              </a:rPr>
              <a:t>  </a:t>
            </a:r>
            <a:r>
              <a:rPr lang="en-US" altLang="el-GR" sz="1600">
                <a:solidFill>
                  <a:schemeClr val="accent2"/>
                </a:solidFill>
                <a:latin typeface="Courier New" pitchFamily="49" charset="0"/>
              </a:rPr>
              <a:t>1</a:t>
            </a:r>
          </a:p>
          <a:p>
            <a:pPr>
              <a:lnSpc>
                <a:spcPct val="90000"/>
              </a:lnSpc>
              <a:buFont typeface="Symbol" pitchFamily="18" charset="2"/>
              <a:buNone/>
            </a:pPr>
            <a:r>
              <a:rPr lang="en-US" altLang="el-GR" sz="1600">
                <a:solidFill>
                  <a:srgbClr val="660033"/>
                </a:solidFill>
                <a:latin typeface="Courier New" pitchFamily="49" charset="0"/>
              </a:rPr>
              <a:t>&gt;&gt;&gt;</a:t>
            </a:r>
            <a:r>
              <a:rPr lang="en-US" altLang="el-GR" sz="1600">
                <a:latin typeface="Courier New" pitchFamily="49" charset="0"/>
              </a:rPr>
              <a:t> myfun(2, c=43, b=1)</a:t>
            </a:r>
          </a:p>
          <a:p>
            <a:pPr>
              <a:lnSpc>
                <a:spcPct val="90000"/>
              </a:lnSpc>
              <a:buFont typeface="Symbol" pitchFamily="18" charset="2"/>
              <a:buNone/>
            </a:pPr>
            <a:r>
              <a:rPr lang="en-US" altLang="el-GR" sz="1600">
                <a:latin typeface="Courier New" pitchFamily="49" charset="0"/>
              </a:rPr>
              <a:t>  </a:t>
            </a:r>
            <a:r>
              <a:rPr lang="en-US" altLang="el-GR" sz="1600">
                <a:solidFill>
                  <a:schemeClr val="accent2"/>
                </a:solidFill>
                <a:latin typeface="Courier New" pitchFamily="49" charset="0"/>
              </a:rPr>
              <a:t>1</a:t>
            </a:r>
          </a:p>
        </p:txBody>
      </p:sp>
    </p:spTree>
    <p:extLst>
      <p:ext uri="{BB962C8B-B14F-4D97-AF65-F5344CB8AC3E}">
        <p14:creationId xmlns:p14="http://schemas.microsoft.com/office/powerpoint/2010/main" val="2497958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a:xfrm>
            <a:off x="685800" y="2286000"/>
            <a:ext cx="7770813" cy="1143000"/>
          </a:xfrm>
          <a:ln/>
          <a:extLst>
            <a:ext uri="{91240B29-F687-4F45-9708-019B960494DF}">
              <a14:hiddenLine xmlns:a14="http://schemas.microsoft.com/office/drawing/2010/main" w="9525">
                <a:solidFill>
                  <a:srgbClr val="000000"/>
                </a:solidFill>
                <a:miter lim="800000"/>
                <a:headEnd/>
                <a:tailEnd/>
              </a14:hiddenLine>
            </a:ext>
          </a:extLst>
        </p:spPr>
        <p:txBody>
          <a:bodyPr lIns="81639" tIns="42452" rIns="81639" bIns="42452"/>
          <a:lstStyle/>
          <a:p>
            <a:pPr defTabSz="414338">
              <a:lnSpc>
                <a:spcPct val="97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altLang="el-GR" sz="2800">
                <a:solidFill>
                  <a:srgbClr val="000000"/>
                </a:solidFill>
                <a:cs typeface="Arial" pitchFamily="34" charset="0"/>
              </a:rPr>
              <a:t>Importing and Modules</a:t>
            </a:r>
          </a:p>
        </p:txBody>
      </p:sp>
      <p:sp>
        <p:nvSpPr>
          <p:cNvPr id="394243" name="Rectangle 3"/>
          <p:cNvSpPr>
            <a:spLocks noGrp="1" noChangeArrowheads="1"/>
          </p:cNvSpPr>
          <p:nvPr>
            <p:ph type="subTitle" idx="1"/>
          </p:nvPr>
        </p:nvSpPr>
        <p:spPr>
          <a:xfrm>
            <a:off x="685800" y="3886200"/>
            <a:ext cx="7086600" cy="1754188"/>
          </a:xfrm>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defTabSz="457200"/>
            <a:endParaRPr lang="el-GR" altLang="el-GR"/>
          </a:p>
        </p:txBody>
      </p:sp>
      <p:pic>
        <p:nvPicPr>
          <p:cNvPr id="39424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7013" y="3581400"/>
            <a:ext cx="4672012" cy="284797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Tree>
    <p:extLst>
      <p:ext uri="{BB962C8B-B14F-4D97-AF65-F5344CB8AC3E}">
        <p14:creationId xmlns:p14="http://schemas.microsoft.com/office/powerpoint/2010/main" val="677134211"/>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l-GR"/>
              <a:t>CIS 530 Spring 2008</a:t>
            </a:r>
          </a:p>
          <a:p>
            <a:endParaRPr lang="en-US" altLang="en-US"/>
          </a:p>
        </p:txBody>
      </p:sp>
      <p:sp>
        <p:nvSpPr>
          <p:cNvPr id="5" name="Slide Number Placeholder 5"/>
          <p:cNvSpPr>
            <a:spLocks noGrp="1"/>
          </p:cNvSpPr>
          <p:nvPr>
            <p:ph type="sldNum" sz="quarter" idx="12"/>
          </p:nvPr>
        </p:nvSpPr>
        <p:spPr/>
        <p:txBody>
          <a:bodyPr/>
          <a:lstStyle/>
          <a:p>
            <a:r>
              <a:rPr lang="en-US" altLang="en-US"/>
              <a:t>       </a:t>
            </a:r>
            <a:fld id="{ED5696EE-3C85-4751-A39F-1CDACF178B6B}" type="slidenum">
              <a:rPr lang="en-US" altLang="en-US"/>
              <a:pPr/>
              <a:t>42</a:t>
            </a:fld>
            <a:endParaRPr lang="en-US" altLang="en-US"/>
          </a:p>
        </p:txBody>
      </p:sp>
      <p:sp>
        <p:nvSpPr>
          <p:cNvPr id="396290" name="Rectangle 2"/>
          <p:cNvSpPr>
            <a:spLocks noGrp="1" noChangeArrowheads="1"/>
          </p:cNvSpPr>
          <p:nvPr>
            <p:ph type="title"/>
          </p:nvPr>
        </p:nvSpPr>
        <p:spPr>
          <a:xfrm>
            <a:off x="685800" y="609600"/>
            <a:ext cx="7770813" cy="457200"/>
          </a:xfrm>
          <a:ln/>
          <a:extLst>
            <a:ext uri="{91240B29-F687-4F45-9708-019B960494DF}">
              <a14:hiddenLine xmlns:a14="http://schemas.microsoft.com/office/drawing/2010/main" w="9525">
                <a:solidFill>
                  <a:srgbClr val="000000"/>
                </a:solidFill>
                <a:miter lim="800000"/>
                <a:headEnd/>
                <a:tailEnd/>
              </a14:hiddenLine>
            </a:ext>
          </a:extLst>
        </p:spPr>
        <p:txBody>
          <a:bodyPr lIns="81639" tIns="42452" rIns="81639" bIns="42452">
            <a:normAutofit fontScale="90000"/>
          </a:bodyP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l-GR"/>
              <a:t>Importing and Modules </a:t>
            </a:r>
          </a:p>
        </p:txBody>
      </p:sp>
      <p:sp>
        <p:nvSpPr>
          <p:cNvPr id="396291" name="Rectangle 3"/>
          <p:cNvSpPr>
            <a:spLocks noGrp="1" noChangeArrowheads="1"/>
          </p:cNvSpPr>
          <p:nvPr>
            <p:ph type="body" idx="1"/>
          </p:nvPr>
        </p:nvSpPr>
        <p:spPr>
          <a:xfrm>
            <a:off x="762000" y="1981200"/>
            <a:ext cx="7770813" cy="4573588"/>
          </a:xfrm>
          <a:ln/>
          <a:extLst>
            <a:ext uri="{91240B29-F687-4F45-9708-019B960494DF}">
              <a14:hiddenLine xmlns:a14="http://schemas.microsoft.com/office/drawing/2010/main" w="9525">
                <a:solidFill>
                  <a:srgbClr val="000000"/>
                </a:solidFill>
                <a:miter lim="800000"/>
                <a:headEnd/>
                <a:tailEnd/>
              </a14:hiddenLine>
            </a:ext>
          </a:extLst>
        </p:spPr>
        <p:txBody>
          <a:bodyPr lIns="81639" tIns="42452" rIns="81639" bIns="42452"/>
          <a:lstStyle/>
          <a:p>
            <a:pPr marL="431800" indent="-323850" defTabSz="457200">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l-GR" sz="2000"/>
              <a:t>Use classes &amp; functions defined in another file.</a:t>
            </a:r>
          </a:p>
          <a:p>
            <a:pPr marL="431800" indent="-323850" defTabSz="457200">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l-GR" sz="2000"/>
              <a:t>A Python module is a file with the same name (plus the </a:t>
            </a:r>
            <a:r>
              <a:rPr lang="en-GB" altLang="el-GR" sz="2000" i="1">
                <a:solidFill>
                  <a:schemeClr val="accent2"/>
                </a:solidFill>
              </a:rPr>
              <a:t>.py </a:t>
            </a:r>
            <a:r>
              <a:rPr lang="en-GB" altLang="el-GR" sz="2000"/>
              <a:t>extension) </a:t>
            </a:r>
          </a:p>
          <a:p>
            <a:pPr marL="431800" indent="-323850" defTabSz="457200">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l-GR" sz="2000"/>
              <a:t>Like Java </a:t>
            </a:r>
            <a:r>
              <a:rPr lang="en-GB" altLang="el-GR" sz="2000" i="1">
                <a:solidFill>
                  <a:schemeClr val="accent2"/>
                </a:solidFill>
              </a:rPr>
              <a:t>import</a:t>
            </a:r>
            <a:r>
              <a:rPr lang="en-GB" altLang="el-GR" sz="2000"/>
              <a:t>, C++ </a:t>
            </a:r>
            <a:r>
              <a:rPr lang="en-GB" altLang="el-GR" sz="2000" i="1">
                <a:solidFill>
                  <a:schemeClr val="accent2"/>
                </a:solidFill>
              </a:rPr>
              <a:t>include</a:t>
            </a:r>
            <a:r>
              <a:rPr lang="en-GB" altLang="el-GR" sz="2000"/>
              <a:t>.</a:t>
            </a:r>
          </a:p>
          <a:p>
            <a:pPr marL="431800" indent="-323850" defTabSz="457200">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l-GR" sz="2000"/>
              <a:t>Three formats of the command:</a:t>
            </a:r>
          </a:p>
          <a:p>
            <a:pPr marL="431800" indent="-323850" defTabSz="457200">
              <a:spcBef>
                <a:spcPts val="800"/>
              </a:spcBef>
              <a:buFont typeface="Symbol" pitchFamily="18"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l-GR" sz="1800" b="0">
                <a:solidFill>
                  <a:srgbClr val="FF6600"/>
                </a:solidFill>
                <a:latin typeface="Courier New" pitchFamily="49" charset="0"/>
              </a:rPr>
              <a:t>		</a:t>
            </a:r>
            <a:r>
              <a:rPr lang="en-GB" altLang="el-GR" sz="1800">
                <a:solidFill>
                  <a:srgbClr val="FF6600"/>
                </a:solidFill>
                <a:latin typeface="Courier New" pitchFamily="49" charset="0"/>
              </a:rPr>
              <a:t>import</a:t>
            </a:r>
            <a:r>
              <a:rPr lang="en-GB" altLang="el-GR" sz="1800">
                <a:latin typeface="Courier New" pitchFamily="49" charset="0"/>
              </a:rPr>
              <a:t> somefile</a:t>
            </a:r>
          </a:p>
          <a:p>
            <a:pPr marL="431800" indent="-323850" defTabSz="457200">
              <a:spcBef>
                <a:spcPts val="800"/>
              </a:spcBef>
              <a:buFont typeface="Symbol" pitchFamily="18"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l-GR" sz="1800">
                <a:solidFill>
                  <a:srgbClr val="FF6600"/>
                </a:solidFill>
                <a:latin typeface="Courier New" pitchFamily="49" charset="0"/>
              </a:rPr>
              <a:t>		from </a:t>
            </a:r>
            <a:r>
              <a:rPr lang="en-GB" altLang="el-GR" sz="1800">
                <a:latin typeface="Courier New" pitchFamily="49" charset="0"/>
              </a:rPr>
              <a:t>somefile </a:t>
            </a:r>
            <a:r>
              <a:rPr lang="en-GB" altLang="el-GR" sz="1800">
                <a:solidFill>
                  <a:srgbClr val="FF6600"/>
                </a:solidFill>
                <a:latin typeface="Courier New" pitchFamily="49" charset="0"/>
              </a:rPr>
              <a:t>import </a:t>
            </a:r>
            <a:r>
              <a:rPr lang="en-GB" altLang="el-GR" sz="1800">
                <a:latin typeface="Courier New" pitchFamily="49" charset="0"/>
              </a:rPr>
              <a:t>*</a:t>
            </a:r>
          </a:p>
          <a:p>
            <a:pPr marL="431800" indent="-323850" defTabSz="457200">
              <a:spcBef>
                <a:spcPts val="800"/>
              </a:spcBef>
              <a:buFont typeface="Symbol" pitchFamily="18"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l-GR" sz="1800">
                <a:solidFill>
                  <a:srgbClr val="FF6600"/>
                </a:solidFill>
                <a:latin typeface="Courier New" pitchFamily="49" charset="0"/>
              </a:rPr>
              <a:t>		from</a:t>
            </a:r>
            <a:r>
              <a:rPr lang="en-GB" altLang="el-GR" sz="1800">
                <a:latin typeface="Courier New" pitchFamily="49" charset="0"/>
              </a:rPr>
              <a:t> somefile </a:t>
            </a:r>
            <a:r>
              <a:rPr lang="en-GB" altLang="el-GR" sz="1800">
                <a:solidFill>
                  <a:srgbClr val="FF6600"/>
                </a:solidFill>
                <a:latin typeface="Courier New" pitchFamily="49" charset="0"/>
              </a:rPr>
              <a:t>import </a:t>
            </a:r>
            <a:r>
              <a:rPr lang="en-GB" altLang="el-GR" sz="1800">
                <a:latin typeface="Courier New" pitchFamily="49" charset="0"/>
              </a:rPr>
              <a:t>className</a:t>
            </a:r>
          </a:p>
          <a:p>
            <a:pPr marL="431800" indent="-323850" defTabSz="457200">
              <a:spcBef>
                <a:spcPts val="800"/>
              </a:spcBef>
              <a:buFont typeface="Symbol" pitchFamily="18"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l-GR" sz="2000" b="0"/>
              <a:t>What’s the difference? </a:t>
            </a:r>
            <a:br>
              <a:rPr lang="en-GB" altLang="el-GR" sz="2000" b="0"/>
            </a:br>
            <a:r>
              <a:rPr lang="en-GB" altLang="el-GR" sz="2000" u="sng"/>
              <a:t>What</a:t>
            </a:r>
            <a:r>
              <a:rPr lang="en-GB" altLang="el-GR" sz="2000"/>
              <a:t> gets imported from the file and </a:t>
            </a:r>
            <a:r>
              <a:rPr lang="en-GB" altLang="el-GR" sz="2000" u="sng"/>
              <a:t>what name</a:t>
            </a:r>
            <a:r>
              <a:rPr lang="en-GB" altLang="el-GR" sz="2000"/>
              <a:t> refers to it after it has been imported.</a:t>
            </a:r>
          </a:p>
        </p:txBody>
      </p:sp>
    </p:spTree>
    <p:extLst>
      <p:ext uri="{BB962C8B-B14F-4D97-AF65-F5344CB8AC3E}">
        <p14:creationId xmlns:p14="http://schemas.microsoft.com/office/powerpoint/2010/main" val="2975845951"/>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l-GR"/>
              <a:t>CIS 530 Spring 2008</a:t>
            </a:r>
          </a:p>
          <a:p>
            <a:endParaRPr lang="en-US" altLang="en-US"/>
          </a:p>
        </p:txBody>
      </p:sp>
      <p:sp>
        <p:nvSpPr>
          <p:cNvPr id="5" name="Slide Number Placeholder 5"/>
          <p:cNvSpPr>
            <a:spLocks noGrp="1"/>
          </p:cNvSpPr>
          <p:nvPr>
            <p:ph type="sldNum" sz="quarter" idx="12"/>
          </p:nvPr>
        </p:nvSpPr>
        <p:spPr/>
        <p:txBody>
          <a:bodyPr/>
          <a:lstStyle/>
          <a:p>
            <a:r>
              <a:rPr lang="en-US" altLang="en-US"/>
              <a:t>       </a:t>
            </a:r>
            <a:fld id="{359BD1FD-659D-4FFE-815A-136700F0A5AE}" type="slidenum">
              <a:rPr lang="en-US" altLang="en-US"/>
              <a:pPr/>
              <a:t>43</a:t>
            </a:fld>
            <a:endParaRPr lang="en-US" altLang="en-US"/>
          </a:p>
        </p:txBody>
      </p:sp>
      <p:sp>
        <p:nvSpPr>
          <p:cNvPr id="398338" name="Rectangle 2"/>
          <p:cNvSpPr>
            <a:spLocks noGrp="1" noChangeArrowheads="1"/>
          </p:cNvSpPr>
          <p:nvPr>
            <p:ph type="title"/>
          </p:nvPr>
        </p:nvSpPr>
        <p:spPr>
          <a:noFill/>
          <a:ln/>
        </p:spPr>
        <p:txBody>
          <a:bodyPr/>
          <a:lstStyle/>
          <a:p>
            <a:pPr marL="1079500" indent="-215900" defTabSz="457200"/>
            <a:r>
              <a:rPr lang="en-US" altLang="el-GR" sz="2800" i="1">
                <a:solidFill>
                  <a:schemeClr val="accent2"/>
                </a:solidFill>
              </a:rPr>
              <a:t>import</a:t>
            </a:r>
            <a:r>
              <a:rPr lang="en-US" altLang="el-GR" sz="2800"/>
              <a:t> …</a:t>
            </a:r>
          </a:p>
        </p:txBody>
      </p:sp>
      <p:sp>
        <p:nvSpPr>
          <p:cNvPr id="398339" name="Rectangle 3"/>
          <p:cNvSpPr>
            <a:spLocks noGrp="1" noChangeArrowheads="1"/>
          </p:cNvSpPr>
          <p:nvPr>
            <p:ph type="body" idx="1"/>
          </p:nvPr>
        </p:nvSpPr>
        <p:spPr>
          <a:xfrm>
            <a:off x="671513" y="1906588"/>
            <a:ext cx="7805737" cy="4591050"/>
          </a:xfrm>
        </p:spPr>
        <p:txBody>
          <a:bodyPr/>
          <a:lstStyle/>
          <a:p>
            <a:pPr marL="431800" indent="-323850" defTabSz="457200">
              <a:lnSpc>
                <a:spcPct val="87000"/>
              </a:lnSpc>
              <a:buFont typeface="Symbol" pitchFamily="18" charset="2"/>
              <a:buNone/>
            </a:pPr>
            <a:r>
              <a:rPr lang="en-GB" altLang="el-GR" sz="1800">
                <a:solidFill>
                  <a:srgbClr val="FF6600"/>
                </a:solidFill>
                <a:latin typeface="Courier New" pitchFamily="49" charset="0"/>
              </a:rPr>
              <a:t>import</a:t>
            </a:r>
            <a:r>
              <a:rPr lang="en-GB" altLang="el-GR" sz="1800">
                <a:latin typeface="Courier New" pitchFamily="49" charset="0"/>
              </a:rPr>
              <a:t> somefile</a:t>
            </a:r>
          </a:p>
          <a:p>
            <a:pPr marL="431800" indent="-323850" defTabSz="457200">
              <a:lnSpc>
                <a:spcPct val="87000"/>
              </a:lnSpc>
              <a:buFont typeface="Symbol" pitchFamily="18" charset="2"/>
              <a:buNone/>
            </a:pPr>
            <a:endParaRPr lang="en-GB" altLang="el-GR" sz="1800" b="0">
              <a:latin typeface="Courier New" pitchFamily="49" charset="0"/>
            </a:endParaRPr>
          </a:p>
          <a:p>
            <a:pPr marL="431800" indent="-323850" defTabSz="457200">
              <a:lnSpc>
                <a:spcPct val="87000"/>
              </a:lnSpc>
            </a:pPr>
            <a:r>
              <a:rPr lang="en-GB" altLang="el-GR" sz="1800" i="1"/>
              <a:t>Everything</a:t>
            </a:r>
            <a:r>
              <a:rPr lang="en-GB" altLang="el-GR" sz="1800"/>
              <a:t> in somefile.py gets imported.</a:t>
            </a:r>
          </a:p>
          <a:p>
            <a:pPr marL="431800" indent="-323850" defTabSz="457200">
              <a:lnSpc>
                <a:spcPct val="87000"/>
              </a:lnSpc>
            </a:pPr>
            <a:r>
              <a:rPr lang="en-GB" altLang="el-GR" sz="1800"/>
              <a:t>To refer to something in the file, append the text “somefile.” to the front of its name:</a:t>
            </a:r>
          </a:p>
          <a:p>
            <a:pPr marL="431800" indent="-323850" defTabSz="457200">
              <a:lnSpc>
                <a:spcPct val="87000"/>
              </a:lnSpc>
              <a:buFont typeface="Symbol" pitchFamily="18" charset="2"/>
              <a:buNone/>
            </a:pPr>
            <a:endParaRPr lang="en-GB" altLang="el-GR" sz="1800" b="0">
              <a:latin typeface="Courier New" pitchFamily="49" charset="0"/>
            </a:endParaRPr>
          </a:p>
          <a:p>
            <a:pPr marL="431800" indent="-323850" defTabSz="457200">
              <a:lnSpc>
                <a:spcPct val="87000"/>
              </a:lnSpc>
              <a:buFont typeface="Symbol" pitchFamily="18" charset="2"/>
              <a:buNone/>
            </a:pPr>
            <a:r>
              <a:rPr lang="en-GB" altLang="el-GR" sz="1800">
                <a:latin typeface="Courier New" pitchFamily="49" charset="0"/>
              </a:rPr>
              <a:t>somefile.className.method(</a:t>
            </a:r>
            <a:r>
              <a:rPr lang="en-GB" altLang="el-GR" sz="1800">
                <a:solidFill>
                  <a:srgbClr val="008000"/>
                </a:solidFill>
                <a:latin typeface="Courier New" pitchFamily="49" charset="0"/>
              </a:rPr>
              <a:t>“abc”</a:t>
            </a:r>
            <a:r>
              <a:rPr lang="en-GB" altLang="el-GR" sz="1800">
                <a:latin typeface="Courier New" pitchFamily="49" charset="0"/>
              </a:rPr>
              <a:t>)</a:t>
            </a:r>
          </a:p>
          <a:p>
            <a:pPr marL="431800" indent="-323850" defTabSz="457200">
              <a:lnSpc>
                <a:spcPct val="87000"/>
              </a:lnSpc>
              <a:buFont typeface="Symbol" pitchFamily="18" charset="2"/>
              <a:buNone/>
            </a:pPr>
            <a:r>
              <a:rPr lang="en-GB" altLang="el-GR" sz="1800">
                <a:latin typeface="Courier New" pitchFamily="49" charset="0"/>
              </a:rPr>
              <a:t>somefile.myFunction(34)</a:t>
            </a:r>
            <a:r>
              <a:rPr lang="en-GB" altLang="el-GR" sz="1800" b="0">
                <a:latin typeface="Courier New" pitchFamily="49" charset="0"/>
              </a:rPr>
              <a:t/>
            </a:r>
            <a:br>
              <a:rPr lang="en-GB" altLang="el-GR" sz="1800" b="0">
                <a:latin typeface="Courier New" pitchFamily="49" charset="0"/>
              </a:rPr>
            </a:br>
            <a:endParaRPr lang="en-US" altLang="el-GR" sz="1800" b="0">
              <a:latin typeface="Courier New" pitchFamily="49" charset="0"/>
            </a:endParaRPr>
          </a:p>
        </p:txBody>
      </p:sp>
    </p:spTree>
    <p:extLst>
      <p:ext uri="{BB962C8B-B14F-4D97-AF65-F5344CB8AC3E}">
        <p14:creationId xmlns:p14="http://schemas.microsoft.com/office/powerpoint/2010/main" val="15604331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l-GR"/>
              <a:t>CIS 530 Spring 2008</a:t>
            </a:r>
          </a:p>
          <a:p>
            <a:endParaRPr lang="en-US" altLang="en-US"/>
          </a:p>
        </p:txBody>
      </p:sp>
      <p:sp>
        <p:nvSpPr>
          <p:cNvPr id="5" name="Slide Number Placeholder 5"/>
          <p:cNvSpPr>
            <a:spLocks noGrp="1"/>
          </p:cNvSpPr>
          <p:nvPr>
            <p:ph type="sldNum" sz="quarter" idx="12"/>
          </p:nvPr>
        </p:nvSpPr>
        <p:spPr/>
        <p:txBody>
          <a:bodyPr/>
          <a:lstStyle/>
          <a:p>
            <a:r>
              <a:rPr lang="en-US" altLang="en-US"/>
              <a:t>       </a:t>
            </a:r>
            <a:fld id="{C1DCF691-F077-45BF-BE42-F6CC1FEFA577}" type="slidenum">
              <a:rPr lang="en-US" altLang="en-US"/>
              <a:pPr/>
              <a:t>44</a:t>
            </a:fld>
            <a:endParaRPr lang="en-US" altLang="en-US"/>
          </a:p>
        </p:txBody>
      </p:sp>
      <p:sp>
        <p:nvSpPr>
          <p:cNvPr id="399362" name="Rectangle 2"/>
          <p:cNvSpPr>
            <a:spLocks noGrp="1" noChangeArrowheads="1"/>
          </p:cNvSpPr>
          <p:nvPr>
            <p:ph type="title"/>
          </p:nvPr>
        </p:nvSpPr>
        <p:spPr/>
        <p:txBody>
          <a:bodyPr/>
          <a:lstStyle/>
          <a:p>
            <a:pPr marL="1079500" indent="-215900" defTabSz="457200"/>
            <a:r>
              <a:rPr lang="en-US" altLang="el-GR" i="1">
                <a:solidFill>
                  <a:schemeClr val="accent2"/>
                </a:solidFill>
              </a:rPr>
              <a:t>from … import  *</a:t>
            </a:r>
          </a:p>
        </p:txBody>
      </p:sp>
      <p:sp>
        <p:nvSpPr>
          <p:cNvPr id="399363" name="Rectangle 3"/>
          <p:cNvSpPr>
            <a:spLocks noGrp="1" noChangeArrowheads="1"/>
          </p:cNvSpPr>
          <p:nvPr>
            <p:ph type="body" idx="1"/>
          </p:nvPr>
        </p:nvSpPr>
        <p:spPr>
          <a:xfrm>
            <a:off x="671513" y="1906588"/>
            <a:ext cx="7805737" cy="4591050"/>
          </a:xfrm>
        </p:spPr>
        <p:txBody>
          <a:bodyPr/>
          <a:lstStyle/>
          <a:p>
            <a:pPr marL="431800" indent="-323850" defTabSz="457200">
              <a:buFont typeface="Symbol" pitchFamily="18" charset="2"/>
              <a:buNone/>
            </a:pPr>
            <a:r>
              <a:rPr lang="en-GB" altLang="el-GR" sz="1800">
                <a:solidFill>
                  <a:srgbClr val="FF6600"/>
                </a:solidFill>
                <a:latin typeface="Courier New" pitchFamily="49" charset="0"/>
              </a:rPr>
              <a:t>from</a:t>
            </a:r>
            <a:r>
              <a:rPr lang="en-GB" altLang="el-GR" sz="1800">
                <a:latin typeface="Courier New" pitchFamily="49" charset="0"/>
              </a:rPr>
              <a:t> somefile </a:t>
            </a:r>
            <a:r>
              <a:rPr lang="en-GB" altLang="el-GR" sz="1800">
                <a:solidFill>
                  <a:srgbClr val="FF6600"/>
                </a:solidFill>
                <a:latin typeface="Courier New" pitchFamily="49" charset="0"/>
              </a:rPr>
              <a:t>import </a:t>
            </a:r>
            <a:r>
              <a:rPr lang="en-GB" altLang="el-GR" sz="1800">
                <a:latin typeface="Courier New" pitchFamily="49" charset="0"/>
              </a:rPr>
              <a:t>*</a:t>
            </a:r>
          </a:p>
          <a:p>
            <a:pPr marL="431800" indent="-323850" defTabSz="457200">
              <a:buFont typeface="Symbol" pitchFamily="18" charset="2"/>
              <a:buNone/>
            </a:pPr>
            <a:endParaRPr lang="en-GB" altLang="el-GR" sz="1800" b="0">
              <a:latin typeface="Courier New" pitchFamily="49" charset="0"/>
            </a:endParaRPr>
          </a:p>
          <a:p>
            <a:pPr marL="431800" indent="-323850" defTabSz="457200"/>
            <a:r>
              <a:rPr lang="en-GB" altLang="el-GR" sz="1800" i="1"/>
              <a:t>Everything</a:t>
            </a:r>
            <a:r>
              <a:rPr lang="en-GB" altLang="el-GR" sz="1800"/>
              <a:t> in somefile.py gets imported</a:t>
            </a:r>
          </a:p>
          <a:p>
            <a:pPr marL="431800" indent="-323850" defTabSz="457200"/>
            <a:r>
              <a:rPr lang="en-GB" altLang="el-GR" sz="1800"/>
              <a:t>To refer to anything in the module, just use its name. Everything in the module is now in the current namespace.</a:t>
            </a:r>
          </a:p>
          <a:p>
            <a:pPr marL="431800" indent="-323850" defTabSz="457200"/>
            <a:r>
              <a:rPr lang="en-GB" altLang="el-GR" sz="1800" i="1"/>
              <a:t>Caveat! </a:t>
            </a:r>
            <a:r>
              <a:rPr lang="en-GB" altLang="el-GR" sz="1800"/>
              <a:t>Using this import command can easily overwrite the definition of an existing function or variable!</a:t>
            </a:r>
          </a:p>
          <a:p>
            <a:pPr marL="431800" indent="-323850" defTabSz="457200">
              <a:buFont typeface="Symbol" pitchFamily="18" charset="2"/>
              <a:buNone/>
            </a:pPr>
            <a:endParaRPr lang="en-GB" altLang="el-GR" sz="1800" b="0">
              <a:latin typeface="Courier New" pitchFamily="49" charset="0"/>
            </a:endParaRPr>
          </a:p>
          <a:p>
            <a:pPr marL="431800" indent="-323850" defTabSz="457200">
              <a:buFont typeface="Symbol" pitchFamily="18" charset="2"/>
              <a:buNone/>
            </a:pPr>
            <a:r>
              <a:rPr lang="en-GB" altLang="el-GR" sz="1800">
                <a:latin typeface="Courier New" pitchFamily="49" charset="0"/>
              </a:rPr>
              <a:t>className.method(</a:t>
            </a:r>
            <a:r>
              <a:rPr lang="en-GB" altLang="el-GR" sz="1800">
                <a:solidFill>
                  <a:srgbClr val="008000"/>
                </a:solidFill>
                <a:latin typeface="Courier New" pitchFamily="49" charset="0"/>
              </a:rPr>
              <a:t>“abc”</a:t>
            </a:r>
            <a:r>
              <a:rPr lang="en-GB" altLang="el-GR" sz="1800">
                <a:latin typeface="Courier New" pitchFamily="49" charset="0"/>
              </a:rPr>
              <a:t>)</a:t>
            </a:r>
          </a:p>
          <a:p>
            <a:pPr marL="431800" indent="-323850" defTabSz="457200">
              <a:buFont typeface="Symbol" pitchFamily="18" charset="2"/>
              <a:buNone/>
            </a:pPr>
            <a:r>
              <a:rPr lang="en-GB" altLang="el-GR" sz="1800">
                <a:latin typeface="Courier New" pitchFamily="49" charset="0"/>
              </a:rPr>
              <a:t>myFunction(34)</a:t>
            </a:r>
            <a:endParaRPr lang="en-US" altLang="el-GR" sz="1800">
              <a:latin typeface="Courier New" pitchFamily="49" charset="0"/>
            </a:endParaRPr>
          </a:p>
        </p:txBody>
      </p:sp>
    </p:spTree>
    <p:extLst>
      <p:ext uri="{BB962C8B-B14F-4D97-AF65-F5344CB8AC3E}">
        <p14:creationId xmlns:p14="http://schemas.microsoft.com/office/powerpoint/2010/main" val="36932260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l-GR"/>
              <a:t>CIS 530 Spring 2008</a:t>
            </a:r>
          </a:p>
          <a:p>
            <a:endParaRPr lang="en-US" altLang="en-US"/>
          </a:p>
        </p:txBody>
      </p:sp>
      <p:sp>
        <p:nvSpPr>
          <p:cNvPr id="5" name="Slide Number Placeholder 5"/>
          <p:cNvSpPr>
            <a:spLocks noGrp="1"/>
          </p:cNvSpPr>
          <p:nvPr>
            <p:ph type="sldNum" sz="quarter" idx="12"/>
          </p:nvPr>
        </p:nvSpPr>
        <p:spPr/>
        <p:txBody>
          <a:bodyPr/>
          <a:lstStyle/>
          <a:p>
            <a:r>
              <a:rPr lang="en-US" altLang="en-US"/>
              <a:t>       </a:t>
            </a:r>
            <a:fld id="{90BB4D77-C6C8-4A85-B896-E80F370E8A52}" type="slidenum">
              <a:rPr lang="en-US" altLang="en-US"/>
              <a:pPr/>
              <a:t>45</a:t>
            </a:fld>
            <a:endParaRPr lang="en-US" altLang="en-US"/>
          </a:p>
        </p:txBody>
      </p:sp>
      <p:sp>
        <p:nvSpPr>
          <p:cNvPr id="400386" name="Rectangle 2"/>
          <p:cNvSpPr>
            <a:spLocks noGrp="1" noChangeArrowheads="1"/>
          </p:cNvSpPr>
          <p:nvPr>
            <p:ph type="title"/>
          </p:nvPr>
        </p:nvSpPr>
        <p:spPr/>
        <p:txBody>
          <a:bodyPr/>
          <a:lstStyle/>
          <a:p>
            <a:pPr marL="1079500" indent="-215900" defTabSz="457200"/>
            <a:r>
              <a:rPr lang="en-US" altLang="el-GR" i="1">
                <a:solidFill>
                  <a:schemeClr val="accent2"/>
                </a:solidFill>
              </a:rPr>
              <a:t>from … import …</a:t>
            </a:r>
          </a:p>
        </p:txBody>
      </p:sp>
      <p:sp>
        <p:nvSpPr>
          <p:cNvPr id="400387" name="Rectangle 3"/>
          <p:cNvSpPr>
            <a:spLocks noGrp="1" noChangeArrowheads="1"/>
          </p:cNvSpPr>
          <p:nvPr>
            <p:ph type="body" idx="1"/>
          </p:nvPr>
        </p:nvSpPr>
        <p:spPr>
          <a:xfrm>
            <a:off x="671513" y="1906588"/>
            <a:ext cx="7805737" cy="4591050"/>
          </a:xfrm>
        </p:spPr>
        <p:txBody>
          <a:bodyPr/>
          <a:lstStyle/>
          <a:p>
            <a:pPr marL="431800" indent="-323850" defTabSz="457200">
              <a:lnSpc>
                <a:spcPct val="87000"/>
              </a:lnSpc>
              <a:buFont typeface="Symbol" pitchFamily="18" charset="2"/>
              <a:buNone/>
            </a:pPr>
            <a:r>
              <a:rPr lang="en-GB" altLang="el-GR" sz="1800">
                <a:solidFill>
                  <a:srgbClr val="FF6600"/>
                </a:solidFill>
                <a:latin typeface="Courier New" pitchFamily="49" charset="0"/>
              </a:rPr>
              <a:t>from</a:t>
            </a:r>
            <a:r>
              <a:rPr lang="en-GB" altLang="el-GR" sz="1800">
                <a:latin typeface="Courier New" pitchFamily="49" charset="0"/>
              </a:rPr>
              <a:t> somefile </a:t>
            </a:r>
            <a:r>
              <a:rPr lang="en-GB" altLang="el-GR" sz="1800">
                <a:solidFill>
                  <a:srgbClr val="FF6600"/>
                </a:solidFill>
                <a:latin typeface="Courier New" pitchFamily="49" charset="0"/>
              </a:rPr>
              <a:t>import </a:t>
            </a:r>
            <a:r>
              <a:rPr lang="en-GB" altLang="el-GR" sz="1800">
                <a:latin typeface="Courier New" pitchFamily="49" charset="0"/>
              </a:rPr>
              <a:t>className</a:t>
            </a:r>
          </a:p>
          <a:p>
            <a:pPr marL="431800" indent="-323850" defTabSz="457200">
              <a:lnSpc>
                <a:spcPct val="87000"/>
              </a:lnSpc>
              <a:buFont typeface="Symbol" pitchFamily="18" charset="2"/>
              <a:buNone/>
            </a:pPr>
            <a:endParaRPr lang="en-GB" altLang="el-GR" sz="1800" b="0">
              <a:latin typeface="Courier New" pitchFamily="49" charset="0"/>
            </a:endParaRPr>
          </a:p>
          <a:p>
            <a:pPr marL="431800" indent="-323850" defTabSz="457200">
              <a:lnSpc>
                <a:spcPct val="87000"/>
              </a:lnSpc>
            </a:pPr>
            <a:r>
              <a:rPr lang="en-GB" altLang="el-GR" sz="1800"/>
              <a:t>Only the item </a:t>
            </a:r>
            <a:r>
              <a:rPr lang="en-GB" altLang="el-GR" sz="1800" i="1">
                <a:solidFill>
                  <a:schemeClr val="accent2"/>
                </a:solidFill>
              </a:rPr>
              <a:t>className </a:t>
            </a:r>
            <a:r>
              <a:rPr lang="en-GB" altLang="el-GR" sz="1800"/>
              <a:t>in somefile.py gets imported.</a:t>
            </a:r>
          </a:p>
          <a:p>
            <a:pPr marL="431800" indent="-323850" defTabSz="457200">
              <a:lnSpc>
                <a:spcPct val="87000"/>
              </a:lnSpc>
            </a:pPr>
            <a:r>
              <a:rPr lang="en-GB" altLang="el-GR" sz="1800"/>
              <a:t>After importing </a:t>
            </a:r>
            <a:r>
              <a:rPr lang="en-GB" altLang="el-GR" sz="1800" i="1">
                <a:solidFill>
                  <a:schemeClr val="accent2"/>
                </a:solidFill>
              </a:rPr>
              <a:t>className</a:t>
            </a:r>
            <a:r>
              <a:rPr lang="en-GB" altLang="el-GR" sz="1800"/>
              <a:t>, you can just use it without a module prefix. It’s brought into the current namespace.</a:t>
            </a:r>
          </a:p>
          <a:p>
            <a:pPr marL="431800" indent="-323850" defTabSz="457200">
              <a:lnSpc>
                <a:spcPct val="87000"/>
              </a:lnSpc>
            </a:pPr>
            <a:r>
              <a:rPr lang="en-GB" altLang="el-GR" sz="1800" i="1"/>
              <a:t>Caveat</a:t>
            </a:r>
            <a:r>
              <a:rPr lang="en-GB" altLang="el-GR" sz="1800"/>
              <a:t>! This will overwrite the definition of this particular name if it is already defined in the current namespace!</a:t>
            </a:r>
          </a:p>
          <a:p>
            <a:pPr marL="431800" indent="-323850" defTabSz="457200">
              <a:lnSpc>
                <a:spcPct val="87000"/>
              </a:lnSpc>
              <a:buFont typeface="Symbol" pitchFamily="18" charset="2"/>
              <a:buNone/>
            </a:pPr>
            <a:endParaRPr lang="en-GB" altLang="el-GR" sz="1800" b="0">
              <a:latin typeface="Courier New" pitchFamily="49" charset="0"/>
            </a:endParaRPr>
          </a:p>
          <a:p>
            <a:pPr marL="431800" indent="-323850" defTabSz="457200">
              <a:lnSpc>
                <a:spcPct val="87000"/>
              </a:lnSpc>
              <a:buFont typeface="Symbol" pitchFamily="18" charset="2"/>
              <a:buNone/>
            </a:pPr>
            <a:r>
              <a:rPr lang="en-GB" altLang="el-GR" sz="1800">
                <a:latin typeface="Courier New" pitchFamily="49" charset="0"/>
              </a:rPr>
              <a:t>className.method(</a:t>
            </a:r>
            <a:r>
              <a:rPr lang="en-GB" altLang="el-GR" sz="1800">
                <a:solidFill>
                  <a:srgbClr val="008000"/>
                </a:solidFill>
                <a:latin typeface="Courier New" pitchFamily="49" charset="0"/>
              </a:rPr>
              <a:t>“abc”</a:t>
            </a:r>
            <a:r>
              <a:rPr lang="en-GB" altLang="el-GR" sz="1800">
                <a:latin typeface="Courier New" pitchFamily="49" charset="0"/>
              </a:rPr>
              <a:t>)	</a:t>
            </a:r>
            <a:r>
              <a:rPr lang="en-GB" altLang="el-GR" sz="1800" b="0">
                <a:sym typeface="Wingdings" pitchFamily="2" charset="2"/>
              </a:rPr>
              <a:t> This got imported by this command.</a:t>
            </a:r>
            <a:endParaRPr lang="en-GB" altLang="el-GR" sz="1800" b="0"/>
          </a:p>
          <a:p>
            <a:pPr marL="431800" indent="-323850" defTabSz="457200">
              <a:lnSpc>
                <a:spcPct val="87000"/>
              </a:lnSpc>
              <a:buFont typeface="Symbol" pitchFamily="18" charset="2"/>
              <a:buNone/>
            </a:pPr>
            <a:r>
              <a:rPr lang="en-GB" altLang="el-GR" sz="1800">
                <a:latin typeface="Courier New" pitchFamily="49" charset="0"/>
              </a:rPr>
              <a:t>myFunction(34)</a:t>
            </a:r>
            <a:r>
              <a:rPr lang="en-GB" altLang="el-GR" sz="1800" b="0">
                <a:solidFill>
                  <a:schemeClr val="hlink"/>
                </a:solidFill>
                <a:latin typeface="Courier New" pitchFamily="49" charset="0"/>
              </a:rPr>
              <a:t>  			</a:t>
            </a:r>
            <a:r>
              <a:rPr lang="en-GB" altLang="el-GR" sz="1800" b="0">
                <a:sym typeface="Wingdings" pitchFamily="2" charset="2"/>
              </a:rPr>
              <a:t></a:t>
            </a:r>
            <a:r>
              <a:rPr lang="en-GB" altLang="el-GR" sz="1800" b="0"/>
              <a:t> This one didn</a:t>
            </a:r>
            <a:r>
              <a:rPr lang="en-GB" altLang="el-GR" sz="1800" b="0">
                <a:latin typeface="Times New Roman"/>
              </a:rPr>
              <a:t>’</a:t>
            </a:r>
            <a:r>
              <a:rPr lang="en-GB" altLang="el-GR" sz="1800" b="0"/>
              <a:t>t.</a:t>
            </a:r>
            <a:endParaRPr lang="en-US" altLang="el-GR" sz="1800" b="0">
              <a:solidFill>
                <a:schemeClr val="hlink"/>
              </a:solidFill>
              <a:latin typeface="Courier New" pitchFamily="49" charset="0"/>
            </a:endParaRPr>
          </a:p>
        </p:txBody>
      </p:sp>
    </p:spTree>
    <p:extLst>
      <p:ext uri="{BB962C8B-B14F-4D97-AF65-F5344CB8AC3E}">
        <p14:creationId xmlns:p14="http://schemas.microsoft.com/office/powerpoint/2010/main" val="20449551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l-GR"/>
              <a:t>CIS 530 Spring 2008</a:t>
            </a:r>
          </a:p>
          <a:p>
            <a:endParaRPr lang="en-US" altLang="en-US"/>
          </a:p>
        </p:txBody>
      </p:sp>
      <p:sp>
        <p:nvSpPr>
          <p:cNvPr id="5" name="Slide Number Placeholder 5"/>
          <p:cNvSpPr>
            <a:spLocks noGrp="1"/>
          </p:cNvSpPr>
          <p:nvPr>
            <p:ph type="sldNum" sz="quarter" idx="12"/>
          </p:nvPr>
        </p:nvSpPr>
        <p:spPr/>
        <p:txBody>
          <a:bodyPr/>
          <a:lstStyle/>
          <a:p>
            <a:r>
              <a:rPr lang="en-US" altLang="en-US"/>
              <a:t>       </a:t>
            </a:r>
            <a:fld id="{DC01EB4E-4B2B-4E8E-832E-26810276D167}" type="slidenum">
              <a:rPr lang="en-US" altLang="en-US"/>
              <a:pPr/>
              <a:t>46</a:t>
            </a:fld>
            <a:endParaRPr lang="en-US" altLang="en-US"/>
          </a:p>
        </p:txBody>
      </p:sp>
      <p:sp>
        <p:nvSpPr>
          <p:cNvPr id="401410" name="Rectangle 2"/>
          <p:cNvSpPr>
            <a:spLocks noGrp="1" noChangeArrowheads="1"/>
          </p:cNvSpPr>
          <p:nvPr>
            <p:ph type="title"/>
          </p:nvPr>
        </p:nvSpPr>
        <p:spPr>
          <a:xfrm>
            <a:off x="685800" y="609600"/>
            <a:ext cx="7770813" cy="457200"/>
          </a:xfrm>
          <a:ln/>
          <a:extLst>
            <a:ext uri="{91240B29-F687-4F45-9708-019B960494DF}">
              <a14:hiddenLine xmlns:a14="http://schemas.microsoft.com/office/drawing/2010/main" w="9525">
                <a:solidFill>
                  <a:srgbClr val="000000"/>
                </a:solidFill>
                <a:miter lim="800000"/>
                <a:headEnd/>
                <a:tailEnd/>
              </a14:hiddenLine>
            </a:ext>
          </a:extLst>
        </p:spPr>
        <p:txBody>
          <a:bodyPr lIns="81639" tIns="42452" rIns="81639" bIns="42452">
            <a:normAutofit fontScale="90000"/>
          </a:bodyP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l-GR"/>
              <a:t>Commonly Used Modules</a:t>
            </a:r>
          </a:p>
        </p:txBody>
      </p:sp>
      <p:sp>
        <p:nvSpPr>
          <p:cNvPr id="401411" name="Rectangle 3"/>
          <p:cNvSpPr>
            <a:spLocks noGrp="1" noChangeArrowheads="1"/>
          </p:cNvSpPr>
          <p:nvPr>
            <p:ph type="body" idx="1"/>
          </p:nvPr>
        </p:nvSpPr>
        <p:spPr>
          <a:xfrm>
            <a:off x="685800" y="1981200"/>
            <a:ext cx="7770813" cy="4648200"/>
          </a:xfrm>
          <a:ln/>
          <a:extLst>
            <a:ext uri="{91240B29-F687-4F45-9708-019B960494DF}">
              <a14:hiddenLine xmlns:a14="http://schemas.microsoft.com/office/drawing/2010/main" w="9525">
                <a:solidFill>
                  <a:srgbClr val="000000"/>
                </a:solidFill>
                <a:miter lim="800000"/>
                <a:headEnd/>
                <a:tailEnd/>
              </a14:hiddenLine>
            </a:ext>
          </a:extLst>
        </p:spPr>
        <p:txBody>
          <a:bodyPr lIns="81639" tIns="42452" rIns="81639" bIns="42452"/>
          <a:lstStyle/>
          <a:p>
            <a:pPr marL="431800" indent="-323850" defTabSz="457200">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l-GR"/>
              <a:t>Some useful modules to import, included with Python:</a:t>
            </a:r>
          </a:p>
          <a:p>
            <a:pPr marL="431800" indent="-323850" defTabSz="457200">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altLang="el-GR"/>
          </a:p>
          <a:p>
            <a:pPr marL="431800" indent="-323850" defTabSz="457200">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l-GR"/>
              <a:t>Module: sys		- Lots of handy stuff.</a:t>
            </a:r>
          </a:p>
          <a:p>
            <a:pPr marL="863600" lvl="1" indent="-287338"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l-GR"/>
              <a:t>Maxint</a:t>
            </a:r>
          </a:p>
          <a:p>
            <a:pPr marL="431800" indent="-323850"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l-GR"/>
              <a:t>Module:  os			- OS specific code.</a:t>
            </a:r>
          </a:p>
          <a:p>
            <a:pPr marL="431800" indent="-323850"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l-GR"/>
              <a:t>Module: os.path		- Directory processing.</a:t>
            </a:r>
          </a:p>
        </p:txBody>
      </p:sp>
    </p:spTree>
    <p:extLst>
      <p:ext uri="{BB962C8B-B14F-4D97-AF65-F5344CB8AC3E}">
        <p14:creationId xmlns:p14="http://schemas.microsoft.com/office/powerpoint/2010/main" val="2528483645"/>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l-GR"/>
              <a:t>CIS 530 Spring 2008</a:t>
            </a:r>
          </a:p>
          <a:p>
            <a:endParaRPr lang="en-US" altLang="en-US"/>
          </a:p>
        </p:txBody>
      </p:sp>
      <p:sp>
        <p:nvSpPr>
          <p:cNvPr id="5" name="Slide Number Placeholder 5"/>
          <p:cNvSpPr>
            <a:spLocks noGrp="1"/>
          </p:cNvSpPr>
          <p:nvPr>
            <p:ph type="sldNum" sz="quarter" idx="12"/>
          </p:nvPr>
        </p:nvSpPr>
        <p:spPr/>
        <p:txBody>
          <a:bodyPr/>
          <a:lstStyle/>
          <a:p>
            <a:r>
              <a:rPr lang="en-US" altLang="en-US"/>
              <a:t>       </a:t>
            </a:r>
            <a:fld id="{4BBBB0F9-AEDD-4E23-BBD4-DCD67922B56C}" type="slidenum">
              <a:rPr lang="en-US" altLang="en-US"/>
              <a:pPr/>
              <a:t>47</a:t>
            </a:fld>
            <a:endParaRPr lang="en-US" altLang="en-US"/>
          </a:p>
        </p:txBody>
      </p:sp>
      <p:sp>
        <p:nvSpPr>
          <p:cNvPr id="403458" name="Rectangle 2"/>
          <p:cNvSpPr>
            <a:spLocks noGrp="1" noChangeArrowheads="1"/>
          </p:cNvSpPr>
          <p:nvPr>
            <p:ph type="title"/>
          </p:nvPr>
        </p:nvSpPr>
        <p:spPr>
          <a:xfrm>
            <a:off x="685800" y="609600"/>
            <a:ext cx="7770813" cy="457200"/>
          </a:xfrm>
          <a:ln/>
          <a:extLst>
            <a:ext uri="{91240B29-F687-4F45-9708-019B960494DF}">
              <a14:hiddenLine xmlns:a14="http://schemas.microsoft.com/office/drawing/2010/main" w="9525">
                <a:solidFill>
                  <a:srgbClr val="000000"/>
                </a:solidFill>
                <a:miter lim="800000"/>
                <a:headEnd/>
                <a:tailEnd/>
              </a14:hiddenLine>
            </a:ext>
          </a:extLst>
        </p:spPr>
        <p:txBody>
          <a:bodyPr lIns="81639" tIns="42452" rIns="81639" bIns="42452">
            <a:normAutofit fontScale="90000"/>
          </a:bodyP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l-GR"/>
              <a:t>More Commonly Used Modules</a:t>
            </a:r>
          </a:p>
        </p:txBody>
      </p:sp>
      <p:sp>
        <p:nvSpPr>
          <p:cNvPr id="403459" name="Rectangle 3"/>
          <p:cNvSpPr>
            <a:spLocks noGrp="1" noChangeArrowheads="1"/>
          </p:cNvSpPr>
          <p:nvPr>
            <p:ph type="body" idx="1"/>
          </p:nvPr>
        </p:nvSpPr>
        <p:spPr>
          <a:xfrm>
            <a:off x="700088" y="1376363"/>
            <a:ext cx="7739062" cy="4354512"/>
          </a:xfrm>
          <a:ln/>
          <a:extLst>
            <a:ext uri="{91240B29-F687-4F45-9708-019B960494DF}">
              <a14:hiddenLine xmlns:a14="http://schemas.microsoft.com/office/drawing/2010/main" w="9525">
                <a:solidFill>
                  <a:srgbClr val="000000"/>
                </a:solidFill>
                <a:miter lim="800000"/>
                <a:headEnd/>
                <a:tailEnd/>
              </a14:hiddenLine>
            </a:ext>
          </a:extLst>
        </p:spPr>
        <p:txBody>
          <a:bodyPr lIns="81639" tIns="42452" rIns="81639" bIns="42452">
            <a:normAutofit lnSpcReduction="10000"/>
          </a:bodyPr>
          <a:lstStyle/>
          <a:p>
            <a:pPr marL="431800" indent="-323850"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l-GR"/>
              <a:t>Module: math		- Mathematical code.</a:t>
            </a:r>
          </a:p>
          <a:p>
            <a:pPr marL="863600" lvl="1" indent="-287338"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l-GR"/>
              <a:t>Exponents</a:t>
            </a:r>
          </a:p>
          <a:p>
            <a:pPr marL="863600" lvl="1" indent="-287338"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l-GR"/>
              <a:t>sqrt</a:t>
            </a:r>
          </a:p>
          <a:p>
            <a:pPr marL="431800" indent="-323850" defTabSz="457200">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l-GR"/>
              <a:t>Module: Random	- Random number code.</a:t>
            </a:r>
          </a:p>
          <a:p>
            <a:pPr marL="863600" lvl="1" indent="-287338"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l-GR"/>
              <a:t>Randrange</a:t>
            </a:r>
          </a:p>
          <a:p>
            <a:pPr marL="863600" lvl="1" indent="-287338"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l-GR"/>
              <a:t>Uniform</a:t>
            </a:r>
          </a:p>
          <a:p>
            <a:pPr marL="863600" lvl="1" indent="-287338"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l-GR"/>
              <a:t>Choice</a:t>
            </a:r>
          </a:p>
          <a:p>
            <a:pPr marL="863600" lvl="1" indent="-287338"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l-GR"/>
              <a:t>Shuffle</a:t>
            </a:r>
          </a:p>
        </p:txBody>
      </p:sp>
    </p:spTree>
    <p:extLst>
      <p:ext uri="{BB962C8B-B14F-4D97-AF65-F5344CB8AC3E}">
        <p14:creationId xmlns:p14="http://schemas.microsoft.com/office/powerpoint/2010/main" val="3027294233"/>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l-GR"/>
              <a:t>CIS 530 Spring 2008</a:t>
            </a:r>
          </a:p>
          <a:p>
            <a:endParaRPr lang="en-US" altLang="en-US"/>
          </a:p>
        </p:txBody>
      </p:sp>
      <p:sp>
        <p:nvSpPr>
          <p:cNvPr id="6" name="Slide Number Placeholder 5"/>
          <p:cNvSpPr>
            <a:spLocks noGrp="1"/>
          </p:cNvSpPr>
          <p:nvPr>
            <p:ph type="sldNum" sz="quarter" idx="12"/>
          </p:nvPr>
        </p:nvSpPr>
        <p:spPr/>
        <p:txBody>
          <a:bodyPr/>
          <a:lstStyle/>
          <a:p>
            <a:r>
              <a:rPr lang="en-US" altLang="en-US"/>
              <a:t>       </a:t>
            </a:r>
            <a:fld id="{4500A98B-9CC9-42C1-9314-6187045B9D3D}" type="slidenum">
              <a:rPr lang="en-US" altLang="en-US"/>
              <a:pPr/>
              <a:t>48</a:t>
            </a:fld>
            <a:endParaRPr lang="en-US" altLang="en-US"/>
          </a:p>
        </p:txBody>
      </p:sp>
      <p:sp>
        <p:nvSpPr>
          <p:cNvPr id="405506" name="Rectangle 2"/>
          <p:cNvSpPr>
            <a:spLocks noGrp="1" noChangeArrowheads="1"/>
          </p:cNvSpPr>
          <p:nvPr>
            <p:ph type="title"/>
          </p:nvPr>
        </p:nvSpPr>
        <p:spPr/>
        <p:txBody>
          <a:bodyPr/>
          <a:lstStyle/>
          <a:p>
            <a:pPr marL="1588" indent="11113" defTabSz="457200"/>
            <a:r>
              <a:rPr lang="en-GB" altLang="el-GR"/>
              <a:t>Defining your own modules</a:t>
            </a:r>
          </a:p>
        </p:txBody>
      </p:sp>
      <p:sp>
        <p:nvSpPr>
          <p:cNvPr id="405507" name="Rectangle 3"/>
          <p:cNvSpPr>
            <a:spLocks noGrp="1" noChangeArrowheads="1"/>
          </p:cNvSpPr>
          <p:nvPr>
            <p:ph type="body" idx="1"/>
          </p:nvPr>
        </p:nvSpPr>
        <p:spPr/>
        <p:txBody>
          <a:bodyPr/>
          <a:lstStyle/>
          <a:p>
            <a:pPr marL="431800" indent="-323850" defTabSz="457200"/>
            <a:endParaRPr lang="en-GB" altLang="el-GR"/>
          </a:p>
          <a:p>
            <a:pPr marL="431800" indent="-323850" defTabSz="457200"/>
            <a:endParaRPr lang="en-GB" altLang="el-GR"/>
          </a:p>
          <a:p>
            <a:pPr marL="431800" indent="-323850" defTabSz="457200"/>
            <a:endParaRPr lang="en-GB" altLang="el-GR"/>
          </a:p>
          <a:p>
            <a:pPr marL="431800" indent="-323850" defTabSz="457200"/>
            <a:endParaRPr lang="en-GB" altLang="el-GR"/>
          </a:p>
          <a:p>
            <a:pPr marL="431800" indent="-323850" defTabSz="457200"/>
            <a:endParaRPr lang="en-GB" altLang="el-GR"/>
          </a:p>
        </p:txBody>
      </p:sp>
      <p:sp>
        <p:nvSpPr>
          <p:cNvPr id="405508" name="Text Box 4"/>
          <p:cNvSpPr txBox="1">
            <a:spLocks noChangeArrowheads="1"/>
          </p:cNvSpPr>
          <p:nvPr/>
        </p:nvSpPr>
        <p:spPr bwMode="auto">
          <a:xfrm>
            <a:off x="685800" y="1371600"/>
            <a:ext cx="7910513" cy="215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247650" defTabSz="828675">
              <a:tabLst>
                <a:tab pos="503238" algn="l"/>
                <a:tab pos="1063625" algn="l"/>
                <a:tab pos="1893888" algn="l"/>
                <a:tab pos="2722563" algn="l"/>
                <a:tab pos="3552825" algn="l"/>
                <a:tab pos="4381500" algn="l"/>
                <a:tab pos="5211763" algn="l"/>
                <a:tab pos="6040438" algn="l"/>
                <a:tab pos="6870700" algn="l"/>
                <a:tab pos="7699375" algn="l"/>
                <a:tab pos="8529638" algn="l"/>
                <a:tab pos="9358313" algn="l"/>
              </a:tabLst>
              <a:defRPr sz="2400">
                <a:solidFill>
                  <a:schemeClr val="tx1"/>
                </a:solidFill>
                <a:latin typeface="Times New Roman" pitchFamily="18" charset="0"/>
              </a:defRPr>
            </a:lvl1pPr>
            <a:lvl2pPr marL="561975" defTabSz="828675">
              <a:tabLst>
                <a:tab pos="503238" algn="l"/>
                <a:tab pos="1063625" algn="l"/>
                <a:tab pos="1893888" algn="l"/>
                <a:tab pos="2722563" algn="l"/>
                <a:tab pos="3552825" algn="l"/>
                <a:tab pos="4381500" algn="l"/>
                <a:tab pos="5211763" algn="l"/>
                <a:tab pos="6040438" algn="l"/>
                <a:tab pos="6870700" algn="l"/>
                <a:tab pos="7699375" algn="l"/>
                <a:tab pos="8529638" algn="l"/>
                <a:tab pos="9358313" algn="l"/>
              </a:tabLst>
              <a:defRPr sz="2400">
                <a:solidFill>
                  <a:schemeClr val="tx1"/>
                </a:solidFill>
                <a:latin typeface="Times New Roman" pitchFamily="18" charset="0"/>
              </a:defRPr>
            </a:lvl2pPr>
            <a:lvl3pPr marL="828675" defTabSz="828675">
              <a:tabLst>
                <a:tab pos="503238" algn="l"/>
                <a:tab pos="1063625" algn="l"/>
                <a:tab pos="1893888" algn="l"/>
                <a:tab pos="2722563" algn="l"/>
                <a:tab pos="3552825" algn="l"/>
                <a:tab pos="4381500" algn="l"/>
                <a:tab pos="5211763" algn="l"/>
                <a:tab pos="6040438" algn="l"/>
                <a:tab pos="6870700" algn="l"/>
                <a:tab pos="7699375" algn="l"/>
                <a:tab pos="8529638" algn="l"/>
                <a:tab pos="9358313" algn="l"/>
              </a:tabLst>
              <a:defRPr sz="2400">
                <a:solidFill>
                  <a:schemeClr val="tx1"/>
                </a:solidFill>
                <a:latin typeface="Times New Roman" pitchFamily="18" charset="0"/>
              </a:defRPr>
            </a:lvl3pPr>
            <a:lvl4pPr marL="1244600" defTabSz="828675">
              <a:tabLst>
                <a:tab pos="503238" algn="l"/>
                <a:tab pos="1063625" algn="l"/>
                <a:tab pos="1893888" algn="l"/>
                <a:tab pos="2722563" algn="l"/>
                <a:tab pos="3552825" algn="l"/>
                <a:tab pos="4381500" algn="l"/>
                <a:tab pos="5211763" algn="l"/>
                <a:tab pos="6040438" algn="l"/>
                <a:tab pos="6870700" algn="l"/>
                <a:tab pos="7699375" algn="l"/>
                <a:tab pos="8529638" algn="l"/>
                <a:tab pos="9358313" algn="l"/>
              </a:tabLst>
              <a:defRPr sz="2400">
                <a:solidFill>
                  <a:schemeClr val="tx1"/>
                </a:solidFill>
                <a:latin typeface="Times New Roman" pitchFamily="18" charset="0"/>
              </a:defRPr>
            </a:lvl4pPr>
            <a:lvl5pPr marL="1658938" defTabSz="828675">
              <a:tabLst>
                <a:tab pos="503238" algn="l"/>
                <a:tab pos="1063625" algn="l"/>
                <a:tab pos="1893888" algn="l"/>
                <a:tab pos="2722563" algn="l"/>
                <a:tab pos="3552825" algn="l"/>
                <a:tab pos="4381500" algn="l"/>
                <a:tab pos="5211763" algn="l"/>
                <a:tab pos="6040438" algn="l"/>
                <a:tab pos="6870700" algn="l"/>
                <a:tab pos="7699375" algn="l"/>
                <a:tab pos="8529638" algn="l"/>
                <a:tab pos="9358313" algn="l"/>
              </a:tabLst>
              <a:defRPr sz="2400">
                <a:solidFill>
                  <a:schemeClr val="tx1"/>
                </a:solidFill>
                <a:latin typeface="Times New Roman" pitchFamily="18" charset="0"/>
              </a:defRPr>
            </a:lvl5pPr>
            <a:lvl6pPr marL="2116138" defTabSz="828675" fontAlgn="base">
              <a:spcBef>
                <a:spcPct val="0"/>
              </a:spcBef>
              <a:spcAft>
                <a:spcPct val="0"/>
              </a:spcAft>
              <a:tabLst>
                <a:tab pos="503238" algn="l"/>
                <a:tab pos="1063625" algn="l"/>
                <a:tab pos="1893888" algn="l"/>
                <a:tab pos="2722563" algn="l"/>
                <a:tab pos="3552825" algn="l"/>
                <a:tab pos="4381500" algn="l"/>
                <a:tab pos="5211763" algn="l"/>
                <a:tab pos="6040438" algn="l"/>
                <a:tab pos="6870700" algn="l"/>
                <a:tab pos="7699375" algn="l"/>
                <a:tab pos="8529638" algn="l"/>
                <a:tab pos="9358313" algn="l"/>
              </a:tabLst>
              <a:defRPr sz="2400">
                <a:solidFill>
                  <a:schemeClr val="tx1"/>
                </a:solidFill>
                <a:latin typeface="Times New Roman" pitchFamily="18" charset="0"/>
              </a:defRPr>
            </a:lvl6pPr>
            <a:lvl7pPr marL="2573338" defTabSz="828675" fontAlgn="base">
              <a:spcBef>
                <a:spcPct val="0"/>
              </a:spcBef>
              <a:spcAft>
                <a:spcPct val="0"/>
              </a:spcAft>
              <a:tabLst>
                <a:tab pos="503238" algn="l"/>
                <a:tab pos="1063625" algn="l"/>
                <a:tab pos="1893888" algn="l"/>
                <a:tab pos="2722563" algn="l"/>
                <a:tab pos="3552825" algn="l"/>
                <a:tab pos="4381500" algn="l"/>
                <a:tab pos="5211763" algn="l"/>
                <a:tab pos="6040438" algn="l"/>
                <a:tab pos="6870700" algn="l"/>
                <a:tab pos="7699375" algn="l"/>
                <a:tab pos="8529638" algn="l"/>
                <a:tab pos="9358313" algn="l"/>
              </a:tabLst>
              <a:defRPr sz="2400">
                <a:solidFill>
                  <a:schemeClr val="tx1"/>
                </a:solidFill>
                <a:latin typeface="Times New Roman" pitchFamily="18" charset="0"/>
              </a:defRPr>
            </a:lvl7pPr>
            <a:lvl8pPr marL="3030538" defTabSz="828675" fontAlgn="base">
              <a:spcBef>
                <a:spcPct val="0"/>
              </a:spcBef>
              <a:spcAft>
                <a:spcPct val="0"/>
              </a:spcAft>
              <a:tabLst>
                <a:tab pos="503238" algn="l"/>
                <a:tab pos="1063625" algn="l"/>
                <a:tab pos="1893888" algn="l"/>
                <a:tab pos="2722563" algn="l"/>
                <a:tab pos="3552825" algn="l"/>
                <a:tab pos="4381500" algn="l"/>
                <a:tab pos="5211763" algn="l"/>
                <a:tab pos="6040438" algn="l"/>
                <a:tab pos="6870700" algn="l"/>
                <a:tab pos="7699375" algn="l"/>
                <a:tab pos="8529638" algn="l"/>
                <a:tab pos="9358313" algn="l"/>
              </a:tabLst>
              <a:defRPr sz="2400">
                <a:solidFill>
                  <a:schemeClr val="tx1"/>
                </a:solidFill>
                <a:latin typeface="Times New Roman" pitchFamily="18" charset="0"/>
              </a:defRPr>
            </a:lvl8pPr>
            <a:lvl9pPr marL="3487738" defTabSz="828675" fontAlgn="base">
              <a:spcBef>
                <a:spcPct val="0"/>
              </a:spcBef>
              <a:spcAft>
                <a:spcPct val="0"/>
              </a:spcAft>
              <a:tabLst>
                <a:tab pos="503238" algn="l"/>
                <a:tab pos="1063625" algn="l"/>
                <a:tab pos="1893888" algn="l"/>
                <a:tab pos="2722563" algn="l"/>
                <a:tab pos="3552825" algn="l"/>
                <a:tab pos="4381500" algn="l"/>
                <a:tab pos="5211763" algn="l"/>
                <a:tab pos="6040438" algn="l"/>
                <a:tab pos="6870700" algn="l"/>
                <a:tab pos="7699375" algn="l"/>
                <a:tab pos="8529638" algn="l"/>
                <a:tab pos="9358313" algn="l"/>
              </a:tabLst>
              <a:defRPr sz="2400">
                <a:solidFill>
                  <a:schemeClr val="tx1"/>
                </a:solidFill>
                <a:latin typeface="Times New Roman" pitchFamily="18" charset="0"/>
              </a:defRPr>
            </a:lvl9pPr>
          </a:lstStyle>
          <a:p>
            <a:pPr eaLnBrk="1">
              <a:lnSpc>
                <a:spcPct val="97000"/>
              </a:lnSpc>
              <a:buClr>
                <a:srgbClr val="000000"/>
              </a:buClr>
              <a:buSzPct val="45000"/>
              <a:buFont typeface="StarSymbol" charset="0"/>
              <a:buChar char="●"/>
            </a:pPr>
            <a:endParaRPr lang="en-US" altLang="el-GR" sz="3100">
              <a:solidFill>
                <a:srgbClr val="000000"/>
              </a:solidFill>
            </a:endParaRPr>
          </a:p>
          <a:p>
            <a:pPr eaLnBrk="1">
              <a:lnSpc>
                <a:spcPct val="97000"/>
              </a:lnSpc>
              <a:buClr>
                <a:srgbClr val="000000"/>
              </a:buClr>
              <a:buSzPct val="45000"/>
              <a:buFont typeface="StarSymbol" charset="0"/>
              <a:buChar char="●"/>
            </a:pPr>
            <a:r>
              <a:rPr lang="en-US" altLang="el-GR" sz="2300" b="1">
                <a:solidFill>
                  <a:srgbClr val="000000"/>
                </a:solidFill>
                <a:latin typeface="Arial" pitchFamily="34" charset="0"/>
              </a:rPr>
              <a:t>You can save your own code files (modules) and import them into Python.  </a:t>
            </a:r>
          </a:p>
          <a:p>
            <a:pPr eaLnBrk="1">
              <a:lnSpc>
                <a:spcPct val="97000"/>
              </a:lnSpc>
              <a:buClr>
                <a:srgbClr val="000000"/>
              </a:buClr>
              <a:buSzPct val="45000"/>
              <a:buFont typeface="StarSymbol" charset="0"/>
              <a:buChar char="●"/>
            </a:pPr>
            <a:endParaRPr lang="en-US" altLang="el-GR" sz="2300" b="1">
              <a:solidFill>
                <a:srgbClr val="000000"/>
              </a:solidFill>
              <a:latin typeface="Arial" pitchFamily="34" charset="0"/>
            </a:endParaRPr>
          </a:p>
          <a:p>
            <a:pPr eaLnBrk="1">
              <a:lnSpc>
                <a:spcPct val="97000"/>
              </a:lnSpc>
              <a:buClr>
                <a:srgbClr val="000000"/>
              </a:buClr>
              <a:buSzPct val="45000"/>
              <a:buFont typeface="StarSymbol" charset="0"/>
              <a:buChar char="●"/>
            </a:pPr>
            <a:r>
              <a:rPr lang="en-US" altLang="el-GR" sz="2300" b="1">
                <a:solidFill>
                  <a:srgbClr val="000000"/>
                </a:solidFill>
                <a:latin typeface="Arial" pitchFamily="34" charset="0"/>
              </a:rPr>
              <a:t>NLTK modules will often be useful (see end of this packet of slides..)</a:t>
            </a:r>
            <a:endParaRPr lang="en-GB" altLang="el-GR" sz="2300" b="1">
              <a:solidFill>
                <a:srgbClr val="000000"/>
              </a:solidFill>
              <a:latin typeface="Arial" pitchFamily="34" charset="0"/>
            </a:endParaRPr>
          </a:p>
        </p:txBody>
      </p:sp>
    </p:spTree>
    <p:extLst>
      <p:ext uri="{BB962C8B-B14F-4D97-AF65-F5344CB8AC3E}">
        <p14:creationId xmlns:p14="http://schemas.microsoft.com/office/powerpoint/2010/main" val="3242571058"/>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l-GR"/>
              <a:t>CIS 530 Spring 2008</a:t>
            </a:r>
          </a:p>
          <a:p>
            <a:endParaRPr lang="en-US" altLang="en-US"/>
          </a:p>
        </p:txBody>
      </p:sp>
      <p:sp>
        <p:nvSpPr>
          <p:cNvPr id="5" name="Slide Number Placeholder 5"/>
          <p:cNvSpPr>
            <a:spLocks noGrp="1"/>
          </p:cNvSpPr>
          <p:nvPr>
            <p:ph type="sldNum" sz="quarter" idx="12"/>
          </p:nvPr>
        </p:nvSpPr>
        <p:spPr/>
        <p:txBody>
          <a:bodyPr/>
          <a:lstStyle/>
          <a:p>
            <a:r>
              <a:rPr lang="en-US" altLang="en-US"/>
              <a:t>       </a:t>
            </a:r>
            <a:fld id="{71145322-A8AA-4500-8E01-0CCC97C6442E}" type="slidenum">
              <a:rPr lang="en-US" altLang="en-US"/>
              <a:pPr/>
              <a:t>49</a:t>
            </a:fld>
            <a:endParaRPr lang="en-US" altLang="en-US"/>
          </a:p>
        </p:txBody>
      </p:sp>
      <p:sp>
        <p:nvSpPr>
          <p:cNvPr id="407554" name="Rectangle 2"/>
          <p:cNvSpPr>
            <a:spLocks noGrp="1" noChangeArrowheads="1"/>
          </p:cNvSpPr>
          <p:nvPr>
            <p:ph type="title"/>
          </p:nvPr>
        </p:nvSpPr>
        <p:spPr>
          <a:xfrm>
            <a:off x="685800" y="609600"/>
            <a:ext cx="7770813" cy="457200"/>
          </a:xfrm>
          <a:ln/>
          <a:extLst>
            <a:ext uri="{91240B29-F687-4F45-9708-019B960494DF}">
              <a14:hiddenLine xmlns:a14="http://schemas.microsoft.com/office/drawing/2010/main" w="9525">
                <a:solidFill>
                  <a:srgbClr val="000000"/>
                </a:solidFill>
                <a:miter lim="800000"/>
                <a:headEnd/>
                <a:tailEnd/>
              </a14:hiddenLine>
            </a:ext>
          </a:extLst>
        </p:spPr>
        <p:txBody>
          <a:bodyPr lIns="81639" tIns="42452" rIns="81639" bIns="42452"/>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l-GR"/>
              <a:t>Directories for module files</a:t>
            </a:r>
          </a:p>
        </p:txBody>
      </p:sp>
      <p:sp>
        <p:nvSpPr>
          <p:cNvPr id="407555" name="Rectangle 3"/>
          <p:cNvSpPr>
            <a:spLocks noGrp="1" noChangeArrowheads="1"/>
          </p:cNvSpPr>
          <p:nvPr>
            <p:ph type="body" idx="1"/>
          </p:nvPr>
        </p:nvSpPr>
        <p:spPr>
          <a:xfrm>
            <a:off x="685800" y="1749425"/>
            <a:ext cx="7770813" cy="4610100"/>
          </a:xfrm>
          <a:ln/>
          <a:extLst>
            <a:ext uri="{91240B29-F687-4F45-9708-019B960494DF}">
              <a14:hiddenLine xmlns:a14="http://schemas.microsoft.com/office/drawing/2010/main" w="9525">
                <a:solidFill>
                  <a:srgbClr val="000000"/>
                </a:solidFill>
                <a:miter lim="800000"/>
                <a:headEnd/>
                <a:tailEnd/>
              </a14:hiddenLine>
            </a:ext>
          </a:extLst>
        </p:spPr>
        <p:txBody>
          <a:bodyPr lIns="81639" tIns="42452" rIns="81639" bIns="42452"/>
          <a:lstStyle/>
          <a:p>
            <a:pPr marL="431800" indent="-323850" defTabSz="457200">
              <a:lnSpc>
                <a:spcPct val="87000"/>
              </a:lnSpc>
              <a:spcBef>
                <a:spcPts val="700"/>
              </a:spcBef>
              <a:buFont typeface="Symbol" pitchFamily="18"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l-GR" i="1"/>
              <a:t>Where does Python look for module files?</a:t>
            </a:r>
          </a:p>
          <a:p>
            <a:pPr marL="431800" indent="-323850" defTabSz="457200">
              <a:lnSpc>
                <a:spcPct val="87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altLang="el-GR" sz="2000"/>
          </a:p>
          <a:p>
            <a:pPr marL="431800" indent="-323850" defTabSz="457200">
              <a:lnSpc>
                <a:spcPct val="87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l-GR" sz="2000"/>
              <a:t>The list of directories in which Python will look for the files to be imported:  sys.path</a:t>
            </a:r>
          </a:p>
          <a:p>
            <a:pPr marL="431800" indent="-323850" defTabSz="457200">
              <a:lnSpc>
                <a:spcPct val="87000"/>
              </a:lnSpc>
              <a:spcBef>
                <a:spcPts val="700"/>
              </a:spcBef>
              <a:buFont typeface="Symbol" pitchFamily="18"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l-GR" sz="1800"/>
              <a:t>	(Variable named ‘path’ stored inside the ‘sys’ module.)</a:t>
            </a:r>
          </a:p>
          <a:p>
            <a:pPr marL="431800" indent="-323850" defTabSz="457200">
              <a:lnSpc>
                <a:spcPct val="87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altLang="el-GR" sz="2000"/>
          </a:p>
          <a:p>
            <a:pPr marL="431800" indent="-323850" defTabSz="457200">
              <a:lnSpc>
                <a:spcPct val="87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l-GR" sz="2000"/>
              <a:t>To add a directory of your own to this list, append it to this list.</a:t>
            </a:r>
          </a:p>
          <a:p>
            <a:pPr marL="741363" lvl="1" indent="-284163" defTabSz="457200">
              <a:lnSpc>
                <a:spcPct val="87000"/>
              </a:lnSpc>
              <a:spcBef>
                <a:spcPts val="600"/>
              </a:spcBef>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l-GR" sz="1800"/>
              <a:t>	</a:t>
            </a:r>
            <a:r>
              <a:rPr lang="en-GB" altLang="el-GR" sz="1800" b="1">
                <a:latin typeface="Courier New" pitchFamily="49" charset="0"/>
              </a:rPr>
              <a:t>sys.path.append(‘/my/new/path’)</a:t>
            </a:r>
          </a:p>
        </p:txBody>
      </p:sp>
    </p:spTree>
    <p:extLst>
      <p:ext uri="{BB962C8B-B14F-4D97-AF65-F5344CB8AC3E}">
        <p14:creationId xmlns:p14="http://schemas.microsoft.com/office/powerpoint/2010/main" val="1320716953"/>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l-GR"/>
              <a:t>CIS 530 Spring 2008</a:t>
            </a:r>
          </a:p>
          <a:p>
            <a:endParaRPr lang="en-US" altLang="en-US"/>
          </a:p>
        </p:txBody>
      </p:sp>
      <p:sp>
        <p:nvSpPr>
          <p:cNvPr id="6" name="Slide Number Placeholder 5"/>
          <p:cNvSpPr>
            <a:spLocks noGrp="1"/>
          </p:cNvSpPr>
          <p:nvPr>
            <p:ph type="sldNum" sz="quarter" idx="12"/>
          </p:nvPr>
        </p:nvSpPr>
        <p:spPr/>
        <p:txBody>
          <a:bodyPr/>
          <a:lstStyle/>
          <a:p>
            <a:r>
              <a:rPr lang="en-US" altLang="en-US"/>
              <a:t>       </a:t>
            </a:r>
            <a:fld id="{46FEC072-0ECF-46FC-93F9-C0D1B9478CB3}" type="slidenum">
              <a:rPr lang="en-US" altLang="en-US"/>
              <a:pPr/>
              <a:t>5</a:t>
            </a:fld>
            <a:endParaRPr lang="en-US" altLang="en-US"/>
          </a:p>
        </p:txBody>
      </p:sp>
      <p:sp>
        <p:nvSpPr>
          <p:cNvPr id="343042" name="Rectangle 2"/>
          <p:cNvSpPr>
            <a:spLocks noChangeArrowheads="1"/>
          </p:cNvSpPr>
          <p:nvPr/>
        </p:nvSpPr>
        <p:spPr bwMode="auto">
          <a:xfrm>
            <a:off x="533400" y="1295400"/>
            <a:ext cx="6400800" cy="2971800"/>
          </a:xfrm>
          <a:prstGeom prst="rect">
            <a:avLst/>
          </a:prstGeom>
          <a:solidFill>
            <a:schemeClr val="accent2">
              <a:alpha val="500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l-GR" altLang="el-GR" b="1"/>
          </a:p>
        </p:txBody>
      </p:sp>
      <p:sp>
        <p:nvSpPr>
          <p:cNvPr id="343043" name="Rectangle 3"/>
          <p:cNvSpPr>
            <a:spLocks noGrp="1" noChangeArrowheads="1"/>
          </p:cNvSpPr>
          <p:nvPr>
            <p:ph type="title"/>
          </p:nvPr>
        </p:nvSpPr>
        <p:spPr/>
        <p:txBody>
          <a:bodyPr/>
          <a:lstStyle/>
          <a:p>
            <a:r>
              <a:rPr lang="en-US" altLang="el-GR"/>
              <a:t>Removing dictionary entries</a:t>
            </a:r>
          </a:p>
        </p:txBody>
      </p:sp>
      <p:sp>
        <p:nvSpPr>
          <p:cNvPr id="343044" name="Rectangle 4"/>
          <p:cNvSpPr>
            <a:spLocks noGrp="1" noChangeArrowheads="1"/>
          </p:cNvSpPr>
          <p:nvPr>
            <p:ph type="body" idx="1"/>
          </p:nvPr>
        </p:nvSpPr>
        <p:spPr/>
        <p:txBody>
          <a:bodyPr/>
          <a:lstStyle/>
          <a:p>
            <a:pPr>
              <a:buFont typeface="Symbol" pitchFamily="18" charset="2"/>
              <a:buNone/>
            </a:pPr>
            <a:r>
              <a:rPr lang="en-US" altLang="el-GR" sz="1800">
                <a:solidFill>
                  <a:srgbClr val="660033"/>
                </a:solidFill>
                <a:latin typeface="Courier New" pitchFamily="49" charset="0"/>
              </a:rPr>
              <a:t>&gt;&gt;&gt;</a:t>
            </a:r>
            <a:r>
              <a:rPr lang="en-US" altLang="el-GR" sz="1800">
                <a:latin typeface="Courier New" pitchFamily="49" charset="0"/>
              </a:rPr>
              <a:t> d = {</a:t>
            </a:r>
            <a:r>
              <a:rPr lang="en-US" altLang="el-GR" sz="1800">
                <a:solidFill>
                  <a:srgbClr val="008000"/>
                </a:solidFill>
                <a:latin typeface="Courier New" pitchFamily="49" charset="0"/>
              </a:rPr>
              <a:t>‘user’</a:t>
            </a:r>
            <a:r>
              <a:rPr lang="en-US" altLang="el-GR" sz="1800">
                <a:latin typeface="Courier New" pitchFamily="49" charset="0"/>
              </a:rPr>
              <a:t>:</a:t>
            </a:r>
            <a:r>
              <a:rPr lang="en-US" altLang="el-GR" sz="1800">
                <a:solidFill>
                  <a:srgbClr val="008000"/>
                </a:solidFill>
                <a:latin typeface="Courier New" pitchFamily="49" charset="0"/>
              </a:rPr>
              <a:t>‘bozo’</a:t>
            </a:r>
            <a:r>
              <a:rPr lang="en-US" altLang="el-GR" sz="1800">
                <a:latin typeface="Courier New" pitchFamily="49" charset="0"/>
              </a:rPr>
              <a:t>, </a:t>
            </a:r>
            <a:r>
              <a:rPr lang="en-US" altLang="el-GR" sz="1800">
                <a:solidFill>
                  <a:srgbClr val="008000"/>
                </a:solidFill>
                <a:latin typeface="Courier New" pitchFamily="49" charset="0"/>
              </a:rPr>
              <a:t>‘p’</a:t>
            </a:r>
            <a:r>
              <a:rPr lang="en-US" altLang="el-GR" sz="1800">
                <a:latin typeface="Courier New" pitchFamily="49" charset="0"/>
              </a:rPr>
              <a:t>:1234, </a:t>
            </a:r>
            <a:r>
              <a:rPr lang="en-US" altLang="el-GR" sz="1800">
                <a:solidFill>
                  <a:srgbClr val="008000"/>
                </a:solidFill>
                <a:latin typeface="Courier New" pitchFamily="49" charset="0"/>
              </a:rPr>
              <a:t>‘i’</a:t>
            </a:r>
            <a:r>
              <a:rPr lang="en-US" altLang="el-GR" sz="1800">
                <a:latin typeface="Courier New" pitchFamily="49" charset="0"/>
              </a:rPr>
              <a:t>:34}</a:t>
            </a:r>
          </a:p>
          <a:p>
            <a:pPr>
              <a:buFont typeface="Symbol" pitchFamily="18" charset="2"/>
              <a:buNone/>
            </a:pPr>
            <a:endParaRPr lang="en-US" altLang="el-GR" sz="1800">
              <a:latin typeface="Courier New" pitchFamily="49" charset="0"/>
            </a:endParaRPr>
          </a:p>
          <a:p>
            <a:pPr>
              <a:buFont typeface="Symbol" pitchFamily="18" charset="2"/>
              <a:buNone/>
            </a:pPr>
            <a:r>
              <a:rPr lang="en-US" altLang="el-GR" sz="1800">
                <a:solidFill>
                  <a:srgbClr val="660033"/>
                </a:solidFill>
                <a:latin typeface="Courier New" pitchFamily="49" charset="0"/>
              </a:rPr>
              <a:t>&gt;&gt;&gt;</a:t>
            </a:r>
            <a:r>
              <a:rPr lang="en-US" altLang="el-GR" sz="1800">
                <a:latin typeface="Courier New" pitchFamily="49" charset="0"/>
              </a:rPr>
              <a:t> </a:t>
            </a:r>
            <a:r>
              <a:rPr lang="en-US" altLang="el-GR" sz="1800">
                <a:solidFill>
                  <a:srgbClr val="FF6600"/>
                </a:solidFill>
                <a:latin typeface="Courier New" pitchFamily="49" charset="0"/>
              </a:rPr>
              <a:t>del</a:t>
            </a:r>
            <a:r>
              <a:rPr lang="en-US" altLang="el-GR" sz="1800">
                <a:latin typeface="Courier New" pitchFamily="49" charset="0"/>
              </a:rPr>
              <a:t> d[</a:t>
            </a:r>
            <a:r>
              <a:rPr lang="en-US" altLang="el-GR" sz="1800">
                <a:solidFill>
                  <a:srgbClr val="008000"/>
                </a:solidFill>
                <a:latin typeface="Courier New" pitchFamily="49" charset="0"/>
              </a:rPr>
              <a:t>‘user’</a:t>
            </a:r>
            <a:r>
              <a:rPr lang="en-US" altLang="el-GR" sz="1800">
                <a:latin typeface="Courier New" pitchFamily="49" charset="0"/>
              </a:rPr>
              <a:t>]           </a:t>
            </a:r>
            <a:r>
              <a:rPr lang="en-US" altLang="el-GR" sz="1800">
                <a:solidFill>
                  <a:srgbClr val="FF3300"/>
                </a:solidFill>
                <a:latin typeface="Courier New" pitchFamily="49" charset="0"/>
              </a:rPr>
              <a:t># Remove one.</a:t>
            </a:r>
          </a:p>
          <a:p>
            <a:pPr>
              <a:buFont typeface="Symbol" pitchFamily="18" charset="2"/>
              <a:buNone/>
            </a:pPr>
            <a:r>
              <a:rPr lang="en-US" altLang="el-GR" sz="1800">
                <a:solidFill>
                  <a:srgbClr val="660033"/>
                </a:solidFill>
                <a:latin typeface="Courier New" pitchFamily="49" charset="0"/>
              </a:rPr>
              <a:t>&gt;&gt;&gt;</a:t>
            </a:r>
            <a:r>
              <a:rPr lang="en-US" altLang="el-GR" sz="1800">
                <a:latin typeface="Courier New" pitchFamily="49" charset="0"/>
              </a:rPr>
              <a:t> d</a:t>
            </a:r>
          </a:p>
          <a:p>
            <a:pPr>
              <a:buFont typeface="Symbol" pitchFamily="18" charset="2"/>
              <a:buNone/>
            </a:pPr>
            <a:r>
              <a:rPr lang="en-US" altLang="el-GR" sz="1800">
                <a:solidFill>
                  <a:schemeClr val="accent2"/>
                </a:solidFill>
                <a:latin typeface="Courier New" pitchFamily="49" charset="0"/>
              </a:rPr>
              <a:t>{‘p’:1234, ‘i’:34}</a:t>
            </a:r>
          </a:p>
          <a:p>
            <a:pPr>
              <a:buFont typeface="Symbol" pitchFamily="18" charset="2"/>
              <a:buNone/>
            </a:pPr>
            <a:endParaRPr lang="en-US" altLang="el-GR" sz="1800">
              <a:latin typeface="Courier New" pitchFamily="49" charset="0"/>
            </a:endParaRPr>
          </a:p>
          <a:p>
            <a:pPr>
              <a:buFont typeface="Symbol" pitchFamily="18" charset="2"/>
              <a:buNone/>
            </a:pPr>
            <a:r>
              <a:rPr lang="en-US" altLang="el-GR" sz="1800">
                <a:solidFill>
                  <a:srgbClr val="660033"/>
                </a:solidFill>
                <a:latin typeface="Courier New" pitchFamily="49" charset="0"/>
              </a:rPr>
              <a:t>&gt;&gt;&gt;</a:t>
            </a:r>
            <a:r>
              <a:rPr lang="en-US" altLang="el-GR" sz="1800">
                <a:latin typeface="Courier New" pitchFamily="49" charset="0"/>
              </a:rPr>
              <a:t> d.clear()               </a:t>
            </a:r>
            <a:r>
              <a:rPr lang="en-US" altLang="el-GR" sz="1800">
                <a:solidFill>
                  <a:srgbClr val="FF3300"/>
                </a:solidFill>
                <a:latin typeface="Courier New" pitchFamily="49" charset="0"/>
              </a:rPr>
              <a:t># Remove all.</a:t>
            </a:r>
          </a:p>
          <a:p>
            <a:pPr>
              <a:buFont typeface="Symbol" pitchFamily="18" charset="2"/>
              <a:buNone/>
            </a:pPr>
            <a:r>
              <a:rPr lang="en-US" altLang="el-GR" sz="1800">
                <a:solidFill>
                  <a:srgbClr val="660033"/>
                </a:solidFill>
                <a:latin typeface="Courier New" pitchFamily="49" charset="0"/>
              </a:rPr>
              <a:t>&gt;&gt;&gt;</a:t>
            </a:r>
            <a:r>
              <a:rPr lang="en-US" altLang="el-GR" sz="1800">
                <a:latin typeface="Courier New" pitchFamily="49" charset="0"/>
              </a:rPr>
              <a:t> d</a:t>
            </a:r>
          </a:p>
          <a:p>
            <a:pPr>
              <a:buFont typeface="Symbol" pitchFamily="18" charset="2"/>
              <a:buNone/>
            </a:pPr>
            <a:r>
              <a:rPr lang="en-US" altLang="el-GR" sz="1800">
                <a:solidFill>
                  <a:schemeClr val="accent2"/>
                </a:solidFill>
                <a:latin typeface="Courier New" pitchFamily="49" charset="0"/>
              </a:rPr>
              <a:t>{}</a:t>
            </a:r>
            <a:endParaRPr lang="en-US" altLang="el-GR"/>
          </a:p>
        </p:txBody>
      </p:sp>
    </p:spTree>
    <p:extLst>
      <p:ext uri="{BB962C8B-B14F-4D97-AF65-F5344CB8AC3E}">
        <p14:creationId xmlns:p14="http://schemas.microsoft.com/office/powerpoint/2010/main" val="35306314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a:xfrm>
            <a:off x="685800" y="2152650"/>
            <a:ext cx="7770813" cy="1409700"/>
          </a:xfrm>
          <a:ln/>
          <a:extLst>
            <a:ext uri="{91240B29-F687-4F45-9708-019B960494DF}">
              <a14:hiddenLine xmlns:a14="http://schemas.microsoft.com/office/drawing/2010/main" w="9525">
                <a:solidFill>
                  <a:srgbClr val="000000"/>
                </a:solidFill>
                <a:miter lim="800000"/>
                <a:headEnd/>
                <a:tailEnd/>
              </a14:hiddenLine>
            </a:ext>
          </a:extLst>
        </p:spPr>
        <p:txBody>
          <a:bodyPr lIns="81639" tIns="42452" rIns="81639" bIns="42452"/>
          <a:lstStyle/>
          <a:p>
            <a:pPr defTabSz="414338">
              <a:lnSpc>
                <a:spcPct val="97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altLang="el-GR" sz="2800">
                <a:solidFill>
                  <a:srgbClr val="000000"/>
                </a:solidFill>
                <a:cs typeface="Arial" pitchFamily="34" charset="0"/>
              </a:rPr>
              <a:t>File Processing and Error Handling: Learning on your own…</a:t>
            </a:r>
          </a:p>
        </p:txBody>
      </p:sp>
      <p:sp>
        <p:nvSpPr>
          <p:cNvPr id="446467" name="Rectangle 3"/>
          <p:cNvSpPr>
            <a:spLocks noGrp="1" noChangeArrowheads="1"/>
          </p:cNvSpPr>
          <p:nvPr>
            <p:ph type="subTitle" idx="1"/>
          </p:nvPr>
        </p:nvSpPr>
        <p:spPr>
          <a:xfrm>
            <a:off x="685800" y="3886200"/>
            <a:ext cx="7086600" cy="1754188"/>
          </a:xfrm>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defTabSz="457200"/>
            <a:endParaRPr lang="el-GR" altLang="el-GR"/>
          </a:p>
        </p:txBody>
      </p:sp>
      <p:pic>
        <p:nvPicPr>
          <p:cNvPr id="44646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2600" y="3733800"/>
            <a:ext cx="3181350" cy="2836863"/>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Tree>
    <p:extLst>
      <p:ext uri="{BB962C8B-B14F-4D97-AF65-F5344CB8AC3E}">
        <p14:creationId xmlns:p14="http://schemas.microsoft.com/office/powerpoint/2010/main" val="1595691158"/>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l-GR"/>
              <a:t>CIS 530 Spring 2008</a:t>
            </a:r>
          </a:p>
          <a:p>
            <a:endParaRPr lang="en-US" altLang="en-US"/>
          </a:p>
        </p:txBody>
      </p:sp>
      <p:sp>
        <p:nvSpPr>
          <p:cNvPr id="5" name="Slide Number Placeholder 5"/>
          <p:cNvSpPr>
            <a:spLocks noGrp="1"/>
          </p:cNvSpPr>
          <p:nvPr>
            <p:ph type="sldNum" sz="quarter" idx="12"/>
          </p:nvPr>
        </p:nvSpPr>
        <p:spPr/>
        <p:txBody>
          <a:bodyPr/>
          <a:lstStyle/>
          <a:p>
            <a:r>
              <a:rPr lang="en-US" altLang="en-US"/>
              <a:t>       </a:t>
            </a:r>
            <a:fld id="{8587D9B8-EE8C-44F2-A3AA-95633B835DEA}" type="slidenum">
              <a:rPr lang="en-US" altLang="en-US"/>
              <a:pPr/>
              <a:t>51</a:t>
            </a:fld>
            <a:endParaRPr lang="en-US" altLang="en-US"/>
          </a:p>
        </p:txBody>
      </p:sp>
      <p:sp>
        <p:nvSpPr>
          <p:cNvPr id="448514" name="Rectangle 2"/>
          <p:cNvSpPr>
            <a:spLocks noGrp="1" noChangeArrowheads="1"/>
          </p:cNvSpPr>
          <p:nvPr>
            <p:ph type="title"/>
          </p:nvPr>
        </p:nvSpPr>
        <p:spPr>
          <a:xfrm>
            <a:off x="685800" y="476250"/>
            <a:ext cx="7770813" cy="590550"/>
          </a:xfrm>
          <a:ln/>
          <a:extLst>
            <a:ext uri="{91240B29-F687-4F45-9708-019B960494DF}">
              <a14:hiddenLine xmlns:a14="http://schemas.microsoft.com/office/drawing/2010/main" w="9525">
                <a:solidFill>
                  <a:srgbClr val="000000"/>
                </a:solidFill>
                <a:miter lim="800000"/>
                <a:headEnd/>
                <a:tailEnd/>
              </a14:hiddenLine>
            </a:ext>
          </a:extLst>
        </p:spPr>
        <p:txBody>
          <a:bodyPr lIns="81639" tIns="42452" rIns="81639" bIns="42452"/>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l-GR"/>
              <a:t>File Processing with Python</a:t>
            </a:r>
          </a:p>
        </p:txBody>
      </p:sp>
      <p:sp>
        <p:nvSpPr>
          <p:cNvPr id="448515" name="Rectangle 3"/>
          <p:cNvSpPr>
            <a:spLocks noGrp="1" noChangeArrowheads="1"/>
          </p:cNvSpPr>
          <p:nvPr>
            <p:ph type="body" idx="1"/>
          </p:nvPr>
        </p:nvSpPr>
        <p:spPr>
          <a:xfrm>
            <a:off x="698500" y="1741488"/>
            <a:ext cx="7770813" cy="4878387"/>
          </a:xfrm>
          <a:ln/>
          <a:extLst>
            <a:ext uri="{91240B29-F687-4F45-9708-019B960494DF}">
              <a14:hiddenLine xmlns:a14="http://schemas.microsoft.com/office/drawing/2010/main" w="9525">
                <a:solidFill>
                  <a:srgbClr val="000000"/>
                </a:solidFill>
                <a:miter lim="800000"/>
                <a:headEnd/>
                <a:tailEnd/>
              </a14:hiddenLine>
            </a:ext>
          </a:extLst>
        </p:spPr>
        <p:txBody>
          <a:bodyPr lIns="81639" tIns="42452" rIns="81639" bIns="42452"/>
          <a:lstStyle/>
          <a:p>
            <a:pPr marL="0" indent="0" defTabSz="457200">
              <a:lnSpc>
                <a:spcPct val="87000"/>
              </a:lnSpc>
              <a:spcBef>
                <a:spcPts val="800"/>
              </a:spcBef>
              <a:buFont typeface="Symbol" pitchFamily="18"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l-GR" sz="2000"/>
              <a:t>This is a good way to play with the error handing capabilities of Python.  Try accessing files without permissions or with non-existent names, etc.</a:t>
            </a:r>
          </a:p>
          <a:p>
            <a:pPr marL="0" indent="0" defTabSz="457200">
              <a:lnSpc>
                <a:spcPct val="87000"/>
              </a:lnSpc>
              <a:spcBef>
                <a:spcPts val="800"/>
              </a:spcBef>
              <a:buFont typeface="Symbol" pitchFamily="18"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l-GR" sz="2000" i="1"/>
              <a:t>You’ll get plenty of errors to look at and play with!</a:t>
            </a:r>
          </a:p>
          <a:p>
            <a:pPr marL="0" indent="0" defTabSz="457200">
              <a:lnSpc>
                <a:spcPct val="87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altLang="el-GR" sz="2000"/>
          </a:p>
          <a:p>
            <a:pPr marL="0" indent="0" defTabSz="457200">
              <a:lnSpc>
                <a:spcPct val="87000"/>
              </a:lnSpc>
              <a:spcBef>
                <a:spcPts val="800"/>
              </a:spcBef>
              <a:buFont typeface="Symbol" pitchFamily="18"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l-GR" sz="2000">
                <a:latin typeface="Courier New" pitchFamily="49" charset="0"/>
              </a:rPr>
              <a:t>fileptr = open(</a:t>
            </a:r>
            <a:r>
              <a:rPr lang="en-GB" altLang="el-GR" sz="2000">
                <a:solidFill>
                  <a:srgbClr val="008000"/>
                </a:solidFill>
                <a:latin typeface="Courier New" pitchFamily="49" charset="0"/>
              </a:rPr>
              <a:t>‘filename’</a:t>
            </a:r>
            <a:r>
              <a:rPr lang="en-GB" altLang="el-GR" sz="2000">
                <a:latin typeface="Courier New" pitchFamily="49" charset="0"/>
              </a:rPr>
              <a:t>)</a:t>
            </a:r>
          </a:p>
          <a:p>
            <a:pPr marL="0" indent="0" defTabSz="457200">
              <a:lnSpc>
                <a:spcPct val="87000"/>
              </a:lnSpc>
              <a:spcBef>
                <a:spcPts val="800"/>
              </a:spcBef>
              <a:buFont typeface="Symbol" pitchFamily="18"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l-GR" sz="2000">
                <a:latin typeface="Courier New" pitchFamily="49" charset="0"/>
              </a:rPr>
              <a:t>somestring = fileptr.read()</a:t>
            </a:r>
          </a:p>
          <a:p>
            <a:pPr marL="0" indent="0" defTabSz="457200">
              <a:lnSpc>
                <a:spcPct val="87000"/>
              </a:lnSpc>
              <a:spcBef>
                <a:spcPts val="800"/>
              </a:spcBef>
              <a:buFont typeface="Symbol" pitchFamily="18"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l-GR" sz="2000">
                <a:solidFill>
                  <a:srgbClr val="FF6600"/>
                </a:solidFill>
                <a:latin typeface="Courier New" pitchFamily="49" charset="0"/>
              </a:rPr>
              <a:t>for</a:t>
            </a:r>
            <a:r>
              <a:rPr lang="en-GB" altLang="el-GR" sz="2000">
                <a:latin typeface="Courier New" pitchFamily="49" charset="0"/>
              </a:rPr>
              <a:t> line </a:t>
            </a:r>
            <a:r>
              <a:rPr lang="en-GB" altLang="el-GR" sz="2000">
                <a:solidFill>
                  <a:srgbClr val="FF6600"/>
                </a:solidFill>
                <a:latin typeface="Courier New" pitchFamily="49" charset="0"/>
              </a:rPr>
              <a:t>in</a:t>
            </a:r>
            <a:r>
              <a:rPr lang="en-GB" altLang="el-GR" sz="2000">
                <a:latin typeface="Courier New" pitchFamily="49" charset="0"/>
              </a:rPr>
              <a:t> fileptr:</a:t>
            </a:r>
            <a:br>
              <a:rPr lang="en-GB" altLang="el-GR" sz="2000">
                <a:latin typeface="Courier New" pitchFamily="49" charset="0"/>
              </a:rPr>
            </a:br>
            <a:r>
              <a:rPr lang="en-GB" altLang="el-GR" sz="2000">
                <a:latin typeface="Courier New" pitchFamily="49" charset="0"/>
              </a:rPr>
              <a:t>   </a:t>
            </a:r>
            <a:r>
              <a:rPr lang="en-GB" altLang="el-GR" sz="2000">
                <a:solidFill>
                  <a:srgbClr val="FF6600"/>
                </a:solidFill>
                <a:latin typeface="Courier New" pitchFamily="49" charset="0"/>
              </a:rPr>
              <a:t>print</a:t>
            </a:r>
            <a:r>
              <a:rPr lang="en-GB" altLang="el-GR" sz="2000">
                <a:latin typeface="Courier New" pitchFamily="49" charset="0"/>
              </a:rPr>
              <a:t> line</a:t>
            </a:r>
          </a:p>
          <a:p>
            <a:pPr marL="0" indent="0" defTabSz="457200">
              <a:lnSpc>
                <a:spcPct val="87000"/>
              </a:lnSpc>
              <a:spcBef>
                <a:spcPts val="800"/>
              </a:spcBef>
              <a:buFont typeface="Symbol" pitchFamily="18"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l-GR" sz="2000">
                <a:latin typeface="Courier New" pitchFamily="49" charset="0"/>
              </a:rPr>
              <a:t>fileptr.close()</a:t>
            </a:r>
          </a:p>
        </p:txBody>
      </p:sp>
    </p:spTree>
    <p:extLst>
      <p:ext uri="{BB962C8B-B14F-4D97-AF65-F5344CB8AC3E}">
        <p14:creationId xmlns:p14="http://schemas.microsoft.com/office/powerpoint/2010/main" val="3903138226"/>
      </p:ext>
    </p:extLst>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l-GR"/>
              <a:t>CIS 530 Spring 2008</a:t>
            </a:r>
          </a:p>
          <a:p>
            <a:endParaRPr lang="en-US" altLang="en-US"/>
          </a:p>
        </p:txBody>
      </p:sp>
      <p:sp>
        <p:nvSpPr>
          <p:cNvPr id="5" name="Slide Number Placeholder 5"/>
          <p:cNvSpPr>
            <a:spLocks noGrp="1"/>
          </p:cNvSpPr>
          <p:nvPr>
            <p:ph type="sldNum" sz="quarter" idx="12"/>
          </p:nvPr>
        </p:nvSpPr>
        <p:spPr/>
        <p:txBody>
          <a:bodyPr/>
          <a:lstStyle/>
          <a:p>
            <a:r>
              <a:rPr lang="en-US" altLang="en-US"/>
              <a:t>       </a:t>
            </a:r>
            <a:fld id="{1CE6E763-81A8-4FEA-9160-0D30CA9B0073}" type="slidenum">
              <a:rPr lang="en-US" altLang="en-US"/>
              <a:pPr/>
              <a:t>52</a:t>
            </a:fld>
            <a:endParaRPr lang="en-US" altLang="en-US"/>
          </a:p>
        </p:txBody>
      </p:sp>
      <p:sp>
        <p:nvSpPr>
          <p:cNvPr id="450562" name="Rectangle 2"/>
          <p:cNvSpPr>
            <a:spLocks noGrp="1" noChangeArrowheads="1"/>
          </p:cNvSpPr>
          <p:nvPr>
            <p:ph type="title"/>
          </p:nvPr>
        </p:nvSpPr>
        <p:spPr>
          <a:xfrm>
            <a:off x="685800" y="609600"/>
            <a:ext cx="7770813" cy="457200"/>
          </a:xfrm>
          <a:ln/>
          <a:extLst>
            <a:ext uri="{91240B29-F687-4F45-9708-019B960494DF}">
              <a14:hiddenLine xmlns:a14="http://schemas.microsoft.com/office/drawing/2010/main" w="9525">
                <a:solidFill>
                  <a:srgbClr val="000000"/>
                </a:solidFill>
                <a:miter lim="800000"/>
                <a:headEnd/>
                <a:tailEnd/>
              </a14:hiddenLine>
            </a:ext>
          </a:extLst>
        </p:spPr>
        <p:txBody>
          <a:bodyPr lIns="81639" tIns="42452" rIns="81639" bIns="42452"/>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l-GR"/>
              <a:t>Exception Handling</a:t>
            </a:r>
          </a:p>
        </p:txBody>
      </p:sp>
      <p:sp>
        <p:nvSpPr>
          <p:cNvPr id="450563" name="Rectangle 3"/>
          <p:cNvSpPr>
            <a:spLocks noGrp="1" noChangeArrowheads="1"/>
          </p:cNvSpPr>
          <p:nvPr>
            <p:ph type="body" idx="1"/>
          </p:nvPr>
        </p:nvSpPr>
        <p:spPr>
          <a:xfrm>
            <a:off x="700088" y="1376363"/>
            <a:ext cx="7739062" cy="4484687"/>
          </a:xfrm>
          <a:ln/>
          <a:extLst>
            <a:ext uri="{91240B29-F687-4F45-9708-019B960494DF}">
              <a14:hiddenLine xmlns:a14="http://schemas.microsoft.com/office/drawing/2010/main" w="9525">
                <a:solidFill>
                  <a:srgbClr val="000000"/>
                </a:solidFill>
                <a:miter lim="800000"/>
                <a:headEnd/>
                <a:tailEnd/>
              </a14:hiddenLine>
            </a:ext>
          </a:extLst>
        </p:spPr>
        <p:txBody>
          <a:bodyPr lIns="81639" tIns="42452" rIns="81639" bIns="42452"/>
          <a:lstStyle/>
          <a:p>
            <a:pPr marL="431800" indent="-323850" defTabSz="457200">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l-GR" sz="2000"/>
              <a:t>Errors are a kind of object in Python.</a:t>
            </a:r>
          </a:p>
          <a:p>
            <a:pPr marL="863600" lvl="1" indent="-287338" defTabSz="457200">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l-GR" sz="1800"/>
              <a:t>More specific kinds of errors are subclasses of the general Error class.</a:t>
            </a:r>
          </a:p>
          <a:p>
            <a:pPr marL="431800" indent="-323850" defTabSz="457200">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altLang="el-GR" sz="2000"/>
          </a:p>
          <a:p>
            <a:pPr marL="431800" indent="-323850" defTabSz="457200">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l-GR" sz="2000"/>
              <a:t>You use the following commands to interact with them:</a:t>
            </a:r>
          </a:p>
          <a:p>
            <a:pPr marL="863600" lvl="1" indent="-287338"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l-GR" sz="1800"/>
              <a:t>Try</a:t>
            </a:r>
          </a:p>
          <a:p>
            <a:pPr marL="863600" lvl="1" indent="-287338"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l-GR" sz="1800"/>
              <a:t>Except</a:t>
            </a:r>
          </a:p>
          <a:p>
            <a:pPr marL="863600" lvl="1" indent="-287338"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l-GR" sz="1800"/>
              <a:t>Finally</a:t>
            </a:r>
          </a:p>
          <a:p>
            <a:pPr marL="863600" lvl="1" indent="-287338"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l-GR" sz="1800"/>
              <a:t>Catch</a:t>
            </a:r>
          </a:p>
        </p:txBody>
      </p:sp>
    </p:spTree>
    <p:extLst>
      <p:ext uri="{BB962C8B-B14F-4D97-AF65-F5344CB8AC3E}">
        <p14:creationId xmlns:p14="http://schemas.microsoft.com/office/powerpoint/2010/main" val="3993025119"/>
      </p:ext>
    </p:extLst>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l-GR"/>
              <a:t>CIS 530 Spring 2008</a:t>
            </a:r>
          </a:p>
          <a:p>
            <a:endParaRPr lang="en-US" altLang="en-US"/>
          </a:p>
        </p:txBody>
      </p:sp>
      <p:sp>
        <p:nvSpPr>
          <p:cNvPr id="5" name="Slide Number Placeholder 5"/>
          <p:cNvSpPr>
            <a:spLocks noGrp="1"/>
          </p:cNvSpPr>
          <p:nvPr>
            <p:ph type="sldNum" sz="quarter" idx="12"/>
          </p:nvPr>
        </p:nvSpPr>
        <p:spPr/>
        <p:txBody>
          <a:bodyPr/>
          <a:lstStyle/>
          <a:p>
            <a:r>
              <a:rPr lang="en-US" altLang="en-US"/>
              <a:t>       </a:t>
            </a:r>
            <a:fld id="{AEB0ED2A-B32B-4EC8-A63A-1899D7D942BC}" type="slidenum">
              <a:rPr lang="en-US" altLang="en-US"/>
              <a:pPr/>
              <a:t>53</a:t>
            </a:fld>
            <a:endParaRPr lang="en-US" altLang="en-US"/>
          </a:p>
        </p:txBody>
      </p:sp>
      <p:sp>
        <p:nvSpPr>
          <p:cNvPr id="452610" name="Rectangle 2"/>
          <p:cNvSpPr>
            <a:spLocks noGrp="1" noChangeArrowheads="1"/>
          </p:cNvSpPr>
          <p:nvPr>
            <p:ph type="title"/>
          </p:nvPr>
        </p:nvSpPr>
        <p:spPr/>
        <p:txBody>
          <a:bodyPr/>
          <a:lstStyle/>
          <a:p>
            <a:r>
              <a:rPr lang="en-US" altLang="el-GR" sz="2800"/>
              <a:t>My favorite statement in Python</a:t>
            </a:r>
          </a:p>
        </p:txBody>
      </p:sp>
      <p:sp>
        <p:nvSpPr>
          <p:cNvPr id="452611" name="Rectangle 3"/>
          <p:cNvSpPr>
            <a:spLocks noGrp="1" noChangeArrowheads="1"/>
          </p:cNvSpPr>
          <p:nvPr>
            <p:ph type="body" idx="1"/>
          </p:nvPr>
        </p:nvSpPr>
        <p:spPr/>
        <p:txBody>
          <a:bodyPr/>
          <a:lstStyle/>
          <a:p>
            <a:r>
              <a:rPr lang="en-US" altLang="el-GR">
                <a:latin typeface="Courier New" pitchFamily="49" charset="0"/>
              </a:rPr>
              <a:t>yield(a,b,c)</a:t>
            </a:r>
          </a:p>
          <a:p>
            <a:pPr lvl="1"/>
            <a:r>
              <a:rPr lang="en-US" altLang="el-GR"/>
              <a:t>Turns a loop into a </a:t>
            </a:r>
            <a:r>
              <a:rPr lang="en-US" altLang="el-GR" i="1">
                <a:solidFill>
                  <a:schemeClr val="accent2"/>
                </a:solidFill>
              </a:rPr>
              <a:t>generator function </a:t>
            </a:r>
            <a:r>
              <a:rPr lang="en-US" altLang="el-GR"/>
              <a:t>that can be used for</a:t>
            </a:r>
          </a:p>
          <a:p>
            <a:pPr lvl="2"/>
            <a:r>
              <a:rPr lang="en-US" altLang="el-GR"/>
              <a:t>Lazy evaluation</a:t>
            </a:r>
          </a:p>
          <a:p>
            <a:pPr lvl="2"/>
            <a:r>
              <a:rPr lang="en-US" altLang="el-GR"/>
              <a:t>Creating potentially infinite lists in a usable way…</a:t>
            </a:r>
          </a:p>
          <a:p>
            <a:r>
              <a:rPr lang="en-US" altLang="el-GR"/>
              <a:t>See </a:t>
            </a:r>
            <a:r>
              <a:rPr lang="en-US" altLang="el-GR">
                <a:hlinkClick r:id="rId2"/>
              </a:rPr>
              <a:t>Section 6.8 of the Python reference manual (click here)</a:t>
            </a:r>
            <a:endParaRPr lang="en-US" altLang="el-GR">
              <a:latin typeface="Courier New" pitchFamily="49" charset="0"/>
            </a:endParaRPr>
          </a:p>
        </p:txBody>
      </p:sp>
    </p:spTree>
    <p:extLst>
      <p:ext uri="{BB962C8B-B14F-4D97-AF65-F5344CB8AC3E}">
        <p14:creationId xmlns:p14="http://schemas.microsoft.com/office/powerpoint/2010/main" val="42060162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l-GR"/>
              <a:t>CIS 530 Spring 2008</a:t>
            </a:r>
          </a:p>
          <a:p>
            <a:endParaRPr lang="en-US" altLang="en-US"/>
          </a:p>
        </p:txBody>
      </p:sp>
      <p:sp>
        <p:nvSpPr>
          <p:cNvPr id="5" name="Slide Number Placeholder 5"/>
          <p:cNvSpPr>
            <a:spLocks noGrp="1"/>
          </p:cNvSpPr>
          <p:nvPr>
            <p:ph type="sldNum" sz="quarter" idx="12"/>
          </p:nvPr>
        </p:nvSpPr>
        <p:spPr/>
        <p:txBody>
          <a:bodyPr/>
          <a:lstStyle/>
          <a:p>
            <a:r>
              <a:rPr lang="en-US" altLang="en-US"/>
              <a:t>       </a:t>
            </a:r>
            <a:fld id="{B4E23F8D-8757-4264-80B1-8665219325F9}" type="slidenum">
              <a:rPr lang="en-US" altLang="en-US"/>
              <a:pPr/>
              <a:t>54</a:t>
            </a:fld>
            <a:endParaRPr lang="en-US" altLang="en-US"/>
          </a:p>
        </p:txBody>
      </p:sp>
      <p:sp>
        <p:nvSpPr>
          <p:cNvPr id="454658" name="Rectangle 2"/>
          <p:cNvSpPr>
            <a:spLocks noGrp="1" noChangeArrowheads="1"/>
          </p:cNvSpPr>
          <p:nvPr>
            <p:ph type="title"/>
          </p:nvPr>
        </p:nvSpPr>
        <p:spPr>
          <a:xfrm>
            <a:off x="685800" y="609600"/>
            <a:ext cx="7770813" cy="457200"/>
          </a:xfrm>
          <a:ln/>
          <a:extLst>
            <a:ext uri="{91240B29-F687-4F45-9708-019B960494DF}">
              <a14:hiddenLine xmlns:a14="http://schemas.microsoft.com/office/drawing/2010/main" w="9525">
                <a:solidFill>
                  <a:srgbClr val="000000"/>
                </a:solidFill>
                <a:miter lim="800000"/>
                <a:headEnd/>
                <a:tailEnd/>
              </a14:hiddenLine>
            </a:ext>
          </a:extLst>
        </p:spPr>
        <p:txBody>
          <a:bodyPr lIns="81639" tIns="42452" rIns="81639" bIns="42452"/>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l-GR"/>
              <a:t>Finally…</a:t>
            </a:r>
            <a:endParaRPr lang="en-GB" altLang="el-GR"/>
          </a:p>
        </p:txBody>
      </p:sp>
      <p:sp>
        <p:nvSpPr>
          <p:cNvPr id="454659" name="Rectangle 3"/>
          <p:cNvSpPr>
            <a:spLocks noGrp="1" noChangeArrowheads="1"/>
          </p:cNvSpPr>
          <p:nvPr>
            <p:ph type="body" idx="1"/>
          </p:nvPr>
        </p:nvSpPr>
        <p:spPr>
          <a:xfrm>
            <a:off x="685800" y="1447800"/>
            <a:ext cx="7770813" cy="4914900"/>
          </a:xfrm>
          <a:ln/>
          <a:extLst>
            <a:ext uri="{91240B29-F687-4F45-9708-019B960494DF}">
              <a14:hiddenLine xmlns:a14="http://schemas.microsoft.com/office/drawing/2010/main" w="9525">
                <a:solidFill>
                  <a:srgbClr val="000000"/>
                </a:solidFill>
                <a:miter lim="800000"/>
                <a:headEnd/>
                <a:tailEnd/>
              </a14:hiddenLine>
            </a:ext>
          </a:extLst>
        </p:spPr>
        <p:txBody>
          <a:bodyPr lIns="81639" tIns="42452" rIns="81639" bIns="42452"/>
          <a:lstStyle/>
          <a:p>
            <a:pPr marL="323850" indent="-323850" defTabSz="457200">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l-GR" sz="2800">
                <a:latin typeface="Courier New" pitchFamily="49" charset="0"/>
              </a:rPr>
              <a:t>pass</a:t>
            </a:r>
            <a:r>
              <a:rPr lang="en-GB" altLang="el-GR" sz="2800"/>
              <a:t> </a:t>
            </a:r>
          </a:p>
          <a:p>
            <a:pPr marL="857250" lvl="1" indent="-287338" defTabSz="457200">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l-GR" sz="2400"/>
              <a:t>It does absolutely nothing</a:t>
            </a:r>
            <a:r>
              <a:rPr lang="en-GB" altLang="el-GR" sz="1800"/>
              <a:t>.</a:t>
            </a:r>
          </a:p>
          <a:p>
            <a:pPr marL="857250" lvl="1" indent="-287338" defTabSz="457200">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altLang="el-GR" sz="1800"/>
          </a:p>
          <a:p>
            <a:pPr marL="323850" indent="-323850" defTabSz="457200">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l-GR" sz="2000"/>
              <a:t>Just holds the place of where something should go syntactically.  Programmers like to use it to waste time in some code, or to hold the place where they would like put some real code at a later time.</a:t>
            </a:r>
          </a:p>
          <a:p>
            <a:pPr marL="323850" indent="-323850" defTabSz="457200">
              <a:spcBef>
                <a:spcPts val="800"/>
              </a:spcBef>
              <a:buFont typeface="Symbol" pitchFamily="18"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l-GR" sz="2000" b="0">
                <a:solidFill>
                  <a:srgbClr val="CC6633"/>
                </a:solidFill>
                <a:latin typeface="Courier New" pitchFamily="49" charset="0"/>
              </a:rPr>
              <a:t>			</a:t>
            </a:r>
            <a:r>
              <a:rPr lang="en-GB" altLang="el-GR" sz="2000">
                <a:solidFill>
                  <a:srgbClr val="CC6633"/>
                </a:solidFill>
                <a:latin typeface="Courier New" pitchFamily="49" charset="0"/>
              </a:rPr>
              <a:t>for</a:t>
            </a:r>
            <a:r>
              <a:rPr lang="en-GB" altLang="el-GR" sz="2000">
                <a:latin typeface="Courier New" pitchFamily="49" charset="0"/>
              </a:rPr>
              <a:t> i </a:t>
            </a:r>
            <a:r>
              <a:rPr lang="en-GB" altLang="el-GR" sz="2000">
                <a:solidFill>
                  <a:srgbClr val="CC6633"/>
                </a:solidFill>
                <a:latin typeface="Courier New" pitchFamily="49" charset="0"/>
              </a:rPr>
              <a:t>in</a:t>
            </a:r>
            <a:r>
              <a:rPr lang="en-GB" altLang="el-GR" sz="2000">
                <a:latin typeface="Courier New" pitchFamily="49" charset="0"/>
              </a:rPr>
              <a:t> range(1000):</a:t>
            </a:r>
          </a:p>
          <a:p>
            <a:pPr marL="857250" lvl="1" indent="-287338" defTabSz="457200">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l-GR" b="1">
                <a:solidFill>
                  <a:srgbClr val="CC6633"/>
                </a:solidFill>
                <a:latin typeface="Courier New" pitchFamily="49" charset="0"/>
              </a:rPr>
              <a:t>				pass</a:t>
            </a:r>
          </a:p>
          <a:p>
            <a:pPr marL="323850" indent="-323850" defTabSz="457200">
              <a:buFont typeface="Symbol" pitchFamily="18"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l-GR">
                <a:solidFill>
                  <a:srgbClr val="CC6633"/>
                </a:solidFill>
              </a:rPr>
              <a:t>	</a:t>
            </a:r>
            <a:r>
              <a:rPr lang="en-GB" altLang="el-GR" sz="2000"/>
              <a:t>Like a “no-op” in assembly code, or a set of empty braces {} in C++ or Java.</a:t>
            </a:r>
          </a:p>
          <a:p>
            <a:pPr marL="323850" indent="-323850" defTabSz="457200">
              <a:spcBef>
                <a:spcPts val="800"/>
              </a:spcBef>
              <a:buFont typeface="Symbol" pitchFamily="18"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altLang="el-GR" sz="2000"/>
          </a:p>
        </p:txBody>
      </p:sp>
    </p:spTree>
    <p:extLst>
      <p:ext uri="{BB962C8B-B14F-4D97-AF65-F5344CB8AC3E}">
        <p14:creationId xmlns:p14="http://schemas.microsoft.com/office/powerpoint/2010/main" val="1598973340"/>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l-GR"/>
              <a:t>CIS 530 Spring 2008</a:t>
            </a:r>
          </a:p>
          <a:p>
            <a:endParaRPr lang="en-US" altLang="en-US"/>
          </a:p>
        </p:txBody>
      </p:sp>
      <p:sp>
        <p:nvSpPr>
          <p:cNvPr id="6" name="Slide Number Placeholder 5"/>
          <p:cNvSpPr>
            <a:spLocks noGrp="1"/>
          </p:cNvSpPr>
          <p:nvPr>
            <p:ph type="sldNum" sz="quarter" idx="12"/>
          </p:nvPr>
        </p:nvSpPr>
        <p:spPr/>
        <p:txBody>
          <a:bodyPr/>
          <a:lstStyle/>
          <a:p>
            <a:r>
              <a:rPr lang="en-US" altLang="en-US"/>
              <a:t>       </a:t>
            </a:r>
            <a:fld id="{BDF11032-A2D6-4766-B23B-FA01E9637DCA}" type="slidenum">
              <a:rPr lang="en-US" altLang="en-US"/>
              <a:pPr/>
              <a:t>6</a:t>
            </a:fld>
            <a:endParaRPr lang="en-US" altLang="en-US"/>
          </a:p>
        </p:txBody>
      </p:sp>
      <p:sp>
        <p:nvSpPr>
          <p:cNvPr id="344066" name="Rectangle 2"/>
          <p:cNvSpPr>
            <a:spLocks noChangeArrowheads="1"/>
          </p:cNvSpPr>
          <p:nvPr/>
        </p:nvSpPr>
        <p:spPr bwMode="auto">
          <a:xfrm>
            <a:off x="533400" y="1295400"/>
            <a:ext cx="6324600" cy="3276600"/>
          </a:xfrm>
          <a:prstGeom prst="rect">
            <a:avLst/>
          </a:prstGeom>
          <a:solidFill>
            <a:schemeClr val="accent2">
              <a:alpha val="500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344067" name="Rectangle 3"/>
          <p:cNvSpPr>
            <a:spLocks noGrp="1" noChangeArrowheads="1"/>
          </p:cNvSpPr>
          <p:nvPr>
            <p:ph type="title"/>
          </p:nvPr>
        </p:nvSpPr>
        <p:spPr/>
        <p:txBody>
          <a:bodyPr/>
          <a:lstStyle/>
          <a:p>
            <a:r>
              <a:rPr lang="en-US" altLang="el-GR"/>
              <a:t>Useful Accessor Methods</a:t>
            </a:r>
          </a:p>
        </p:txBody>
      </p:sp>
      <p:sp>
        <p:nvSpPr>
          <p:cNvPr id="344068" name="Rectangle 4"/>
          <p:cNvSpPr>
            <a:spLocks noGrp="1" noChangeArrowheads="1"/>
          </p:cNvSpPr>
          <p:nvPr>
            <p:ph type="body" idx="1"/>
          </p:nvPr>
        </p:nvSpPr>
        <p:spPr/>
        <p:txBody>
          <a:bodyPr/>
          <a:lstStyle/>
          <a:p>
            <a:pPr>
              <a:lnSpc>
                <a:spcPct val="90000"/>
              </a:lnSpc>
              <a:buFont typeface="Symbol" pitchFamily="18" charset="2"/>
              <a:buNone/>
            </a:pPr>
            <a:r>
              <a:rPr lang="en-US" altLang="el-GR" sz="1800">
                <a:solidFill>
                  <a:srgbClr val="660033"/>
                </a:solidFill>
                <a:latin typeface="Courier New" pitchFamily="49" charset="0"/>
              </a:rPr>
              <a:t>&gt;&gt;&gt;</a:t>
            </a:r>
            <a:r>
              <a:rPr lang="en-US" altLang="el-GR" sz="1800">
                <a:latin typeface="Courier New" pitchFamily="49" charset="0"/>
              </a:rPr>
              <a:t> d = {</a:t>
            </a:r>
            <a:r>
              <a:rPr lang="en-US" altLang="el-GR" sz="1800">
                <a:solidFill>
                  <a:srgbClr val="008000"/>
                </a:solidFill>
                <a:latin typeface="Courier New" pitchFamily="49" charset="0"/>
              </a:rPr>
              <a:t>‘user’</a:t>
            </a:r>
            <a:r>
              <a:rPr lang="en-US" altLang="el-GR" sz="1800">
                <a:latin typeface="Courier New" pitchFamily="49" charset="0"/>
              </a:rPr>
              <a:t>:</a:t>
            </a:r>
            <a:r>
              <a:rPr lang="en-US" altLang="el-GR" sz="1800">
                <a:solidFill>
                  <a:srgbClr val="008000"/>
                </a:solidFill>
                <a:latin typeface="Courier New" pitchFamily="49" charset="0"/>
              </a:rPr>
              <a:t>‘bozo’</a:t>
            </a:r>
            <a:r>
              <a:rPr lang="en-US" altLang="el-GR" sz="1800">
                <a:latin typeface="Courier New" pitchFamily="49" charset="0"/>
              </a:rPr>
              <a:t>, </a:t>
            </a:r>
            <a:r>
              <a:rPr lang="en-US" altLang="el-GR" sz="1800">
                <a:solidFill>
                  <a:srgbClr val="008000"/>
                </a:solidFill>
                <a:latin typeface="Courier New" pitchFamily="49" charset="0"/>
              </a:rPr>
              <a:t>‘p’</a:t>
            </a:r>
            <a:r>
              <a:rPr lang="en-US" altLang="el-GR" sz="1800">
                <a:latin typeface="Courier New" pitchFamily="49" charset="0"/>
              </a:rPr>
              <a:t>:1234, </a:t>
            </a:r>
            <a:r>
              <a:rPr lang="en-US" altLang="el-GR" sz="1800">
                <a:solidFill>
                  <a:srgbClr val="008000"/>
                </a:solidFill>
                <a:latin typeface="Courier New" pitchFamily="49" charset="0"/>
              </a:rPr>
              <a:t>‘i’</a:t>
            </a:r>
            <a:r>
              <a:rPr lang="en-US" altLang="el-GR" sz="1800">
                <a:latin typeface="Courier New" pitchFamily="49" charset="0"/>
              </a:rPr>
              <a:t>:34}</a:t>
            </a:r>
          </a:p>
          <a:p>
            <a:pPr>
              <a:lnSpc>
                <a:spcPct val="90000"/>
              </a:lnSpc>
              <a:buFont typeface="Symbol" pitchFamily="18" charset="2"/>
              <a:buNone/>
            </a:pPr>
            <a:endParaRPr lang="en-US" altLang="el-GR" sz="1800">
              <a:latin typeface="Courier New" pitchFamily="49" charset="0"/>
            </a:endParaRPr>
          </a:p>
          <a:p>
            <a:pPr>
              <a:lnSpc>
                <a:spcPct val="90000"/>
              </a:lnSpc>
              <a:buFont typeface="Symbol" pitchFamily="18" charset="2"/>
              <a:buNone/>
            </a:pPr>
            <a:r>
              <a:rPr lang="en-US" altLang="el-GR" sz="1800">
                <a:solidFill>
                  <a:srgbClr val="660033"/>
                </a:solidFill>
                <a:latin typeface="Courier New" pitchFamily="49" charset="0"/>
              </a:rPr>
              <a:t>&gt;&gt;&gt;</a:t>
            </a:r>
            <a:r>
              <a:rPr lang="en-US" altLang="el-GR" sz="1800">
                <a:latin typeface="Courier New" pitchFamily="49" charset="0"/>
              </a:rPr>
              <a:t> d.keys()            </a:t>
            </a:r>
            <a:r>
              <a:rPr lang="en-US" altLang="el-GR" sz="1800">
                <a:solidFill>
                  <a:srgbClr val="FF3300"/>
                </a:solidFill>
                <a:latin typeface="Courier New" pitchFamily="49" charset="0"/>
              </a:rPr>
              <a:t># List of keys.</a:t>
            </a:r>
          </a:p>
          <a:p>
            <a:pPr>
              <a:lnSpc>
                <a:spcPct val="90000"/>
              </a:lnSpc>
              <a:buFont typeface="Symbol" pitchFamily="18" charset="2"/>
              <a:buNone/>
            </a:pPr>
            <a:r>
              <a:rPr lang="en-US" altLang="el-GR" sz="1800">
                <a:solidFill>
                  <a:schemeClr val="accent2"/>
                </a:solidFill>
                <a:latin typeface="Courier New" pitchFamily="49" charset="0"/>
              </a:rPr>
              <a:t>[‘user’, ‘p’, ‘i’]</a:t>
            </a:r>
          </a:p>
          <a:p>
            <a:pPr>
              <a:lnSpc>
                <a:spcPct val="90000"/>
              </a:lnSpc>
              <a:buFont typeface="Symbol" pitchFamily="18" charset="2"/>
              <a:buNone/>
            </a:pPr>
            <a:endParaRPr lang="en-US" altLang="el-GR" sz="1800">
              <a:solidFill>
                <a:schemeClr val="accent2"/>
              </a:solidFill>
              <a:latin typeface="Courier New" pitchFamily="49" charset="0"/>
            </a:endParaRPr>
          </a:p>
          <a:p>
            <a:pPr>
              <a:lnSpc>
                <a:spcPct val="90000"/>
              </a:lnSpc>
              <a:buFont typeface="Symbol" pitchFamily="18" charset="2"/>
              <a:buNone/>
            </a:pPr>
            <a:r>
              <a:rPr lang="en-US" altLang="el-GR" sz="1800">
                <a:solidFill>
                  <a:srgbClr val="660033"/>
                </a:solidFill>
                <a:latin typeface="Courier New" pitchFamily="49" charset="0"/>
              </a:rPr>
              <a:t>&gt;&gt;&gt;</a:t>
            </a:r>
            <a:r>
              <a:rPr lang="en-US" altLang="el-GR" sz="1800">
                <a:latin typeface="Courier New" pitchFamily="49" charset="0"/>
              </a:rPr>
              <a:t> d.values()          </a:t>
            </a:r>
            <a:r>
              <a:rPr lang="en-US" altLang="el-GR" sz="1800">
                <a:solidFill>
                  <a:srgbClr val="FF3300"/>
                </a:solidFill>
                <a:latin typeface="Courier New" pitchFamily="49" charset="0"/>
              </a:rPr>
              <a:t># List of values.</a:t>
            </a:r>
          </a:p>
          <a:p>
            <a:pPr>
              <a:lnSpc>
                <a:spcPct val="90000"/>
              </a:lnSpc>
              <a:buFont typeface="Symbol" pitchFamily="18" charset="2"/>
              <a:buNone/>
            </a:pPr>
            <a:r>
              <a:rPr lang="en-US" altLang="el-GR" sz="1800">
                <a:solidFill>
                  <a:schemeClr val="accent2"/>
                </a:solidFill>
                <a:latin typeface="Courier New" pitchFamily="49" charset="0"/>
              </a:rPr>
              <a:t>[‘bozo’, 1234, 34]</a:t>
            </a:r>
          </a:p>
          <a:p>
            <a:pPr>
              <a:lnSpc>
                <a:spcPct val="90000"/>
              </a:lnSpc>
              <a:buFont typeface="Symbol" pitchFamily="18" charset="2"/>
              <a:buNone/>
            </a:pPr>
            <a:endParaRPr lang="en-US" altLang="el-GR" sz="1800">
              <a:latin typeface="Courier New" pitchFamily="49" charset="0"/>
            </a:endParaRPr>
          </a:p>
          <a:p>
            <a:pPr>
              <a:lnSpc>
                <a:spcPct val="90000"/>
              </a:lnSpc>
              <a:buFont typeface="Symbol" pitchFamily="18" charset="2"/>
              <a:buNone/>
            </a:pPr>
            <a:r>
              <a:rPr lang="en-US" altLang="el-GR" sz="1800">
                <a:solidFill>
                  <a:srgbClr val="660033"/>
                </a:solidFill>
                <a:latin typeface="Courier New" pitchFamily="49" charset="0"/>
              </a:rPr>
              <a:t>&gt;&gt;&gt;</a:t>
            </a:r>
            <a:r>
              <a:rPr lang="en-US" altLang="el-GR" sz="1800">
                <a:latin typeface="Courier New" pitchFamily="49" charset="0"/>
              </a:rPr>
              <a:t> d.items()      </a:t>
            </a:r>
            <a:r>
              <a:rPr lang="en-US" altLang="el-GR" sz="1800">
                <a:solidFill>
                  <a:srgbClr val="FF3300"/>
                </a:solidFill>
                <a:latin typeface="Courier New" pitchFamily="49" charset="0"/>
              </a:rPr>
              <a:t># List of item tuples.</a:t>
            </a:r>
          </a:p>
          <a:p>
            <a:pPr>
              <a:lnSpc>
                <a:spcPct val="90000"/>
              </a:lnSpc>
              <a:buFont typeface="Symbol" pitchFamily="18" charset="2"/>
              <a:buNone/>
            </a:pPr>
            <a:r>
              <a:rPr lang="en-US" altLang="el-GR" sz="1800">
                <a:solidFill>
                  <a:schemeClr val="accent2"/>
                </a:solidFill>
                <a:latin typeface="Courier New" pitchFamily="49" charset="0"/>
              </a:rPr>
              <a:t>[(‘user’,‘bozo’), (‘p’,1234), (‘i’,34)]</a:t>
            </a:r>
          </a:p>
        </p:txBody>
      </p:sp>
    </p:spTree>
    <p:extLst>
      <p:ext uri="{BB962C8B-B14F-4D97-AF65-F5344CB8AC3E}">
        <p14:creationId xmlns:p14="http://schemas.microsoft.com/office/powerpoint/2010/main" val="462655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ctrTitle"/>
          </p:nvPr>
        </p:nvSpPr>
        <p:spPr>
          <a:xfrm>
            <a:off x="685800" y="2286000"/>
            <a:ext cx="7772400" cy="1143000"/>
          </a:xfrm>
        </p:spPr>
        <p:txBody>
          <a:bodyPr/>
          <a:lstStyle/>
          <a:p>
            <a:r>
              <a:rPr lang="en-US" altLang="el-GR"/>
              <a:t>Assignment and Containers</a:t>
            </a:r>
          </a:p>
        </p:txBody>
      </p:sp>
      <p:sp>
        <p:nvSpPr>
          <p:cNvPr id="381955" name="Rectangle 3"/>
          <p:cNvSpPr>
            <a:spLocks noGrp="1" noChangeArrowheads="1"/>
          </p:cNvSpPr>
          <p:nvPr>
            <p:ph type="subTitle" idx="1"/>
          </p:nvPr>
        </p:nvSpPr>
        <p:spPr/>
        <p:txBody>
          <a:bodyPr/>
          <a:lstStyle/>
          <a:p>
            <a:endParaRPr lang="el-GR" altLang="el-GR"/>
          </a:p>
        </p:txBody>
      </p:sp>
      <p:pic>
        <p:nvPicPr>
          <p:cNvPr id="381956" name="Picture 4" descr="j013124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91000" y="4267200"/>
            <a:ext cx="4672013" cy="215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571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ltLang="el-GR"/>
              <a:t>CIS 530 Spring 2008</a:t>
            </a:r>
          </a:p>
          <a:p>
            <a:endParaRPr lang="en-US" altLang="en-US"/>
          </a:p>
        </p:txBody>
      </p:sp>
      <p:sp>
        <p:nvSpPr>
          <p:cNvPr id="7" name="Slide Number Placeholder 5"/>
          <p:cNvSpPr>
            <a:spLocks noGrp="1"/>
          </p:cNvSpPr>
          <p:nvPr>
            <p:ph type="sldNum" sz="quarter" idx="12"/>
          </p:nvPr>
        </p:nvSpPr>
        <p:spPr/>
        <p:txBody>
          <a:bodyPr/>
          <a:lstStyle/>
          <a:p>
            <a:r>
              <a:rPr lang="en-US" altLang="en-US"/>
              <a:t>       </a:t>
            </a:r>
            <a:fld id="{06D2C07C-DB72-47A5-8F09-1B295EA01586}" type="slidenum">
              <a:rPr lang="en-US" altLang="en-US"/>
              <a:pPr/>
              <a:t>8</a:t>
            </a:fld>
            <a:endParaRPr lang="en-US" altLang="en-US"/>
          </a:p>
        </p:txBody>
      </p:sp>
      <p:sp>
        <p:nvSpPr>
          <p:cNvPr id="382978" name="Rectangle 2"/>
          <p:cNvSpPr>
            <a:spLocks noChangeArrowheads="1"/>
          </p:cNvSpPr>
          <p:nvPr/>
        </p:nvSpPr>
        <p:spPr bwMode="auto">
          <a:xfrm>
            <a:off x="685800" y="4495800"/>
            <a:ext cx="5562600" cy="838200"/>
          </a:xfrm>
          <a:prstGeom prst="rect">
            <a:avLst/>
          </a:prstGeom>
          <a:solidFill>
            <a:schemeClr val="accent2">
              <a:alpha val="11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382979" name="Rectangle 3"/>
          <p:cNvSpPr>
            <a:spLocks noChangeArrowheads="1"/>
          </p:cNvSpPr>
          <p:nvPr/>
        </p:nvSpPr>
        <p:spPr bwMode="auto">
          <a:xfrm>
            <a:off x="685800" y="2590800"/>
            <a:ext cx="2971800" cy="609600"/>
          </a:xfrm>
          <a:prstGeom prst="rect">
            <a:avLst/>
          </a:prstGeom>
          <a:solidFill>
            <a:schemeClr val="accent2">
              <a:alpha val="11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382980" name="Rectangle 4"/>
          <p:cNvSpPr>
            <a:spLocks noGrp="1" noChangeArrowheads="1"/>
          </p:cNvSpPr>
          <p:nvPr>
            <p:ph type="title"/>
          </p:nvPr>
        </p:nvSpPr>
        <p:spPr/>
        <p:txBody>
          <a:bodyPr>
            <a:normAutofit fontScale="90000"/>
          </a:bodyPr>
          <a:lstStyle/>
          <a:p>
            <a:r>
              <a:rPr lang="en-US" altLang="el-GR"/>
              <a:t>Multiple Assignment with Sequences</a:t>
            </a:r>
          </a:p>
        </p:txBody>
      </p:sp>
      <p:sp>
        <p:nvSpPr>
          <p:cNvPr id="382981" name="Rectangle 5"/>
          <p:cNvSpPr>
            <a:spLocks noGrp="1" noChangeArrowheads="1"/>
          </p:cNvSpPr>
          <p:nvPr>
            <p:ph type="body" idx="1"/>
          </p:nvPr>
        </p:nvSpPr>
        <p:spPr>
          <a:xfrm>
            <a:off x="685800" y="1981200"/>
            <a:ext cx="7772400" cy="4495800"/>
          </a:xfrm>
        </p:spPr>
        <p:txBody>
          <a:bodyPr/>
          <a:lstStyle/>
          <a:p>
            <a:pPr>
              <a:lnSpc>
                <a:spcPct val="90000"/>
              </a:lnSpc>
            </a:pPr>
            <a:r>
              <a:rPr lang="en-US" altLang="el-GR"/>
              <a:t>We’ve seen multiple assignment before:</a:t>
            </a:r>
          </a:p>
          <a:p>
            <a:pPr>
              <a:lnSpc>
                <a:spcPct val="90000"/>
              </a:lnSpc>
              <a:buFont typeface="Symbol" pitchFamily="18" charset="2"/>
              <a:buNone/>
            </a:pPr>
            <a:endParaRPr lang="en-US" altLang="el-GR" sz="2000">
              <a:latin typeface="Courier New" pitchFamily="49" charset="0"/>
            </a:endParaRPr>
          </a:p>
          <a:p>
            <a:pPr>
              <a:lnSpc>
                <a:spcPct val="90000"/>
              </a:lnSpc>
              <a:buFont typeface="Symbol" pitchFamily="18" charset="2"/>
              <a:buNone/>
            </a:pPr>
            <a:r>
              <a:rPr lang="en-US" altLang="el-GR" sz="2000">
                <a:solidFill>
                  <a:srgbClr val="660033"/>
                </a:solidFill>
                <a:latin typeface="Courier New" pitchFamily="49" charset="0"/>
              </a:rPr>
              <a:t>&gt;&gt;&gt;</a:t>
            </a:r>
            <a:r>
              <a:rPr lang="en-US" altLang="el-GR" sz="2000">
                <a:latin typeface="Courier New" pitchFamily="49" charset="0"/>
              </a:rPr>
              <a:t> x, y = 2, 3</a:t>
            </a:r>
          </a:p>
          <a:p>
            <a:pPr>
              <a:lnSpc>
                <a:spcPct val="90000"/>
              </a:lnSpc>
            </a:pPr>
            <a:endParaRPr lang="en-US" altLang="el-GR"/>
          </a:p>
          <a:p>
            <a:pPr>
              <a:lnSpc>
                <a:spcPct val="90000"/>
              </a:lnSpc>
            </a:pPr>
            <a:r>
              <a:rPr lang="en-US" altLang="el-GR"/>
              <a:t>But you can also do it with sequences.</a:t>
            </a:r>
          </a:p>
          <a:p>
            <a:pPr lvl="1">
              <a:lnSpc>
                <a:spcPct val="90000"/>
              </a:lnSpc>
            </a:pPr>
            <a:r>
              <a:rPr lang="en-US" altLang="el-GR" b="1"/>
              <a:t>The type and “shape” just has to match.</a:t>
            </a:r>
          </a:p>
          <a:p>
            <a:pPr>
              <a:lnSpc>
                <a:spcPct val="90000"/>
              </a:lnSpc>
              <a:buFont typeface="Symbol" pitchFamily="18" charset="2"/>
              <a:buNone/>
            </a:pPr>
            <a:endParaRPr lang="en-US" altLang="el-GR" sz="2000">
              <a:latin typeface="Courier New" pitchFamily="49" charset="0"/>
            </a:endParaRPr>
          </a:p>
          <a:p>
            <a:pPr>
              <a:lnSpc>
                <a:spcPct val="90000"/>
              </a:lnSpc>
              <a:buFont typeface="Symbol" pitchFamily="18" charset="2"/>
              <a:buNone/>
            </a:pPr>
            <a:r>
              <a:rPr lang="en-US" altLang="el-GR" sz="2000">
                <a:solidFill>
                  <a:srgbClr val="660033"/>
                </a:solidFill>
                <a:latin typeface="Courier New" pitchFamily="49" charset="0"/>
              </a:rPr>
              <a:t>&gt;&gt;&gt;</a:t>
            </a:r>
            <a:r>
              <a:rPr lang="en-US" altLang="el-GR" sz="2000">
                <a:latin typeface="Courier New" pitchFamily="49" charset="0"/>
              </a:rPr>
              <a:t> (x, y, (w, z)) = (2, 3, (4, 5))</a:t>
            </a:r>
          </a:p>
          <a:p>
            <a:pPr>
              <a:lnSpc>
                <a:spcPct val="90000"/>
              </a:lnSpc>
              <a:buFont typeface="Symbol" pitchFamily="18" charset="2"/>
              <a:buNone/>
            </a:pPr>
            <a:r>
              <a:rPr lang="en-US" altLang="el-GR" sz="2000">
                <a:solidFill>
                  <a:srgbClr val="660033"/>
                </a:solidFill>
                <a:latin typeface="Courier New" pitchFamily="49" charset="0"/>
              </a:rPr>
              <a:t>&gt;&gt;&gt;</a:t>
            </a:r>
            <a:r>
              <a:rPr lang="en-US" altLang="el-GR" sz="2000">
                <a:latin typeface="Courier New" pitchFamily="49" charset="0"/>
              </a:rPr>
              <a:t> [x, y] = [4, 5]</a:t>
            </a:r>
          </a:p>
        </p:txBody>
      </p:sp>
    </p:spTree>
    <p:extLst>
      <p:ext uri="{BB962C8B-B14F-4D97-AF65-F5344CB8AC3E}">
        <p14:creationId xmlns:p14="http://schemas.microsoft.com/office/powerpoint/2010/main" val="440808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altLang="el-GR"/>
              <a:t>CIS 530 Spring 2008</a:t>
            </a:r>
          </a:p>
          <a:p>
            <a:endParaRPr lang="en-US" altLang="en-US"/>
          </a:p>
        </p:txBody>
      </p:sp>
      <p:sp>
        <p:nvSpPr>
          <p:cNvPr id="8" name="Slide Number Placeholder 5"/>
          <p:cNvSpPr>
            <a:spLocks noGrp="1"/>
          </p:cNvSpPr>
          <p:nvPr>
            <p:ph type="sldNum" sz="quarter" idx="12"/>
          </p:nvPr>
        </p:nvSpPr>
        <p:spPr/>
        <p:txBody>
          <a:bodyPr/>
          <a:lstStyle/>
          <a:p>
            <a:r>
              <a:rPr lang="en-US" altLang="en-US"/>
              <a:t>       </a:t>
            </a:r>
            <a:fld id="{3D75B4EE-C03C-4D9D-95AA-8D0B33A5BF33}" type="slidenum">
              <a:rPr lang="en-US" altLang="en-US"/>
              <a:pPr/>
              <a:t>9</a:t>
            </a:fld>
            <a:endParaRPr lang="en-US" altLang="en-US"/>
          </a:p>
        </p:txBody>
      </p:sp>
      <p:sp>
        <p:nvSpPr>
          <p:cNvPr id="384002" name="Rectangle 2"/>
          <p:cNvSpPr>
            <a:spLocks noGrp="1" noChangeArrowheads="1"/>
          </p:cNvSpPr>
          <p:nvPr>
            <p:ph type="body" idx="1"/>
          </p:nvPr>
        </p:nvSpPr>
        <p:spPr>
          <a:xfrm>
            <a:off x="685800" y="1295400"/>
            <a:ext cx="7772400" cy="4953000"/>
          </a:xfrm>
        </p:spPr>
        <p:txBody>
          <a:bodyPr/>
          <a:lstStyle/>
          <a:p>
            <a:pPr>
              <a:lnSpc>
                <a:spcPct val="90000"/>
              </a:lnSpc>
            </a:pPr>
            <a:r>
              <a:rPr lang="en-US" altLang="el-GR" sz="2000"/>
              <a:t>Assignment creates a name, if it didn’t exist already.  </a:t>
            </a:r>
          </a:p>
          <a:p>
            <a:pPr>
              <a:lnSpc>
                <a:spcPct val="90000"/>
              </a:lnSpc>
              <a:buFont typeface="Symbol" pitchFamily="18" charset="2"/>
              <a:buNone/>
            </a:pPr>
            <a:r>
              <a:rPr lang="en-US" altLang="el-GR" sz="2000">
                <a:latin typeface="Courier New" pitchFamily="49" charset="0"/>
              </a:rPr>
              <a:t>	 x = 3</a:t>
            </a:r>
            <a:r>
              <a:rPr lang="en-US" altLang="el-GR" sz="2000"/>
              <a:t>    Creates name x of type integer.</a:t>
            </a:r>
          </a:p>
          <a:p>
            <a:pPr>
              <a:lnSpc>
                <a:spcPct val="90000"/>
              </a:lnSpc>
              <a:buFont typeface="Symbol" pitchFamily="18" charset="2"/>
              <a:buNone/>
            </a:pPr>
            <a:endParaRPr lang="en-US" altLang="el-GR" sz="2000"/>
          </a:p>
          <a:p>
            <a:pPr>
              <a:lnSpc>
                <a:spcPct val="90000"/>
              </a:lnSpc>
            </a:pPr>
            <a:r>
              <a:rPr lang="en-US" altLang="el-GR" sz="2000"/>
              <a:t>Assignment is also what creates named references to containers.</a:t>
            </a:r>
          </a:p>
          <a:p>
            <a:pPr>
              <a:lnSpc>
                <a:spcPct val="90000"/>
              </a:lnSpc>
              <a:buFont typeface="Symbol" pitchFamily="18" charset="2"/>
              <a:buNone/>
            </a:pPr>
            <a:r>
              <a:rPr lang="en-US" altLang="el-GR" sz="2000">
                <a:latin typeface="Courier New" pitchFamily="49" charset="0"/>
              </a:rPr>
              <a:t>	</a:t>
            </a:r>
            <a:r>
              <a:rPr lang="en-US" altLang="el-GR" sz="2000">
                <a:solidFill>
                  <a:srgbClr val="660033"/>
                </a:solidFill>
                <a:latin typeface="Courier New" pitchFamily="49" charset="0"/>
              </a:rPr>
              <a:t>&gt;&gt;&gt;</a:t>
            </a:r>
            <a:r>
              <a:rPr lang="en-US" altLang="el-GR" sz="2000">
                <a:latin typeface="Courier New" pitchFamily="49" charset="0"/>
              </a:rPr>
              <a:t> d = {</a:t>
            </a:r>
            <a:r>
              <a:rPr lang="en-US" altLang="el-GR" sz="2000">
                <a:solidFill>
                  <a:srgbClr val="008000"/>
                </a:solidFill>
                <a:latin typeface="Courier New" pitchFamily="49" charset="0"/>
              </a:rPr>
              <a:t>‘a’</a:t>
            </a:r>
            <a:r>
              <a:rPr lang="en-US" altLang="el-GR" sz="2000">
                <a:latin typeface="Courier New" pitchFamily="49" charset="0"/>
              </a:rPr>
              <a:t>:3, </a:t>
            </a:r>
            <a:r>
              <a:rPr lang="en-US" altLang="el-GR" sz="2000">
                <a:solidFill>
                  <a:srgbClr val="008000"/>
                </a:solidFill>
                <a:latin typeface="Courier New" pitchFamily="49" charset="0"/>
              </a:rPr>
              <a:t>‘b’</a:t>
            </a:r>
            <a:r>
              <a:rPr lang="en-US" altLang="el-GR" sz="2000">
                <a:latin typeface="Courier New" pitchFamily="49" charset="0"/>
              </a:rPr>
              <a:t>:4}</a:t>
            </a:r>
          </a:p>
          <a:p>
            <a:pPr>
              <a:lnSpc>
                <a:spcPct val="90000"/>
              </a:lnSpc>
              <a:buFont typeface="Symbol" pitchFamily="18" charset="2"/>
              <a:buNone/>
            </a:pPr>
            <a:endParaRPr lang="en-US" altLang="el-GR" sz="2000">
              <a:latin typeface="Courier New" pitchFamily="49" charset="0"/>
            </a:endParaRPr>
          </a:p>
          <a:p>
            <a:pPr>
              <a:lnSpc>
                <a:spcPct val="90000"/>
              </a:lnSpc>
            </a:pPr>
            <a:r>
              <a:rPr lang="en-US" altLang="el-GR" sz="2000"/>
              <a:t>We can also create empty containers:</a:t>
            </a:r>
          </a:p>
          <a:p>
            <a:pPr>
              <a:lnSpc>
                <a:spcPct val="90000"/>
              </a:lnSpc>
              <a:buFont typeface="Symbol" pitchFamily="18" charset="2"/>
              <a:buNone/>
            </a:pPr>
            <a:r>
              <a:rPr lang="en-US" altLang="el-GR" sz="2000">
                <a:latin typeface="Courier New" pitchFamily="49" charset="0"/>
              </a:rPr>
              <a:t>	</a:t>
            </a:r>
            <a:r>
              <a:rPr lang="en-US" altLang="el-GR" sz="2000">
                <a:solidFill>
                  <a:srgbClr val="660033"/>
                </a:solidFill>
                <a:latin typeface="Courier New" pitchFamily="49" charset="0"/>
              </a:rPr>
              <a:t>&gt;&gt;&gt;</a:t>
            </a:r>
            <a:r>
              <a:rPr lang="en-US" altLang="el-GR" sz="2000">
                <a:latin typeface="Courier New" pitchFamily="49" charset="0"/>
              </a:rPr>
              <a:t> li = []</a:t>
            </a:r>
          </a:p>
          <a:p>
            <a:pPr>
              <a:lnSpc>
                <a:spcPct val="90000"/>
              </a:lnSpc>
              <a:buFont typeface="Symbol" pitchFamily="18" charset="2"/>
              <a:buNone/>
            </a:pPr>
            <a:r>
              <a:rPr lang="en-US" altLang="el-GR" sz="2000">
                <a:latin typeface="Courier New" pitchFamily="49" charset="0"/>
              </a:rPr>
              <a:t>	</a:t>
            </a:r>
            <a:r>
              <a:rPr lang="en-US" altLang="el-GR" sz="2000">
                <a:solidFill>
                  <a:srgbClr val="660033"/>
                </a:solidFill>
                <a:latin typeface="Courier New" pitchFamily="49" charset="0"/>
              </a:rPr>
              <a:t>&gt;&gt;&gt;</a:t>
            </a:r>
            <a:r>
              <a:rPr lang="en-US" altLang="el-GR" sz="2000">
                <a:latin typeface="Courier New" pitchFamily="49" charset="0"/>
              </a:rPr>
              <a:t> tu = ()</a:t>
            </a:r>
          </a:p>
          <a:p>
            <a:pPr>
              <a:lnSpc>
                <a:spcPct val="90000"/>
              </a:lnSpc>
              <a:buFont typeface="Symbol" pitchFamily="18" charset="2"/>
              <a:buNone/>
            </a:pPr>
            <a:r>
              <a:rPr lang="en-US" altLang="el-GR" sz="2000">
                <a:latin typeface="Courier New" pitchFamily="49" charset="0"/>
              </a:rPr>
              <a:t>	</a:t>
            </a:r>
            <a:r>
              <a:rPr lang="en-US" altLang="el-GR" sz="2000">
                <a:solidFill>
                  <a:srgbClr val="660033"/>
                </a:solidFill>
                <a:latin typeface="Courier New" pitchFamily="49" charset="0"/>
              </a:rPr>
              <a:t>&gt;&gt;&gt;</a:t>
            </a:r>
            <a:r>
              <a:rPr lang="en-US" altLang="el-GR" sz="2000">
                <a:latin typeface="Courier New" pitchFamily="49" charset="0"/>
              </a:rPr>
              <a:t> di = {}</a:t>
            </a:r>
          </a:p>
          <a:p>
            <a:pPr>
              <a:lnSpc>
                <a:spcPct val="90000"/>
              </a:lnSpc>
              <a:buFont typeface="Symbol" pitchFamily="18" charset="2"/>
              <a:buNone/>
            </a:pPr>
            <a:endParaRPr lang="en-US" altLang="el-GR" sz="2000">
              <a:latin typeface="Courier New" pitchFamily="49" charset="0"/>
            </a:endParaRPr>
          </a:p>
          <a:p>
            <a:pPr>
              <a:lnSpc>
                <a:spcPct val="90000"/>
              </a:lnSpc>
            </a:pPr>
            <a:r>
              <a:rPr lang="en-US" altLang="el-GR" sz="2000"/>
              <a:t>These three are empty, but of different </a:t>
            </a:r>
            <a:r>
              <a:rPr lang="en-US" altLang="el-GR" sz="2000" i="1">
                <a:solidFill>
                  <a:schemeClr val="accent2"/>
                </a:solidFill>
              </a:rPr>
              <a:t>types</a:t>
            </a:r>
          </a:p>
        </p:txBody>
      </p:sp>
      <p:sp>
        <p:nvSpPr>
          <p:cNvPr id="384003" name="Rectangle 3"/>
          <p:cNvSpPr>
            <a:spLocks noChangeArrowheads="1"/>
          </p:cNvSpPr>
          <p:nvPr/>
        </p:nvSpPr>
        <p:spPr bwMode="auto">
          <a:xfrm>
            <a:off x="1066800" y="3962400"/>
            <a:ext cx="2362200" cy="1066800"/>
          </a:xfrm>
          <a:prstGeom prst="rect">
            <a:avLst/>
          </a:prstGeom>
          <a:solidFill>
            <a:schemeClr val="accent2">
              <a:alpha val="500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384004" name="Rectangle 4"/>
          <p:cNvSpPr>
            <a:spLocks noChangeArrowheads="1"/>
          </p:cNvSpPr>
          <p:nvPr/>
        </p:nvSpPr>
        <p:spPr bwMode="auto">
          <a:xfrm>
            <a:off x="685800" y="2895600"/>
            <a:ext cx="4114800" cy="304800"/>
          </a:xfrm>
          <a:prstGeom prst="rect">
            <a:avLst/>
          </a:prstGeom>
          <a:solidFill>
            <a:schemeClr val="accent2">
              <a:alpha val="500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384005" name="Rectangle 5"/>
          <p:cNvSpPr>
            <a:spLocks noGrp="1" noChangeArrowheads="1"/>
          </p:cNvSpPr>
          <p:nvPr>
            <p:ph type="title"/>
          </p:nvPr>
        </p:nvSpPr>
        <p:spPr/>
        <p:txBody>
          <a:bodyPr/>
          <a:lstStyle/>
          <a:p>
            <a:r>
              <a:rPr lang="en-US" altLang="el-GR"/>
              <a:t>Empty Containers 1</a:t>
            </a:r>
          </a:p>
        </p:txBody>
      </p:sp>
      <p:sp>
        <p:nvSpPr>
          <p:cNvPr id="384006" name="Text Box 6"/>
          <p:cNvSpPr txBox="1">
            <a:spLocks noChangeArrowheads="1"/>
          </p:cNvSpPr>
          <p:nvPr/>
        </p:nvSpPr>
        <p:spPr bwMode="auto">
          <a:xfrm>
            <a:off x="4572000" y="3962400"/>
            <a:ext cx="3278188" cy="1196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l-GR"/>
              <a:t>Note: an empty container</a:t>
            </a:r>
            <a:br>
              <a:rPr lang="en-US" altLang="el-GR"/>
            </a:br>
            <a:r>
              <a:rPr lang="en-US" altLang="el-GR"/>
              <a:t>is </a:t>
            </a:r>
            <a:r>
              <a:rPr lang="en-US" altLang="el-GR" i="1">
                <a:solidFill>
                  <a:schemeClr val="accent2"/>
                </a:solidFill>
              </a:rPr>
              <a:t>logically </a:t>
            </a:r>
            <a:r>
              <a:rPr lang="en-US" altLang="el-GR"/>
              <a:t>equivalent to </a:t>
            </a:r>
            <a:br>
              <a:rPr lang="en-US" altLang="el-GR"/>
            </a:br>
            <a:r>
              <a:rPr lang="en-US" altLang="el-GR"/>
              <a:t>False.  (Just like None.)</a:t>
            </a:r>
          </a:p>
        </p:txBody>
      </p:sp>
    </p:spTree>
    <p:extLst>
      <p:ext uri="{BB962C8B-B14F-4D97-AF65-F5344CB8AC3E}">
        <p14:creationId xmlns:p14="http://schemas.microsoft.com/office/powerpoint/2010/main" val="8617002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2582</Words>
  <Application>Microsoft Office PowerPoint</Application>
  <PresentationFormat>On-screen Show (4:3)</PresentationFormat>
  <Paragraphs>536</Paragraphs>
  <Slides>54</Slides>
  <Notes>10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Dictionaries</vt:lpstr>
      <vt:lpstr>Dictionaries: A Mapping type</vt:lpstr>
      <vt:lpstr>Creating and accessing dictionaries</vt:lpstr>
      <vt:lpstr>Updating Dictionaries</vt:lpstr>
      <vt:lpstr>Removing dictionary entries</vt:lpstr>
      <vt:lpstr>Useful Accessor Methods</vt:lpstr>
      <vt:lpstr>Assignment and Containers</vt:lpstr>
      <vt:lpstr>Multiple Assignment with Sequences</vt:lpstr>
      <vt:lpstr>Empty Containers 1</vt:lpstr>
      <vt:lpstr>Empty Containers 2</vt:lpstr>
      <vt:lpstr>For Loops</vt:lpstr>
      <vt:lpstr>For Loops / List Comprehensions</vt:lpstr>
      <vt:lpstr>For Loops 1</vt:lpstr>
      <vt:lpstr>For Loops 2</vt:lpstr>
      <vt:lpstr>For loops and the range() function</vt:lpstr>
      <vt:lpstr>Generating Lists using  “List Comprehensions”</vt:lpstr>
      <vt:lpstr>List Comprehensions</vt:lpstr>
      <vt:lpstr>Using List Comprehensions 1</vt:lpstr>
      <vt:lpstr>Using List Comprehensions  2</vt:lpstr>
      <vt:lpstr>Using List Comprehensions 3</vt:lpstr>
      <vt:lpstr>Filtered List Comprehension 1</vt:lpstr>
      <vt:lpstr>Filtered List Comprehension 2</vt:lpstr>
      <vt:lpstr>Nested List Comprehensions</vt:lpstr>
      <vt:lpstr>String Operations</vt:lpstr>
      <vt:lpstr>String Operations</vt:lpstr>
      <vt:lpstr>String Formatting Operator: %</vt:lpstr>
      <vt:lpstr>Printing with Python</vt:lpstr>
      <vt:lpstr>String Conversions</vt:lpstr>
      <vt:lpstr>String to List to String</vt:lpstr>
      <vt:lpstr>Convert Anything to a String</vt:lpstr>
      <vt:lpstr>Functions in Python</vt:lpstr>
      <vt:lpstr>Defining Functions</vt:lpstr>
      <vt:lpstr>Python and Types</vt:lpstr>
      <vt:lpstr>Calling a Function</vt:lpstr>
      <vt:lpstr>Functions without returns</vt:lpstr>
      <vt:lpstr>Function overloading? No.</vt:lpstr>
      <vt:lpstr>Functions are first-class objects in Python</vt:lpstr>
      <vt:lpstr>Some Fancy Function Syntax</vt:lpstr>
      <vt:lpstr>Default Values for Arguments</vt:lpstr>
      <vt:lpstr>The Order of Arguments</vt:lpstr>
      <vt:lpstr>Importing and Modules</vt:lpstr>
      <vt:lpstr>Importing and Modules </vt:lpstr>
      <vt:lpstr>import …</vt:lpstr>
      <vt:lpstr>from … import  *</vt:lpstr>
      <vt:lpstr>from … import …</vt:lpstr>
      <vt:lpstr>Commonly Used Modules</vt:lpstr>
      <vt:lpstr>More Commonly Used Modules</vt:lpstr>
      <vt:lpstr>Defining your own modules</vt:lpstr>
      <vt:lpstr>Directories for module files</vt:lpstr>
      <vt:lpstr>File Processing and Error Handling: Learning on your own…</vt:lpstr>
      <vt:lpstr>File Processing with Python</vt:lpstr>
      <vt:lpstr>Exception Handling</vt:lpstr>
      <vt:lpstr>My favorite statement in Python</vt:lpstr>
      <vt:lpstr>Finally…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Dictionaries</dc:title>
  <dc:creator>Blue Byte</dc:creator>
  <cp:lastModifiedBy>jim</cp:lastModifiedBy>
  <cp:revision>1</cp:revision>
  <dcterms:created xsi:type="dcterms:W3CDTF">2006-08-16T00:00:00Z</dcterms:created>
  <dcterms:modified xsi:type="dcterms:W3CDTF">2014-02-23T19:39:55Z</dcterms:modified>
</cp:coreProperties>
</file>