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2726-D7CB-4316-BF06-45211DC17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BDE7E-AF1B-4ED3-9C5B-8AB9EB25D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0B6D-F57A-41C7-B2C2-3A41E0CC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B71F4-D84B-457D-BA2B-D2F3EB04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BF57-0EEA-4912-ACB9-0323E78F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7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255B-E611-47D3-ADD3-4B376391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C4E0A-2A4D-49E9-9381-7395DE863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4702-41CA-475E-A624-51A75E94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6CF08-F44F-4DF1-ABB2-1ECE2B37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8F2A-34AD-4E10-B54A-C70939A2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09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12B4B-2A71-4545-BE10-3A670421F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1B466-16E1-4984-A67E-366E95D7D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43F57-2540-4074-8F11-CC83D653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6C95F-07D9-4CAE-BEF9-24FC6243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2EB4D-64EF-4692-AF14-7F940E37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04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F5F0-171B-452B-880C-0B36873D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4E02-F5E6-4933-A5C6-F0011658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EA17-9B84-4A84-A2F8-C97B0F0D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D62F-13D0-4F21-BB0A-404A0E53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9F7EA-51D5-42C1-BF08-9422692F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689A-1E16-4C87-8611-A77A189C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C5369-1EA3-41F5-BEF9-1D8EB1A1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F550-B1E2-49A3-B1E7-773EFEBD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202D-6330-47F3-9474-6ADC4197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1A0F6-1FC0-4DB8-AB53-90F85CED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60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6276-3065-4219-B397-EDC4A285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0EC7-EAD8-46DF-9A47-E204BDE8F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15A19-FA46-4DDC-A49E-99F81E390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87B6C-C93E-4F0D-B76A-E1F86D23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3DAD-3780-4F47-8497-E88E559A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7E52B-F093-4A1C-9EDE-1698AA74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5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BF98-17B9-4E32-903E-F625BEB6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4E021-095D-425E-8A44-60D15D63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B029-A09C-4014-965B-59154B4DB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77CA3-736C-4105-8103-AA7E1162F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D5548-1037-4A7D-9333-21A68670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1BB03-C339-41D5-A96B-9E6A9CFF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A6813-E22B-4B47-92FB-F30B801E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4A334-468B-4A06-A976-166D98D6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64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49FD-4397-4E7D-85BB-22137104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34E5D-13AD-443D-B3D5-D50A7F8D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A4C8B-BA55-4968-ACDE-69AB1302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04919-BCB6-44E3-B7DA-5C6761C0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4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1CB92-8FCC-4D7C-A5E9-E0A3BED4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972DD-294C-4758-83F8-B2F4792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EB50A-545A-4858-BC32-51635AF7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26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5CA5-3DCD-4EE2-81FF-FE40F81A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0532-1CB9-4D9B-A25E-4A6D83BD5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DD0B9-2060-49AD-9612-8C7FD3F48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5CBE2-9DF9-4B17-A2D3-BC0D0C92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6CA03-0B9D-4054-BC46-BAAB79FE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2ED1-7678-4A31-8093-EE12D62E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36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2F88-BDEF-4196-8C07-04C614F9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A6D97-59DD-46DA-8B43-22404F1E3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BE594-F27A-4CD4-A4F0-C9649492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AFEFB-3076-478B-8C4D-A8FDD10D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CE91B-8700-4E5E-BB3A-DF4D52AA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84339-8487-450A-A6D6-EF5D37D2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12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DB61F-3B64-4A2C-90B3-11B6B977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C8426-472E-4DF1-A015-BAF5EE1D5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0A431-871F-456C-A712-CF23E11F0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8C84F-5000-4BD5-98FC-FEF3364E41FE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89270-E4DE-45B8-BF08-FD883760B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889B8-29D0-4319-96D9-690AB4E43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59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DB3860-094B-4BC1-A2AE-A7A437453186}"/>
              </a:ext>
            </a:extLst>
          </p:cNvPr>
          <p:cNvSpPr/>
          <p:nvPr/>
        </p:nvSpPr>
        <p:spPr>
          <a:xfrm>
            <a:off x="4302352" y="29797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DB860-75CB-422C-B0B8-017D4AB426E7}"/>
              </a:ext>
            </a:extLst>
          </p:cNvPr>
          <p:cNvSpPr/>
          <p:nvPr/>
        </p:nvSpPr>
        <p:spPr>
          <a:xfrm>
            <a:off x="4302352" y="157573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 adaptation tipping points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ED7C29-2DDF-4CC5-B37C-03C8F5580239}"/>
              </a:ext>
            </a:extLst>
          </p:cNvPr>
          <p:cNvSpPr/>
          <p:nvPr/>
        </p:nvSpPr>
        <p:spPr>
          <a:xfrm>
            <a:off x="7230107" y="1570139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candidate solutions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BA75DA-35A7-4422-ACF0-8EF5C3004956}"/>
              </a:ext>
            </a:extLst>
          </p:cNvPr>
          <p:cNvSpPr/>
          <p:nvPr/>
        </p:nvSpPr>
        <p:spPr>
          <a:xfrm>
            <a:off x="7230106" y="291841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EA9FA6-7138-494F-A521-8D5E394B457A}"/>
              </a:ext>
            </a:extLst>
          </p:cNvPr>
          <p:cNvSpPr/>
          <p:nvPr/>
        </p:nvSpPr>
        <p:spPr>
          <a:xfrm>
            <a:off x="4302352" y="291841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Update adaptation pathway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96C25D-F4D1-4735-B4EA-ACA52A3D6D7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389326" y="1212372"/>
            <a:ext cx="0" cy="36336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1410A1-223A-486D-8C65-052BC2ED7B1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476299" y="2027339"/>
            <a:ext cx="753808" cy="559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B82F41-1C76-46C8-A50D-37D613F8AE7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8317080" y="2484539"/>
            <a:ext cx="1" cy="43387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003D64-A854-4CC2-B09A-56EB5AEAAE70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6476299" y="3375612"/>
            <a:ext cx="753807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312960-5EAB-488E-99C4-A80D1E74C4F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47207" y="2032932"/>
            <a:ext cx="955145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4AD00A-4476-46C1-B0A3-A0C15F4A85FE}"/>
              </a:ext>
            </a:extLst>
          </p:cNvPr>
          <p:cNvCxnSpPr>
            <a:cxnSpLocks/>
          </p:cNvCxnSpPr>
          <p:nvPr/>
        </p:nvCxnSpPr>
        <p:spPr>
          <a:xfrm>
            <a:off x="3347207" y="2032932"/>
            <a:ext cx="8390" cy="134268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91F7E6B-D89E-4331-A05B-05D7BDFA724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55597" y="3375612"/>
            <a:ext cx="946755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2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DB3860-094B-4BC1-A2AE-A7A437453186}"/>
              </a:ext>
            </a:extLst>
          </p:cNvPr>
          <p:cNvSpPr/>
          <p:nvPr/>
        </p:nvSpPr>
        <p:spPr>
          <a:xfrm>
            <a:off x="4302352" y="29797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DB860-75CB-422C-B0B8-017D4AB426E7}"/>
              </a:ext>
            </a:extLst>
          </p:cNvPr>
          <p:cNvSpPr/>
          <p:nvPr/>
        </p:nvSpPr>
        <p:spPr>
          <a:xfrm>
            <a:off x="4302352" y="2128118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 adaptation tipping points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ED7C29-2DDF-4CC5-B37C-03C8F5580239}"/>
              </a:ext>
            </a:extLst>
          </p:cNvPr>
          <p:cNvSpPr/>
          <p:nvPr/>
        </p:nvSpPr>
        <p:spPr>
          <a:xfrm>
            <a:off x="7107270" y="4052103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candidate solutions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BA75DA-35A7-4422-ACF0-8EF5C3004956}"/>
              </a:ext>
            </a:extLst>
          </p:cNvPr>
          <p:cNvSpPr/>
          <p:nvPr/>
        </p:nvSpPr>
        <p:spPr>
          <a:xfrm>
            <a:off x="7107269" y="2128118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EA9FA6-7138-494F-A521-8D5E394B457A}"/>
              </a:ext>
            </a:extLst>
          </p:cNvPr>
          <p:cNvSpPr/>
          <p:nvPr/>
        </p:nvSpPr>
        <p:spPr>
          <a:xfrm>
            <a:off x="7107269" y="29797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Update adaptation pathway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96C25D-F4D1-4735-B4EA-ACA52A3D6D7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389326" y="1212372"/>
            <a:ext cx="0" cy="915746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55523B-BD6C-44C4-94D2-774DA59A1F88}"/>
              </a:ext>
            </a:extLst>
          </p:cNvPr>
          <p:cNvSpPr/>
          <p:nvPr/>
        </p:nvSpPr>
        <p:spPr>
          <a:xfrm>
            <a:off x="4302352" y="4052103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Scenario selection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7DE352-EA72-4947-A0BA-488D3B0575CA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5389326" y="3042518"/>
            <a:ext cx="0" cy="1009585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379286-8A5E-442F-AF7E-AAAB690B42C2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6476299" y="4509303"/>
            <a:ext cx="630971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7DD148-5065-459F-81DC-ABA84B290DD7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8194243" y="3042518"/>
            <a:ext cx="1" cy="1009585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CF7CCA4-EEB8-4C79-9F24-C0D6D355A77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194243" y="1212372"/>
            <a:ext cx="0" cy="457037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6D8DF9D-1DB1-411E-8ECC-2C9287F357F7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6476299" y="2585318"/>
            <a:ext cx="630970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EA6739-DC7B-4100-AC73-62EF6801DCEF}"/>
              </a:ext>
            </a:extLst>
          </p:cNvPr>
          <p:cNvCxnSpPr>
            <a:cxnSpLocks/>
          </p:cNvCxnSpPr>
          <p:nvPr/>
        </p:nvCxnSpPr>
        <p:spPr>
          <a:xfrm flipH="1">
            <a:off x="6811861" y="1669409"/>
            <a:ext cx="1382383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AA1703-EDFE-4DE1-AB1B-442D7FDB37D2}"/>
              </a:ext>
            </a:extLst>
          </p:cNvPr>
          <p:cNvCxnSpPr>
            <a:cxnSpLocks/>
          </p:cNvCxnSpPr>
          <p:nvPr/>
        </p:nvCxnSpPr>
        <p:spPr>
          <a:xfrm flipV="1">
            <a:off x="6811861" y="1669409"/>
            <a:ext cx="0" cy="915909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5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057C4-3755-4332-A1B4-79DDB1E9294E}"/>
              </a:ext>
            </a:extLst>
          </p:cNvPr>
          <p:cNvSpPr/>
          <p:nvPr/>
        </p:nvSpPr>
        <p:spPr>
          <a:xfrm>
            <a:off x="3018798" y="4344869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Optimise to get policies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2E0E6-289D-4D84-8001-4B264771F9B0}"/>
              </a:ext>
            </a:extLst>
          </p:cNvPr>
          <p:cNvSpPr/>
          <p:nvPr/>
        </p:nvSpPr>
        <p:spPr>
          <a:xfrm>
            <a:off x="6757430" y="5257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A483B-CAB1-4235-B56F-A874793B09B8}"/>
              </a:ext>
            </a:extLst>
          </p:cNvPr>
          <p:cNvSpPr/>
          <p:nvPr/>
        </p:nvSpPr>
        <p:spPr>
          <a:xfrm>
            <a:off x="3018796" y="1740274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 the scary events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08AF1D-48A0-44E1-B785-6F973A0D34D7}"/>
              </a:ext>
            </a:extLst>
          </p:cNvPr>
          <p:cNvSpPr/>
          <p:nvPr/>
        </p:nvSpPr>
        <p:spPr>
          <a:xfrm>
            <a:off x="3018797" y="3077054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Scenario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71B969-CAE0-41DD-95D3-D42E4445ECED}"/>
              </a:ext>
            </a:extLst>
          </p:cNvPr>
          <p:cNvSpPr/>
          <p:nvPr/>
        </p:nvSpPr>
        <p:spPr>
          <a:xfrm>
            <a:off x="7063728" y="4726019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Re-evaluate with all formulations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D8FFE2-7B9C-4D45-9008-CB69AF49512E}"/>
              </a:ext>
            </a:extLst>
          </p:cNvPr>
          <p:cNvCxnSpPr>
            <a:cxnSpLocks/>
            <a:stCxn id="6" idx="1"/>
            <a:endCxn id="57" idx="3"/>
          </p:cNvCxnSpPr>
          <p:nvPr/>
        </p:nvCxnSpPr>
        <p:spPr>
          <a:xfrm flipH="1">
            <a:off x="5341387" y="509772"/>
            <a:ext cx="1416043" cy="1199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797E52-2C10-45A5-B9AC-2D781811994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105770" y="2654674"/>
            <a:ext cx="1" cy="42238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52BA8-4EE6-438E-A782-65AAAA75A288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>
            <a:off x="4105771" y="3991454"/>
            <a:ext cx="1" cy="353415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455701-E97F-435A-A74C-FF42EAD4A8D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451132" y="5183219"/>
            <a:ext cx="612596" cy="11075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F53F9E-6AAC-41B9-8D6B-1F8E67B5E5E7}"/>
              </a:ext>
            </a:extLst>
          </p:cNvPr>
          <p:cNvSpPr/>
          <p:nvPr/>
        </p:nvSpPr>
        <p:spPr>
          <a:xfrm>
            <a:off x="2057697" y="1484850"/>
            <a:ext cx="4393435" cy="5235123"/>
          </a:xfrm>
          <a:prstGeom prst="round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1C85C-A466-4328-BA7A-3B578ABB6B64}"/>
              </a:ext>
            </a:extLst>
          </p:cNvPr>
          <p:cNvSpPr txBox="1"/>
          <p:nvPr/>
        </p:nvSpPr>
        <p:spPr>
          <a:xfrm>
            <a:off x="2197944" y="1164658"/>
            <a:ext cx="19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66FF"/>
                </a:solidFill>
              </a:rPr>
              <a:t>For </a:t>
            </a:r>
            <a:r>
              <a:rPr lang="en-GB" dirty="0" err="1">
                <a:solidFill>
                  <a:srgbClr val="FF66FF"/>
                </a:solidFill>
              </a:rPr>
              <a:t>i</a:t>
            </a:r>
            <a:r>
              <a:rPr lang="en-GB" dirty="0">
                <a:solidFill>
                  <a:srgbClr val="FF66FF"/>
                </a:solidFill>
              </a:rPr>
              <a:t> in rival frames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C7979F9-E0CC-4BD6-B314-9EF6B07233C4}"/>
              </a:ext>
            </a:extLst>
          </p:cNvPr>
          <p:cNvSpPr/>
          <p:nvPr/>
        </p:nvSpPr>
        <p:spPr>
          <a:xfrm>
            <a:off x="3018798" y="569334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329A8A-4C26-409E-8394-123011A73D5D}"/>
              </a:ext>
            </a:extLst>
          </p:cNvPr>
          <p:cNvCxnSpPr>
            <a:cxnSpLocks/>
            <a:stCxn id="4" idx="2"/>
            <a:endCxn id="36" idx="0"/>
          </p:cNvCxnSpPr>
          <p:nvPr/>
        </p:nvCxnSpPr>
        <p:spPr>
          <a:xfrm>
            <a:off x="4105772" y="5259269"/>
            <a:ext cx="0" cy="43407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FDEDAB-EFF9-4069-B671-CB2F9B073398}"/>
              </a:ext>
            </a:extLst>
          </p:cNvPr>
          <p:cNvSpPr txBox="1"/>
          <p:nvPr/>
        </p:nvSpPr>
        <p:spPr>
          <a:xfrm>
            <a:off x="4142727" y="2703358"/>
            <a:ext cx="528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Analysis: oh when X is value x and Y is value y u fucked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8DABEA-F382-4614-9A1C-9B2D4098F731}"/>
              </a:ext>
            </a:extLst>
          </p:cNvPr>
          <p:cNvSpPr txBox="1"/>
          <p:nvPr/>
        </p:nvSpPr>
        <p:spPr>
          <a:xfrm>
            <a:off x="4088580" y="5263802"/>
            <a:ext cx="240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Most promising policies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0D206F-EDEC-4FD8-AE54-3DF00052494F}"/>
              </a:ext>
            </a:extLst>
          </p:cNvPr>
          <p:cNvSpPr txBox="1"/>
          <p:nvPr/>
        </p:nvSpPr>
        <p:spPr>
          <a:xfrm>
            <a:off x="5159147" y="6380745"/>
            <a:ext cx="415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Talking about their robustness + trade-offs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97449B-FFB3-4AB9-981D-C58DE687CC8C}"/>
              </a:ext>
            </a:extLst>
          </p:cNvPr>
          <p:cNvSpPr txBox="1"/>
          <p:nvPr/>
        </p:nvSpPr>
        <p:spPr>
          <a:xfrm>
            <a:off x="9237674" y="4359403"/>
            <a:ext cx="2867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Comparing them and talking about</a:t>
            </a:r>
          </a:p>
          <a:p>
            <a:r>
              <a:rPr lang="en-GB" dirty="0"/>
              <a:t>alliances and trade-offs and compensation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B4A732C-A3C7-443D-999D-3FDC3D50621F}"/>
              </a:ext>
            </a:extLst>
          </p:cNvPr>
          <p:cNvSpPr/>
          <p:nvPr/>
        </p:nvSpPr>
        <p:spPr>
          <a:xfrm>
            <a:off x="3167440" y="64566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Processing scenarios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F097C6-95BB-4978-A515-FFCC82937015}"/>
              </a:ext>
            </a:extLst>
          </p:cNvPr>
          <p:cNvCxnSpPr>
            <a:cxnSpLocks/>
            <a:stCxn id="57" idx="2"/>
            <a:endCxn id="28" idx="0"/>
          </p:cNvCxnSpPr>
          <p:nvPr/>
        </p:nvCxnSpPr>
        <p:spPr>
          <a:xfrm>
            <a:off x="4254414" y="978966"/>
            <a:ext cx="1" cy="50588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72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057C4-3755-4332-A1B4-79DDB1E9294E}"/>
              </a:ext>
            </a:extLst>
          </p:cNvPr>
          <p:cNvSpPr/>
          <p:nvPr/>
        </p:nvSpPr>
        <p:spPr>
          <a:xfrm>
            <a:off x="5990754" y="332019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Optimise to get policies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2E0E6-289D-4D84-8001-4B264771F9B0}"/>
              </a:ext>
            </a:extLst>
          </p:cNvPr>
          <p:cNvSpPr/>
          <p:nvPr/>
        </p:nvSpPr>
        <p:spPr>
          <a:xfrm>
            <a:off x="6091676" y="611265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A483B-CAB1-4235-B56F-A874793B09B8}"/>
              </a:ext>
            </a:extLst>
          </p:cNvPr>
          <p:cNvSpPr/>
          <p:nvPr/>
        </p:nvSpPr>
        <p:spPr>
          <a:xfrm>
            <a:off x="3018800" y="1805044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 the scary events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08AF1D-48A0-44E1-B785-6F973A0D34D7}"/>
              </a:ext>
            </a:extLst>
          </p:cNvPr>
          <p:cNvSpPr/>
          <p:nvPr/>
        </p:nvSpPr>
        <p:spPr>
          <a:xfrm>
            <a:off x="5996904" y="1816077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Scenario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71B969-CAE0-41DD-95D3-D42E4445ECED}"/>
              </a:ext>
            </a:extLst>
          </p:cNvPr>
          <p:cNvSpPr/>
          <p:nvPr/>
        </p:nvSpPr>
        <p:spPr>
          <a:xfrm>
            <a:off x="4216065" y="521551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Re-evaluate with all formulations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D8FFE2-7B9C-4D45-9008-CB69AF49512E}"/>
              </a:ext>
            </a:extLst>
          </p:cNvPr>
          <p:cNvCxnSpPr>
            <a:cxnSpLocks/>
            <a:stCxn id="6" idx="1"/>
            <a:endCxn id="57" idx="3"/>
          </p:cNvCxnSpPr>
          <p:nvPr/>
        </p:nvCxnSpPr>
        <p:spPr>
          <a:xfrm flipH="1">
            <a:off x="5204726" y="1068465"/>
            <a:ext cx="886950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797E52-2C10-45A5-B9AC-2D781811994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192747" y="2262244"/>
            <a:ext cx="804157" cy="1103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52BA8-4EE6-438E-A782-65AAAA75A288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7077728" y="2730477"/>
            <a:ext cx="6150" cy="58971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455701-E97F-435A-A74C-FF42EAD4A8D7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flipH="1">
            <a:off x="5303039" y="4625797"/>
            <a:ext cx="1" cy="58971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F53F9E-6AAC-41B9-8D6B-1F8E67B5E5E7}"/>
              </a:ext>
            </a:extLst>
          </p:cNvPr>
          <p:cNvSpPr/>
          <p:nvPr/>
        </p:nvSpPr>
        <p:spPr>
          <a:xfrm>
            <a:off x="2057697" y="0"/>
            <a:ext cx="6490685" cy="4625797"/>
          </a:xfrm>
          <a:prstGeom prst="round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1C85C-A466-4328-BA7A-3B578ABB6B64}"/>
              </a:ext>
            </a:extLst>
          </p:cNvPr>
          <p:cNvSpPr txBox="1"/>
          <p:nvPr/>
        </p:nvSpPr>
        <p:spPr>
          <a:xfrm>
            <a:off x="2655957" y="-10423"/>
            <a:ext cx="19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66FF"/>
                </a:solidFill>
              </a:rPr>
              <a:t>For </a:t>
            </a:r>
            <a:r>
              <a:rPr lang="en-GB" dirty="0" err="1">
                <a:solidFill>
                  <a:srgbClr val="FF66FF"/>
                </a:solidFill>
              </a:rPr>
              <a:t>i</a:t>
            </a:r>
            <a:r>
              <a:rPr lang="en-GB" dirty="0">
                <a:solidFill>
                  <a:srgbClr val="FF66FF"/>
                </a:solidFill>
              </a:rPr>
              <a:t> in rival frames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C7979F9-E0CC-4BD6-B314-9EF6B07233C4}"/>
              </a:ext>
            </a:extLst>
          </p:cNvPr>
          <p:cNvSpPr/>
          <p:nvPr/>
        </p:nvSpPr>
        <p:spPr>
          <a:xfrm>
            <a:off x="2940327" y="3331665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329A8A-4C26-409E-8394-123011A73D5D}"/>
              </a:ext>
            </a:extLst>
          </p:cNvPr>
          <p:cNvCxnSpPr>
            <a:cxnSpLocks/>
            <a:stCxn id="4" idx="1"/>
            <a:endCxn id="36" idx="3"/>
          </p:cNvCxnSpPr>
          <p:nvPr/>
        </p:nvCxnSpPr>
        <p:spPr>
          <a:xfrm flipH="1">
            <a:off x="5114274" y="3777391"/>
            <a:ext cx="876480" cy="1147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7452359-2F0A-4EB0-8C01-2C93C6DDD89B}"/>
              </a:ext>
            </a:extLst>
          </p:cNvPr>
          <p:cNvSpPr txBox="1"/>
          <p:nvPr/>
        </p:nvSpPr>
        <p:spPr>
          <a:xfrm>
            <a:off x="5061531" y="452331"/>
            <a:ext cx="335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 we have generated n scenarios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FDEDAB-EFF9-4069-B671-CB2F9B073398}"/>
              </a:ext>
            </a:extLst>
          </p:cNvPr>
          <p:cNvSpPr txBox="1"/>
          <p:nvPr/>
        </p:nvSpPr>
        <p:spPr>
          <a:xfrm>
            <a:off x="3270272" y="1585873"/>
            <a:ext cx="7954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Subset of most-likely scenarios worst for rival frame I which will make out 80% and the inverse volume will make out 20% of the scenarios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C49EAB-5E1E-4EE3-93BF-D2BF82901B1D}"/>
              </a:ext>
            </a:extLst>
          </p:cNvPr>
          <p:cNvSpPr txBox="1"/>
          <p:nvPr/>
        </p:nvSpPr>
        <p:spPr>
          <a:xfrm>
            <a:off x="5993221" y="2786977"/>
            <a:ext cx="346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select a subset from the subset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8DABEA-F382-4614-9A1C-9B2D4098F731}"/>
              </a:ext>
            </a:extLst>
          </p:cNvPr>
          <p:cNvSpPr txBox="1"/>
          <p:nvPr/>
        </p:nvSpPr>
        <p:spPr>
          <a:xfrm>
            <a:off x="5089025" y="3788424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Set of policies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0D206F-EDEC-4FD8-AE54-3DF00052494F}"/>
              </a:ext>
            </a:extLst>
          </p:cNvPr>
          <p:cNvSpPr txBox="1"/>
          <p:nvPr/>
        </p:nvSpPr>
        <p:spPr>
          <a:xfrm>
            <a:off x="2231865" y="4173760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Get an idea of their robustness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97449B-FFB3-4AB9-981D-C58DE687CC8C}"/>
              </a:ext>
            </a:extLst>
          </p:cNvPr>
          <p:cNvSpPr txBox="1"/>
          <p:nvPr/>
        </p:nvSpPr>
        <p:spPr>
          <a:xfrm>
            <a:off x="6508509" y="521551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Comparing them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B4A732C-A3C7-443D-999D-3FDC3D50621F}"/>
              </a:ext>
            </a:extLst>
          </p:cNvPr>
          <p:cNvSpPr/>
          <p:nvPr/>
        </p:nvSpPr>
        <p:spPr>
          <a:xfrm>
            <a:off x="3030779" y="611265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Processing scenarios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F097C6-95BB-4978-A515-FFCC82937015}"/>
              </a:ext>
            </a:extLst>
          </p:cNvPr>
          <p:cNvCxnSpPr>
            <a:cxnSpLocks/>
            <a:stCxn id="57" idx="2"/>
            <a:endCxn id="7" idx="0"/>
          </p:cNvCxnSpPr>
          <p:nvPr/>
        </p:nvCxnSpPr>
        <p:spPr>
          <a:xfrm flipH="1">
            <a:off x="4105774" y="1525665"/>
            <a:ext cx="11979" cy="279379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76D4D55-59D5-45B9-8E3B-302D3FB0A9A7}"/>
              </a:ext>
            </a:extLst>
          </p:cNvPr>
          <p:cNvSpPr txBox="1"/>
          <p:nvPr/>
        </p:nvSpPr>
        <p:spPr>
          <a:xfrm>
            <a:off x="-969315" y="1057433"/>
            <a:ext cx="694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did some processing on the independent variables to allow for PRIM</a:t>
            </a:r>
          </a:p>
        </p:txBody>
      </p:sp>
    </p:spTree>
    <p:extLst>
      <p:ext uri="{BB962C8B-B14F-4D97-AF65-F5344CB8AC3E}">
        <p14:creationId xmlns:p14="http://schemas.microsoft.com/office/powerpoint/2010/main" val="227986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057C4-3755-4332-A1B4-79DDB1E9294E}"/>
              </a:ext>
            </a:extLst>
          </p:cNvPr>
          <p:cNvSpPr/>
          <p:nvPr/>
        </p:nvSpPr>
        <p:spPr>
          <a:xfrm>
            <a:off x="5990754" y="332019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Optimise to get policies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2E0E6-289D-4D84-8001-4B264771F9B0}"/>
              </a:ext>
            </a:extLst>
          </p:cNvPr>
          <p:cNvSpPr/>
          <p:nvPr/>
        </p:nvSpPr>
        <p:spPr>
          <a:xfrm>
            <a:off x="3022356" y="54026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A483B-CAB1-4235-B56F-A874793B09B8}"/>
              </a:ext>
            </a:extLst>
          </p:cNvPr>
          <p:cNvSpPr/>
          <p:nvPr/>
        </p:nvSpPr>
        <p:spPr>
          <a:xfrm>
            <a:off x="3018800" y="1805044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Identify the most challenging scenarios per objective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08AF1D-48A0-44E1-B785-6F973A0D34D7}"/>
              </a:ext>
            </a:extLst>
          </p:cNvPr>
          <p:cNvSpPr/>
          <p:nvPr/>
        </p:nvSpPr>
        <p:spPr>
          <a:xfrm>
            <a:off x="5996904" y="1816077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Scenario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71B969-CAE0-41DD-95D3-D42E4445ECED}"/>
              </a:ext>
            </a:extLst>
          </p:cNvPr>
          <p:cNvSpPr/>
          <p:nvPr/>
        </p:nvSpPr>
        <p:spPr>
          <a:xfrm>
            <a:off x="4216065" y="521551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Re-evaluate with all formulations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797E52-2C10-45A5-B9AC-2D781811994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192747" y="2262244"/>
            <a:ext cx="804157" cy="1103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52BA8-4EE6-438E-A782-65AAAA75A288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7077728" y="2730477"/>
            <a:ext cx="6150" cy="58971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455701-E97F-435A-A74C-FF42EAD4A8D7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flipH="1">
            <a:off x="5303039" y="4625797"/>
            <a:ext cx="1" cy="58971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F53F9E-6AAC-41B9-8D6B-1F8E67B5E5E7}"/>
              </a:ext>
            </a:extLst>
          </p:cNvPr>
          <p:cNvSpPr/>
          <p:nvPr/>
        </p:nvSpPr>
        <p:spPr>
          <a:xfrm>
            <a:off x="2057697" y="0"/>
            <a:ext cx="6490685" cy="4625797"/>
          </a:xfrm>
          <a:prstGeom prst="round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1C85C-A466-4328-BA7A-3B578ABB6B64}"/>
              </a:ext>
            </a:extLst>
          </p:cNvPr>
          <p:cNvSpPr txBox="1"/>
          <p:nvPr/>
        </p:nvSpPr>
        <p:spPr>
          <a:xfrm>
            <a:off x="2655957" y="-10423"/>
            <a:ext cx="205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66FF"/>
                </a:solidFill>
              </a:rPr>
              <a:t>For </a:t>
            </a:r>
            <a:r>
              <a:rPr lang="en-GB" dirty="0" err="1">
                <a:solidFill>
                  <a:srgbClr val="FF66FF"/>
                </a:solidFill>
              </a:rPr>
              <a:t>i</a:t>
            </a:r>
            <a:r>
              <a:rPr lang="en-GB" dirty="0">
                <a:solidFill>
                  <a:srgbClr val="FF66FF"/>
                </a:solidFill>
              </a:rPr>
              <a:t> in actor frames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C7979F9-E0CC-4BD6-B314-9EF6B07233C4}"/>
              </a:ext>
            </a:extLst>
          </p:cNvPr>
          <p:cNvSpPr/>
          <p:nvPr/>
        </p:nvSpPr>
        <p:spPr>
          <a:xfrm>
            <a:off x="2940327" y="3331665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329A8A-4C26-409E-8394-123011A73D5D}"/>
              </a:ext>
            </a:extLst>
          </p:cNvPr>
          <p:cNvCxnSpPr>
            <a:cxnSpLocks/>
            <a:stCxn id="4" idx="1"/>
            <a:endCxn id="36" idx="3"/>
          </p:cNvCxnSpPr>
          <p:nvPr/>
        </p:nvCxnSpPr>
        <p:spPr>
          <a:xfrm flipH="1">
            <a:off x="5114274" y="3777391"/>
            <a:ext cx="876480" cy="1147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FDEDAB-EFF9-4069-B671-CB2F9B073398}"/>
              </a:ext>
            </a:extLst>
          </p:cNvPr>
          <p:cNvSpPr txBox="1"/>
          <p:nvPr/>
        </p:nvSpPr>
        <p:spPr>
          <a:xfrm>
            <a:off x="3018799" y="2702362"/>
            <a:ext cx="2167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80% bad scenarios 20% best + average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4FA239-D677-42E5-879D-43C88C3D9066}"/>
              </a:ext>
            </a:extLst>
          </p:cNvPr>
          <p:cNvSpPr/>
          <p:nvPr/>
        </p:nvSpPr>
        <p:spPr>
          <a:xfrm>
            <a:off x="5527121" y="2212005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79387F-BDB1-48D1-AA54-7E8354CDF0E8}"/>
              </a:ext>
            </a:extLst>
          </p:cNvPr>
          <p:cNvSpPr/>
          <p:nvPr/>
        </p:nvSpPr>
        <p:spPr>
          <a:xfrm>
            <a:off x="5485289" y="3720825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709015-0DE1-48D5-AE16-551A542FA87E}"/>
              </a:ext>
            </a:extLst>
          </p:cNvPr>
          <p:cNvSpPr/>
          <p:nvPr/>
        </p:nvSpPr>
        <p:spPr>
          <a:xfrm>
            <a:off x="2553146" y="3723068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CF9F02-B681-40D3-800D-F6D4B8B83BBE}"/>
              </a:ext>
            </a:extLst>
          </p:cNvPr>
          <p:cNvSpPr txBox="1"/>
          <p:nvPr/>
        </p:nvSpPr>
        <p:spPr>
          <a:xfrm>
            <a:off x="3018800" y="313374"/>
            <a:ext cx="16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 = 30.000, planning step 1</a:t>
            </a:r>
          </a:p>
          <a:p>
            <a:pPr marL="228600" indent="-228600">
              <a:buAutoNum type="arabicPeriod"/>
            </a:pPr>
            <a:endParaRPr lang="en-GB" sz="9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E72AD0-1D35-41D7-9897-202DC2FCCF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105774" y="1454661"/>
            <a:ext cx="3556" cy="35038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1BF168E-5851-454A-922C-1F9D8C5400AF}"/>
              </a:ext>
            </a:extLst>
          </p:cNvPr>
          <p:cNvSpPr/>
          <p:nvPr/>
        </p:nvSpPr>
        <p:spPr>
          <a:xfrm>
            <a:off x="4047635" y="1527687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46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057C4-3755-4332-A1B4-79DDB1E9294E}"/>
              </a:ext>
            </a:extLst>
          </p:cNvPr>
          <p:cNvSpPr/>
          <p:nvPr/>
        </p:nvSpPr>
        <p:spPr>
          <a:xfrm>
            <a:off x="5990754" y="332019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Optimise to get policies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2E0E6-289D-4D84-8001-4B264771F9B0}"/>
              </a:ext>
            </a:extLst>
          </p:cNvPr>
          <p:cNvSpPr/>
          <p:nvPr/>
        </p:nvSpPr>
        <p:spPr>
          <a:xfrm>
            <a:off x="3022356" y="54026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A483B-CAB1-4235-B56F-A874793B09B8}"/>
              </a:ext>
            </a:extLst>
          </p:cNvPr>
          <p:cNvSpPr/>
          <p:nvPr/>
        </p:nvSpPr>
        <p:spPr>
          <a:xfrm>
            <a:off x="3018800" y="1805044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Identify the most challenging scenarios per objective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08AF1D-48A0-44E1-B785-6F973A0D34D7}"/>
              </a:ext>
            </a:extLst>
          </p:cNvPr>
          <p:cNvSpPr/>
          <p:nvPr/>
        </p:nvSpPr>
        <p:spPr>
          <a:xfrm>
            <a:off x="5996904" y="1816077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Scenario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71B969-CAE0-41DD-95D3-D42E4445ECED}"/>
              </a:ext>
            </a:extLst>
          </p:cNvPr>
          <p:cNvSpPr/>
          <p:nvPr/>
        </p:nvSpPr>
        <p:spPr>
          <a:xfrm>
            <a:off x="4216065" y="521551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Re-evaluate with all formulations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797E52-2C10-45A5-B9AC-2D781811994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196303" y="997461"/>
            <a:ext cx="800601" cy="1275816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52BA8-4EE6-438E-A782-65AAAA75A288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7077728" y="2730477"/>
            <a:ext cx="6150" cy="58971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455701-E97F-435A-A74C-FF42EAD4A8D7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flipH="1">
            <a:off x="5303039" y="4625797"/>
            <a:ext cx="1" cy="58971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F53F9E-6AAC-41B9-8D6B-1F8E67B5E5E7}"/>
              </a:ext>
            </a:extLst>
          </p:cNvPr>
          <p:cNvSpPr/>
          <p:nvPr/>
        </p:nvSpPr>
        <p:spPr>
          <a:xfrm>
            <a:off x="2057697" y="0"/>
            <a:ext cx="6490685" cy="4625797"/>
          </a:xfrm>
          <a:prstGeom prst="round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1C85C-A466-4328-BA7A-3B578ABB6B64}"/>
              </a:ext>
            </a:extLst>
          </p:cNvPr>
          <p:cNvSpPr txBox="1"/>
          <p:nvPr/>
        </p:nvSpPr>
        <p:spPr>
          <a:xfrm>
            <a:off x="2655957" y="-10423"/>
            <a:ext cx="205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66FF"/>
                </a:solidFill>
              </a:rPr>
              <a:t>For </a:t>
            </a:r>
            <a:r>
              <a:rPr lang="en-GB" dirty="0" err="1">
                <a:solidFill>
                  <a:srgbClr val="FF66FF"/>
                </a:solidFill>
              </a:rPr>
              <a:t>i</a:t>
            </a:r>
            <a:r>
              <a:rPr lang="en-GB" dirty="0">
                <a:solidFill>
                  <a:srgbClr val="FF66FF"/>
                </a:solidFill>
              </a:rPr>
              <a:t> in actor frames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C7979F9-E0CC-4BD6-B314-9EF6B07233C4}"/>
              </a:ext>
            </a:extLst>
          </p:cNvPr>
          <p:cNvSpPr/>
          <p:nvPr/>
        </p:nvSpPr>
        <p:spPr>
          <a:xfrm>
            <a:off x="2940327" y="3331665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329A8A-4C26-409E-8394-123011A73D5D}"/>
              </a:ext>
            </a:extLst>
          </p:cNvPr>
          <p:cNvCxnSpPr>
            <a:cxnSpLocks/>
            <a:stCxn id="4" idx="1"/>
            <a:endCxn id="36" idx="3"/>
          </p:cNvCxnSpPr>
          <p:nvPr/>
        </p:nvCxnSpPr>
        <p:spPr>
          <a:xfrm flipH="1">
            <a:off x="5114274" y="3777391"/>
            <a:ext cx="876480" cy="1147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84FA239-D677-42E5-879D-43C88C3D9066}"/>
              </a:ext>
            </a:extLst>
          </p:cNvPr>
          <p:cNvSpPr/>
          <p:nvPr/>
        </p:nvSpPr>
        <p:spPr>
          <a:xfrm>
            <a:off x="4105773" y="2774860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79387F-BDB1-48D1-AA54-7E8354CDF0E8}"/>
              </a:ext>
            </a:extLst>
          </p:cNvPr>
          <p:cNvSpPr/>
          <p:nvPr/>
        </p:nvSpPr>
        <p:spPr>
          <a:xfrm>
            <a:off x="5485289" y="3720825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709015-0DE1-48D5-AE16-551A542FA87E}"/>
              </a:ext>
            </a:extLst>
          </p:cNvPr>
          <p:cNvSpPr/>
          <p:nvPr/>
        </p:nvSpPr>
        <p:spPr>
          <a:xfrm>
            <a:off x="2553146" y="3723068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CF9F02-B681-40D3-800D-F6D4B8B83BBE}"/>
              </a:ext>
            </a:extLst>
          </p:cNvPr>
          <p:cNvSpPr txBox="1"/>
          <p:nvPr/>
        </p:nvSpPr>
        <p:spPr>
          <a:xfrm>
            <a:off x="3018800" y="313374"/>
            <a:ext cx="16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 = 30.000, planning step 1?</a:t>
            </a:r>
          </a:p>
          <a:p>
            <a:pPr marL="228600" indent="-228600">
              <a:buAutoNum type="arabicPeriod"/>
            </a:pPr>
            <a:endParaRPr lang="en-GB" sz="9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E72AD0-1D35-41D7-9897-202DC2FCCF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105774" y="1454661"/>
            <a:ext cx="3556" cy="35038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1BF168E-5851-454A-922C-1F9D8C5400AF}"/>
              </a:ext>
            </a:extLst>
          </p:cNvPr>
          <p:cNvSpPr/>
          <p:nvPr/>
        </p:nvSpPr>
        <p:spPr>
          <a:xfrm>
            <a:off x="4046937" y="1539455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33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2B01EFC-BA35-42C6-848F-03272E1EA7BA}"/>
              </a:ext>
            </a:extLst>
          </p:cNvPr>
          <p:cNvCxnSpPr>
            <a:cxnSpLocks/>
          </p:cNvCxnSpPr>
          <p:nvPr/>
        </p:nvCxnSpPr>
        <p:spPr>
          <a:xfrm>
            <a:off x="1460500" y="1324559"/>
            <a:ext cx="1659854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2A8EF4-521D-455B-A69C-1DF1CE809BB2}"/>
              </a:ext>
            </a:extLst>
          </p:cNvPr>
          <p:cNvCxnSpPr>
            <a:cxnSpLocks/>
          </p:cNvCxnSpPr>
          <p:nvPr/>
        </p:nvCxnSpPr>
        <p:spPr>
          <a:xfrm flipH="1">
            <a:off x="3828570" y="3236787"/>
            <a:ext cx="640928" cy="6422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F052BB-10B2-4498-A817-131223CB90E3}"/>
              </a:ext>
            </a:extLst>
          </p:cNvPr>
          <p:cNvCxnSpPr>
            <a:cxnSpLocks/>
          </p:cNvCxnSpPr>
          <p:nvPr/>
        </p:nvCxnSpPr>
        <p:spPr>
          <a:xfrm>
            <a:off x="4196567" y="1678063"/>
            <a:ext cx="903344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3ADA3E-9C48-4556-8E97-196DE4817E70}"/>
              </a:ext>
            </a:extLst>
          </p:cNvPr>
          <p:cNvCxnSpPr>
            <a:cxnSpLocks/>
          </p:cNvCxnSpPr>
          <p:nvPr/>
        </p:nvCxnSpPr>
        <p:spPr>
          <a:xfrm>
            <a:off x="3725566" y="1122556"/>
            <a:ext cx="1226371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057C4-3755-4332-A1B4-79DDB1E9294E}"/>
              </a:ext>
            </a:extLst>
          </p:cNvPr>
          <p:cNvSpPr/>
          <p:nvPr/>
        </p:nvSpPr>
        <p:spPr>
          <a:xfrm>
            <a:off x="7173096" y="2727578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Optimise to get policies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2E0E6-289D-4D84-8001-4B264771F9B0}"/>
              </a:ext>
            </a:extLst>
          </p:cNvPr>
          <p:cNvSpPr/>
          <p:nvPr/>
        </p:nvSpPr>
        <p:spPr>
          <a:xfrm>
            <a:off x="3123911" y="877991"/>
            <a:ext cx="1226372" cy="893136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A483B-CAB1-4235-B56F-A874793B09B8}"/>
              </a:ext>
            </a:extLst>
          </p:cNvPr>
          <p:cNvSpPr/>
          <p:nvPr/>
        </p:nvSpPr>
        <p:spPr>
          <a:xfrm>
            <a:off x="4990037" y="561620"/>
            <a:ext cx="1527646" cy="893139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</a:t>
            </a:r>
          </a:p>
          <a:p>
            <a:pPr algn="ctr"/>
            <a:r>
              <a:rPr lang="en-GB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08AF1D-48A0-44E1-B785-6F973A0D34D7}"/>
              </a:ext>
            </a:extLst>
          </p:cNvPr>
          <p:cNvSpPr/>
          <p:nvPr/>
        </p:nvSpPr>
        <p:spPr>
          <a:xfrm>
            <a:off x="7173097" y="1008189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Scenario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71B969-CAE0-41DD-95D3-D42E4445ECED}"/>
              </a:ext>
            </a:extLst>
          </p:cNvPr>
          <p:cNvSpPr/>
          <p:nvPr/>
        </p:nvSpPr>
        <p:spPr>
          <a:xfrm>
            <a:off x="3109593" y="5446125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Re-evaluate with other formulations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52BA8-4EE6-438E-A782-65AAAA75A288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 flipV="1">
            <a:off x="6291026" y="1465389"/>
            <a:ext cx="882071" cy="519389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455701-E97F-435A-A74C-FF42EAD4A8D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196567" y="4926207"/>
            <a:ext cx="1" cy="519918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F53F9E-6AAC-41B9-8D6B-1F8E67B5E5E7}"/>
              </a:ext>
            </a:extLst>
          </p:cNvPr>
          <p:cNvSpPr/>
          <p:nvPr/>
        </p:nvSpPr>
        <p:spPr>
          <a:xfrm>
            <a:off x="1625600" y="286938"/>
            <a:ext cx="8089901" cy="4625797"/>
          </a:xfrm>
          <a:prstGeom prst="round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1C85C-A466-4328-BA7A-3B578ABB6B64}"/>
              </a:ext>
            </a:extLst>
          </p:cNvPr>
          <p:cNvSpPr txBox="1"/>
          <p:nvPr/>
        </p:nvSpPr>
        <p:spPr>
          <a:xfrm>
            <a:off x="1943777" y="331505"/>
            <a:ext cx="20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66FF"/>
                </a:solidFill>
              </a:rPr>
              <a:t>For all actor frames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C7979F9-E0CC-4BD6-B314-9EF6B07233C4}"/>
              </a:ext>
            </a:extLst>
          </p:cNvPr>
          <p:cNvSpPr/>
          <p:nvPr/>
        </p:nvSpPr>
        <p:spPr>
          <a:xfrm>
            <a:off x="4358221" y="2734000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Re-evaluation under deep-uncertainty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329A8A-4C26-409E-8394-123011A73D5D}"/>
              </a:ext>
            </a:extLst>
          </p:cNvPr>
          <p:cNvCxnSpPr>
            <a:cxnSpLocks/>
            <a:stCxn id="4" idx="1"/>
            <a:endCxn id="36" idx="3"/>
          </p:cNvCxnSpPr>
          <p:nvPr/>
        </p:nvCxnSpPr>
        <p:spPr>
          <a:xfrm flipH="1">
            <a:off x="6532168" y="3184778"/>
            <a:ext cx="640928" cy="6422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7CF9F02-B681-40D3-800D-F6D4B8B83BBE}"/>
              </a:ext>
            </a:extLst>
          </p:cNvPr>
          <p:cNvSpPr txBox="1"/>
          <p:nvPr/>
        </p:nvSpPr>
        <p:spPr>
          <a:xfrm>
            <a:off x="2998367" y="625468"/>
            <a:ext cx="162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50.000 experiments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BA78C5C-46F8-4CD1-8194-787AA85CD781}"/>
              </a:ext>
            </a:extLst>
          </p:cNvPr>
          <p:cNvSpPr/>
          <p:nvPr/>
        </p:nvSpPr>
        <p:spPr>
          <a:xfrm>
            <a:off x="5099911" y="1527578"/>
            <a:ext cx="1191115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Scenario discovery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AB3183-3B5D-459D-9DD8-8D4D11D5E68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517683" y="1008190"/>
            <a:ext cx="655414" cy="457199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51C2D6-F41A-4F08-B7D2-682730EED43F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8260070" y="1922589"/>
            <a:ext cx="1" cy="804989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4666470-5D91-43BA-84B0-A868251B4B37}"/>
              </a:ext>
            </a:extLst>
          </p:cNvPr>
          <p:cNvSpPr/>
          <p:nvPr/>
        </p:nvSpPr>
        <p:spPr>
          <a:xfrm>
            <a:off x="2026379" y="2734000"/>
            <a:ext cx="1814744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a subset of policies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10EA094-DB9D-4732-ADD6-C446DF46A41D}"/>
              </a:ext>
            </a:extLst>
          </p:cNvPr>
          <p:cNvSpPr/>
          <p:nvPr/>
        </p:nvSpPr>
        <p:spPr>
          <a:xfrm>
            <a:off x="2026526" y="3886957"/>
            <a:ext cx="1814744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Robustness Analysis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8839D2C-DC60-447B-A186-7E547F83E564}"/>
              </a:ext>
            </a:extLst>
          </p:cNvPr>
          <p:cNvSpPr/>
          <p:nvPr/>
        </p:nvSpPr>
        <p:spPr>
          <a:xfrm>
            <a:off x="4970228" y="3897084"/>
            <a:ext cx="1527646" cy="893139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015F83-105D-4653-A9E7-915DFDC85631}"/>
              </a:ext>
            </a:extLst>
          </p:cNvPr>
          <p:cNvCxnSpPr>
            <a:cxnSpLocks/>
            <a:stCxn id="58" idx="2"/>
            <a:endCxn id="61" idx="0"/>
          </p:cNvCxnSpPr>
          <p:nvPr/>
        </p:nvCxnSpPr>
        <p:spPr>
          <a:xfrm>
            <a:off x="2933751" y="3648400"/>
            <a:ext cx="147" cy="238557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F40EC-D4E0-491E-9EA6-7EAFFF2072DD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 flipV="1">
            <a:off x="3841270" y="4343654"/>
            <a:ext cx="1128958" cy="50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4668AC2-A64B-4DC3-9D26-7B95D582EE3D}"/>
              </a:ext>
            </a:extLst>
          </p:cNvPr>
          <p:cNvSpPr txBox="1"/>
          <p:nvPr/>
        </p:nvSpPr>
        <p:spPr>
          <a:xfrm>
            <a:off x="3018414" y="3620085"/>
            <a:ext cx="162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6-12 policies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70B928-7C31-40DC-AEFC-C9F32B5F2C95}"/>
              </a:ext>
            </a:extLst>
          </p:cNvPr>
          <p:cNvSpPr txBox="1"/>
          <p:nvPr/>
        </p:nvSpPr>
        <p:spPr>
          <a:xfrm>
            <a:off x="4047343" y="4081599"/>
            <a:ext cx="80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 policies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3F3173-69A5-417A-9B5A-BB940C620394}"/>
              </a:ext>
            </a:extLst>
          </p:cNvPr>
          <p:cNvSpPr txBox="1"/>
          <p:nvPr/>
        </p:nvSpPr>
        <p:spPr>
          <a:xfrm>
            <a:off x="8291907" y="2129434"/>
            <a:ext cx="162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6 scenarios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C73A0C-F7A1-402A-A774-5F0BA5975890}"/>
              </a:ext>
            </a:extLst>
          </p:cNvPr>
          <p:cNvSpPr txBox="1"/>
          <p:nvPr/>
        </p:nvSpPr>
        <p:spPr>
          <a:xfrm>
            <a:off x="4599738" y="2504687"/>
            <a:ext cx="181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1000 scenarios per policy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3D1D41F-F5FF-4A7A-9085-832E6E8F7FB5}"/>
              </a:ext>
            </a:extLst>
          </p:cNvPr>
          <p:cNvSpPr/>
          <p:nvPr/>
        </p:nvSpPr>
        <p:spPr>
          <a:xfrm>
            <a:off x="6370514" y="5417837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Qualitative assessment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7ED1AA9-A256-4BB6-8B96-5529CA2033C8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7457488" y="4897919"/>
            <a:ext cx="1" cy="519918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48FCEED-BDD4-4005-BCEC-886FFCBF0CE3}"/>
              </a:ext>
            </a:extLst>
          </p:cNvPr>
          <p:cNvSpPr/>
          <p:nvPr/>
        </p:nvSpPr>
        <p:spPr>
          <a:xfrm>
            <a:off x="94055" y="835153"/>
            <a:ext cx="1457564" cy="893136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38196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301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Lisette de Schipper</dc:creator>
  <cp:lastModifiedBy>Lisette de Schipper</cp:lastModifiedBy>
  <cp:revision>26</cp:revision>
  <dcterms:created xsi:type="dcterms:W3CDTF">2021-06-01T16:41:57Z</dcterms:created>
  <dcterms:modified xsi:type="dcterms:W3CDTF">2021-06-18T08:50:55Z</dcterms:modified>
</cp:coreProperties>
</file>