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CB7E-9976-4C15-9541-D452DE340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3B3C3-A056-40AB-BD62-C47B8A7F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FC5E-46C7-404D-B437-CDE5FBD3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7151-F5D1-4C56-9DA0-9772642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8FD1-4C2E-417D-84FE-5E2A5D5E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FE09-22A4-434E-A73E-D2B38C3E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DF289-1E3B-44BE-ABBF-2FCFF3BF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B9B5-6F91-41AD-938D-612D8488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1422-A5FA-4504-86D3-2902F86B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D0AB-5DE2-420B-A060-CF3A69A4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B26CF-3553-4999-8810-C09B86888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F6580-59A2-479A-9573-BF23AEA4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F4FD-E99A-48BA-9999-D172262E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9F31-0396-44A1-A163-70FF094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06FF-5BBC-4896-AC0A-CFAA809A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D24-C757-43E1-8DA1-34F830A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1807-CF5F-4D29-AA8C-E496ED49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47E0-1118-4B18-A9FB-94263EBB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502A-A734-4292-B69F-A5BD7467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43266-F87D-4D15-9780-1A49DE6E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EB8D-95D5-4BC4-AD59-1DBC53F1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0821-6217-402B-AC1A-52E0BCBE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4FAE-7340-46EE-8D05-D3543516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0C1B-8D5F-43C7-BC18-3B2E9CBD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6DEF4-16B7-4532-A749-EEE67A34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352-8388-45CA-9045-635DE42E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E9E0-8C46-4AF0-8E20-8F114B944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F88D-1C9C-4C83-BAD2-C9B02AFD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3BFAC-724D-4790-A0FF-C6B5B4F6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4323-F7F7-4969-84BB-14D178F7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0C08-4BF7-4453-8113-4723C818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FBF0-E9CD-4757-BD64-0CDAC30B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4B25B-1225-4818-881D-14DF401C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7285B-E463-4412-B78A-3EFD3EC2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975AB-57CA-4F4E-AB1A-E971A986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F40F5-55EA-44CC-991E-9ECD7958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8D6B5-78BD-4E04-9616-B0F1EEBD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03C49-742E-4714-8419-B1B0334F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E1EFB-6303-4C66-84F1-898F4361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A31B-D3C4-4330-93E5-7270824B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9A98-80FA-4D05-9E8E-D6AB4AF5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21E09-E0A5-4855-A008-3746F9F9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553F3-6751-491C-AC5C-8D23D59B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63F2-D8AC-4B2D-A407-198ED2D5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A8C67-C5F8-49D3-BA67-45836C51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CE67-E499-4324-9C1C-F58A772D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670A-35C9-49FE-8D17-0D97D419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A4CC-943B-457C-87D5-CEF11D78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2098-BB37-41EE-8CF5-E2EEBF536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FFFC1-5071-4A45-8FCC-91D9123E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D2768-07FC-4D60-ABF4-25497CF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08E6-746F-46D6-99DB-7F1FB3D5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8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090-6327-43C4-A5C2-86D3AB1A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CBFA4-C040-4881-8336-15DB37E23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15EF-616A-45DE-96F8-2AF4BAE8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F7B52-FE0E-45AD-86B0-FFDB505A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21D7F-4469-462C-A058-9773328F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8733-5D61-4AC2-8B8C-E005A3A4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09819-94D2-460D-B32D-C1AEA25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50D6-32B1-4311-8E36-9F7E3283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DAEC-115E-471E-8591-CE53C8F9D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1148-C510-410E-B7F6-9B08AA4E9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DB75-F3E9-4489-B741-174D67611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F7C86-0A6A-475C-9E42-E8867FB3378F}"/>
              </a:ext>
            </a:extLst>
          </p:cNvPr>
          <p:cNvSpPr/>
          <p:nvPr/>
        </p:nvSpPr>
        <p:spPr>
          <a:xfrm>
            <a:off x="1015481" y="718457"/>
            <a:ext cx="10161037" cy="54304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30B2F1-0D90-479A-A837-AA79AC47E67A}"/>
              </a:ext>
            </a:extLst>
          </p:cNvPr>
          <p:cNvSpPr/>
          <p:nvPr/>
        </p:nvSpPr>
        <p:spPr>
          <a:xfrm>
            <a:off x="10414518" y="1227152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Expected Annual Damage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CAB088-6626-46A8-BF06-23862702988E}"/>
              </a:ext>
            </a:extLst>
          </p:cNvPr>
          <p:cNvSpPr/>
          <p:nvPr/>
        </p:nvSpPr>
        <p:spPr>
          <a:xfrm>
            <a:off x="10414518" y="218759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Expected Number of Casualties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C91EE-5C12-4257-B05A-1385B3E32DA0}"/>
              </a:ext>
            </a:extLst>
          </p:cNvPr>
          <p:cNvSpPr/>
          <p:nvPr/>
        </p:nvSpPr>
        <p:spPr>
          <a:xfrm>
            <a:off x="10414518" y="315063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Dike Investment costs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AFDD10-6FC8-4095-9FDA-39B7731357BD}"/>
              </a:ext>
            </a:extLst>
          </p:cNvPr>
          <p:cNvSpPr/>
          <p:nvPr/>
        </p:nvSpPr>
        <p:spPr>
          <a:xfrm>
            <a:off x="10414518" y="507671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Evacuation cost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04BB6-5881-4E77-8115-49BEA3E9EB28}"/>
              </a:ext>
            </a:extLst>
          </p:cNvPr>
          <p:cNvSpPr/>
          <p:nvPr/>
        </p:nvSpPr>
        <p:spPr>
          <a:xfrm>
            <a:off x="10414518" y="411367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Room for the river costs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8BB7B2-E252-421C-9130-A565079B12ED}"/>
              </a:ext>
            </a:extLst>
          </p:cNvPr>
          <p:cNvSpPr/>
          <p:nvPr/>
        </p:nvSpPr>
        <p:spPr>
          <a:xfrm>
            <a:off x="1373649" y="379655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Flood wave shape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59A65-CA4F-4663-9C95-6789A890531F}"/>
              </a:ext>
            </a:extLst>
          </p:cNvPr>
          <p:cNvSpPr/>
          <p:nvPr/>
        </p:nvSpPr>
        <p:spPr>
          <a:xfrm>
            <a:off x="7020153" y="372177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Dike failure probability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7F6BEF-8235-4564-81E4-350DE2EF6D8F}"/>
              </a:ext>
            </a:extLst>
          </p:cNvPr>
          <p:cNvSpPr/>
          <p:nvPr/>
        </p:nvSpPr>
        <p:spPr>
          <a:xfrm>
            <a:off x="3255817" y="366480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Final breach width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D1F6AB-DA00-459E-AA68-87DD73A19DF8}"/>
              </a:ext>
            </a:extLst>
          </p:cNvPr>
          <p:cNvSpPr/>
          <p:nvPr/>
        </p:nvSpPr>
        <p:spPr>
          <a:xfrm>
            <a:off x="5137985" y="400482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Breach width model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4B6977-47EA-4142-BC55-0CDD9EEB9AFF}"/>
              </a:ext>
            </a:extLst>
          </p:cNvPr>
          <p:cNvSpPr/>
          <p:nvPr/>
        </p:nvSpPr>
        <p:spPr>
          <a:xfrm>
            <a:off x="8902321" y="408003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Discount 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CE4EA-294C-4FEA-9D1C-0E9B45EE1E9A}"/>
              </a:ext>
            </a:extLst>
          </p:cNvPr>
          <p:cNvSpPr/>
          <p:nvPr/>
        </p:nvSpPr>
        <p:spPr>
          <a:xfrm>
            <a:off x="272716" y="1725039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Heightening dikes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5CB99-3D19-4CB9-B8D2-C396084E0B76}"/>
              </a:ext>
            </a:extLst>
          </p:cNvPr>
          <p:cNvSpPr/>
          <p:nvPr/>
        </p:nvSpPr>
        <p:spPr>
          <a:xfrm>
            <a:off x="272716" y="4697751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early warning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622A6-6FC7-4A41-B031-6AF03BA0F916}"/>
              </a:ext>
            </a:extLst>
          </p:cNvPr>
          <p:cNvSpPr/>
          <p:nvPr/>
        </p:nvSpPr>
        <p:spPr>
          <a:xfrm>
            <a:off x="284747" y="3211395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RfR projects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95ABD2-D665-4C2E-A908-EC14F4B932FF}"/>
              </a:ext>
            </a:extLst>
          </p:cNvPr>
          <p:cNvSpPr/>
          <p:nvPr/>
        </p:nvSpPr>
        <p:spPr>
          <a:xfrm>
            <a:off x="7617855" y="4318715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Number of people evacuated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A6ACE22-AB7B-412C-B072-B4CA4A6EADA1}"/>
              </a:ext>
            </a:extLst>
          </p:cNvPr>
          <p:cNvCxnSpPr>
            <a:cxnSpLocks/>
            <a:stCxn id="16" idx="3"/>
            <a:endCxn id="27" idx="2"/>
          </p:cNvCxnSpPr>
          <p:nvPr/>
        </p:nvCxnSpPr>
        <p:spPr>
          <a:xfrm>
            <a:off x="1796716" y="5002551"/>
            <a:ext cx="2848520" cy="302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271B4FB-E215-4684-BCAE-509306881728}"/>
              </a:ext>
            </a:extLst>
          </p:cNvPr>
          <p:cNvSpPr/>
          <p:nvPr/>
        </p:nvSpPr>
        <p:spPr>
          <a:xfrm>
            <a:off x="6093855" y="2922188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Water in floodplain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906A32-5BCC-4A41-8469-263F8C6B10CE}"/>
              </a:ext>
            </a:extLst>
          </p:cNvPr>
          <p:cNvSpPr/>
          <p:nvPr/>
        </p:nvSpPr>
        <p:spPr>
          <a:xfrm>
            <a:off x="2243567" y="2268134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Critical water level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00468F-711C-4385-9A5D-1D9F691A5A1D}"/>
              </a:ext>
            </a:extLst>
          </p:cNvPr>
          <p:cNvSpPr/>
          <p:nvPr/>
        </p:nvSpPr>
        <p:spPr>
          <a:xfrm>
            <a:off x="4645236" y="5000559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Days before starting evacuation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3AFDC82-78C6-4049-9D22-4B48B362AC3C}"/>
              </a:ext>
            </a:extLst>
          </p:cNvPr>
          <p:cNvCxnSpPr>
            <a:cxnSpLocks/>
            <a:stCxn id="27" idx="6"/>
            <a:endCxn id="19" idx="2"/>
          </p:cNvCxnSpPr>
          <p:nvPr/>
        </p:nvCxnSpPr>
        <p:spPr>
          <a:xfrm flipV="1">
            <a:off x="6169236" y="4623515"/>
            <a:ext cx="1448619" cy="68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279950D-89A6-41C4-97FB-2E5FE01951A9}"/>
              </a:ext>
            </a:extLst>
          </p:cNvPr>
          <p:cNvCxnSpPr>
            <a:cxnSpLocks/>
            <a:stCxn id="19" idx="0"/>
            <a:endCxn id="96" idx="4"/>
          </p:cNvCxnSpPr>
          <p:nvPr/>
        </p:nvCxnSpPr>
        <p:spPr>
          <a:xfrm rot="5400000" flipH="1" flipV="1">
            <a:off x="8434620" y="3432570"/>
            <a:ext cx="831381" cy="9409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A796048-0917-47E8-A6D0-05D30AFCD898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>
            <a:off x="9141855" y="4623515"/>
            <a:ext cx="1272663" cy="7580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FBFE6DA-C122-4440-9350-7CD409F2C858}"/>
              </a:ext>
            </a:extLst>
          </p:cNvPr>
          <p:cNvCxnSpPr>
            <a:cxnSpLocks/>
            <a:stCxn id="10" idx="4"/>
            <a:endCxn id="311" idx="2"/>
          </p:cNvCxnSpPr>
          <p:nvPr/>
        </p:nvCxnSpPr>
        <p:spPr>
          <a:xfrm rot="16200000" flipH="1">
            <a:off x="1881028" y="1243875"/>
            <a:ext cx="609600" cy="1003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4FEFC-3FD2-42D9-AC80-7E8FB1047786}"/>
              </a:ext>
            </a:extLst>
          </p:cNvPr>
          <p:cNvSpPr/>
          <p:nvPr/>
        </p:nvSpPr>
        <p:spPr>
          <a:xfrm>
            <a:off x="4396466" y="233119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Breach flow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BA8FDB8-C903-44D9-8F40-AF6E4BB7A253}"/>
              </a:ext>
            </a:extLst>
          </p:cNvPr>
          <p:cNvCxnSpPr>
            <a:cxnSpLocks/>
            <a:stCxn id="46" idx="6"/>
            <a:endCxn id="24" idx="0"/>
          </p:cNvCxnSpPr>
          <p:nvPr/>
        </p:nvCxnSpPr>
        <p:spPr>
          <a:xfrm>
            <a:off x="5920466" y="2635996"/>
            <a:ext cx="935389" cy="2861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5D9278C-5263-415D-AAD1-D9F13F85CC29}"/>
              </a:ext>
            </a:extLst>
          </p:cNvPr>
          <p:cNvSpPr/>
          <p:nvPr/>
        </p:nvSpPr>
        <p:spPr>
          <a:xfrm>
            <a:off x="8428075" y="1857441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estimated losses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D428A19-7363-4345-B596-9B7CDF2D7C71}"/>
              </a:ext>
            </a:extLst>
          </p:cNvPr>
          <p:cNvCxnSpPr>
            <a:cxnSpLocks/>
            <a:stCxn id="11" idx="4"/>
            <a:endCxn id="228" idx="0"/>
          </p:cNvCxnSpPr>
          <p:nvPr/>
        </p:nvCxnSpPr>
        <p:spPr>
          <a:xfrm rot="5400000">
            <a:off x="7233535" y="785419"/>
            <a:ext cx="352261" cy="744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AD3AAF8-A3F8-4C76-8F18-07AB5EBD4620}"/>
              </a:ext>
            </a:extLst>
          </p:cNvPr>
          <p:cNvCxnSpPr>
            <a:cxnSpLocks/>
            <a:stCxn id="56" idx="6"/>
            <a:endCxn id="5" idx="2"/>
          </p:cNvCxnSpPr>
          <p:nvPr/>
        </p:nvCxnSpPr>
        <p:spPr>
          <a:xfrm flipV="1">
            <a:off x="9952075" y="1531952"/>
            <a:ext cx="462443" cy="630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242C044-AB46-4CDB-86E5-D5EB1ED643AD}"/>
              </a:ext>
            </a:extLst>
          </p:cNvPr>
          <p:cNvSpPr/>
          <p:nvPr/>
        </p:nvSpPr>
        <p:spPr>
          <a:xfrm>
            <a:off x="8558766" y="2877734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estimated casualties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74D7AE8-6415-460B-8DE8-C6A788886080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 flipV="1">
            <a:off x="7617855" y="3182534"/>
            <a:ext cx="940911" cy="44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68554AE-0BAD-49D5-A6C4-441D066B39EF}"/>
              </a:ext>
            </a:extLst>
          </p:cNvPr>
          <p:cNvCxnSpPr>
            <a:cxnSpLocks/>
            <a:stCxn id="96" idx="6"/>
            <a:endCxn id="6" idx="2"/>
          </p:cNvCxnSpPr>
          <p:nvPr/>
        </p:nvCxnSpPr>
        <p:spPr>
          <a:xfrm flipV="1">
            <a:off x="10082766" y="2492396"/>
            <a:ext cx="331752" cy="690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1778F021-90DD-457F-8303-18059F644A6B}"/>
              </a:ext>
            </a:extLst>
          </p:cNvPr>
          <p:cNvCxnSpPr>
            <a:cxnSpLocks/>
            <a:stCxn id="15" idx="3"/>
            <a:endCxn id="25" idx="2"/>
          </p:cNvCxnSpPr>
          <p:nvPr/>
        </p:nvCxnSpPr>
        <p:spPr>
          <a:xfrm>
            <a:off x="1796716" y="2029839"/>
            <a:ext cx="446851" cy="5430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4456122-65BF-4353-9D87-B24D60CD918F}"/>
              </a:ext>
            </a:extLst>
          </p:cNvPr>
          <p:cNvCxnSpPr>
            <a:cxnSpLocks/>
            <a:stCxn id="25" idx="4"/>
            <a:endCxn id="205" idx="1"/>
          </p:cNvCxnSpPr>
          <p:nvPr/>
        </p:nvCxnSpPr>
        <p:spPr>
          <a:xfrm rot="16200000" flipH="1">
            <a:off x="2992755" y="2890545"/>
            <a:ext cx="407249" cy="381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581A521-B81D-4987-9D2E-3B700F04D3CA}"/>
              </a:ext>
            </a:extLst>
          </p:cNvPr>
          <p:cNvCxnSpPr>
            <a:cxnSpLocks/>
            <a:stCxn id="12" idx="4"/>
            <a:endCxn id="46" idx="0"/>
          </p:cNvCxnSpPr>
          <p:nvPr/>
        </p:nvCxnSpPr>
        <p:spPr>
          <a:xfrm rot="16200000" flipH="1">
            <a:off x="3910583" y="1083313"/>
            <a:ext cx="1355116" cy="1140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CF1A027D-0343-4EDA-B635-B4B63B211F9B}"/>
              </a:ext>
            </a:extLst>
          </p:cNvPr>
          <p:cNvCxnSpPr>
            <a:cxnSpLocks/>
            <a:stCxn id="13" idx="4"/>
            <a:endCxn id="46" idx="7"/>
          </p:cNvCxnSpPr>
          <p:nvPr/>
        </p:nvCxnSpPr>
        <p:spPr>
          <a:xfrm rot="5400000">
            <a:off x="5093439" y="1613924"/>
            <a:ext cx="1410388" cy="202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84CFCF6D-41A3-4781-85AC-86E20D4572B0}"/>
              </a:ext>
            </a:extLst>
          </p:cNvPr>
          <p:cNvCxnSpPr>
            <a:cxnSpLocks/>
            <a:stCxn id="14" idx="4"/>
            <a:endCxn id="5" idx="2"/>
          </p:cNvCxnSpPr>
          <p:nvPr/>
        </p:nvCxnSpPr>
        <p:spPr>
          <a:xfrm rot="16200000" flipH="1">
            <a:off x="9782245" y="899678"/>
            <a:ext cx="514349" cy="750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2EB008D9-8CE4-4CBE-AF87-48B38C16B817}"/>
              </a:ext>
            </a:extLst>
          </p:cNvPr>
          <p:cNvSpPr/>
          <p:nvPr/>
        </p:nvSpPr>
        <p:spPr>
          <a:xfrm>
            <a:off x="3164007" y="3195709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Maximum capacity of embankment</a:t>
            </a:r>
          </a:p>
        </p:txBody>
      </p: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864B6D29-2036-4542-9E0B-D61153F99AEB}"/>
              </a:ext>
            </a:extLst>
          </p:cNvPr>
          <p:cNvCxnSpPr>
            <a:cxnSpLocks/>
            <a:stCxn id="205" idx="6"/>
            <a:endCxn id="46" idx="4"/>
          </p:cNvCxnSpPr>
          <p:nvPr/>
        </p:nvCxnSpPr>
        <p:spPr>
          <a:xfrm flipV="1">
            <a:off x="4688007" y="2940796"/>
            <a:ext cx="470459" cy="5597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78CC2880-E84D-4D6F-9202-0939F3A20ED6}"/>
              </a:ext>
            </a:extLst>
          </p:cNvPr>
          <p:cNvCxnSpPr>
            <a:cxnSpLocks/>
            <a:stCxn id="17" idx="3"/>
            <a:endCxn id="205" idx="2"/>
          </p:cNvCxnSpPr>
          <p:nvPr/>
        </p:nvCxnSpPr>
        <p:spPr>
          <a:xfrm flipV="1">
            <a:off x="1808747" y="3500509"/>
            <a:ext cx="1355260" cy="15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FCC61F3A-BF5A-48B1-8D34-60E6CADE92DB}"/>
              </a:ext>
            </a:extLst>
          </p:cNvPr>
          <p:cNvSpPr/>
          <p:nvPr/>
        </p:nvSpPr>
        <p:spPr>
          <a:xfrm>
            <a:off x="6275176" y="1334038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Frequency of flooding events</a:t>
            </a:r>
          </a:p>
        </p:txBody>
      </p: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7F624A97-04E3-47ED-B282-ECDC5A7C46F3}"/>
              </a:ext>
            </a:extLst>
          </p:cNvPr>
          <p:cNvCxnSpPr>
            <a:cxnSpLocks/>
            <a:stCxn id="228" idx="4"/>
            <a:endCxn id="96" idx="2"/>
          </p:cNvCxnSpPr>
          <p:nvPr/>
        </p:nvCxnSpPr>
        <p:spPr>
          <a:xfrm rot="16200000" flipH="1">
            <a:off x="7178523" y="1802291"/>
            <a:ext cx="1238896" cy="15215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5B98D1A4-DB10-43BC-BE6B-41105A006A37}"/>
              </a:ext>
            </a:extLst>
          </p:cNvPr>
          <p:cNvCxnSpPr>
            <a:cxnSpLocks/>
            <a:stCxn id="24" idx="6"/>
            <a:endCxn id="56" idx="2"/>
          </p:cNvCxnSpPr>
          <p:nvPr/>
        </p:nvCxnSpPr>
        <p:spPr>
          <a:xfrm flipV="1">
            <a:off x="7617855" y="2162241"/>
            <a:ext cx="810220" cy="1064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A10DAFD9-01C7-4F89-AFCE-892F8D7727C7}"/>
              </a:ext>
            </a:extLst>
          </p:cNvPr>
          <p:cNvCxnSpPr>
            <a:cxnSpLocks/>
            <a:stCxn id="228" idx="4"/>
            <a:endCxn id="56" idx="2"/>
          </p:cNvCxnSpPr>
          <p:nvPr/>
        </p:nvCxnSpPr>
        <p:spPr>
          <a:xfrm rot="16200000" flipH="1">
            <a:off x="7623324" y="1357489"/>
            <a:ext cx="218603" cy="13908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5DC8077A-9767-484B-84B6-A328C25E8690}"/>
              </a:ext>
            </a:extLst>
          </p:cNvPr>
          <p:cNvSpPr/>
          <p:nvPr/>
        </p:nvSpPr>
        <p:spPr>
          <a:xfrm>
            <a:off x="2236008" y="1294055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River water level</a:t>
            </a:r>
          </a:p>
        </p:txBody>
      </p:sp>
      <p:cxnSp>
        <p:nvCxnSpPr>
          <p:cNvPr id="314" name="Connector: Curved 313">
            <a:extLst>
              <a:ext uri="{FF2B5EF4-FFF2-40B4-BE49-F238E27FC236}">
                <a16:creationId xmlns:a16="http://schemas.microsoft.com/office/drawing/2014/main" id="{2CA78D13-07F3-4812-95E4-FD20C9858860}"/>
              </a:ext>
            </a:extLst>
          </p:cNvPr>
          <p:cNvCxnSpPr>
            <a:cxnSpLocks/>
            <a:stCxn id="311" idx="6"/>
            <a:endCxn id="46" idx="2"/>
          </p:cNvCxnSpPr>
          <p:nvPr/>
        </p:nvCxnSpPr>
        <p:spPr>
          <a:xfrm>
            <a:off x="3760008" y="1598855"/>
            <a:ext cx="636458" cy="10371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or: Curved 362">
            <a:extLst>
              <a:ext uri="{FF2B5EF4-FFF2-40B4-BE49-F238E27FC236}">
                <a16:creationId xmlns:a16="http://schemas.microsoft.com/office/drawing/2014/main" id="{655EF68B-C044-4F85-B00C-B75FD7251E65}"/>
              </a:ext>
            </a:extLst>
          </p:cNvPr>
          <p:cNvCxnSpPr>
            <a:cxnSpLocks/>
            <a:stCxn id="46" idx="5"/>
            <a:endCxn id="19" idx="2"/>
          </p:cNvCxnSpPr>
          <p:nvPr/>
        </p:nvCxnSpPr>
        <p:spPr>
          <a:xfrm rot="16200000" flipH="1">
            <a:off x="5771572" y="2777231"/>
            <a:ext cx="1771993" cy="1920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F9F21354-260E-4EDB-8101-590576AA8353}"/>
              </a:ext>
            </a:extLst>
          </p:cNvPr>
          <p:cNvCxnSpPr>
            <a:stCxn id="15" idx="1"/>
            <a:endCxn id="7" idx="6"/>
          </p:cNvCxnSpPr>
          <p:nvPr/>
        </p:nvCxnSpPr>
        <p:spPr>
          <a:xfrm rot="10800000" flipH="1" flipV="1">
            <a:off x="272716" y="2029838"/>
            <a:ext cx="11665802" cy="1425597"/>
          </a:xfrm>
          <a:prstGeom prst="bentConnector5">
            <a:avLst>
              <a:gd name="adj1" fmla="val -1960"/>
              <a:gd name="adj2" fmla="val 325696"/>
              <a:gd name="adj3" fmla="val 101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CE969281-4912-493C-A0BE-D5D26CE2896E}"/>
              </a:ext>
            </a:extLst>
          </p:cNvPr>
          <p:cNvCxnSpPr>
            <a:cxnSpLocks/>
            <a:stCxn id="17" idx="1"/>
            <a:endCxn id="9" idx="6"/>
          </p:cNvCxnSpPr>
          <p:nvPr/>
        </p:nvCxnSpPr>
        <p:spPr>
          <a:xfrm rot="10800000" flipH="1" flipV="1">
            <a:off x="284746" y="3516194"/>
            <a:ext cx="11653771" cy="902281"/>
          </a:xfrm>
          <a:prstGeom prst="bentConnector5">
            <a:avLst>
              <a:gd name="adj1" fmla="val -1136"/>
              <a:gd name="adj2" fmla="val 320248"/>
              <a:gd name="adj3" fmla="val 101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D4C51B-87DD-45C6-A6F7-1205C28263C9}"/>
              </a:ext>
            </a:extLst>
          </p:cNvPr>
          <p:cNvSpPr txBox="1"/>
          <p:nvPr/>
        </p:nvSpPr>
        <p:spPr>
          <a:xfrm>
            <a:off x="1954481" y="1050012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2BFA60-2D88-45D1-9CB9-802DAADD2788}"/>
              </a:ext>
            </a:extLst>
          </p:cNvPr>
          <p:cNvSpPr txBox="1"/>
          <p:nvPr/>
        </p:nvSpPr>
        <p:spPr>
          <a:xfrm>
            <a:off x="1821174" y="2242575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A9FDA2-5B99-4322-83F1-2ABAC07CF3F7}"/>
              </a:ext>
            </a:extLst>
          </p:cNvPr>
          <p:cNvSpPr txBox="1"/>
          <p:nvPr/>
        </p:nvSpPr>
        <p:spPr>
          <a:xfrm>
            <a:off x="3104511" y="2830150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D7BAE7-4E0E-4822-B11F-10BDB10F7975}"/>
              </a:ext>
            </a:extLst>
          </p:cNvPr>
          <p:cNvSpPr txBox="1"/>
          <p:nvPr/>
        </p:nvSpPr>
        <p:spPr>
          <a:xfrm>
            <a:off x="2320165" y="3225742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FC8E08-9B0F-473A-BF59-C3A7B7B38C51}"/>
              </a:ext>
            </a:extLst>
          </p:cNvPr>
          <p:cNvSpPr txBox="1"/>
          <p:nvPr/>
        </p:nvSpPr>
        <p:spPr>
          <a:xfrm>
            <a:off x="3867972" y="1839974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145A48-4747-40C3-ABC0-9A10B1BB75F2}"/>
              </a:ext>
            </a:extLst>
          </p:cNvPr>
          <p:cNvSpPr txBox="1"/>
          <p:nvPr/>
        </p:nvSpPr>
        <p:spPr>
          <a:xfrm>
            <a:off x="4460252" y="1367975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101B3E-AE53-4473-B9B1-EB5F5B6584EB}"/>
              </a:ext>
            </a:extLst>
          </p:cNvPr>
          <p:cNvSpPr txBox="1"/>
          <p:nvPr/>
        </p:nvSpPr>
        <p:spPr>
          <a:xfrm>
            <a:off x="5513961" y="1507967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70D40E-A66D-45CC-AE32-F8CB9804C232}"/>
              </a:ext>
            </a:extLst>
          </p:cNvPr>
          <p:cNvSpPr txBox="1"/>
          <p:nvPr/>
        </p:nvSpPr>
        <p:spPr>
          <a:xfrm>
            <a:off x="4795518" y="3093334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508ECB-9ECC-4742-B10E-3864A250853A}"/>
              </a:ext>
            </a:extLst>
          </p:cNvPr>
          <p:cNvSpPr txBox="1"/>
          <p:nvPr/>
        </p:nvSpPr>
        <p:spPr>
          <a:xfrm>
            <a:off x="3121236" y="4892050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3A8825-54FE-4210-83E2-1B4038F29135}"/>
              </a:ext>
            </a:extLst>
          </p:cNvPr>
          <p:cNvSpPr txBox="1"/>
          <p:nvPr/>
        </p:nvSpPr>
        <p:spPr>
          <a:xfrm>
            <a:off x="6618614" y="4798516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4EB25-5DD9-4154-84E2-27230EC76301}"/>
              </a:ext>
            </a:extLst>
          </p:cNvPr>
          <p:cNvSpPr txBox="1"/>
          <p:nvPr/>
        </p:nvSpPr>
        <p:spPr>
          <a:xfrm>
            <a:off x="9591233" y="4892050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1F4514-5E42-4398-B825-8CB1C0210A31}"/>
              </a:ext>
            </a:extLst>
          </p:cNvPr>
          <p:cNvSpPr txBox="1"/>
          <p:nvPr/>
        </p:nvSpPr>
        <p:spPr>
          <a:xfrm>
            <a:off x="5989943" y="3832480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A18DD9-E381-4E24-B3B6-6CBD134BD5E3}"/>
              </a:ext>
            </a:extLst>
          </p:cNvPr>
          <p:cNvSpPr txBox="1"/>
          <p:nvPr/>
        </p:nvSpPr>
        <p:spPr>
          <a:xfrm>
            <a:off x="6296296" y="2427241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25920C-419E-4673-906C-2285CDF9927F}"/>
              </a:ext>
            </a:extLst>
          </p:cNvPr>
          <p:cNvSpPr txBox="1"/>
          <p:nvPr/>
        </p:nvSpPr>
        <p:spPr>
          <a:xfrm>
            <a:off x="7124428" y="876470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8B611F-AFC3-4396-9715-DDFDB491A92C}"/>
              </a:ext>
            </a:extLst>
          </p:cNvPr>
          <p:cNvSpPr txBox="1"/>
          <p:nvPr/>
        </p:nvSpPr>
        <p:spPr>
          <a:xfrm>
            <a:off x="8148507" y="3100316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6E6224-F83C-4F03-A136-AD8B3E34FDD5}"/>
              </a:ext>
            </a:extLst>
          </p:cNvPr>
          <p:cNvSpPr txBox="1"/>
          <p:nvPr/>
        </p:nvSpPr>
        <p:spPr>
          <a:xfrm>
            <a:off x="8211746" y="2846045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95933D-8371-4CFB-AB93-46BC5E36006E}"/>
              </a:ext>
            </a:extLst>
          </p:cNvPr>
          <p:cNvSpPr txBox="1"/>
          <p:nvPr/>
        </p:nvSpPr>
        <p:spPr>
          <a:xfrm>
            <a:off x="8077362" y="1857440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E99D08-B28E-440F-9063-1CF1F90595A0}"/>
              </a:ext>
            </a:extLst>
          </p:cNvPr>
          <p:cNvSpPr txBox="1"/>
          <p:nvPr/>
        </p:nvSpPr>
        <p:spPr>
          <a:xfrm>
            <a:off x="8137045" y="2143490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1C3FDC-9CF9-46D8-83A9-1709A3D32A67}"/>
              </a:ext>
            </a:extLst>
          </p:cNvPr>
          <p:cNvSpPr txBox="1"/>
          <p:nvPr/>
        </p:nvSpPr>
        <p:spPr>
          <a:xfrm>
            <a:off x="10152823" y="1605336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E8B7F6-CF8A-49F3-9428-1835215154D7}"/>
              </a:ext>
            </a:extLst>
          </p:cNvPr>
          <p:cNvSpPr txBox="1"/>
          <p:nvPr/>
        </p:nvSpPr>
        <p:spPr>
          <a:xfrm>
            <a:off x="10184714" y="2645484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C46EE2-3CD6-427B-9AC3-ED2416492A28}"/>
              </a:ext>
            </a:extLst>
          </p:cNvPr>
          <p:cNvSpPr txBox="1"/>
          <p:nvPr/>
        </p:nvSpPr>
        <p:spPr>
          <a:xfrm>
            <a:off x="11897744" y="3410408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518619-F342-4293-9929-672018D93B89}"/>
              </a:ext>
            </a:extLst>
          </p:cNvPr>
          <p:cNvSpPr txBox="1"/>
          <p:nvPr/>
        </p:nvSpPr>
        <p:spPr>
          <a:xfrm>
            <a:off x="11897743" y="4076606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882BB9-C9DE-4C2F-AD56-18308FABDD79}"/>
              </a:ext>
            </a:extLst>
          </p:cNvPr>
          <p:cNvSpPr txBox="1"/>
          <p:nvPr/>
        </p:nvSpPr>
        <p:spPr>
          <a:xfrm>
            <a:off x="8957301" y="3773411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59C53D-802D-4B1D-AC16-CA36C7877E98}"/>
              </a:ext>
            </a:extLst>
          </p:cNvPr>
          <p:cNvSpPr txBox="1"/>
          <p:nvPr/>
        </p:nvSpPr>
        <p:spPr>
          <a:xfrm>
            <a:off x="10121845" y="1186930"/>
            <a:ext cx="23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783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847-0B7A-4B80-85DD-3F1806F9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I’m not totally sure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A4AD-1C37-4DFC-BDB1-3D721FA6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Isn’t it weird to have discount rate (an external factor) affect the outcome directly?</a:t>
            </a:r>
          </a:p>
          <a:p>
            <a:r>
              <a:rPr lang="en-US" dirty="0"/>
              <a:t>On that note, could not find anywhere in the model the discount rate being used for project costs, only for damages, is that correct?</a:t>
            </a:r>
          </a:p>
          <a:p>
            <a:r>
              <a:rPr lang="en-US" dirty="0"/>
              <a:t>There is a couple of factors that only have one incoming and one outgoing arrow, which means they could potentially be skipped for simplicity, but I wanted to show that for example dike heightening and RfR increase capacity in different ways. I think it comes to a choice and that with better names for the factors we could skip them but couldn’t come up with any.</a:t>
            </a:r>
          </a:p>
          <a:p>
            <a:r>
              <a:rPr lang="en-US" dirty="0"/>
              <a:t>Is final breach’s relationship ok? I’m not entirely sure on what the differences are between model breach and final breach.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6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239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Stuff I’m not totally sure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Matheus Hernandez</dc:creator>
  <cp:lastModifiedBy>David Matheus Hernandez</cp:lastModifiedBy>
  <cp:revision>21</cp:revision>
  <dcterms:created xsi:type="dcterms:W3CDTF">2021-06-02T18:54:43Z</dcterms:created>
  <dcterms:modified xsi:type="dcterms:W3CDTF">2021-06-04T11:24:49Z</dcterms:modified>
</cp:coreProperties>
</file>