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2"/>
    <p:sldId id="279" r:id="rId3"/>
    <p:sldId id="280" r:id="rId4"/>
    <p:sldId id="257" r:id="rId5"/>
    <p:sldId id="273" r:id="rId6"/>
    <p:sldId id="274" r:id="rId7"/>
    <p:sldId id="268" r:id="rId8"/>
    <p:sldId id="281" r:id="rId9"/>
    <p:sldId id="282" r:id="rId10"/>
    <p:sldId id="275" r:id="rId11"/>
    <p:sldId id="276" r:id="rId12"/>
    <p:sldId id="285" r:id="rId13"/>
    <p:sldId id="288" r:id="rId14"/>
    <p:sldId id="283" r:id="rId15"/>
    <p:sldId id="284" r:id="rId16"/>
    <p:sldId id="286" r:id="rId17"/>
    <p:sldId id="277" r:id="rId18"/>
    <p:sldId id="278" r:id="rId19"/>
    <p:sldId id="289" r:id="rId20"/>
    <p:sldId id="262" r:id="rId21"/>
    <p:sldId id="291" r:id="rId22"/>
    <p:sldId id="290" r:id="rId23"/>
    <p:sldId id="292" r:id="rId24"/>
    <p:sldId id="293" r:id="rId25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6364"/>
    <a:srgbClr val="03636D"/>
    <a:srgbClr val="1C1C1C"/>
    <a:srgbClr val="DB232D"/>
    <a:srgbClr val="092524"/>
    <a:srgbClr val="F49E9E"/>
    <a:srgbClr val="F9CFCF"/>
    <a:srgbClr val="1B1B1B"/>
    <a:srgbClr val="011E21"/>
    <a:srgbClr val="6202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2868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38E8DB4-ADC2-45D2-9ED5-0D6AD97E25F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C9F1C3-634A-4FFB-8BA0-4914380B116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EA8001-6C15-47B3-B785-D4BF8013603C}" type="datetimeFigureOut">
              <a:rPr lang="en-NL" smtClean="0"/>
              <a:t>15/12/2022</a:t>
            </a:fld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E38146-578F-4CEC-BF0B-3981D0D7A80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5F3204-91D8-4E69-B6EA-31EEC43BF6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DDAD22-BFDB-454C-ADBE-597B922BDBB5}" type="slidenum">
              <a:rPr lang="en-NL" smtClean="0"/>
              <a:t>‹#›</a:t>
            </a:fld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6044030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1D4113-A6D4-4CF5-BA82-4F3F5EF9F1EF}" type="datetimeFigureOut">
              <a:rPr lang="en-NL" smtClean="0"/>
              <a:t>15/12/2022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8BC217-C120-45E3-89FF-09DA65BC151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313541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BB3CC-0209-401F-9656-EC4B7E13E2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3643" y="665163"/>
            <a:ext cx="7659757" cy="2387600"/>
          </a:xfrm>
        </p:spPr>
        <p:txBody>
          <a:bodyPr anchor="b"/>
          <a:lstStyle>
            <a:lvl1pPr algn="l">
              <a:defRPr sz="6000" b="1">
                <a:solidFill>
                  <a:srgbClr val="F16364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N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DDF634-D9AD-4FBD-99DE-BCDBE83B02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3642" y="3052763"/>
            <a:ext cx="7659757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N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F813E7-2E3F-4780-B05C-483694114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A1CB8-7D7E-4555-96A3-4039A5194400}" type="datetimeFigureOut">
              <a:rPr lang="en-NL" smtClean="0"/>
              <a:t>15/12/2022</a:t>
            </a:fld>
            <a:endParaRPr lang="en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FC7D74-EF8A-4BC9-B29E-68E763A26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1677C1-8148-42B7-90BA-2E039C20E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9B8C8-FEFB-458A-87A7-EA02E4FCE4F0}" type="slidenum">
              <a:rPr lang="en-NL" smtClean="0"/>
              <a:t>‹#›</a:t>
            </a:fld>
            <a:endParaRPr lang="en-NL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C95801-020B-4233-9B4A-83E4205FCAEE}"/>
              </a:ext>
            </a:extLst>
          </p:cNvPr>
          <p:cNvSpPr/>
          <p:nvPr userDrawn="1"/>
        </p:nvSpPr>
        <p:spPr>
          <a:xfrm>
            <a:off x="10328793" y="0"/>
            <a:ext cx="1863205" cy="6857998"/>
          </a:xfrm>
          <a:prstGeom prst="rect">
            <a:avLst/>
          </a:prstGeom>
          <a:gradFill>
            <a:gsLst>
              <a:gs pos="100000">
                <a:srgbClr val="03636D">
                  <a:alpha val="89804"/>
                </a:srgbClr>
              </a:gs>
              <a:gs pos="0">
                <a:srgbClr val="011E21"/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F624FA2-F107-4BD1-B789-7CFA88200B2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661374" y="4977381"/>
            <a:ext cx="1331173" cy="1880616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432C0F2F-C109-4656-BBEA-5624FFF0AB1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3642" y="5033193"/>
            <a:ext cx="1461599" cy="1033080"/>
          </a:xfrm>
          <a:prstGeom prst="rect">
            <a:avLst/>
          </a:prstGeom>
        </p:spPr>
      </p:pic>
      <p:pic>
        <p:nvPicPr>
          <p:cNvPr id="12" name="Picture 11" descr="Text&#10;&#10;Description automatically generated">
            <a:extLst>
              <a:ext uri="{FF2B5EF4-FFF2-40B4-BE49-F238E27FC236}">
                <a16:creationId xmlns:a16="http://schemas.microsoft.com/office/drawing/2014/main" id="{4EFF5796-B137-18CA-17AE-9E7ABCAABA1A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1778" y="4787404"/>
            <a:ext cx="1913625" cy="1335087"/>
          </a:xfrm>
          <a:prstGeom prst="rect">
            <a:avLst/>
          </a:prstGeom>
        </p:spPr>
      </p:pic>
      <p:pic>
        <p:nvPicPr>
          <p:cNvPr id="14" name="Picture 13" descr="Text&#10;&#10;Description automatically generated">
            <a:extLst>
              <a:ext uri="{FF2B5EF4-FFF2-40B4-BE49-F238E27FC236}">
                <a16:creationId xmlns:a16="http://schemas.microsoft.com/office/drawing/2014/main" id="{8F1AF766-43F8-37A9-6822-20D3EF02165A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0338" y="5152326"/>
            <a:ext cx="2295149" cy="576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493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bg>
      <p:bgPr>
        <a:solidFill>
          <a:srgbClr val="F163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7C3109-B5AD-4AD1-B1D1-A64201D1A9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27584"/>
            <a:ext cx="5181600" cy="4749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0DC1FC-07C3-4390-95DB-A1F03CCEE8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27584"/>
            <a:ext cx="5181600" cy="4749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8276D3-2ABE-43D1-A6C0-1ACFFBFE7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A1CB8-7D7E-4555-96A3-4039A5194400}" type="datetimeFigureOut">
              <a:rPr lang="en-NL" smtClean="0"/>
              <a:t>15/12/2022</a:t>
            </a:fld>
            <a:endParaRPr lang="en-NL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BE7532-0C27-429E-97B1-42E7D76DA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E99CF-918A-4984-9840-30974F819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9B8C8-FEFB-458A-87A7-EA02E4FCE4F0}" type="slidenum">
              <a:rPr lang="en-NL" smtClean="0"/>
              <a:t>‹#›</a:t>
            </a:fld>
            <a:endParaRPr lang="en-NL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5413FDE-1BEE-A2AD-67EC-176991B70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6245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NL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7C2ABCF-E34D-F141-0D24-F3676BE0A35D}"/>
              </a:ext>
            </a:extLst>
          </p:cNvPr>
          <p:cNvCxnSpPr>
            <a:cxnSpLocks/>
          </p:cNvCxnSpPr>
          <p:nvPr userDrawn="1"/>
        </p:nvCxnSpPr>
        <p:spPr>
          <a:xfrm>
            <a:off x="914400" y="1230285"/>
            <a:ext cx="1036597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A636D40D-C95C-F159-E371-E4ED4C163F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778" y="5997671"/>
            <a:ext cx="415872" cy="693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840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7C3109-B5AD-4AD1-B1D1-A64201D1A9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27584"/>
            <a:ext cx="5181600" cy="4749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0DC1FC-07C3-4390-95DB-A1F03CCEE8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27584"/>
            <a:ext cx="5181600" cy="4749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8276D3-2ABE-43D1-A6C0-1ACFFBFE7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A1CB8-7D7E-4555-96A3-4039A5194400}" type="datetimeFigureOut">
              <a:rPr lang="en-NL" smtClean="0"/>
              <a:t>15/12/2022</a:t>
            </a:fld>
            <a:endParaRPr lang="en-NL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BE7532-0C27-429E-97B1-42E7D76DA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E99CF-918A-4984-9840-30974F819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9B8C8-FEFB-458A-87A7-EA02E4FCE4F0}" type="slidenum">
              <a:rPr lang="en-NL" smtClean="0"/>
              <a:t>‹#›</a:t>
            </a:fld>
            <a:endParaRPr lang="en-NL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5413FDE-1BEE-A2AD-67EC-176991B70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62459"/>
          </a:xfrm>
        </p:spPr>
        <p:txBody>
          <a:bodyPr/>
          <a:lstStyle>
            <a:lvl1pPr>
              <a:defRPr>
                <a:solidFill>
                  <a:srgbClr val="F16364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NL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7C2ABCF-E34D-F141-0D24-F3676BE0A35D}"/>
              </a:ext>
            </a:extLst>
          </p:cNvPr>
          <p:cNvCxnSpPr>
            <a:cxnSpLocks/>
          </p:cNvCxnSpPr>
          <p:nvPr userDrawn="1"/>
        </p:nvCxnSpPr>
        <p:spPr>
          <a:xfrm>
            <a:off x="914400" y="1230285"/>
            <a:ext cx="10365971" cy="0"/>
          </a:xfrm>
          <a:prstGeom prst="line">
            <a:avLst/>
          </a:prstGeom>
          <a:ln w="38100">
            <a:solidFill>
              <a:srgbClr val="F163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58386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ADFB1-29DB-4C24-B606-B7D70989D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28C125-B0C8-4E72-9DFA-E2EA55E8C7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AB9B34-C4F2-4280-875A-9678208260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F7E467-726E-46DE-AF04-1E7292EBC2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711A39-847A-431A-AB03-9DFF0AF411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CED454-EE04-4C76-91E4-46C7AB040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A1CB8-7D7E-4555-96A3-4039A5194400}" type="datetimeFigureOut">
              <a:rPr lang="en-NL" smtClean="0"/>
              <a:t>15/12/2022</a:t>
            </a:fld>
            <a:endParaRPr lang="en-NL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DB549F-6FE9-4691-AB29-606C51710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A842DC-753E-4A4F-BF83-1E3102373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9B8C8-FEFB-458A-87A7-EA02E4FCE4F0}" type="slidenum">
              <a:rPr lang="en-NL" smtClean="0"/>
              <a:t>‹#›</a:t>
            </a:fld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4852220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2B0FF-0D94-46EB-B84E-CEA1C63B6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02D9E9-05D6-48A1-8B85-E0F6C3A5A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A1CB8-7D7E-4555-96A3-4039A5194400}" type="datetimeFigureOut">
              <a:rPr lang="en-NL" smtClean="0"/>
              <a:t>15/12/2022</a:t>
            </a:fld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AE3D22-E95F-47C6-AE82-353AE293C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531574-827E-4784-AA3D-F1A4710CA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9B8C8-FEFB-458A-87A7-EA02E4FCE4F0}" type="slidenum">
              <a:rPr lang="en-NL" smtClean="0"/>
              <a:t>‹#›</a:t>
            </a:fld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4584527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505432-C983-4530-9F5A-3A9666DA1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A1CB8-7D7E-4555-96A3-4039A5194400}" type="datetimeFigureOut">
              <a:rPr lang="en-NL" smtClean="0"/>
              <a:t>15/12/2022</a:t>
            </a:fld>
            <a:endParaRPr lang="en-N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B5238B-0C81-45D1-A148-6EFA66AF6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8F53EF-0809-46BA-A951-A7C012E77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9B8C8-FEFB-458A-87A7-EA02E4FCE4F0}" type="slidenum">
              <a:rPr lang="en-NL" smtClean="0"/>
              <a:t>‹#›</a:t>
            </a:fld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1650355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88D47-A5D4-4CC8-BE0D-58A8DA22B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81F4D-FADA-406C-B480-E6B7C98561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B720CD-E9A6-41AE-A71F-693DE2B9C4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674222-7689-4D72-89CD-FA0520CE2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A1CB8-7D7E-4555-96A3-4039A5194400}" type="datetimeFigureOut">
              <a:rPr lang="en-NL" smtClean="0"/>
              <a:t>15/12/2022</a:t>
            </a:fld>
            <a:endParaRPr lang="en-NL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578552-DBCB-4EB8-A520-AE44F18B0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DC8980-40C4-40E0-80F1-7416ED592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9B8C8-FEFB-458A-87A7-EA02E4FCE4F0}" type="slidenum">
              <a:rPr lang="en-NL" smtClean="0"/>
              <a:t>‹#›</a:t>
            </a:fld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8879134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9EEBD-00BB-4770-A645-6857941BD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9DA0FC-9969-4317-A3E0-539328832E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F1809F-1784-4AFA-9B50-6389271483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DF3166-C585-4439-B08C-97E01B711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A1CB8-7D7E-4555-96A3-4039A5194400}" type="datetimeFigureOut">
              <a:rPr lang="en-NL" smtClean="0"/>
              <a:t>15/12/2022</a:t>
            </a:fld>
            <a:endParaRPr lang="en-NL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A0FF97-2E33-4DFE-B7EF-9C9FB1B02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403739-BD3D-4033-8590-CD01FC990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9B8C8-FEFB-458A-87A7-EA02E4FCE4F0}" type="slidenum">
              <a:rPr lang="en-NL" smtClean="0"/>
              <a:t>‹#›</a:t>
            </a:fld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2550789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90FAE-4591-4D3A-940B-8F89232AC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E4A4EA-F528-40E4-9879-AF38A21CBB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D10AD3-0A11-4B0E-B2C4-9894866F0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A1CB8-7D7E-4555-96A3-4039A5194400}" type="datetimeFigureOut">
              <a:rPr lang="en-NL" smtClean="0"/>
              <a:t>15/12/2022</a:t>
            </a:fld>
            <a:endParaRPr lang="en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AB1B8-E26D-448C-BC01-5C8CD4F74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3AC497-1EF3-4B70-93FE-13914CEF7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9B8C8-FEFB-458A-87A7-EA02E4FCE4F0}" type="slidenum">
              <a:rPr lang="en-NL" smtClean="0"/>
              <a:t>‹#›</a:t>
            </a:fld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2489079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B1D6BE-FB35-4CD0-B301-02D30A5E44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424EBE-B384-44D1-A18D-2106883896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CB791F-4CFF-4B0F-89AD-A84F4B441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A1CB8-7D7E-4555-96A3-4039A5194400}" type="datetimeFigureOut">
              <a:rPr lang="en-NL" smtClean="0"/>
              <a:t>15/12/2022</a:t>
            </a:fld>
            <a:endParaRPr lang="en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F6F5A-6324-4DE7-875A-74B831565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CD4967-76C7-4D9C-8201-3126F3F5D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9B8C8-FEFB-458A-87A7-EA02E4FCE4F0}" type="slidenum">
              <a:rPr lang="en-NL" smtClean="0"/>
              <a:t>‹#›</a:t>
            </a:fld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462840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F813E7-2E3F-4780-B05C-483694114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A1CB8-7D7E-4555-96A3-4039A5194400}" type="datetimeFigureOut">
              <a:rPr lang="en-NL" smtClean="0"/>
              <a:t>15/12/2022</a:t>
            </a:fld>
            <a:endParaRPr lang="en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FC7D74-EF8A-4BC9-B29E-68E763A26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1677C1-8148-42B7-90BA-2E039C20E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9B8C8-FEFB-458A-87A7-EA02E4FCE4F0}" type="slidenum">
              <a:rPr lang="en-NL" smtClean="0"/>
              <a:t>‹#›</a:t>
            </a:fld>
            <a:endParaRPr lang="en-NL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C95801-020B-4233-9B4A-83E4205FCAEE}"/>
              </a:ext>
            </a:extLst>
          </p:cNvPr>
          <p:cNvSpPr/>
          <p:nvPr userDrawn="1"/>
        </p:nvSpPr>
        <p:spPr>
          <a:xfrm>
            <a:off x="10328793" y="0"/>
            <a:ext cx="1863205" cy="6857998"/>
          </a:xfrm>
          <a:prstGeom prst="rect">
            <a:avLst/>
          </a:prstGeom>
          <a:gradFill>
            <a:gsLst>
              <a:gs pos="100000">
                <a:srgbClr val="03636D">
                  <a:alpha val="89804"/>
                </a:srgbClr>
              </a:gs>
              <a:gs pos="0">
                <a:srgbClr val="011E21"/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F624FA2-F107-4BD1-B789-7CFA88200B2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661374" y="4977381"/>
            <a:ext cx="1331173" cy="1880616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432C0F2F-C109-4656-BBEA-5624FFF0AB1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30948" y="4341911"/>
            <a:ext cx="1461599" cy="103308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38BB3CC-0209-401F-9656-EC4B7E13E2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3643" y="1906583"/>
            <a:ext cx="9835149" cy="1973223"/>
          </a:xfrm>
        </p:spPr>
        <p:txBody>
          <a:bodyPr anchor="b"/>
          <a:lstStyle>
            <a:lvl1pPr algn="ctr">
              <a:defRPr sz="6000" b="1">
                <a:solidFill>
                  <a:srgbClr val="F16364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NL" dirty="0"/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68DEFBD5-4C59-42C7-3E62-2D205017F5F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9875" y="2455031"/>
            <a:ext cx="1625265" cy="1133906"/>
          </a:xfrm>
          <a:prstGeom prst="rect">
            <a:avLst/>
          </a:prstGeom>
        </p:spPr>
      </p:pic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3CB8851A-E1E8-8D10-1F16-2C80E5BD681F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0948" y="3845303"/>
            <a:ext cx="1524192" cy="382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856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B5B17-7769-447B-96E8-FE220F45D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62459"/>
          </a:xfrm>
        </p:spPr>
        <p:txBody>
          <a:bodyPr/>
          <a:lstStyle>
            <a:lvl1pPr>
              <a:defRPr>
                <a:solidFill>
                  <a:srgbClr val="F16364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2C940-A614-4C20-8EB7-C7F317E12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7584"/>
            <a:ext cx="10515600" cy="4749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96D4AA-3477-45B9-B5EB-A48F0C155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A1CB8-7D7E-4555-96A3-4039A5194400}" type="datetimeFigureOut">
              <a:rPr lang="en-NL" smtClean="0"/>
              <a:t>15/12/2022</a:t>
            </a:fld>
            <a:endParaRPr lang="en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6EEB5A-50D5-4F83-968E-B76DF3A27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2BABD8-C399-4083-8FDB-3434999FB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9B8C8-FEFB-458A-87A7-EA02E4FCE4F0}" type="slidenum">
              <a:rPr lang="en-NL" smtClean="0"/>
              <a:t>‹#›</a:t>
            </a:fld>
            <a:endParaRPr lang="en-NL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3B3703-4432-45D2-A461-A580E82B6FD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574" y="5867237"/>
            <a:ext cx="692426" cy="978225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1D9452-D693-6D49-B317-F36949C8A0B7}"/>
              </a:ext>
            </a:extLst>
          </p:cNvPr>
          <p:cNvCxnSpPr>
            <a:cxnSpLocks/>
          </p:cNvCxnSpPr>
          <p:nvPr userDrawn="1"/>
        </p:nvCxnSpPr>
        <p:spPr>
          <a:xfrm>
            <a:off x="914400" y="1230285"/>
            <a:ext cx="10365971" cy="0"/>
          </a:xfrm>
          <a:prstGeom prst="line">
            <a:avLst/>
          </a:prstGeom>
          <a:ln w="38100">
            <a:solidFill>
              <a:srgbClr val="F163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9939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bg>
      <p:bgPr>
        <a:solidFill>
          <a:srgbClr val="1C1C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B5B17-7769-447B-96E8-FE220F45D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62459"/>
          </a:xfrm>
        </p:spPr>
        <p:txBody>
          <a:bodyPr/>
          <a:lstStyle>
            <a:lvl1pPr>
              <a:defRPr>
                <a:solidFill>
                  <a:srgbClr val="F16364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2C940-A614-4C20-8EB7-C7F317E12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7584"/>
            <a:ext cx="10515600" cy="4749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96D4AA-3477-45B9-B5EB-A48F0C155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A1CB8-7D7E-4555-96A3-4039A5194400}" type="datetimeFigureOut">
              <a:rPr lang="en-NL" smtClean="0"/>
              <a:t>15/12/2022</a:t>
            </a:fld>
            <a:endParaRPr lang="en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6EEB5A-50D5-4F83-968E-B76DF3A27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2BABD8-C399-4083-8FDB-3434999FB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9B8C8-FEFB-458A-87A7-EA02E4FCE4F0}" type="slidenum">
              <a:rPr lang="en-NL" smtClean="0"/>
              <a:t>‹#›</a:t>
            </a:fld>
            <a:endParaRPr lang="en-NL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3B3703-4432-45D2-A461-A580E82B6FD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574" y="5867237"/>
            <a:ext cx="692426" cy="97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8416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solidFill>
          <a:srgbClr val="F163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B5B17-7769-447B-96E8-FE220F45D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6245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2C940-A614-4C20-8EB7-C7F317E12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7584"/>
            <a:ext cx="10515600" cy="4749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96D4AA-3477-45B9-B5EB-A48F0C155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A1CB8-7D7E-4555-96A3-4039A5194400}" type="datetimeFigureOut">
              <a:rPr lang="en-NL" smtClean="0"/>
              <a:t>15/12/2022</a:t>
            </a:fld>
            <a:endParaRPr lang="en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6EEB5A-50D5-4F83-968E-B76DF3A27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2BABD8-C399-4083-8FDB-3434999FB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9B8C8-FEFB-458A-87A7-EA02E4FCE4F0}" type="slidenum">
              <a:rPr lang="en-NL" smtClean="0"/>
              <a:t>‹#›</a:t>
            </a:fld>
            <a:endParaRPr lang="en-NL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17EA30F-8192-5AF7-F4B1-CA857A0566E7}"/>
              </a:ext>
            </a:extLst>
          </p:cNvPr>
          <p:cNvCxnSpPr>
            <a:cxnSpLocks/>
          </p:cNvCxnSpPr>
          <p:nvPr userDrawn="1"/>
        </p:nvCxnSpPr>
        <p:spPr>
          <a:xfrm>
            <a:off x="914400" y="1230285"/>
            <a:ext cx="1036597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Icon&#10;&#10;Description automatically generated">
            <a:extLst>
              <a:ext uri="{FF2B5EF4-FFF2-40B4-BE49-F238E27FC236}">
                <a16:creationId xmlns:a16="http://schemas.microsoft.com/office/drawing/2014/main" id="{4FD10DC2-F6EB-791A-4804-4925205D8E6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778" y="5997671"/>
            <a:ext cx="415872" cy="693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3998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kloppend 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B5B17-7769-447B-96E8-FE220F45D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62459"/>
          </a:xfrm>
        </p:spPr>
        <p:txBody>
          <a:bodyPr/>
          <a:lstStyle>
            <a:lvl1pPr>
              <a:defRPr>
                <a:solidFill>
                  <a:srgbClr val="F16364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2C940-A614-4C20-8EB7-C7F317E12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7584"/>
            <a:ext cx="10515600" cy="4749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96D4AA-3477-45B9-B5EB-A48F0C155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A1CB8-7D7E-4555-96A3-4039A5194400}" type="datetimeFigureOut">
              <a:rPr lang="en-NL" smtClean="0"/>
              <a:t>15/12/2022</a:t>
            </a:fld>
            <a:endParaRPr lang="en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6EEB5A-50D5-4F83-968E-B76DF3A27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2BABD8-C399-4083-8FDB-3434999FB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9B8C8-FEFB-458A-87A7-EA02E4FCE4F0}" type="slidenum">
              <a:rPr lang="en-NL" smtClean="0"/>
              <a:t>‹#›</a:t>
            </a:fld>
            <a:endParaRPr lang="en-NL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3B3703-4432-45D2-A461-A580E82B6FD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400" y="5867237"/>
            <a:ext cx="692426" cy="978225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2028403-B6A7-6153-D1DF-40419348EF13}"/>
              </a:ext>
            </a:extLst>
          </p:cNvPr>
          <p:cNvCxnSpPr>
            <a:cxnSpLocks/>
          </p:cNvCxnSpPr>
          <p:nvPr userDrawn="1"/>
        </p:nvCxnSpPr>
        <p:spPr>
          <a:xfrm>
            <a:off x="914400" y="1230285"/>
            <a:ext cx="10365971" cy="0"/>
          </a:xfrm>
          <a:prstGeom prst="line">
            <a:avLst/>
          </a:prstGeom>
          <a:ln w="38100">
            <a:solidFill>
              <a:srgbClr val="F163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9409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10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50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10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50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0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50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kloppend 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B5B17-7769-447B-96E8-FE220F45D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62459"/>
          </a:xfrm>
        </p:spPr>
        <p:txBody>
          <a:bodyPr/>
          <a:lstStyle>
            <a:lvl1pPr>
              <a:defRPr>
                <a:solidFill>
                  <a:srgbClr val="F16364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2C940-A614-4C20-8EB7-C7F317E12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7584"/>
            <a:ext cx="10515600" cy="4749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96D4AA-3477-45B9-B5EB-A48F0C155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A1CB8-7D7E-4555-96A3-4039A5194400}" type="datetimeFigureOut">
              <a:rPr lang="en-NL" smtClean="0"/>
              <a:t>15/12/2022</a:t>
            </a:fld>
            <a:endParaRPr lang="en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6EEB5A-50D5-4F83-968E-B76DF3A27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2BABD8-C399-4083-8FDB-3434999FB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9B8C8-FEFB-458A-87A7-EA02E4FCE4F0}" type="slidenum">
              <a:rPr lang="en-NL" smtClean="0"/>
              <a:t>‹#›</a:t>
            </a:fld>
            <a:endParaRPr lang="en-NL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3B3703-4432-45D2-A461-A580E82B6FD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400" y="5867237"/>
            <a:ext cx="692426" cy="97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927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489B5-1CAC-47CB-B7AC-31DFD18B2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E29D25-58B3-480A-AD8C-317E3FAF29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B7484B-1BFE-40ED-95DC-AF886BC30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A1CB8-7D7E-4555-96A3-4039A5194400}" type="datetimeFigureOut">
              <a:rPr lang="en-NL" smtClean="0"/>
              <a:t>15/12/2022</a:t>
            </a:fld>
            <a:endParaRPr lang="en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894FBF-67D2-4731-97D4-E447FACA0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9DAECF-4E3F-471C-9AF4-D503CAD9D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9B8C8-FEFB-458A-87A7-EA02E4FCE4F0}" type="slidenum">
              <a:rPr lang="en-NL" smtClean="0"/>
              <a:t>‹#›</a:t>
            </a:fld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371765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0D4AF-BCDF-47C3-9A4A-4B89CE1E3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7C3109-B5AD-4AD1-B1D1-A64201D1A9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0DC1FC-07C3-4390-95DB-A1F03CCEE8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8276D3-2ABE-43D1-A6C0-1ACFFBFE7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A1CB8-7D7E-4555-96A3-4039A5194400}" type="datetimeFigureOut">
              <a:rPr lang="en-NL" smtClean="0"/>
              <a:t>15/12/2022</a:t>
            </a:fld>
            <a:endParaRPr lang="en-NL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BE7532-0C27-429E-97B1-42E7D76DA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E99CF-918A-4984-9840-30974F819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9B8C8-FEFB-458A-87A7-EA02E4FCE4F0}" type="slidenum">
              <a:rPr lang="en-NL" smtClean="0"/>
              <a:t>‹#›</a:t>
            </a:fld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4197713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76AA9D-23A0-4FA8-8A10-C9673418F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B81854-711E-4567-A2F5-9B4AFC1E66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1AD295-3C0C-41B6-B0F5-471D5F633B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0A1CB8-7D7E-4555-96A3-4039A5194400}" type="datetimeFigureOut">
              <a:rPr lang="en-NL" smtClean="0"/>
              <a:t>15/12/2022</a:t>
            </a:fld>
            <a:endParaRPr lang="en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F02A2-C7B4-4BD1-A06C-70CE222022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3BC0E-CDED-457E-BBD9-9348D1A317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B9B8C8-FEFB-458A-87A7-EA02E4FCE4F0}" type="slidenum">
              <a:rPr lang="en-NL" smtClean="0"/>
              <a:t>‹#›</a:t>
            </a:fld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4185585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62" r:id="rId4"/>
    <p:sldLayoutId id="2147483663" r:id="rId5"/>
    <p:sldLayoutId id="2147483661" r:id="rId6"/>
    <p:sldLayoutId id="2147483666" r:id="rId7"/>
    <p:sldLayoutId id="2147483651" r:id="rId8"/>
    <p:sldLayoutId id="2147483652" r:id="rId9"/>
    <p:sldLayoutId id="2147483664" r:id="rId10"/>
    <p:sldLayoutId id="2147483665" r:id="rId11"/>
    <p:sldLayoutId id="2147483653" r:id="rId12"/>
    <p:sldLayoutId id="2147483654" r:id="rId13"/>
    <p:sldLayoutId id="2147483655" r:id="rId14"/>
    <p:sldLayoutId id="2147483656" r:id="rId15"/>
    <p:sldLayoutId id="2147483657" r:id="rId16"/>
    <p:sldLayoutId id="2147483658" r:id="rId17"/>
    <p:sldLayoutId id="2147483659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2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7" Type="http://schemas.openxmlformats.org/officeDocument/2006/relationships/image" Target="../media/image18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FDBC2-C952-4349-B6FB-6AD3B6EC72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Exploring opportunities to decrease the future healthcare burden of cardiovascular diseases for women</a:t>
            </a:r>
            <a:endParaRPr lang="en-NL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53C796-7BA8-41B5-BF18-71071AE840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Lisette de Schipper</a:t>
            </a:r>
          </a:p>
          <a:p>
            <a:r>
              <a:rPr lang="en-US" dirty="0"/>
              <a:t>15-12-2022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40533327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C8DCA62A-7835-27FD-EB0A-FED72C2766D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39411"/>
            <a:ext cx="5181600" cy="2525304"/>
          </a:xfr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6878615-64CD-EF0D-50AA-15A2AB83EC3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96745" y="2450829"/>
            <a:ext cx="4932509" cy="3718468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196E2E1-57A1-8445-D378-806DA5182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Results data analysis</a:t>
            </a:r>
            <a:endParaRPr lang="en-NL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966B64-625B-667B-A9B6-4F6482E550E5}"/>
              </a:ext>
            </a:extLst>
          </p:cNvPr>
          <p:cNvSpPr txBox="1"/>
          <p:nvPr/>
        </p:nvSpPr>
        <p:spPr>
          <a:xfrm>
            <a:off x="381000" y="1748961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Dominance of the variables for the 10-year first-ever MACE risk model</a:t>
            </a:r>
            <a:endParaRPr lang="en-N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1FC455-9CA0-4B42-7BEC-57DDA498384C}"/>
              </a:ext>
            </a:extLst>
          </p:cNvPr>
          <p:cNvSpPr txBox="1"/>
          <p:nvPr/>
        </p:nvSpPr>
        <p:spPr>
          <a:xfrm>
            <a:off x="6477000" y="1748961"/>
            <a:ext cx="5143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Example of an agent with different risk factors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3840359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294FD-646D-7FF8-637E-554533FE1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Results simulations: base case</a:t>
            </a:r>
            <a:endParaRPr lang="en-NL" dirty="0"/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F1786869-3171-3F6E-C463-20F2D476C7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7064" y="1743075"/>
            <a:ext cx="5779546" cy="4749800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4D71AA1-2094-A207-A2C1-7AC75D542812}"/>
              </a:ext>
            </a:extLst>
          </p:cNvPr>
          <p:cNvSpPr txBox="1"/>
          <p:nvPr/>
        </p:nvSpPr>
        <p:spPr>
          <a:xfrm>
            <a:off x="4987064" y="142758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Percentage of the population getting a MACE</a:t>
            </a:r>
            <a:endParaRPr lang="en-NL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EF339FA-0217-2AE6-B471-BA26640BAB18}"/>
              </a:ext>
            </a:extLst>
          </p:cNvPr>
          <p:cNvGrpSpPr/>
          <p:nvPr/>
        </p:nvGrpSpPr>
        <p:grpSpPr>
          <a:xfrm>
            <a:off x="489696" y="1104805"/>
            <a:ext cx="4067175" cy="1551420"/>
            <a:chOff x="1181100" y="1246560"/>
            <a:chExt cx="4067175" cy="1551420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B7D6625A-5829-9B70-54D7-D3F27B124169}"/>
                </a:ext>
              </a:extLst>
            </p:cNvPr>
            <p:cNvSpPr/>
            <p:nvPr/>
          </p:nvSpPr>
          <p:spPr>
            <a:xfrm>
              <a:off x="1457324" y="1528017"/>
              <a:ext cx="3790951" cy="1269963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8A3F84F7-AC82-EA98-FF17-CE8367065C81}"/>
                </a:ext>
              </a:extLst>
            </p:cNvPr>
            <p:cNvSpPr/>
            <p:nvPr/>
          </p:nvSpPr>
          <p:spPr>
            <a:xfrm rot="20352579">
              <a:off x="1181100" y="1246560"/>
              <a:ext cx="1062459" cy="1062459"/>
            </a:xfrm>
            <a:prstGeom prst="ellipse">
              <a:avLst/>
            </a:prstGeom>
            <a:solidFill>
              <a:srgbClr val="F163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SQ 4</a:t>
              </a:r>
              <a:endParaRPr lang="en-NL" b="1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4A59918-1C38-7216-9C9A-EAFBFD30A101}"/>
                </a:ext>
              </a:extLst>
            </p:cNvPr>
            <p:cNvSpPr txBox="1"/>
            <p:nvPr/>
          </p:nvSpPr>
          <p:spPr>
            <a:xfrm>
              <a:off x="2228849" y="1575954"/>
              <a:ext cx="2809876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/>
                <a:t>Plausible</a:t>
              </a:r>
            </a:p>
            <a:p>
              <a:r>
                <a:rPr lang="en-US" sz="3200" b="1" dirty="0"/>
                <a:t>future</a:t>
              </a:r>
              <a:endParaRPr lang="en-NL" sz="3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9505165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294FD-646D-7FF8-637E-554533FE1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Results simulations: base case</a:t>
            </a:r>
            <a:endParaRPr lang="en-NL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1786869-3171-3F6E-C463-20F2D476C7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1802" y="2814487"/>
            <a:ext cx="6206867" cy="3195929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277CCF0-13A3-74CA-C2C3-504F5EE727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24114" y="2221007"/>
            <a:ext cx="4596084" cy="400373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D519FF7-7397-C500-ABD3-A41AF953428E}"/>
              </a:ext>
            </a:extLst>
          </p:cNvPr>
          <p:cNvSpPr txBox="1"/>
          <p:nvPr/>
        </p:nvSpPr>
        <p:spPr>
          <a:xfrm>
            <a:off x="1270286" y="2357420"/>
            <a:ext cx="5009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Percentage of the population with a BMI ≥ 25</a:t>
            </a:r>
            <a:endParaRPr lang="en-NL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7378938-0E3A-4911-B896-4864FC606FE0}"/>
              </a:ext>
            </a:extLst>
          </p:cNvPr>
          <p:cNvSpPr txBox="1"/>
          <p:nvPr/>
        </p:nvSpPr>
        <p:spPr>
          <a:xfrm>
            <a:off x="7245351" y="1694505"/>
            <a:ext cx="4466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Percentage of the population aged ≥  65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5076984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3D20ECD5-275F-88A2-AD95-85D3A9BB60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2498"/>
            <a:ext cx="10515600" cy="4404465"/>
          </a:xfrm>
        </p:spPr>
        <p:txBody>
          <a:bodyPr/>
          <a:lstStyle/>
          <a:p>
            <a:r>
              <a:rPr lang="en-GB" dirty="0"/>
              <a:t>Grim CVD outlook </a:t>
            </a:r>
          </a:p>
          <a:p>
            <a:pPr lvl="1"/>
            <a:r>
              <a:rPr lang="en-GB" dirty="0"/>
              <a:t>Bad behaviours will be propagated</a:t>
            </a:r>
          </a:p>
          <a:p>
            <a:pPr lvl="1"/>
            <a:r>
              <a:rPr lang="en-GB" dirty="0"/>
              <a:t>The ageing of the population</a:t>
            </a:r>
            <a:endParaRPr lang="en-NL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2409E61-F41B-47FE-54FA-1CB1F7CC214B}"/>
              </a:ext>
            </a:extLst>
          </p:cNvPr>
          <p:cNvGrpSpPr/>
          <p:nvPr/>
        </p:nvGrpSpPr>
        <p:grpSpPr>
          <a:xfrm>
            <a:off x="1171226" y="120644"/>
            <a:ext cx="9849547" cy="1551420"/>
            <a:chOff x="1181100" y="1246560"/>
            <a:chExt cx="9849547" cy="1551420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AFC656B8-173D-440C-FC70-6BF171E615FF}"/>
                </a:ext>
              </a:extLst>
            </p:cNvPr>
            <p:cNvSpPr/>
            <p:nvPr/>
          </p:nvSpPr>
          <p:spPr>
            <a:xfrm>
              <a:off x="1457324" y="1528017"/>
              <a:ext cx="9573323" cy="1269963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68CB713-9187-5084-EDB2-6F1E4A7A4B05}"/>
                </a:ext>
              </a:extLst>
            </p:cNvPr>
            <p:cNvSpPr/>
            <p:nvPr/>
          </p:nvSpPr>
          <p:spPr>
            <a:xfrm rot="20352579">
              <a:off x="1181100" y="1246560"/>
              <a:ext cx="1062459" cy="1062459"/>
            </a:xfrm>
            <a:prstGeom prst="ellipse">
              <a:avLst/>
            </a:prstGeom>
            <a:solidFill>
              <a:srgbClr val="F163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SQ 4</a:t>
              </a:r>
              <a:endParaRPr lang="en-NL" b="1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8610C37-31B3-4D79-F518-04C56EC7A13A}"/>
                </a:ext>
              </a:extLst>
            </p:cNvPr>
            <p:cNvSpPr txBox="1"/>
            <p:nvPr/>
          </p:nvSpPr>
          <p:spPr>
            <a:xfrm>
              <a:off x="2228848" y="1575954"/>
              <a:ext cx="857420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/>
                <a:t>Plausible future</a:t>
              </a:r>
              <a:endParaRPr lang="en-NL" sz="3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0195122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294FD-646D-7FF8-637E-554533FE1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Results simulations: interventions</a:t>
            </a:r>
            <a:endParaRPr lang="en-NL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1786869-3171-3F6E-C463-20F2D476C7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38721" y="1949189"/>
            <a:ext cx="9314558" cy="4543686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36ECC73-DCFB-655D-0E59-7304861FD2D8}"/>
              </a:ext>
            </a:extLst>
          </p:cNvPr>
          <p:cNvSpPr txBox="1"/>
          <p:nvPr/>
        </p:nvSpPr>
        <p:spPr>
          <a:xfrm>
            <a:off x="4467427" y="1503720"/>
            <a:ext cx="3062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Scores of the interventions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1451392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294FD-646D-7FF8-637E-554533FE1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Results simulations: interventions</a:t>
            </a:r>
            <a:endParaRPr lang="en-NL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BCDD435F-2D12-A379-B3A4-34C45B24AA0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68724" y="1640208"/>
            <a:ext cx="8685246" cy="1624892"/>
          </a:xfrm>
        </p:spPr>
      </p:pic>
      <p:pic>
        <p:nvPicPr>
          <p:cNvPr id="15" name="Content Placeholder 14" descr="Chart&#10;&#10;Description automatically generated">
            <a:extLst>
              <a:ext uri="{FF2B5EF4-FFF2-40B4-BE49-F238E27FC236}">
                <a16:creationId xmlns:a16="http://schemas.microsoft.com/office/drawing/2014/main" id="{64DC414D-3633-3AAC-C810-CCA3162B3A5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724" y="3347448"/>
            <a:ext cx="8685246" cy="1624892"/>
          </a:xfrm>
        </p:spPr>
      </p:pic>
      <p:pic>
        <p:nvPicPr>
          <p:cNvPr id="16" name="Content Placeholder 14">
            <a:extLst>
              <a:ext uri="{FF2B5EF4-FFF2-40B4-BE49-F238E27FC236}">
                <a16:creationId xmlns:a16="http://schemas.microsoft.com/office/drawing/2014/main" id="{A8A99DD1-40A7-0755-44A0-9EE1E10D1E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68728" y="5055728"/>
            <a:ext cx="8685242" cy="162489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F5F39A8-9881-6CC5-795D-3118CA8CEEA4}"/>
              </a:ext>
            </a:extLst>
          </p:cNvPr>
          <p:cNvSpPr txBox="1"/>
          <p:nvPr/>
        </p:nvSpPr>
        <p:spPr>
          <a:xfrm>
            <a:off x="4774216" y="1288206"/>
            <a:ext cx="2321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Reduction in MACEs</a:t>
            </a:r>
            <a:endParaRPr lang="en-NL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489D72B-A06D-D6C3-B851-2619B75D385E}"/>
              </a:ext>
            </a:extLst>
          </p:cNvPr>
          <p:cNvSpPr txBox="1"/>
          <p:nvPr/>
        </p:nvSpPr>
        <p:spPr>
          <a:xfrm>
            <a:off x="1158750" y="2202850"/>
            <a:ext cx="1309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2023-2030</a:t>
            </a:r>
            <a:endParaRPr lang="en-NL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549E513-6609-4342-7AAA-CB733A7B1A81}"/>
              </a:ext>
            </a:extLst>
          </p:cNvPr>
          <p:cNvSpPr txBox="1"/>
          <p:nvPr/>
        </p:nvSpPr>
        <p:spPr>
          <a:xfrm>
            <a:off x="1158750" y="3827742"/>
            <a:ext cx="1309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2031-2050</a:t>
            </a:r>
            <a:endParaRPr lang="en-NL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ED5A911-B408-BC24-C614-5768803174E3}"/>
              </a:ext>
            </a:extLst>
          </p:cNvPr>
          <p:cNvSpPr txBox="1"/>
          <p:nvPr/>
        </p:nvSpPr>
        <p:spPr>
          <a:xfrm>
            <a:off x="1158750" y="5534982"/>
            <a:ext cx="1309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2051-2070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5189235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353C7-741E-F2D1-CBEB-5F50237DC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Discussion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D919C-9D67-FFCE-B689-E941B8DDE8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29000"/>
            <a:ext cx="10515600" cy="2747963"/>
          </a:xfrm>
        </p:spPr>
        <p:txBody>
          <a:bodyPr>
            <a:normAutofit/>
          </a:bodyPr>
          <a:lstStyle/>
          <a:p>
            <a:pPr lvl="1"/>
            <a:r>
              <a:rPr lang="en-GB" sz="3200" dirty="0">
                <a:solidFill>
                  <a:schemeClr val="bg1"/>
                </a:solidFill>
                <a:sym typeface="Symbol" panose="05050102010706020507" pitchFamily="18" charset="2"/>
              </a:rPr>
              <a:t>Regular interventions may not be adequate (anymore)</a:t>
            </a:r>
            <a:endParaRPr lang="en-GB" sz="3200" dirty="0">
              <a:solidFill>
                <a:schemeClr val="bg1"/>
              </a:solidFill>
            </a:endParaRPr>
          </a:p>
          <a:p>
            <a:pPr lvl="1"/>
            <a:r>
              <a:rPr lang="en-GB" sz="3200" dirty="0">
                <a:solidFill>
                  <a:schemeClr val="bg1"/>
                </a:solidFill>
              </a:rPr>
              <a:t>Our social networks seem saturated with unhealthy behaviours </a:t>
            </a:r>
            <a:r>
              <a:rPr lang="en-GB" sz="3200" dirty="0">
                <a:solidFill>
                  <a:schemeClr val="bg1"/>
                </a:solidFill>
                <a:sym typeface="Symbol" panose="05050102010706020507" pitchFamily="18" charset="2"/>
              </a:rPr>
              <a:t> intensive interventions are needed</a:t>
            </a:r>
          </a:p>
          <a:p>
            <a:pPr marL="457200" lvl="1" indent="0">
              <a:buNone/>
            </a:pPr>
            <a:endParaRPr lang="en-GB" sz="3200" dirty="0">
              <a:solidFill>
                <a:schemeClr val="bg1"/>
              </a:solidFill>
            </a:endParaRP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31946E01-5D7B-7B53-71DA-95C42C9DE1EC}"/>
              </a:ext>
            </a:extLst>
          </p:cNvPr>
          <p:cNvSpPr/>
          <p:nvPr/>
        </p:nvSpPr>
        <p:spPr>
          <a:xfrm rot="5400000">
            <a:off x="5695950" y="-1858050"/>
            <a:ext cx="800100" cy="9910765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B8450DB-A5C8-E4E6-4E5B-6CD8B852DCD1}"/>
              </a:ext>
            </a:extLst>
          </p:cNvPr>
          <p:cNvSpPr/>
          <p:nvPr/>
        </p:nvSpPr>
        <p:spPr>
          <a:xfrm>
            <a:off x="1313258" y="1520273"/>
            <a:ext cx="9565483" cy="1411407"/>
          </a:xfrm>
          <a:prstGeom prst="round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i="1" dirty="0">
                <a:solidFill>
                  <a:schemeClr val="bg1"/>
                </a:solidFill>
                <a:effectLst/>
              </a:rPr>
              <a:t>How can recurring interventions targeting diet, exercise or smoking </a:t>
            </a:r>
            <a:r>
              <a:rPr lang="en-US" sz="2400" i="1" dirty="0" err="1">
                <a:solidFill>
                  <a:schemeClr val="bg1"/>
                </a:solidFill>
                <a:effectLst/>
              </a:rPr>
              <a:t>behaviours</a:t>
            </a:r>
            <a:r>
              <a:rPr lang="en-US" sz="2400" i="1" dirty="0">
                <a:solidFill>
                  <a:schemeClr val="bg1"/>
                </a:solidFill>
                <a:effectLst/>
              </a:rPr>
              <a:t> decrease the healthcare burden of cardiovascular diseases among women in The Hague?</a:t>
            </a:r>
            <a:endParaRPr lang="en-NL" sz="24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76202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C401-3AF7-4DEE-ADFA-CE1AFD22D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9A8730-2A00-3380-820A-622F01796E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model is a simplification of the real</a:t>
            </a:r>
          </a:p>
          <a:p>
            <a:pPr marL="0" indent="0">
              <a:buNone/>
            </a:pPr>
            <a:r>
              <a:rPr lang="en-GB" dirty="0"/>
              <a:t>   world.</a:t>
            </a:r>
          </a:p>
          <a:p>
            <a:r>
              <a:rPr lang="en-GB" dirty="0"/>
              <a:t>Proof of concept</a:t>
            </a:r>
          </a:p>
          <a:p>
            <a:r>
              <a:rPr lang="en-GB" dirty="0"/>
              <a:t>Certain uncertainties have been</a:t>
            </a:r>
          </a:p>
          <a:p>
            <a:pPr marL="0" indent="0">
              <a:buNone/>
            </a:pPr>
            <a:r>
              <a:rPr lang="en-GB" dirty="0"/>
              <a:t>  excluded. Only one combination of risk</a:t>
            </a:r>
          </a:p>
          <a:p>
            <a:pPr marL="0" indent="0">
              <a:buNone/>
            </a:pPr>
            <a:r>
              <a:rPr lang="en-GB" dirty="0"/>
              <a:t>  factors was explored.</a:t>
            </a:r>
          </a:p>
          <a:p>
            <a:r>
              <a:rPr lang="en-GB" dirty="0"/>
              <a:t>Novel combination of simulation computation model and regression methods used for health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95E9E7-B6AE-3D7D-6C33-095BC26B1F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7174" y="1512833"/>
            <a:ext cx="3757695" cy="2527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1950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E5C12-6E58-F215-0305-DDC515A1F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53ABB8-3848-1C9E-D299-6AC127A000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need to act quickly (and quite intensely)</a:t>
            </a:r>
          </a:p>
          <a:p>
            <a:pPr lvl="1"/>
            <a:r>
              <a:rPr lang="en-GB" dirty="0"/>
              <a:t>Given results from the model, and;</a:t>
            </a:r>
          </a:p>
          <a:p>
            <a:pPr lvl="1"/>
            <a:r>
              <a:rPr lang="en-GB" dirty="0"/>
              <a:t>The fact that there will not be enough personnel in healthcare if this keeps going</a:t>
            </a:r>
          </a:p>
          <a:p>
            <a:r>
              <a:rPr lang="en-GB" dirty="0"/>
              <a:t>Prevent the youth from getting multiple risk factors</a:t>
            </a:r>
          </a:p>
          <a:p>
            <a:r>
              <a:rPr lang="en-GB" dirty="0"/>
              <a:t>Keep incentivising smoking </a:t>
            </a:r>
            <a:r>
              <a:rPr lang="en-GB"/>
              <a:t>cessation among </a:t>
            </a:r>
            <a:r>
              <a:rPr lang="en-GB" dirty="0"/>
              <a:t>the youth</a:t>
            </a:r>
          </a:p>
          <a:p>
            <a:r>
              <a:rPr lang="en-GB" dirty="0"/>
              <a:t>Will also reduce the risks of other non-communicable diseases</a:t>
            </a:r>
          </a:p>
          <a:p>
            <a:endParaRPr lang="en-GB" dirty="0"/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054155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6DB162B-A476-947C-B42A-B84436A98D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0019" y="2403176"/>
            <a:ext cx="4735950" cy="30272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FFDC288-F911-851D-D165-5A64651A22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0019" y="5530034"/>
            <a:ext cx="2724530" cy="32389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364FC85-1DFF-560E-A0A3-2819FA4D3241}"/>
              </a:ext>
            </a:extLst>
          </p:cNvPr>
          <p:cNvSpPr txBox="1"/>
          <p:nvPr/>
        </p:nvSpPr>
        <p:spPr>
          <a:xfrm>
            <a:off x="6504254" y="1681707"/>
            <a:ext cx="4227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Percentage of women aged 12 to 16 who have smoked in the past month</a:t>
            </a:r>
            <a:endParaRPr lang="en-NL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08DB8E-CD1F-8B63-9F1C-96FBAD78930F}"/>
              </a:ext>
            </a:extLst>
          </p:cNvPr>
          <p:cNvSpPr txBox="1"/>
          <p:nvPr/>
        </p:nvSpPr>
        <p:spPr>
          <a:xfrm>
            <a:off x="1925947" y="4646514"/>
            <a:ext cx="23251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from </a:t>
            </a:r>
            <a:r>
              <a:rPr lang="en-US" sz="1200" dirty="0" err="1"/>
              <a:t>Trimbos-instituut</a:t>
            </a:r>
            <a:r>
              <a:rPr lang="en-US" sz="1200" dirty="0"/>
              <a:t> (2017) </a:t>
            </a:r>
            <a:endParaRPr lang="en-NL" sz="12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3C78B91-3E45-EC18-6EED-F0DB7F219144}"/>
              </a:ext>
            </a:extLst>
          </p:cNvPr>
          <p:cNvSpPr/>
          <p:nvPr/>
        </p:nvSpPr>
        <p:spPr>
          <a:xfrm>
            <a:off x="1304207" y="3187077"/>
            <a:ext cx="3086100" cy="1459437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27.5%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Of children aged 12 to 16 have used an e-pen</a:t>
            </a:r>
            <a:endParaRPr lang="en-NL" b="1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13C9D1-278A-5D34-8096-B7B9B786DFB2}"/>
              </a:ext>
            </a:extLst>
          </p:cNvPr>
          <p:cNvSpPr txBox="1"/>
          <p:nvPr/>
        </p:nvSpPr>
        <p:spPr>
          <a:xfrm>
            <a:off x="9574877" y="5853929"/>
            <a:ext cx="14110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from </a:t>
            </a:r>
            <a:r>
              <a:rPr lang="en-US" sz="1200" dirty="0" err="1"/>
              <a:t>Independer</a:t>
            </a:r>
            <a:endParaRPr lang="en-NL" sz="1200" dirty="0"/>
          </a:p>
        </p:txBody>
      </p:sp>
    </p:spTree>
    <p:extLst>
      <p:ext uri="{BB962C8B-B14F-4D97-AF65-F5344CB8AC3E}">
        <p14:creationId xmlns:p14="http://schemas.microsoft.com/office/powerpoint/2010/main" val="2269015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04BBE25-889F-1973-AC8E-655F21AC9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  <a:endParaRPr lang="en-NL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9BB8C1B-7156-4AC7-D227-B2B6D13BDE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0" y="1807091"/>
            <a:ext cx="10515600" cy="3989944"/>
          </a:xfr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82D47C8-90A0-6F50-9F16-8D38EFF24815}"/>
              </a:ext>
            </a:extLst>
          </p:cNvPr>
          <p:cNvSpPr txBox="1"/>
          <p:nvPr/>
        </p:nvSpPr>
        <p:spPr>
          <a:xfrm>
            <a:off x="8680388" y="5732616"/>
            <a:ext cx="14896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adapted from CBS</a:t>
            </a:r>
            <a:endParaRPr lang="en-NL" sz="1200" dirty="0"/>
          </a:p>
        </p:txBody>
      </p:sp>
    </p:spTree>
    <p:extLst>
      <p:ext uri="{BB962C8B-B14F-4D97-AF65-F5344CB8AC3E}">
        <p14:creationId xmlns:p14="http://schemas.microsoft.com/office/powerpoint/2010/main" val="5525619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3C876A2-C800-4E99-BC39-A8BD42AD10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1608991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A97520E-9345-E126-29BF-127B7CDF01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0546" y="166232"/>
            <a:ext cx="8830907" cy="6525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8661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3D07BCD5-20A9-18E5-5336-349B4E5592F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8928509"/>
              </p:ext>
            </p:extLst>
          </p:nvPr>
        </p:nvGraphicFramePr>
        <p:xfrm>
          <a:off x="1428750" y="266700"/>
          <a:ext cx="9334500" cy="632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2368160" imgH="8380800" progId="">
                  <p:embed/>
                </p:oleObj>
              </mc:Choice>
              <mc:Fallback>
                <p:oleObj r:id="rId2" imgW="12368160" imgH="838080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428750" y="266700"/>
                        <a:ext cx="9334500" cy="6324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070195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FCA4E30-1C2C-0633-86A4-7445CB51EB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2914" y="923575"/>
            <a:ext cx="8926171" cy="5010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1802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167D628-31DE-55D3-E7E2-9019C6C5C5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6651" y="1061707"/>
            <a:ext cx="9478698" cy="4734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280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4011E41-0232-073B-1602-B479888EB0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3917107"/>
            <a:ext cx="5181600" cy="2259856"/>
          </a:xfrm>
        </p:spPr>
        <p:txBody>
          <a:bodyPr>
            <a:normAutofit/>
          </a:bodyPr>
          <a:lstStyle/>
          <a:p>
            <a:r>
              <a:rPr lang="en-US" dirty="0"/>
              <a:t>Under-represented group </a:t>
            </a:r>
          </a:p>
          <a:p>
            <a:r>
              <a:rPr lang="en-US" dirty="0"/>
              <a:t>Pregnancy complications</a:t>
            </a:r>
          </a:p>
          <a:p>
            <a:r>
              <a:rPr lang="en-US" dirty="0"/>
              <a:t>Studies are rarely long-term</a:t>
            </a:r>
            <a:endParaRPr lang="en-NL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A514214-E9B4-AD1D-604E-24001955CDA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49481" y="3890273"/>
            <a:ext cx="5181600" cy="2566358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F6D2FF3-9B28-5CC7-9AEA-4C07EF22C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  <a:endParaRPr lang="en-NL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4985E27A-5543-E7B7-DEA8-272B8B4E58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2594931" y="1531095"/>
            <a:ext cx="1668138" cy="2259856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E70E221-356E-9A70-E490-26DE9FB97DE4}"/>
              </a:ext>
            </a:extLst>
          </p:cNvPr>
          <p:cNvSpPr/>
          <p:nvPr/>
        </p:nvSpPr>
        <p:spPr>
          <a:xfrm>
            <a:off x="7219950" y="1607910"/>
            <a:ext cx="3086100" cy="2061871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200" b="1" dirty="0">
                <a:solidFill>
                  <a:schemeClr val="tx1"/>
                </a:solidFill>
              </a:rPr>
              <a:t>18%</a:t>
            </a:r>
          </a:p>
          <a:p>
            <a:pPr algn="ctr"/>
            <a:r>
              <a:rPr lang="en-US" sz="2400" b="1" dirty="0">
                <a:solidFill>
                  <a:schemeClr val="bg1"/>
                </a:solidFill>
              </a:rPr>
              <a:t>Of total deaths in the Netherlands</a:t>
            </a:r>
            <a:endParaRPr lang="en-NL" sz="2400" b="1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097C64-F11F-65B4-017F-43EE89779453}"/>
              </a:ext>
            </a:extLst>
          </p:cNvPr>
          <p:cNvSpPr txBox="1"/>
          <p:nvPr/>
        </p:nvSpPr>
        <p:spPr>
          <a:xfrm>
            <a:off x="9597069" y="3656562"/>
            <a:ext cx="8548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from CBS</a:t>
            </a:r>
            <a:endParaRPr lang="en-NL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A6D2A5-8344-9AFA-F1BE-9D39C9D588C7}"/>
              </a:ext>
            </a:extLst>
          </p:cNvPr>
          <p:cNvSpPr txBox="1"/>
          <p:nvPr/>
        </p:nvSpPr>
        <p:spPr>
          <a:xfrm>
            <a:off x="9057319" y="6419850"/>
            <a:ext cx="14896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adapted </a:t>
            </a:r>
            <a:r>
              <a:rPr lang="en-US" sz="1200" dirty="0"/>
              <a:t>from CBS</a:t>
            </a:r>
            <a:endParaRPr lang="en-NL" sz="1200" dirty="0"/>
          </a:p>
        </p:txBody>
      </p:sp>
    </p:spTree>
    <p:extLst>
      <p:ext uri="{BB962C8B-B14F-4D97-AF65-F5344CB8AC3E}">
        <p14:creationId xmlns:p14="http://schemas.microsoft.com/office/powerpoint/2010/main" val="288972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50C2B-C89F-456C-BBC0-38F9FEE90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16364"/>
                </a:solidFill>
              </a:rPr>
              <a:t>Research Question</a:t>
            </a:r>
            <a:endParaRPr lang="en-NL" dirty="0">
              <a:solidFill>
                <a:srgbClr val="F16364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6CD1F-B194-4BD2-B645-E40C72C2D9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917"/>
            <a:ext cx="10515600" cy="3828046"/>
          </a:xfrm>
        </p:spPr>
        <p:txBody>
          <a:bodyPr/>
          <a:lstStyle/>
          <a:p>
            <a:r>
              <a:rPr lang="en-US" dirty="0"/>
              <a:t>Case study: The Hague</a:t>
            </a:r>
          </a:p>
          <a:p>
            <a:r>
              <a:rPr lang="en-US" dirty="0"/>
              <a:t>Cardiovascular diseases (CVD).</a:t>
            </a:r>
          </a:p>
          <a:p>
            <a:r>
              <a:rPr lang="en-US" dirty="0"/>
              <a:t>Main KPI: MACEs</a:t>
            </a:r>
            <a:r>
              <a:rPr lang="en-GB" dirty="0"/>
              <a:t> – major adverse cardiovascular event</a:t>
            </a:r>
          </a:p>
          <a:p>
            <a:pPr lvl="1"/>
            <a:r>
              <a:rPr lang="en-GB" dirty="0"/>
              <a:t>(non-fatal) myocardial infarction</a:t>
            </a:r>
          </a:p>
          <a:p>
            <a:pPr lvl="1"/>
            <a:r>
              <a:rPr lang="en-GB" dirty="0"/>
              <a:t>(non-fatal) stroke</a:t>
            </a:r>
          </a:p>
          <a:p>
            <a:pPr lvl="1"/>
            <a:r>
              <a:rPr lang="en-GB" dirty="0"/>
              <a:t>Cardiovascular mortality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25C300-1077-47D1-B678-628C12887797}"/>
              </a:ext>
            </a:extLst>
          </p:cNvPr>
          <p:cNvSpPr txBox="1"/>
          <p:nvPr/>
        </p:nvSpPr>
        <p:spPr>
          <a:xfrm>
            <a:off x="838200" y="1427584"/>
            <a:ext cx="100926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>
                <a:solidFill>
                  <a:srgbClr val="03636D"/>
                </a:solidFill>
                <a:effectLst/>
              </a:rPr>
              <a:t>How can </a:t>
            </a:r>
            <a:r>
              <a:rPr lang="en-US" sz="2400" i="1" dirty="0" err="1">
                <a:solidFill>
                  <a:srgbClr val="03636D"/>
                </a:solidFill>
                <a:effectLst/>
              </a:rPr>
              <a:t>behavioural</a:t>
            </a:r>
            <a:r>
              <a:rPr lang="en-US" sz="2400" i="1" dirty="0">
                <a:solidFill>
                  <a:srgbClr val="03636D"/>
                </a:solidFill>
                <a:effectLst/>
              </a:rPr>
              <a:t> interventions decrease the healthcare burden of cardiovascular diseases among women in The Hague?</a:t>
            </a:r>
            <a:endParaRPr lang="en-NL" sz="2400" i="1" dirty="0">
              <a:solidFill>
                <a:srgbClr val="03636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6585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7FC35-EE50-51DC-06B0-EFE75070F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E618F-4991-B292-553A-63FCBB4CC8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SQ1: Risk factors</a:t>
            </a:r>
          </a:p>
          <a:p>
            <a:r>
              <a:rPr lang="en-GB" dirty="0"/>
              <a:t>SQ2: Intervention entry points</a:t>
            </a:r>
          </a:p>
          <a:p>
            <a:r>
              <a:rPr lang="en-GB" dirty="0"/>
              <a:t>Hypothesis</a:t>
            </a:r>
          </a:p>
          <a:p>
            <a:r>
              <a:rPr lang="en-GB" dirty="0"/>
              <a:t>Data analysis</a:t>
            </a:r>
          </a:p>
          <a:p>
            <a:r>
              <a:rPr lang="en-GB" dirty="0"/>
              <a:t>SQ3: Agent-based model</a:t>
            </a:r>
          </a:p>
          <a:p>
            <a:r>
              <a:rPr lang="en-GB" dirty="0"/>
              <a:t>RQ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644626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20DD0-BF26-D04F-404D-D476730FA8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898413"/>
            <a:ext cx="5181600" cy="3278550"/>
          </a:xfrm>
        </p:spPr>
        <p:txBody>
          <a:bodyPr/>
          <a:lstStyle/>
          <a:p>
            <a:r>
              <a:rPr lang="en-GB" dirty="0"/>
              <a:t>Interaction between risk factors often unclear</a:t>
            </a:r>
          </a:p>
          <a:p>
            <a:r>
              <a:rPr lang="en-GB" dirty="0"/>
              <a:t>Not all risk-factors are modifiable</a:t>
            </a:r>
          </a:p>
          <a:p>
            <a:r>
              <a:rPr lang="en-GB" dirty="0"/>
              <a:t>Often understudied</a:t>
            </a:r>
          </a:p>
          <a:p>
            <a:r>
              <a:rPr lang="en-GB" dirty="0"/>
              <a:t>Complicates interpretation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89E87BE-C12E-7167-6B2F-C0033FCB26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898413"/>
            <a:ext cx="5181600" cy="3278550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F16364"/>
                </a:solidFill>
              </a:rPr>
              <a:t>Smoking</a:t>
            </a:r>
          </a:p>
          <a:p>
            <a:r>
              <a:rPr lang="en-US" dirty="0">
                <a:solidFill>
                  <a:srgbClr val="F16364"/>
                </a:solidFill>
              </a:rPr>
              <a:t>Diet</a:t>
            </a:r>
          </a:p>
          <a:p>
            <a:r>
              <a:rPr lang="en-US" dirty="0">
                <a:solidFill>
                  <a:srgbClr val="F16364"/>
                </a:solidFill>
              </a:rPr>
              <a:t>Exercise</a:t>
            </a:r>
          </a:p>
          <a:p>
            <a:r>
              <a:rPr lang="en-US" dirty="0"/>
              <a:t>Alcohol</a:t>
            </a:r>
          </a:p>
          <a:p>
            <a:r>
              <a:rPr lang="en-US" dirty="0"/>
              <a:t>Stress management</a:t>
            </a:r>
          </a:p>
          <a:p>
            <a:endParaRPr lang="en-US" dirty="0"/>
          </a:p>
          <a:p>
            <a:r>
              <a:rPr lang="en-US" dirty="0"/>
              <a:t>Interventions also understudied</a:t>
            </a:r>
          </a:p>
          <a:p>
            <a:endParaRPr lang="en-N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F470FF-31A5-5326-790E-C0440CA4D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literature study</a:t>
            </a:r>
            <a:endParaRPr lang="en-NL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B1B48F1-04C0-9549-8029-3200A9373B11}"/>
              </a:ext>
            </a:extLst>
          </p:cNvPr>
          <p:cNvGrpSpPr/>
          <p:nvPr/>
        </p:nvGrpSpPr>
        <p:grpSpPr>
          <a:xfrm>
            <a:off x="1181100" y="1284660"/>
            <a:ext cx="4067175" cy="1551420"/>
            <a:chOff x="1181100" y="1246560"/>
            <a:chExt cx="4067175" cy="1551420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B368513F-E72F-5167-81AA-8A32A1816DB8}"/>
                </a:ext>
              </a:extLst>
            </p:cNvPr>
            <p:cNvSpPr/>
            <p:nvPr/>
          </p:nvSpPr>
          <p:spPr>
            <a:xfrm>
              <a:off x="1457324" y="1528017"/>
              <a:ext cx="3790951" cy="1269963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B6C6E1B-E7B5-39AC-D5E5-4C51D0721FC6}"/>
                </a:ext>
              </a:extLst>
            </p:cNvPr>
            <p:cNvSpPr/>
            <p:nvPr/>
          </p:nvSpPr>
          <p:spPr>
            <a:xfrm rot="20352579">
              <a:off x="1181100" y="1246560"/>
              <a:ext cx="1062459" cy="1062459"/>
            </a:xfrm>
            <a:prstGeom prst="ellipse">
              <a:avLst/>
            </a:prstGeom>
            <a:solidFill>
              <a:srgbClr val="F163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SQ 1</a:t>
              </a:r>
              <a:endParaRPr lang="en-NL" b="1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C708ED4-3B40-889B-8FDE-94D61C45015F}"/>
                </a:ext>
              </a:extLst>
            </p:cNvPr>
            <p:cNvSpPr txBox="1"/>
            <p:nvPr/>
          </p:nvSpPr>
          <p:spPr>
            <a:xfrm>
              <a:off x="2228849" y="1575954"/>
              <a:ext cx="280987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/>
                <a:t>Risk factors</a:t>
              </a:r>
              <a:endParaRPr lang="en-NL" sz="3200" b="1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1B5200AB-C389-51BF-4436-6FE4E0FAEC29}"/>
              </a:ext>
            </a:extLst>
          </p:cNvPr>
          <p:cNvGrpSpPr/>
          <p:nvPr/>
        </p:nvGrpSpPr>
        <p:grpSpPr>
          <a:xfrm>
            <a:off x="6520464" y="1284660"/>
            <a:ext cx="4067175" cy="1551420"/>
            <a:chOff x="1181100" y="1246560"/>
            <a:chExt cx="4067175" cy="1551420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786D25BA-B4E3-565A-0ECB-4C580909A084}"/>
                </a:ext>
              </a:extLst>
            </p:cNvPr>
            <p:cNvSpPr/>
            <p:nvPr/>
          </p:nvSpPr>
          <p:spPr>
            <a:xfrm>
              <a:off x="1457324" y="1528017"/>
              <a:ext cx="3790951" cy="1269963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D306EA5-A2F5-4D34-D93E-B7A90A862FE5}"/>
                </a:ext>
              </a:extLst>
            </p:cNvPr>
            <p:cNvSpPr/>
            <p:nvPr/>
          </p:nvSpPr>
          <p:spPr>
            <a:xfrm rot="20352579">
              <a:off x="1181100" y="1246560"/>
              <a:ext cx="1062459" cy="1062459"/>
            </a:xfrm>
            <a:prstGeom prst="ellipse">
              <a:avLst/>
            </a:prstGeom>
            <a:solidFill>
              <a:srgbClr val="F163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SQ 2</a:t>
              </a:r>
              <a:endParaRPr lang="en-NL" b="1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7B87EC1-3F8F-4F46-549B-52665CADC5DA}"/>
                </a:ext>
              </a:extLst>
            </p:cNvPr>
            <p:cNvSpPr txBox="1"/>
            <p:nvPr/>
          </p:nvSpPr>
          <p:spPr>
            <a:xfrm>
              <a:off x="2228849" y="1575954"/>
              <a:ext cx="2809876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/>
                <a:t>Intervention entry points</a:t>
              </a:r>
              <a:endParaRPr lang="en-NL" sz="3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616963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353C7-741E-F2D1-CBEB-5F50237DC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Hypothesis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D919C-9D67-FFCE-B689-E941B8DDE8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29000"/>
            <a:ext cx="10515600" cy="2747963"/>
          </a:xfrm>
        </p:spPr>
        <p:txBody>
          <a:bodyPr>
            <a:normAutofit fontScale="92500" lnSpcReduction="20000"/>
          </a:bodyPr>
          <a:lstStyle/>
          <a:p>
            <a:pPr marL="457200" lvl="1" indent="0">
              <a:buNone/>
            </a:pPr>
            <a:r>
              <a:rPr lang="en-GB" sz="3200" dirty="0">
                <a:solidFill>
                  <a:schemeClr val="bg1"/>
                </a:solidFill>
              </a:rPr>
              <a:t>Experimental design</a:t>
            </a:r>
          </a:p>
          <a:p>
            <a:pPr lvl="1"/>
            <a:r>
              <a:rPr lang="en-GB" sz="3200" dirty="0">
                <a:solidFill>
                  <a:schemeClr val="bg1"/>
                </a:solidFill>
              </a:rPr>
              <a:t>Four interventions</a:t>
            </a:r>
          </a:p>
          <a:p>
            <a:pPr lvl="2"/>
            <a:r>
              <a:rPr lang="en-GB" sz="2400" dirty="0"/>
              <a:t>Smoking</a:t>
            </a:r>
          </a:p>
          <a:p>
            <a:pPr lvl="2"/>
            <a:r>
              <a:rPr lang="en-GB" sz="2400" dirty="0"/>
              <a:t>School</a:t>
            </a:r>
          </a:p>
          <a:p>
            <a:pPr lvl="2"/>
            <a:r>
              <a:rPr lang="en-GB" sz="2400" dirty="0"/>
              <a:t>Targeted</a:t>
            </a:r>
          </a:p>
          <a:p>
            <a:pPr lvl="2"/>
            <a:r>
              <a:rPr lang="en-GB" sz="2400" dirty="0"/>
              <a:t>Immediate</a:t>
            </a:r>
            <a:endParaRPr lang="en-GB" sz="2800" dirty="0">
              <a:solidFill>
                <a:schemeClr val="bg1"/>
              </a:solidFill>
            </a:endParaRPr>
          </a:p>
          <a:p>
            <a:pPr lvl="1"/>
            <a:r>
              <a:rPr lang="en-GB" sz="3200" dirty="0">
                <a:solidFill>
                  <a:schemeClr val="bg1"/>
                </a:solidFill>
              </a:rPr>
              <a:t>Three scenarios </a:t>
            </a:r>
            <a:r>
              <a:rPr lang="en-GB" sz="3200" dirty="0"/>
              <a:t>(will only look at one in this presentation)</a:t>
            </a: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31946E01-5D7B-7B53-71DA-95C42C9DE1EC}"/>
              </a:ext>
            </a:extLst>
          </p:cNvPr>
          <p:cNvSpPr/>
          <p:nvPr/>
        </p:nvSpPr>
        <p:spPr>
          <a:xfrm rot="5400000">
            <a:off x="5695950" y="-1858050"/>
            <a:ext cx="800100" cy="9910765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B8450DB-A5C8-E4E6-4E5B-6CD8B852DCD1}"/>
              </a:ext>
            </a:extLst>
          </p:cNvPr>
          <p:cNvSpPr/>
          <p:nvPr/>
        </p:nvSpPr>
        <p:spPr>
          <a:xfrm>
            <a:off x="1313258" y="1520273"/>
            <a:ext cx="9565483" cy="1411407"/>
          </a:xfrm>
          <a:prstGeom prst="round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i="1" dirty="0">
                <a:solidFill>
                  <a:schemeClr val="bg1"/>
                </a:solidFill>
                <a:effectLst/>
              </a:rPr>
              <a:t>How can recurring interventions targeting diet, exercise or smoking </a:t>
            </a:r>
            <a:r>
              <a:rPr lang="en-US" sz="2400" i="1" dirty="0" err="1">
                <a:solidFill>
                  <a:schemeClr val="bg1"/>
                </a:solidFill>
                <a:effectLst/>
              </a:rPr>
              <a:t>behaviours</a:t>
            </a:r>
            <a:r>
              <a:rPr lang="en-US" sz="2400" i="1" dirty="0">
                <a:solidFill>
                  <a:schemeClr val="bg1"/>
                </a:solidFill>
                <a:effectLst/>
              </a:rPr>
              <a:t> decrease the healthcare burden of cardiovascular diseases among women in The Hague?</a:t>
            </a:r>
            <a:endParaRPr lang="en-NL" sz="24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3106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5B672F35-A014-E03F-C7FC-3C14D5C48B31}"/>
              </a:ext>
            </a:extLst>
          </p:cNvPr>
          <p:cNvCxnSpPr>
            <a:cxnSpLocks/>
          </p:cNvCxnSpPr>
          <p:nvPr/>
        </p:nvCxnSpPr>
        <p:spPr>
          <a:xfrm flipH="1" flipV="1">
            <a:off x="3254200" y="4442935"/>
            <a:ext cx="895705" cy="744555"/>
          </a:xfrm>
          <a:prstGeom prst="line">
            <a:avLst/>
          </a:prstGeom>
          <a:ln w="38100">
            <a:solidFill>
              <a:srgbClr val="F163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481352B-8F22-4756-8DEA-A9C683C12E44}"/>
              </a:ext>
            </a:extLst>
          </p:cNvPr>
          <p:cNvCxnSpPr>
            <a:cxnSpLocks/>
          </p:cNvCxnSpPr>
          <p:nvPr/>
        </p:nvCxnSpPr>
        <p:spPr>
          <a:xfrm flipV="1">
            <a:off x="1752600" y="4502914"/>
            <a:ext cx="1403531" cy="526467"/>
          </a:xfrm>
          <a:prstGeom prst="line">
            <a:avLst/>
          </a:prstGeom>
          <a:ln w="38100">
            <a:solidFill>
              <a:srgbClr val="F163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F66F29C-5455-944F-2751-4189E82FFB58}"/>
              </a:ext>
            </a:extLst>
          </p:cNvPr>
          <p:cNvCxnSpPr>
            <a:cxnSpLocks/>
          </p:cNvCxnSpPr>
          <p:nvPr/>
        </p:nvCxnSpPr>
        <p:spPr>
          <a:xfrm>
            <a:off x="2581275" y="3245031"/>
            <a:ext cx="601046" cy="1117946"/>
          </a:xfrm>
          <a:prstGeom prst="line">
            <a:avLst/>
          </a:prstGeom>
          <a:ln w="38100">
            <a:solidFill>
              <a:srgbClr val="F163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816A5C1-AAA4-683A-F1F8-4C91EBED78D6}"/>
              </a:ext>
            </a:extLst>
          </p:cNvPr>
          <p:cNvCxnSpPr>
            <a:cxnSpLocks/>
          </p:cNvCxnSpPr>
          <p:nvPr/>
        </p:nvCxnSpPr>
        <p:spPr>
          <a:xfrm flipH="1">
            <a:off x="1295400" y="3245031"/>
            <a:ext cx="1285875" cy="571500"/>
          </a:xfrm>
          <a:prstGeom prst="line">
            <a:avLst/>
          </a:prstGeom>
          <a:ln w="38100">
            <a:solidFill>
              <a:srgbClr val="F163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DCB074-C7F6-F04A-1289-80EEB9DEFB78}"/>
              </a:ext>
            </a:extLst>
          </p:cNvPr>
          <p:cNvCxnSpPr>
            <a:cxnSpLocks/>
          </p:cNvCxnSpPr>
          <p:nvPr/>
        </p:nvCxnSpPr>
        <p:spPr>
          <a:xfrm flipH="1">
            <a:off x="1295400" y="2101448"/>
            <a:ext cx="552450" cy="1715083"/>
          </a:xfrm>
          <a:prstGeom prst="line">
            <a:avLst/>
          </a:prstGeom>
          <a:ln w="38100">
            <a:solidFill>
              <a:srgbClr val="F163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Content Placeholder 91">
            <a:extLst>
              <a:ext uri="{FF2B5EF4-FFF2-40B4-BE49-F238E27FC236}">
                <a16:creationId xmlns:a16="http://schemas.microsoft.com/office/drawing/2014/main" id="{D4C97BE3-BA44-DC1C-926C-D09E28E1B3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5610" y="1644248"/>
            <a:ext cx="6308190" cy="4532715"/>
          </a:xfrm>
        </p:spPr>
        <p:txBody>
          <a:bodyPr>
            <a:normAutofit fontScale="85000" lnSpcReduction="20000"/>
          </a:bodyPr>
          <a:lstStyle/>
          <a:p>
            <a:r>
              <a:rPr lang="en-GB" dirty="0"/>
              <a:t>Interaction</a:t>
            </a:r>
          </a:p>
          <a:p>
            <a:pPr lvl="1"/>
            <a:r>
              <a:rPr lang="en-GB" dirty="0"/>
              <a:t>Social circle</a:t>
            </a:r>
          </a:p>
          <a:p>
            <a:pPr lvl="1"/>
            <a:r>
              <a:rPr lang="en-GB" dirty="0"/>
              <a:t>Maternal</a:t>
            </a:r>
          </a:p>
          <a:p>
            <a:pPr lvl="1"/>
            <a:r>
              <a:rPr lang="en-GB" dirty="0"/>
              <a:t>External</a:t>
            </a:r>
          </a:p>
          <a:p>
            <a:r>
              <a:rPr lang="en-GB" dirty="0"/>
              <a:t>Ethnicity</a:t>
            </a:r>
          </a:p>
          <a:p>
            <a:r>
              <a:rPr lang="en-GB" dirty="0"/>
              <a:t>Age</a:t>
            </a:r>
          </a:p>
          <a:p>
            <a:r>
              <a:rPr lang="en-GB" dirty="0"/>
              <a:t>Socioeconomic status</a:t>
            </a:r>
          </a:p>
          <a:p>
            <a:r>
              <a:rPr lang="en-GB" dirty="0"/>
              <a:t>Pregnancies</a:t>
            </a:r>
          </a:p>
          <a:p>
            <a:r>
              <a:rPr lang="en-GB" dirty="0"/>
              <a:t>Risk factors</a:t>
            </a:r>
          </a:p>
          <a:p>
            <a:r>
              <a:rPr lang="en-GB" dirty="0"/>
              <a:t>Looks at the entire life cycle (long-term effects)</a:t>
            </a:r>
          </a:p>
          <a:p>
            <a:r>
              <a:rPr lang="en-GB" dirty="0"/>
              <a:t>Stochasticity</a:t>
            </a:r>
          </a:p>
          <a:p>
            <a:r>
              <a:rPr lang="en-GB" dirty="0"/>
              <a:t>50 years</a:t>
            </a:r>
          </a:p>
          <a:p>
            <a:pPr marL="0" indent="0">
              <a:buNone/>
            </a:pPr>
            <a:endParaRPr lang="en-NL" dirty="0"/>
          </a:p>
        </p:txBody>
      </p:sp>
      <p:pic>
        <p:nvPicPr>
          <p:cNvPr id="5" name="Graphic 4" descr="Woman with solid fill">
            <a:extLst>
              <a:ext uri="{FF2B5EF4-FFF2-40B4-BE49-F238E27FC236}">
                <a16:creationId xmlns:a16="http://schemas.microsoft.com/office/drawing/2014/main" id="{9E3BE54A-0484-E4E6-BDFA-6B1FAC3529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3359331"/>
            <a:ext cx="914400" cy="914400"/>
          </a:xfrm>
          <a:prstGeom prst="rect">
            <a:avLst/>
          </a:prstGeom>
        </p:spPr>
      </p:pic>
      <p:pic>
        <p:nvPicPr>
          <p:cNvPr id="6" name="Graphic 5" descr="Woman with solid fill">
            <a:extLst>
              <a:ext uri="{FF2B5EF4-FFF2-40B4-BE49-F238E27FC236}">
                <a16:creationId xmlns:a16="http://schemas.microsoft.com/office/drawing/2014/main" id="{C0B2CB70-0323-007A-A724-5D0E774E24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90650" y="1644248"/>
            <a:ext cx="914400" cy="914400"/>
          </a:xfrm>
          <a:prstGeom prst="rect">
            <a:avLst/>
          </a:prstGeom>
        </p:spPr>
      </p:pic>
      <p:pic>
        <p:nvPicPr>
          <p:cNvPr id="7" name="Graphic 6" descr="Woman with solid fill">
            <a:extLst>
              <a:ext uri="{FF2B5EF4-FFF2-40B4-BE49-F238E27FC236}">
                <a16:creationId xmlns:a16="http://schemas.microsoft.com/office/drawing/2014/main" id="{A425BEF1-C2A7-5E4B-56CC-7F9D5A23BD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24075" y="2787831"/>
            <a:ext cx="914400" cy="914400"/>
          </a:xfrm>
          <a:prstGeom prst="rect">
            <a:avLst/>
          </a:prstGeom>
        </p:spPr>
      </p:pic>
      <p:pic>
        <p:nvPicPr>
          <p:cNvPr id="16" name="Graphic 15" descr="Woman with solid fill">
            <a:extLst>
              <a:ext uri="{FF2B5EF4-FFF2-40B4-BE49-F238E27FC236}">
                <a16:creationId xmlns:a16="http://schemas.microsoft.com/office/drawing/2014/main" id="{D5C0C1AF-A55B-ECFA-A9F2-7556361409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81300" y="4007031"/>
            <a:ext cx="914400" cy="914400"/>
          </a:xfrm>
          <a:prstGeom prst="rect">
            <a:avLst/>
          </a:prstGeom>
        </p:spPr>
      </p:pic>
      <p:pic>
        <p:nvPicPr>
          <p:cNvPr id="17" name="Graphic 16" descr="Woman with solid fill">
            <a:extLst>
              <a:ext uri="{FF2B5EF4-FFF2-40B4-BE49-F238E27FC236}">
                <a16:creationId xmlns:a16="http://schemas.microsoft.com/office/drawing/2014/main" id="{75F1D23C-9E04-E114-B3D5-5E256819AC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95400" y="4560064"/>
            <a:ext cx="914400" cy="914400"/>
          </a:xfrm>
          <a:prstGeom prst="rect">
            <a:avLst/>
          </a:prstGeom>
        </p:spPr>
      </p:pic>
      <p:sp>
        <p:nvSpPr>
          <p:cNvPr id="27" name="Oval 26">
            <a:extLst>
              <a:ext uri="{FF2B5EF4-FFF2-40B4-BE49-F238E27FC236}">
                <a16:creationId xmlns:a16="http://schemas.microsoft.com/office/drawing/2014/main" id="{384F6256-48AB-F21E-B0C4-B870212B959D}"/>
              </a:ext>
            </a:extLst>
          </p:cNvPr>
          <p:cNvSpPr/>
          <p:nvPr/>
        </p:nvSpPr>
        <p:spPr>
          <a:xfrm flipH="1">
            <a:off x="1390650" y="6942875"/>
            <a:ext cx="143757" cy="143757"/>
          </a:xfrm>
          <a:prstGeom prst="ellipse">
            <a:avLst/>
          </a:prstGeom>
          <a:solidFill>
            <a:srgbClr val="0363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6AA7F3D-5C48-FB0C-A01B-4D37490B511B}"/>
              </a:ext>
            </a:extLst>
          </p:cNvPr>
          <p:cNvSpPr/>
          <p:nvPr/>
        </p:nvSpPr>
        <p:spPr>
          <a:xfrm flipH="1">
            <a:off x="1616003" y="7034452"/>
            <a:ext cx="143757" cy="143757"/>
          </a:xfrm>
          <a:prstGeom prst="ellipse">
            <a:avLst/>
          </a:prstGeom>
          <a:solidFill>
            <a:srgbClr val="0363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43EA6D9-423A-0547-6802-16C9871D91FA}"/>
              </a:ext>
            </a:extLst>
          </p:cNvPr>
          <p:cNvSpPr/>
          <p:nvPr/>
        </p:nvSpPr>
        <p:spPr>
          <a:xfrm flipH="1">
            <a:off x="2052196" y="7034452"/>
            <a:ext cx="143757" cy="143757"/>
          </a:xfrm>
          <a:prstGeom prst="ellipse">
            <a:avLst/>
          </a:prstGeom>
          <a:solidFill>
            <a:srgbClr val="0363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20CAD75C-D724-457E-162E-84561AF7BAB3}"/>
              </a:ext>
            </a:extLst>
          </p:cNvPr>
          <p:cNvSpPr/>
          <p:nvPr/>
        </p:nvSpPr>
        <p:spPr>
          <a:xfrm flipH="1">
            <a:off x="2359413" y="7106330"/>
            <a:ext cx="143757" cy="143757"/>
          </a:xfrm>
          <a:prstGeom prst="ellipse">
            <a:avLst/>
          </a:prstGeom>
          <a:solidFill>
            <a:srgbClr val="0363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EAFE208-35D8-5065-3C8E-2FDD9B69BD4A}"/>
              </a:ext>
            </a:extLst>
          </p:cNvPr>
          <p:cNvSpPr/>
          <p:nvPr/>
        </p:nvSpPr>
        <p:spPr>
          <a:xfrm flipH="1">
            <a:off x="3110443" y="7147728"/>
            <a:ext cx="143757" cy="143757"/>
          </a:xfrm>
          <a:prstGeom prst="ellipse">
            <a:avLst/>
          </a:prstGeom>
          <a:solidFill>
            <a:srgbClr val="0363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65DBCC10-E06A-9A50-9607-C260E42DDCC1}"/>
              </a:ext>
            </a:extLst>
          </p:cNvPr>
          <p:cNvSpPr/>
          <p:nvPr/>
        </p:nvSpPr>
        <p:spPr>
          <a:xfrm flipH="1">
            <a:off x="4078027" y="6936384"/>
            <a:ext cx="143757" cy="143757"/>
          </a:xfrm>
          <a:prstGeom prst="ellipse">
            <a:avLst/>
          </a:prstGeom>
          <a:solidFill>
            <a:srgbClr val="0363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pic>
        <p:nvPicPr>
          <p:cNvPr id="61" name="Graphic 60" descr="Lights On with solid fill">
            <a:extLst>
              <a:ext uri="{FF2B5EF4-FFF2-40B4-BE49-F238E27FC236}">
                <a16:creationId xmlns:a16="http://schemas.microsoft.com/office/drawing/2014/main" id="{D680DFEB-C24B-88CE-1485-D5D1A06614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03182" y="2483031"/>
            <a:ext cx="552949" cy="552949"/>
          </a:xfrm>
          <a:prstGeom prst="rect">
            <a:avLst/>
          </a:prstGeom>
        </p:spPr>
      </p:pic>
      <p:pic>
        <p:nvPicPr>
          <p:cNvPr id="62" name="Graphic 61" descr="Lights On with solid fill">
            <a:extLst>
              <a:ext uri="{FF2B5EF4-FFF2-40B4-BE49-F238E27FC236}">
                <a16:creationId xmlns:a16="http://schemas.microsoft.com/office/drawing/2014/main" id="{1C1EF376-64E6-5655-97B4-E5B92AF747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0639" y="4383819"/>
            <a:ext cx="552949" cy="552949"/>
          </a:xfrm>
          <a:prstGeom prst="rect">
            <a:avLst/>
          </a:prstGeom>
        </p:spPr>
      </p:pic>
      <p:sp>
        <p:nvSpPr>
          <p:cNvPr id="63" name="Oval 62">
            <a:extLst>
              <a:ext uri="{FF2B5EF4-FFF2-40B4-BE49-F238E27FC236}">
                <a16:creationId xmlns:a16="http://schemas.microsoft.com/office/drawing/2014/main" id="{EB969CDC-EDCD-4EF0-F5DF-B9170828DDA7}"/>
              </a:ext>
            </a:extLst>
          </p:cNvPr>
          <p:cNvSpPr/>
          <p:nvPr/>
        </p:nvSpPr>
        <p:spPr>
          <a:xfrm flipH="1">
            <a:off x="1390650" y="6942875"/>
            <a:ext cx="143757" cy="143757"/>
          </a:xfrm>
          <a:prstGeom prst="ellipse">
            <a:avLst/>
          </a:prstGeom>
          <a:solidFill>
            <a:srgbClr val="0363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0D805457-2431-D3C1-64D5-9CDB37507560}"/>
              </a:ext>
            </a:extLst>
          </p:cNvPr>
          <p:cNvSpPr/>
          <p:nvPr/>
        </p:nvSpPr>
        <p:spPr>
          <a:xfrm flipH="1">
            <a:off x="1616003" y="7034452"/>
            <a:ext cx="143757" cy="143757"/>
          </a:xfrm>
          <a:prstGeom prst="ellipse">
            <a:avLst/>
          </a:prstGeom>
          <a:solidFill>
            <a:srgbClr val="0363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EDF27377-1396-FBA9-E576-9B4065BFBC1B}"/>
              </a:ext>
            </a:extLst>
          </p:cNvPr>
          <p:cNvSpPr/>
          <p:nvPr/>
        </p:nvSpPr>
        <p:spPr>
          <a:xfrm flipH="1">
            <a:off x="2052196" y="7034452"/>
            <a:ext cx="143757" cy="143757"/>
          </a:xfrm>
          <a:prstGeom prst="ellipse">
            <a:avLst/>
          </a:prstGeom>
          <a:solidFill>
            <a:srgbClr val="0363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DF20D939-4EF2-4E41-1CE2-C380F62EFD41}"/>
              </a:ext>
            </a:extLst>
          </p:cNvPr>
          <p:cNvSpPr/>
          <p:nvPr/>
        </p:nvSpPr>
        <p:spPr>
          <a:xfrm flipH="1">
            <a:off x="2359413" y="7106330"/>
            <a:ext cx="143757" cy="143757"/>
          </a:xfrm>
          <a:prstGeom prst="ellipse">
            <a:avLst/>
          </a:prstGeom>
          <a:solidFill>
            <a:srgbClr val="0363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D7141F50-79B7-BDDF-0E82-C255075F65D1}"/>
              </a:ext>
            </a:extLst>
          </p:cNvPr>
          <p:cNvSpPr/>
          <p:nvPr/>
        </p:nvSpPr>
        <p:spPr>
          <a:xfrm flipH="1">
            <a:off x="3110443" y="7147728"/>
            <a:ext cx="143757" cy="143757"/>
          </a:xfrm>
          <a:prstGeom prst="ellipse">
            <a:avLst/>
          </a:prstGeom>
          <a:solidFill>
            <a:srgbClr val="0363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5B224DBB-BA1A-F235-0A49-284D9DF05512}"/>
              </a:ext>
            </a:extLst>
          </p:cNvPr>
          <p:cNvSpPr/>
          <p:nvPr/>
        </p:nvSpPr>
        <p:spPr>
          <a:xfrm flipH="1">
            <a:off x="4078027" y="6936384"/>
            <a:ext cx="143757" cy="143757"/>
          </a:xfrm>
          <a:prstGeom prst="ellipse">
            <a:avLst/>
          </a:prstGeom>
          <a:solidFill>
            <a:srgbClr val="0363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pic>
        <p:nvPicPr>
          <p:cNvPr id="86" name="Graphic 85" descr="Baby with solid fill">
            <a:extLst>
              <a:ext uri="{FF2B5EF4-FFF2-40B4-BE49-F238E27FC236}">
                <a16:creationId xmlns:a16="http://schemas.microsoft.com/office/drawing/2014/main" id="{16CAAA39-8BD0-AA92-8579-BDF7FB027BC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899183" y="4936768"/>
            <a:ext cx="501444" cy="501444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0FA77952-4143-B271-2497-3BE8E5E68459}"/>
              </a:ext>
            </a:extLst>
          </p:cNvPr>
          <p:cNvGrpSpPr/>
          <p:nvPr/>
        </p:nvGrpSpPr>
        <p:grpSpPr>
          <a:xfrm>
            <a:off x="794497" y="191825"/>
            <a:ext cx="9849547" cy="1271536"/>
            <a:chOff x="1181100" y="1246560"/>
            <a:chExt cx="9849547" cy="1271536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E0C722A5-A58D-5E8D-CBE7-3B6A455CD72D}"/>
                </a:ext>
              </a:extLst>
            </p:cNvPr>
            <p:cNvSpPr/>
            <p:nvPr/>
          </p:nvSpPr>
          <p:spPr>
            <a:xfrm>
              <a:off x="1457324" y="1528018"/>
              <a:ext cx="9573323" cy="990078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6C35620-7BD4-E86A-5795-57509EF4D47F}"/>
                </a:ext>
              </a:extLst>
            </p:cNvPr>
            <p:cNvSpPr/>
            <p:nvPr/>
          </p:nvSpPr>
          <p:spPr>
            <a:xfrm rot="20352579">
              <a:off x="1181100" y="1246560"/>
              <a:ext cx="1062459" cy="1062459"/>
            </a:xfrm>
            <a:prstGeom prst="ellipse">
              <a:avLst/>
            </a:prstGeom>
            <a:solidFill>
              <a:srgbClr val="F163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SQ 3</a:t>
              </a:r>
              <a:endParaRPr lang="en-NL" b="1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0F09BEB-EC94-0AAF-57AC-F7F034CE2A91}"/>
                </a:ext>
              </a:extLst>
            </p:cNvPr>
            <p:cNvSpPr txBox="1"/>
            <p:nvPr/>
          </p:nvSpPr>
          <p:spPr>
            <a:xfrm>
              <a:off x="2228848" y="1575954"/>
              <a:ext cx="857420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/>
                <a:t>Multidisciplined microsimulation model</a:t>
              </a:r>
              <a:endParaRPr lang="en-NL" sz="3200" b="1" dirty="0"/>
            </a:p>
          </p:txBody>
        </p:sp>
      </p:grpSp>
      <p:sp>
        <p:nvSpPr>
          <p:cNvPr id="37" name="Oval 36">
            <a:extLst>
              <a:ext uri="{FF2B5EF4-FFF2-40B4-BE49-F238E27FC236}">
                <a16:creationId xmlns:a16="http://schemas.microsoft.com/office/drawing/2014/main" id="{DEE1E615-3A01-8861-E177-4D4AD1FD8728}"/>
              </a:ext>
            </a:extLst>
          </p:cNvPr>
          <p:cNvSpPr/>
          <p:nvPr/>
        </p:nvSpPr>
        <p:spPr>
          <a:xfrm flipH="1">
            <a:off x="2052180" y="7034436"/>
            <a:ext cx="143757" cy="143757"/>
          </a:xfrm>
          <a:prstGeom prst="ellipse">
            <a:avLst/>
          </a:prstGeom>
          <a:solidFill>
            <a:srgbClr val="0363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712C212A-FE89-3BAD-8013-9453CC2C748E}"/>
              </a:ext>
            </a:extLst>
          </p:cNvPr>
          <p:cNvSpPr/>
          <p:nvPr/>
        </p:nvSpPr>
        <p:spPr>
          <a:xfrm flipH="1">
            <a:off x="2359397" y="7106314"/>
            <a:ext cx="143757" cy="143757"/>
          </a:xfrm>
          <a:prstGeom prst="ellipse">
            <a:avLst/>
          </a:prstGeom>
          <a:solidFill>
            <a:srgbClr val="0363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02EC66A4-72D7-A36E-A52F-A030F37FFEF7}"/>
              </a:ext>
            </a:extLst>
          </p:cNvPr>
          <p:cNvSpPr/>
          <p:nvPr/>
        </p:nvSpPr>
        <p:spPr>
          <a:xfrm flipH="1">
            <a:off x="3110427" y="7147712"/>
            <a:ext cx="143757" cy="143757"/>
          </a:xfrm>
          <a:prstGeom prst="ellipse">
            <a:avLst/>
          </a:prstGeom>
          <a:solidFill>
            <a:srgbClr val="0363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68D3875F-37E2-FA38-B043-B2BC609A2C76}"/>
              </a:ext>
            </a:extLst>
          </p:cNvPr>
          <p:cNvSpPr/>
          <p:nvPr/>
        </p:nvSpPr>
        <p:spPr>
          <a:xfrm flipH="1">
            <a:off x="4078011" y="6936368"/>
            <a:ext cx="143757" cy="143757"/>
          </a:xfrm>
          <a:prstGeom prst="ellipse">
            <a:avLst/>
          </a:prstGeom>
          <a:solidFill>
            <a:srgbClr val="0363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634A81C2-5D27-DA0C-2C89-D65FCA6C97AD}"/>
              </a:ext>
            </a:extLst>
          </p:cNvPr>
          <p:cNvSpPr/>
          <p:nvPr/>
        </p:nvSpPr>
        <p:spPr>
          <a:xfrm flipH="1">
            <a:off x="1615987" y="7034436"/>
            <a:ext cx="143757" cy="143757"/>
          </a:xfrm>
          <a:prstGeom prst="ellipse">
            <a:avLst/>
          </a:prstGeom>
          <a:solidFill>
            <a:srgbClr val="0363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8AB8EFD8-AB80-2BCA-48B1-02FA7551B7CB}"/>
              </a:ext>
            </a:extLst>
          </p:cNvPr>
          <p:cNvSpPr/>
          <p:nvPr/>
        </p:nvSpPr>
        <p:spPr>
          <a:xfrm flipH="1">
            <a:off x="2359397" y="7106314"/>
            <a:ext cx="143757" cy="143757"/>
          </a:xfrm>
          <a:prstGeom prst="ellipse">
            <a:avLst/>
          </a:prstGeom>
          <a:solidFill>
            <a:srgbClr val="0363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B8229CD5-7841-1212-E201-07B22B937D95}"/>
              </a:ext>
            </a:extLst>
          </p:cNvPr>
          <p:cNvSpPr/>
          <p:nvPr/>
        </p:nvSpPr>
        <p:spPr>
          <a:xfrm flipH="1">
            <a:off x="3110427" y="7147712"/>
            <a:ext cx="143757" cy="143757"/>
          </a:xfrm>
          <a:prstGeom prst="ellipse">
            <a:avLst/>
          </a:prstGeom>
          <a:solidFill>
            <a:srgbClr val="0363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A718A3BD-90F9-C97F-E14D-FCF43B1E07EF}"/>
              </a:ext>
            </a:extLst>
          </p:cNvPr>
          <p:cNvSpPr/>
          <p:nvPr/>
        </p:nvSpPr>
        <p:spPr>
          <a:xfrm flipH="1">
            <a:off x="4078011" y="6936368"/>
            <a:ext cx="143757" cy="143757"/>
          </a:xfrm>
          <a:prstGeom prst="ellipse">
            <a:avLst/>
          </a:prstGeom>
          <a:solidFill>
            <a:srgbClr val="0363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963519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383 -0.2919 L 0.14571 -0.3752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94" y="-416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24 -0.56296 L 0.1263 -0.38518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95" y="88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266 -0.73426 L -0.06797 -0.48611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66" y="12407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211 -0.57616 L -0.09336 -0.48866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73" y="43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000"/>
                            </p:stCondLst>
                            <p:childTnLst>
                              <p:par>
                                <p:cTn id="1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5651 -0.49375 L -0.05104 -0.57709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73" y="-4167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473 -0.37431 L -0.12864 -0.55208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95" y="-88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60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000"/>
                            </p:stCondLst>
                            <p:childTnLst>
                              <p:par>
                                <p:cTn id="23" presetID="1" presetClass="exit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8000"/>
                            </p:stCondLst>
                            <p:childTnLst>
                              <p:par>
                                <p:cTn id="2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8000"/>
                            </p:stCondLst>
                            <p:childTnLst>
                              <p:par>
                                <p:cTn id="31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266 -0.73426 L -0.06797 -0.48611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66" y="12407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211 -0.57616 L -0.09336 -0.48866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73" y="43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0"/>
                            </p:stCondLst>
                            <p:childTnLst>
                              <p:par>
                                <p:cTn id="36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383 -0.2919 L 0.14571 -0.37524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94" y="-4167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24 -0.56296 L 0.1263 -0.38518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95" y="88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2000"/>
                            </p:stCondLst>
                            <p:childTnLst>
                              <p:par>
                                <p:cTn id="41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5651 -0.49375 L -0.05104 -0.57709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73" y="-4167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473 -0.37431 L -0.12864 -0.55208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95" y="-88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4000"/>
                            </p:stCondLst>
                            <p:childTnLst>
                              <p:par>
                                <p:cTn id="4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4000"/>
                            </p:stCondLst>
                            <p:childTnLst>
                              <p:par>
                                <p:cTn id="4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4000"/>
                            </p:stCondLst>
                            <p:childTnLst>
                              <p:par>
                                <p:cTn id="5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4000"/>
                            </p:stCondLst>
                            <p:childTnLst>
                              <p:par>
                                <p:cTn id="5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4000"/>
                            </p:stCondLst>
                            <p:childTnLst>
                              <p:par>
                                <p:cTn id="5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4000"/>
                            </p:stCondLst>
                            <p:childTnLst>
                              <p:par>
                                <p:cTn id="61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266 -0.73426 L -0.06797 -0.48611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66" y="12407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211 -0.57616 L -0.09336 -0.48866 " pathEditMode="relative" rAng="0" ptsTypes="AA">
                                      <p:cBhvr>
                                        <p:cTn id="64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73" y="43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6000"/>
                            </p:stCondLst>
                            <p:childTnLst>
                              <p:par>
                                <p:cTn id="66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5651 -0.49375 L -0.05104 -0.57709 " pathEditMode="relative" rAng="0" ptsTypes="AA">
                                      <p:cBhvr>
                                        <p:cTn id="67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73" y="-4167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473 -0.37431 L -0.12864 -0.55208 " pathEditMode="relative" rAng="0" ptsTypes="AA">
                                      <p:cBhvr>
                                        <p:cTn id="69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95" y="-8889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42" presetClass="path" presetSubtype="0" accel="50000" decel="50000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animMotion origin="layout" path="M 0.0724 -0.56296 L 0.1263 -0.38518 " pathEditMode="relative" rAng="0" ptsTypes="AA">
                                      <p:cBhvr>
                                        <p:cTn id="71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95" y="88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37" grpId="0" animBg="1"/>
      <p:bldP spid="38" grpId="0" animBg="1"/>
      <p:bldP spid="39" grpId="0" animBg="1"/>
      <p:bldP spid="40" grpId="0" animBg="1"/>
      <p:bldP spid="4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C899341A-AB39-31CF-724C-7132BFE28E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8214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Open Sans Semibold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2116</TotalTime>
  <Words>499</Words>
  <Application>Microsoft Office PowerPoint</Application>
  <PresentationFormat>Widescreen</PresentationFormat>
  <Paragraphs>115</Paragraphs>
  <Slides>24</Slides>
  <Notes>0</Notes>
  <HiddenSlides>2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Open Sans</vt:lpstr>
      <vt:lpstr>Open Sans Semibold</vt:lpstr>
      <vt:lpstr>Office Theme</vt:lpstr>
      <vt:lpstr>Exploring opportunities to decrease the future healthcare burden of cardiovascular diseases for women</vt:lpstr>
      <vt:lpstr>Problem</vt:lpstr>
      <vt:lpstr>Problem</vt:lpstr>
      <vt:lpstr>Research Question</vt:lpstr>
      <vt:lpstr>Methodology</vt:lpstr>
      <vt:lpstr>Results literature study</vt:lpstr>
      <vt:lpstr>Hypothesis</vt:lpstr>
      <vt:lpstr>PowerPoint Presentation</vt:lpstr>
      <vt:lpstr>PowerPoint Presentation</vt:lpstr>
      <vt:lpstr>Results data analysis</vt:lpstr>
      <vt:lpstr>Results simulations: base case</vt:lpstr>
      <vt:lpstr>Results simulations: base case</vt:lpstr>
      <vt:lpstr>PowerPoint Presentation</vt:lpstr>
      <vt:lpstr>Results simulations: interventions</vt:lpstr>
      <vt:lpstr>Results simulations: interventions</vt:lpstr>
      <vt:lpstr>Discussion</vt:lpstr>
      <vt:lpstr>Discussion</vt:lpstr>
      <vt:lpstr>Implications</vt:lpstr>
      <vt:lpstr>PowerPoint Presentation</vt:lpstr>
      <vt:lpstr>Thank you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Lisette de Schipper</dc:creator>
  <cp:lastModifiedBy>Lisette de Schipper</cp:lastModifiedBy>
  <cp:revision>96</cp:revision>
  <dcterms:created xsi:type="dcterms:W3CDTF">2022-03-09T15:01:00Z</dcterms:created>
  <dcterms:modified xsi:type="dcterms:W3CDTF">2022-12-15T09:44:19Z</dcterms:modified>
</cp:coreProperties>
</file>